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330" r:id="rId3"/>
    <p:sldId id="331" r:id="rId4"/>
    <p:sldId id="332" r:id="rId5"/>
    <p:sldId id="333" r:id="rId6"/>
    <p:sldId id="334" r:id="rId7"/>
    <p:sldId id="335" r:id="rId8"/>
    <p:sldId id="336" r:id="rId9"/>
    <p:sldId id="337" r:id="rId10"/>
    <p:sldId id="338" r:id="rId11"/>
    <p:sldId id="340" r:id="rId12"/>
    <p:sldId id="339" r:id="rId13"/>
    <p:sldId id="347" r:id="rId14"/>
    <p:sldId id="342" r:id="rId15"/>
    <p:sldId id="343" r:id="rId16"/>
    <p:sldId id="344" r:id="rId17"/>
    <p:sldId id="345" r:id="rId18"/>
    <p:sldId id="346" r:id="rId19"/>
    <p:sldId id="341" r:id="rId20"/>
    <p:sldId id="34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93"/>
    <p:restoredTop sz="96327"/>
  </p:normalViewPr>
  <p:slideViewPr>
    <p:cSldViewPr snapToGrid="0" snapToObjects="1">
      <p:cViewPr varScale="1">
        <p:scale>
          <a:sx n="113" d="100"/>
          <a:sy n="113" d="100"/>
        </p:scale>
        <p:origin x="184"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8BD46-7141-DE4E-8937-1B8C21405E74}" type="datetimeFigureOut">
              <a:rPr lang="en-US" smtClean="0"/>
              <a:t>9/22/21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AFDE2-F627-EA4F-9CD7-B0C5AAD4BBE9}" type="slidenum">
              <a:rPr lang="en-US" smtClean="0"/>
              <a:t>‹#›</a:t>
            </a:fld>
            <a:endParaRPr lang="en-US"/>
          </a:p>
        </p:txBody>
      </p:sp>
    </p:spTree>
    <p:extLst>
      <p:ext uri="{BB962C8B-B14F-4D97-AF65-F5344CB8AC3E}">
        <p14:creationId xmlns:p14="http://schemas.microsoft.com/office/powerpoint/2010/main" val="188933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CB941C-947D-4243-9F08-ECA28DF5D984}" type="slidenum">
              <a:rPr lang="en-US" smtClean="0"/>
              <a:t>1</a:t>
            </a:fld>
            <a:endParaRPr lang="en-US"/>
          </a:p>
        </p:txBody>
      </p:sp>
    </p:spTree>
    <p:extLst>
      <p:ext uri="{BB962C8B-B14F-4D97-AF65-F5344CB8AC3E}">
        <p14:creationId xmlns:p14="http://schemas.microsoft.com/office/powerpoint/2010/main" val="129027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07B8-B33F-BD46-83FD-ACCC976190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0BFCC3-304F-D343-BF91-BFD6245EE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38646-CF20-AB45-A4E7-44DFF9AE8C9E}"/>
              </a:ext>
            </a:extLst>
          </p:cNvPr>
          <p:cNvSpPr>
            <a:spLocks noGrp="1"/>
          </p:cNvSpPr>
          <p:nvPr>
            <p:ph type="dt" sz="half" idx="10"/>
          </p:nvPr>
        </p:nvSpPr>
        <p:spPr/>
        <p:txBody>
          <a:bodyPr/>
          <a:lstStyle/>
          <a:p>
            <a:fld id="{E15FED7C-DE6C-A046-BEC5-1C530843F2DC}" type="datetimeFigureOut">
              <a:rPr lang="en-US" smtClean="0"/>
              <a:t>9/22/21</a:t>
            </a:fld>
            <a:endParaRPr lang="en-US"/>
          </a:p>
        </p:txBody>
      </p:sp>
      <p:sp>
        <p:nvSpPr>
          <p:cNvPr id="5" name="Footer Placeholder 4">
            <a:extLst>
              <a:ext uri="{FF2B5EF4-FFF2-40B4-BE49-F238E27FC236}">
                <a16:creationId xmlns:a16="http://schemas.microsoft.com/office/drawing/2014/main" id="{818663F3-696F-B94F-899E-7E9B25B9F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A9027-ED4E-ED47-8388-8FE0FB70CB65}"/>
              </a:ext>
            </a:extLst>
          </p:cNvPr>
          <p:cNvSpPr>
            <a:spLocks noGrp="1"/>
          </p:cNvSpPr>
          <p:nvPr>
            <p:ph type="sldNum" sz="quarter" idx="12"/>
          </p:nvPr>
        </p:nvSpPr>
        <p:spPr/>
        <p:txBody>
          <a:bodyPr/>
          <a:lstStyle/>
          <a:p>
            <a:fld id="{CCAB4664-73CF-D045-BB4C-7A7714FA7302}" type="slidenum">
              <a:rPr lang="en-US" smtClean="0"/>
              <a:t>‹#›</a:t>
            </a:fld>
            <a:endParaRPr lang="en-US"/>
          </a:p>
        </p:txBody>
      </p:sp>
    </p:spTree>
    <p:extLst>
      <p:ext uri="{BB962C8B-B14F-4D97-AF65-F5344CB8AC3E}">
        <p14:creationId xmlns:p14="http://schemas.microsoft.com/office/powerpoint/2010/main" val="22547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53E6-2175-AE40-9B62-686B56F2E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6C85FD-1C50-0742-A3E3-6555CF3FA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3E777-05EC-8245-8ACE-47405D883D18}"/>
              </a:ext>
            </a:extLst>
          </p:cNvPr>
          <p:cNvSpPr>
            <a:spLocks noGrp="1"/>
          </p:cNvSpPr>
          <p:nvPr>
            <p:ph type="dt" sz="half" idx="10"/>
          </p:nvPr>
        </p:nvSpPr>
        <p:spPr/>
        <p:txBody>
          <a:bodyPr/>
          <a:lstStyle/>
          <a:p>
            <a:fld id="{E15FED7C-DE6C-A046-BEC5-1C530843F2DC}" type="datetimeFigureOut">
              <a:rPr lang="en-US" smtClean="0"/>
              <a:t>9/22/21</a:t>
            </a:fld>
            <a:endParaRPr lang="en-US"/>
          </a:p>
        </p:txBody>
      </p:sp>
      <p:sp>
        <p:nvSpPr>
          <p:cNvPr id="5" name="Footer Placeholder 4">
            <a:extLst>
              <a:ext uri="{FF2B5EF4-FFF2-40B4-BE49-F238E27FC236}">
                <a16:creationId xmlns:a16="http://schemas.microsoft.com/office/drawing/2014/main" id="{EDE593BB-F46A-1F4B-91B1-4E02F308E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A6E42-8D17-604A-A69B-6524500BE347}"/>
              </a:ext>
            </a:extLst>
          </p:cNvPr>
          <p:cNvSpPr>
            <a:spLocks noGrp="1"/>
          </p:cNvSpPr>
          <p:nvPr>
            <p:ph type="sldNum" sz="quarter" idx="12"/>
          </p:nvPr>
        </p:nvSpPr>
        <p:spPr/>
        <p:txBody>
          <a:bodyPr/>
          <a:lstStyle/>
          <a:p>
            <a:fld id="{CCAB4664-73CF-D045-BB4C-7A7714FA7302}" type="slidenum">
              <a:rPr lang="en-US" smtClean="0"/>
              <a:t>‹#›</a:t>
            </a:fld>
            <a:endParaRPr lang="en-US"/>
          </a:p>
        </p:txBody>
      </p:sp>
    </p:spTree>
    <p:extLst>
      <p:ext uri="{BB962C8B-B14F-4D97-AF65-F5344CB8AC3E}">
        <p14:creationId xmlns:p14="http://schemas.microsoft.com/office/powerpoint/2010/main" val="3917175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14083E-740F-464A-ABDE-1A24785299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0765DB-DE5C-8745-8E6E-49CA7F8F92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5B510-3E9A-D64C-A8AF-FC592E221228}"/>
              </a:ext>
            </a:extLst>
          </p:cNvPr>
          <p:cNvSpPr>
            <a:spLocks noGrp="1"/>
          </p:cNvSpPr>
          <p:nvPr>
            <p:ph type="dt" sz="half" idx="10"/>
          </p:nvPr>
        </p:nvSpPr>
        <p:spPr/>
        <p:txBody>
          <a:bodyPr/>
          <a:lstStyle/>
          <a:p>
            <a:fld id="{E15FED7C-DE6C-A046-BEC5-1C530843F2DC}" type="datetimeFigureOut">
              <a:rPr lang="en-US" smtClean="0"/>
              <a:t>9/22/21</a:t>
            </a:fld>
            <a:endParaRPr lang="en-US"/>
          </a:p>
        </p:txBody>
      </p:sp>
      <p:sp>
        <p:nvSpPr>
          <p:cNvPr id="5" name="Footer Placeholder 4">
            <a:extLst>
              <a:ext uri="{FF2B5EF4-FFF2-40B4-BE49-F238E27FC236}">
                <a16:creationId xmlns:a16="http://schemas.microsoft.com/office/drawing/2014/main" id="{FCBA1732-319B-BB4A-9207-CC0718EE4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38520-644A-A840-8C81-01C9AB1F66D7}"/>
              </a:ext>
            </a:extLst>
          </p:cNvPr>
          <p:cNvSpPr>
            <a:spLocks noGrp="1"/>
          </p:cNvSpPr>
          <p:nvPr>
            <p:ph type="sldNum" sz="quarter" idx="12"/>
          </p:nvPr>
        </p:nvSpPr>
        <p:spPr/>
        <p:txBody>
          <a:bodyPr/>
          <a:lstStyle/>
          <a:p>
            <a:fld id="{CCAB4664-73CF-D045-BB4C-7A7714FA7302}" type="slidenum">
              <a:rPr lang="en-US" smtClean="0"/>
              <a:t>‹#›</a:t>
            </a:fld>
            <a:endParaRPr lang="en-US"/>
          </a:p>
        </p:txBody>
      </p:sp>
    </p:spTree>
    <p:extLst>
      <p:ext uri="{BB962C8B-B14F-4D97-AF65-F5344CB8AC3E}">
        <p14:creationId xmlns:p14="http://schemas.microsoft.com/office/powerpoint/2010/main" val="345275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3890-068A-2142-BE36-5C0DAB1718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9BEC3-0883-BD4F-A50E-D348812837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F875C-1B04-584B-92BC-AED197E21610}"/>
              </a:ext>
            </a:extLst>
          </p:cNvPr>
          <p:cNvSpPr>
            <a:spLocks noGrp="1"/>
          </p:cNvSpPr>
          <p:nvPr>
            <p:ph type="dt" sz="half" idx="10"/>
          </p:nvPr>
        </p:nvSpPr>
        <p:spPr/>
        <p:txBody>
          <a:bodyPr/>
          <a:lstStyle/>
          <a:p>
            <a:fld id="{E15FED7C-DE6C-A046-BEC5-1C530843F2DC}" type="datetimeFigureOut">
              <a:rPr lang="en-US" smtClean="0"/>
              <a:t>9/22/21</a:t>
            </a:fld>
            <a:endParaRPr lang="en-US"/>
          </a:p>
        </p:txBody>
      </p:sp>
      <p:sp>
        <p:nvSpPr>
          <p:cNvPr id="5" name="Footer Placeholder 4">
            <a:extLst>
              <a:ext uri="{FF2B5EF4-FFF2-40B4-BE49-F238E27FC236}">
                <a16:creationId xmlns:a16="http://schemas.microsoft.com/office/drawing/2014/main" id="{362BFDA5-E6AB-EF43-8945-A706B82F9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DCAA2-F3C2-B04B-B75C-591C2E5705C5}"/>
              </a:ext>
            </a:extLst>
          </p:cNvPr>
          <p:cNvSpPr>
            <a:spLocks noGrp="1"/>
          </p:cNvSpPr>
          <p:nvPr>
            <p:ph type="sldNum" sz="quarter" idx="12"/>
          </p:nvPr>
        </p:nvSpPr>
        <p:spPr/>
        <p:txBody>
          <a:bodyPr/>
          <a:lstStyle/>
          <a:p>
            <a:fld id="{CCAB4664-73CF-D045-BB4C-7A7714FA7302}" type="slidenum">
              <a:rPr lang="en-US" smtClean="0"/>
              <a:t>‹#›</a:t>
            </a:fld>
            <a:endParaRPr lang="en-US"/>
          </a:p>
        </p:txBody>
      </p:sp>
    </p:spTree>
    <p:extLst>
      <p:ext uri="{BB962C8B-B14F-4D97-AF65-F5344CB8AC3E}">
        <p14:creationId xmlns:p14="http://schemas.microsoft.com/office/powerpoint/2010/main" val="206827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0E87-DE18-594F-9B7F-BAA43FA4A0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771603-50A6-F14C-9F9F-D432F5ADCC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349B39-A179-4A41-B566-7F5200E3B486}"/>
              </a:ext>
            </a:extLst>
          </p:cNvPr>
          <p:cNvSpPr>
            <a:spLocks noGrp="1"/>
          </p:cNvSpPr>
          <p:nvPr>
            <p:ph type="dt" sz="half" idx="10"/>
          </p:nvPr>
        </p:nvSpPr>
        <p:spPr/>
        <p:txBody>
          <a:bodyPr/>
          <a:lstStyle/>
          <a:p>
            <a:fld id="{E15FED7C-DE6C-A046-BEC5-1C530843F2DC}" type="datetimeFigureOut">
              <a:rPr lang="en-US" smtClean="0"/>
              <a:t>9/22/21</a:t>
            </a:fld>
            <a:endParaRPr lang="en-US"/>
          </a:p>
        </p:txBody>
      </p:sp>
      <p:sp>
        <p:nvSpPr>
          <p:cNvPr id="5" name="Footer Placeholder 4">
            <a:extLst>
              <a:ext uri="{FF2B5EF4-FFF2-40B4-BE49-F238E27FC236}">
                <a16:creationId xmlns:a16="http://schemas.microsoft.com/office/drawing/2014/main" id="{C862EF64-6B6E-AF40-949F-DF0F928BB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3DE4F-B75E-114A-86EE-04DBD9BCB7E6}"/>
              </a:ext>
            </a:extLst>
          </p:cNvPr>
          <p:cNvSpPr>
            <a:spLocks noGrp="1"/>
          </p:cNvSpPr>
          <p:nvPr>
            <p:ph type="sldNum" sz="quarter" idx="12"/>
          </p:nvPr>
        </p:nvSpPr>
        <p:spPr/>
        <p:txBody>
          <a:bodyPr/>
          <a:lstStyle/>
          <a:p>
            <a:fld id="{CCAB4664-73CF-D045-BB4C-7A7714FA7302}" type="slidenum">
              <a:rPr lang="en-US" smtClean="0"/>
              <a:t>‹#›</a:t>
            </a:fld>
            <a:endParaRPr lang="en-US"/>
          </a:p>
        </p:txBody>
      </p:sp>
    </p:spTree>
    <p:extLst>
      <p:ext uri="{BB962C8B-B14F-4D97-AF65-F5344CB8AC3E}">
        <p14:creationId xmlns:p14="http://schemas.microsoft.com/office/powerpoint/2010/main" val="185091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8C3E-7622-AD47-BB60-B5C4BC2471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E7A84B-B22B-AB4F-8485-76C9E66F9F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49BC59-7AAB-5B44-8CE2-9E802C7716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91BAAD-D947-2D4C-A102-0175A21C0964}"/>
              </a:ext>
            </a:extLst>
          </p:cNvPr>
          <p:cNvSpPr>
            <a:spLocks noGrp="1"/>
          </p:cNvSpPr>
          <p:nvPr>
            <p:ph type="dt" sz="half" idx="10"/>
          </p:nvPr>
        </p:nvSpPr>
        <p:spPr/>
        <p:txBody>
          <a:bodyPr/>
          <a:lstStyle/>
          <a:p>
            <a:fld id="{E15FED7C-DE6C-A046-BEC5-1C530843F2DC}" type="datetimeFigureOut">
              <a:rPr lang="en-US" smtClean="0"/>
              <a:t>9/22/21</a:t>
            </a:fld>
            <a:endParaRPr lang="en-US"/>
          </a:p>
        </p:txBody>
      </p:sp>
      <p:sp>
        <p:nvSpPr>
          <p:cNvPr id="6" name="Footer Placeholder 5">
            <a:extLst>
              <a:ext uri="{FF2B5EF4-FFF2-40B4-BE49-F238E27FC236}">
                <a16:creationId xmlns:a16="http://schemas.microsoft.com/office/drawing/2014/main" id="{7DDD984D-A921-3C43-85F2-FE7F08C9D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6437C-D4D0-1444-99B2-626231382D1C}"/>
              </a:ext>
            </a:extLst>
          </p:cNvPr>
          <p:cNvSpPr>
            <a:spLocks noGrp="1"/>
          </p:cNvSpPr>
          <p:nvPr>
            <p:ph type="sldNum" sz="quarter" idx="12"/>
          </p:nvPr>
        </p:nvSpPr>
        <p:spPr/>
        <p:txBody>
          <a:bodyPr/>
          <a:lstStyle/>
          <a:p>
            <a:fld id="{CCAB4664-73CF-D045-BB4C-7A7714FA7302}" type="slidenum">
              <a:rPr lang="en-US" smtClean="0"/>
              <a:t>‹#›</a:t>
            </a:fld>
            <a:endParaRPr lang="en-US"/>
          </a:p>
        </p:txBody>
      </p:sp>
    </p:spTree>
    <p:extLst>
      <p:ext uri="{BB962C8B-B14F-4D97-AF65-F5344CB8AC3E}">
        <p14:creationId xmlns:p14="http://schemas.microsoft.com/office/powerpoint/2010/main" val="203090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C470-7862-414D-A55A-35AB7BDA5D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2B38DE-EA5B-EE43-84EF-CB0EABFBC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6C1AB0-6D89-7D48-86E6-2AA183C396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321894-2272-C346-9649-D783BC6382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C78C7D-F700-FF41-B472-C6663EA887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9F52CB-E7C2-5847-90BD-00C28C698AB0}"/>
              </a:ext>
            </a:extLst>
          </p:cNvPr>
          <p:cNvSpPr>
            <a:spLocks noGrp="1"/>
          </p:cNvSpPr>
          <p:nvPr>
            <p:ph type="dt" sz="half" idx="10"/>
          </p:nvPr>
        </p:nvSpPr>
        <p:spPr/>
        <p:txBody>
          <a:bodyPr/>
          <a:lstStyle/>
          <a:p>
            <a:fld id="{E15FED7C-DE6C-A046-BEC5-1C530843F2DC}" type="datetimeFigureOut">
              <a:rPr lang="en-US" smtClean="0"/>
              <a:t>9/22/21</a:t>
            </a:fld>
            <a:endParaRPr lang="en-US"/>
          </a:p>
        </p:txBody>
      </p:sp>
      <p:sp>
        <p:nvSpPr>
          <p:cNvPr id="8" name="Footer Placeholder 7">
            <a:extLst>
              <a:ext uri="{FF2B5EF4-FFF2-40B4-BE49-F238E27FC236}">
                <a16:creationId xmlns:a16="http://schemas.microsoft.com/office/drawing/2014/main" id="{16C6A1A5-4433-114A-BB5F-CE89F240C7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A75F8-D72B-6E4E-9897-2C4240B67FB8}"/>
              </a:ext>
            </a:extLst>
          </p:cNvPr>
          <p:cNvSpPr>
            <a:spLocks noGrp="1"/>
          </p:cNvSpPr>
          <p:nvPr>
            <p:ph type="sldNum" sz="quarter" idx="12"/>
          </p:nvPr>
        </p:nvSpPr>
        <p:spPr/>
        <p:txBody>
          <a:bodyPr/>
          <a:lstStyle/>
          <a:p>
            <a:fld id="{CCAB4664-73CF-D045-BB4C-7A7714FA7302}" type="slidenum">
              <a:rPr lang="en-US" smtClean="0"/>
              <a:t>‹#›</a:t>
            </a:fld>
            <a:endParaRPr lang="en-US"/>
          </a:p>
        </p:txBody>
      </p:sp>
    </p:spTree>
    <p:extLst>
      <p:ext uri="{BB962C8B-B14F-4D97-AF65-F5344CB8AC3E}">
        <p14:creationId xmlns:p14="http://schemas.microsoft.com/office/powerpoint/2010/main" val="65181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27F3-11A9-244C-965E-2CEF382C0C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C2F73B-05D6-9747-8267-E6A507E99CB9}"/>
              </a:ext>
            </a:extLst>
          </p:cNvPr>
          <p:cNvSpPr>
            <a:spLocks noGrp="1"/>
          </p:cNvSpPr>
          <p:nvPr>
            <p:ph type="dt" sz="half" idx="10"/>
          </p:nvPr>
        </p:nvSpPr>
        <p:spPr/>
        <p:txBody>
          <a:bodyPr/>
          <a:lstStyle/>
          <a:p>
            <a:fld id="{E15FED7C-DE6C-A046-BEC5-1C530843F2DC}" type="datetimeFigureOut">
              <a:rPr lang="en-US" smtClean="0"/>
              <a:t>9/22/21</a:t>
            </a:fld>
            <a:endParaRPr lang="en-US"/>
          </a:p>
        </p:txBody>
      </p:sp>
      <p:sp>
        <p:nvSpPr>
          <p:cNvPr id="4" name="Footer Placeholder 3">
            <a:extLst>
              <a:ext uri="{FF2B5EF4-FFF2-40B4-BE49-F238E27FC236}">
                <a16:creationId xmlns:a16="http://schemas.microsoft.com/office/drawing/2014/main" id="{BC8984B5-B488-EA4D-BB7E-2719015C4E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77894-7202-8F47-BF01-7F3B6A5D735B}"/>
              </a:ext>
            </a:extLst>
          </p:cNvPr>
          <p:cNvSpPr>
            <a:spLocks noGrp="1"/>
          </p:cNvSpPr>
          <p:nvPr>
            <p:ph type="sldNum" sz="quarter" idx="12"/>
          </p:nvPr>
        </p:nvSpPr>
        <p:spPr/>
        <p:txBody>
          <a:bodyPr/>
          <a:lstStyle/>
          <a:p>
            <a:fld id="{CCAB4664-73CF-D045-BB4C-7A7714FA7302}" type="slidenum">
              <a:rPr lang="en-US" smtClean="0"/>
              <a:t>‹#›</a:t>
            </a:fld>
            <a:endParaRPr lang="en-US"/>
          </a:p>
        </p:txBody>
      </p:sp>
    </p:spTree>
    <p:extLst>
      <p:ext uri="{BB962C8B-B14F-4D97-AF65-F5344CB8AC3E}">
        <p14:creationId xmlns:p14="http://schemas.microsoft.com/office/powerpoint/2010/main" val="197073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A3B3B7-3B83-0945-91E5-DAFBCFCE4913}"/>
              </a:ext>
            </a:extLst>
          </p:cNvPr>
          <p:cNvSpPr>
            <a:spLocks noGrp="1"/>
          </p:cNvSpPr>
          <p:nvPr>
            <p:ph type="dt" sz="half" idx="10"/>
          </p:nvPr>
        </p:nvSpPr>
        <p:spPr/>
        <p:txBody>
          <a:bodyPr/>
          <a:lstStyle/>
          <a:p>
            <a:fld id="{E15FED7C-DE6C-A046-BEC5-1C530843F2DC}" type="datetimeFigureOut">
              <a:rPr lang="en-US" smtClean="0"/>
              <a:t>9/22/21</a:t>
            </a:fld>
            <a:endParaRPr lang="en-US"/>
          </a:p>
        </p:txBody>
      </p:sp>
      <p:sp>
        <p:nvSpPr>
          <p:cNvPr id="3" name="Footer Placeholder 2">
            <a:extLst>
              <a:ext uri="{FF2B5EF4-FFF2-40B4-BE49-F238E27FC236}">
                <a16:creationId xmlns:a16="http://schemas.microsoft.com/office/drawing/2014/main" id="{3031A672-A095-FC44-89AC-959FA8BA28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BAFD17-909C-C841-9967-FC72BB74B1B9}"/>
              </a:ext>
            </a:extLst>
          </p:cNvPr>
          <p:cNvSpPr>
            <a:spLocks noGrp="1"/>
          </p:cNvSpPr>
          <p:nvPr>
            <p:ph type="sldNum" sz="quarter" idx="12"/>
          </p:nvPr>
        </p:nvSpPr>
        <p:spPr/>
        <p:txBody>
          <a:bodyPr/>
          <a:lstStyle/>
          <a:p>
            <a:fld id="{CCAB4664-73CF-D045-BB4C-7A7714FA7302}" type="slidenum">
              <a:rPr lang="en-US" smtClean="0"/>
              <a:t>‹#›</a:t>
            </a:fld>
            <a:endParaRPr lang="en-US"/>
          </a:p>
        </p:txBody>
      </p:sp>
    </p:spTree>
    <p:extLst>
      <p:ext uri="{BB962C8B-B14F-4D97-AF65-F5344CB8AC3E}">
        <p14:creationId xmlns:p14="http://schemas.microsoft.com/office/powerpoint/2010/main" val="1390465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92BB-0314-544D-8C8A-9A0EF155E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B8C0C-9FF1-604A-83D6-03B89EBA14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36ECCD-01FE-E64A-BEC9-EFCBE9494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7C87D-D244-CF40-8BAB-4756E2F0857B}"/>
              </a:ext>
            </a:extLst>
          </p:cNvPr>
          <p:cNvSpPr>
            <a:spLocks noGrp="1"/>
          </p:cNvSpPr>
          <p:nvPr>
            <p:ph type="dt" sz="half" idx="10"/>
          </p:nvPr>
        </p:nvSpPr>
        <p:spPr/>
        <p:txBody>
          <a:bodyPr/>
          <a:lstStyle/>
          <a:p>
            <a:fld id="{E15FED7C-DE6C-A046-BEC5-1C530843F2DC}" type="datetimeFigureOut">
              <a:rPr lang="en-US" smtClean="0"/>
              <a:t>9/22/21</a:t>
            </a:fld>
            <a:endParaRPr lang="en-US"/>
          </a:p>
        </p:txBody>
      </p:sp>
      <p:sp>
        <p:nvSpPr>
          <p:cNvPr id="6" name="Footer Placeholder 5">
            <a:extLst>
              <a:ext uri="{FF2B5EF4-FFF2-40B4-BE49-F238E27FC236}">
                <a16:creationId xmlns:a16="http://schemas.microsoft.com/office/drawing/2014/main" id="{76B2A5ED-EAE9-EB44-9BC4-6B7C61C9D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F8B32-4742-9E4C-B576-D5D747B0EC1F}"/>
              </a:ext>
            </a:extLst>
          </p:cNvPr>
          <p:cNvSpPr>
            <a:spLocks noGrp="1"/>
          </p:cNvSpPr>
          <p:nvPr>
            <p:ph type="sldNum" sz="quarter" idx="12"/>
          </p:nvPr>
        </p:nvSpPr>
        <p:spPr/>
        <p:txBody>
          <a:bodyPr/>
          <a:lstStyle/>
          <a:p>
            <a:fld id="{CCAB4664-73CF-D045-BB4C-7A7714FA7302}" type="slidenum">
              <a:rPr lang="en-US" smtClean="0"/>
              <a:t>‹#›</a:t>
            </a:fld>
            <a:endParaRPr lang="en-US"/>
          </a:p>
        </p:txBody>
      </p:sp>
    </p:spTree>
    <p:extLst>
      <p:ext uri="{BB962C8B-B14F-4D97-AF65-F5344CB8AC3E}">
        <p14:creationId xmlns:p14="http://schemas.microsoft.com/office/powerpoint/2010/main" val="284106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90EA7-18F5-DD42-B4B5-30FF7CC77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D8A5B2-237C-BC47-8859-9A7EEF9BA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73674F-9B3F-1348-8672-A707B1AE5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69CFE-6C57-8643-94B9-7AAC444859D3}"/>
              </a:ext>
            </a:extLst>
          </p:cNvPr>
          <p:cNvSpPr>
            <a:spLocks noGrp="1"/>
          </p:cNvSpPr>
          <p:nvPr>
            <p:ph type="dt" sz="half" idx="10"/>
          </p:nvPr>
        </p:nvSpPr>
        <p:spPr/>
        <p:txBody>
          <a:bodyPr/>
          <a:lstStyle/>
          <a:p>
            <a:fld id="{E15FED7C-DE6C-A046-BEC5-1C530843F2DC}" type="datetimeFigureOut">
              <a:rPr lang="en-US" smtClean="0"/>
              <a:t>9/22/21</a:t>
            </a:fld>
            <a:endParaRPr lang="en-US"/>
          </a:p>
        </p:txBody>
      </p:sp>
      <p:sp>
        <p:nvSpPr>
          <p:cNvPr id="6" name="Footer Placeholder 5">
            <a:extLst>
              <a:ext uri="{FF2B5EF4-FFF2-40B4-BE49-F238E27FC236}">
                <a16:creationId xmlns:a16="http://schemas.microsoft.com/office/drawing/2014/main" id="{485F356A-48D1-1E47-BA7E-24E69E3B5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51FB4-9F90-684B-B763-CC3D3EABCF27}"/>
              </a:ext>
            </a:extLst>
          </p:cNvPr>
          <p:cNvSpPr>
            <a:spLocks noGrp="1"/>
          </p:cNvSpPr>
          <p:nvPr>
            <p:ph type="sldNum" sz="quarter" idx="12"/>
          </p:nvPr>
        </p:nvSpPr>
        <p:spPr/>
        <p:txBody>
          <a:bodyPr/>
          <a:lstStyle/>
          <a:p>
            <a:fld id="{CCAB4664-73CF-D045-BB4C-7A7714FA7302}" type="slidenum">
              <a:rPr lang="en-US" smtClean="0"/>
              <a:t>‹#›</a:t>
            </a:fld>
            <a:endParaRPr lang="en-US"/>
          </a:p>
        </p:txBody>
      </p:sp>
    </p:spTree>
    <p:extLst>
      <p:ext uri="{BB962C8B-B14F-4D97-AF65-F5344CB8AC3E}">
        <p14:creationId xmlns:p14="http://schemas.microsoft.com/office/powerpoint/2010/main" val="252492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17B2B5-CE59-894A-A9DE-6AB3A33579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949A1D-434E-694D-98E3-A3516457E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DEA12-E267-FC46-9A5C-95FB9109A4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FED7C-DE6C-A046-BEC5-1C530843F2DC}" type="datetimeFigureOut">
              <a:rPr lang="en-US" smtClean="0"/>
              <a:t>9/22/21</a:t>
            </a:fld>
            <a:endParaRPr lang="en-US"/>
          </a:p>
        </p:txBody>
      </p:sp>
      <p:sp>
        <p:nvSpPr>
          <p:cNvPr id="5" name="Footer Placeholder 4">
            <a:extLst>
              <a:ext uri="{FF2B5EF4-FFF2-40B4-BE49-F238E27FC236}">
                <a16:creationId xmlns:a16="http://schemas.microsoft.com/office/drawing/2014/main" id="{0EB42B6B-F087-F441-8E2A-FBDDBD091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C3636A-CD53-A24B-80D3-DAAC7AEF44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B4664-73CF-D045-BB4C-7A7714FA7302}" type="slidenum">
              <a:rPr lang="en-US" smtClean="0"/>
              <a:t>‹#›</a:t>
            </a:fld>
            <a:endParaRPr lang="en-US"/>
          </a:p>
        </p:txBody>
      </p:sp>
    </p:spTree>
    <p:extLst>
      <p:ext uri="{BB962C8B-B14F-4D97-AF65-F5344CB8AC3E}">
        <p14:creationId xmlns:p14="http://schemas.microsoft.com/office/powerpoint/2010/main" val="2531700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0.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hyperlink" Target="https://github.com/hmkcode/netflow.j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nsorflow.org/tensorboard/" TargetMode="External"/><Relationship Id="rId2" Type="http://schemas.openxmlformats.org/officeDocument/2006/relationships/hyperlink" Target="https://playground.tensorflow.org/" TargetMode="External"/><Relationship Id="rId1" Type="http://schemas.openxmlformats.org/officeDocument/2006/relationships/slideLayout" Target="../slideLayouts/slideLayout7.xml"/><Relationship Id="rId6" Type="http://schemas.openxmlformats.org/officeDocument/2006/relationships/hyperlink" Target="https://mattmazur.com/" TargetMode="External"/><Relationship Id="rId5" Type="http://schemas.openxmlformats.org/officeDocument/2006/relationships/hyperlink" Target="https://medium.com/datathings/neural-networks-and-backpropagation-explained-in-a-simple-way-f540a3611f5e" TargetMode="External"/><Relationship Id="rId4" Type="http://schemas.openxmlformats.org/officeDocument/2006/relationships/hyperlink" Target="https://towardsdatascience.com/understanding-backpropagation-algorithm-7bb3aa2f95f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hyperlink" Target="https://en.wikipedia.org/wiki/Gradient_descen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93B4-D8C8-4CB9-B856-FDC573A911BE}"/>
              </a:ext>
            </a:extLst>
          </p:cNvPr>
          <p:cNvSpPr>
            <a:spLocks noGrp="1"/>
          </p:cNvSpPr>
          <p:nvPr>
            <p:ph type="ctrTitle"/>
          </p:nvPr>
        </p:nvSpPr>
        <p:spPr/>
        <p:txBody>
          <a:bodyPr>
            <a:normAutofit fontScale="90000"/>
          </a:bodyPr>
          <a:lstStyle/>
          <a:p>
            <a:r>
              <a:rPr lang="en-US" b="0" i="0" dirty="0">
                <a:solidFill>
                  <a:srgbClr val="000000"/>
                </a:solidFill>
                <a:effectLst/>
                <a:latin typeface="Spoqa Han Sans"/>
              </a:rPr>
              <a:t>Backpropagation Step by Step</a:t>
            </a:r>
            <a:br>
              <a:rPr lang="en-US" b="0" i="0" dirty="0">
                <a:solidFill>
                  <a:srgbClr val="000000"/>
                </a:solidFill>
                <a:effectLst/>
                <a:latin typeface="Spoqa Han Sans"/>
              </a:rPr>
            </a:br>
            <a:endParaRPr lang="en-US" dirty="0"/>
          </a:p>
        </p:txBody>
      </p:sp>
    </p:spTree>
    <p:extLst>
      <p:ext uri="{BB962C8B-B14F-4D97-AF65-F5344CB8AC3E}">
        <p14:creationId xmlns:p14="http://schemas.microsoft.com/office/powerpoint/2010/main" val="111665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p_update_all_weights">
            <a:extLst>
              <a:ext uri="{FF2B5EF4-FFF2-40B4-BE49-F238E27FC236}">
                <a16:creationId xmlns:a16="http://schemas.microsoft.com/office/drawing/2014/main" id="{7A2202D3-12AD-4990-9630-2099676FD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326" y="2536034"/>
            <a:ext cx="3591626" cy="19968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A12344C-952A-47F5-8463-CACA810C0F84}"/>
              </a:ext>
            </a:extLst>
          </p:cNvPr>
          <p:cNvSpPr txBox="1"/>
          <p:nvPr/>
        </p:nvSpPr>
        <p:spPr>
          <a:xfrm>
            <a:off x="2368374" y="1167860"/>
            <a:ext cx="4436512" cy="495520"/>
          </a:xfrm>
          <a:prstGeom prst="rect">
            <a:avLst/>
          </a:prstGeom>
          <a:noFill/>
        </p:spPr>
        <p:txBody>
          <a:bodyPr wrap="square">
            <a:spAutoFit/>
          </a:bodyPr>
          <a:lstStyle/>
          <a:p>
            <a:r>
              <a:rPr lang="en-US" sz="1310" dirty="0"/>
              <a:t>We can find the update formula for the remaining weights w2, w3 and w4 in the same way</a:t>
            </a:r>
          </a:p>
        </p:txBody>
      </p:sp>
      <p:pic>
        <p:nvPicPr>
          <p:cNvPr id="8197" name="Picture 5" descr="android-tabs">
            <a:extLst>
              <a:ext uri="{FF2B5EF4-FFF2-40B4-BE49-F238E27FC236}">
                <a16:creationId xmlns:a16="http://schemas.microsoft.com/office/drawing/2014/main" id="{F9364586-B862-4E9D-BAEB-6D6DB3705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375" y="1737806"/>
            <a:ext cx="4513799" cy="2530779"/>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bp_update_all_weights_matrix">
            <a:extLst>
              <a:ext uri="{FF2B5EF4-FFF2-40B4-BE49-F238E27FC236}">
                <a16:creationId xmlns:a16="http://schemas.microsoft.com/office/drawing/2014/main" id="{9B4C48AC-B7F3-484E-A5B2-220A51D66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6631" y="4529456"/>
            <a:ext cx="5255699" cy="107471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DCDFC18-17E5-48C5-8188-AEB6F092101C}"/>
              </a:ext>
            </a:extLst>
          </p:cNvPr>
          <p:cNvSpPr txBox="1"/>
          <p:nvPr/>
        </p:nvSpPr>
        <p:spPr>
          <a:xfrm>
            <a:off x="2295094" y="4264595"/>
            <a:ext cx="4436512" cy="293927"/>
          </a:xfrm>
          <a:prstGeom prst="rect">
            <a:avLst/>
          </a:prstGeom>
          <a:noFill/>
        </p:spPr>
        <p:txBody>
          <a:bodyPr wrap="square">
            <a:spAutoFit/>
          </a:bodyPr>
          <a:lstStyle/>
          <a:p>
            <a:r>
              <a:rPr lang="en-US" sz="1310" dirty="0">
                <a:solidFill>
                  <a:srgbClr val="000000"/>
                </a:solidFill>
                <a:latin typeface="Spoqa Han Sans"/>
              </a:rPr>
              <a:t>We can rewrite the update formulas in matrices as following</a:t>
            </a:r>
            <a:endParaRPr lang="en-US" sz="1310" dirty="0"/>
          </a:p>
        </p:txBody>
      </p:sp>
    </p:spTree>
    <p:extLst>
      <p:ext uri="{BB962C8B-B14F-4D97-AF65-F5344CB8AC3E}">
        <p14:creationId xmlns:p14="http://schemas.microsoft.com/office/powerpoint/2010/main" val="157086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bp_forward_2">
            <a:extLst>
              <a:ext uri="{FF2B5EF4-FFF2-40B4-BE49-F238E27FC236}">
                <a16:creationId xmlns:a16="http://schemas.microsoft.com/office/drawing/2014/main" id="{F4165D3D-234E-4DD4-B02C-1AA5BE197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548" y="1256467"/>
            <a:ext cx="4860482" cy="38135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FE8D250-37D7-4967-8F69-11A20BA105DA}"/>
              </a:ext>
            </a:extLst>
          </p:cNvPr>
          <p:cNvSpPr txBox="1"/>
          <p:nvPr/>
        </p:nvSpPr>
        <p:spPr>
          <a:xfrm>
            <a:off x="1922585" y="1256467"/>
            <a:ext cx="4436512" cy="293927"/>
          </a:xfrm>
          <a:prstGeom prst="rect">
            <a:avLst/>
          </a:prstGeom>
          <a:noFill/>
        </p:spPr>
        <p:txBody>
          <a:bodyPr wrap="square">
            <a:spAutoFit/>
          </a:bodyPr>
          <a:lstStyle/>
          <a:p>
            <a:r>
              <a:rPr lang="en-US" sz="1310" dirty="0">
                <a:solidFill>
                  <a:srgbClr val="000000"/>
                </a:solidFill>
                <a:latin typeface="Spoqa Han Sans"/>
              </a:rPr>
              <a:t>Using the new </a:t>
            </a:r>
            <a:r>
              <a:rPr lang="en-US" sz="1310" b="1" dirty="0">
                <a:solidFill>
                  <a:srgbClr val="333333"/>
                </a:solidFill>
                <a:latin typeface="Spoqa Han Sans"/>
              </a:rPr>
              <a:t>weights</a:t>
            </a:r>
            <a:r>
              <a:rPr lang="en-US" sz="1310" dirty="0">
                <a:solidFill>
                  <a:srgbClr val="000000"/>
                </a:solidFill>
                <a:latin typeface="Spoqa Han Sans"/>
              </a:rPr>
              <a:t> we will repeat the forward passed</a:t>
            </a:r>
            <a:endParaRPr lang="en-US" sz="1310" dirty="0"/>
          </a:p>
        </p:txBody>
      </p:sp>
      <p:sp>
        <p:nvSpPr>
          <p:cNvPr id="6" name="TextBox 5">
            <a:extLst>
              <a:ext uri="{FF2B5EF4-FFF2-40B4-BE49-F238E27FC236}">
                <a16:creationId xmlns:a16="http://schemas.microsoft.com/office/drawing/2014/main" id="{94B3096E-201C-4221-8946-25F2CCB7306A}"/>
              </a:ext>
            </a:extLst>
          </p:cNvPr>
          <p:cNvSpPr txBox="1"/>
          <p:nvPr/>
        </p:nvSpPr>
        <p:spPr>
          <a:xfrm>
            <a:off x="2222322" y="5051342"/>
            <a:ext cx="8052691" cy="495520"/>
          </a:xfrm>
          <a:prstGeom prst="rect">
            <a:avLst/>
          </a:prstGeom>
          <a:noFill/>
        </p:spPr>
        <p:txBody>
          <a:bodyPr wrap="square">
            <a:spAutoFit/>
          </a:bodyPr>
          <a:lstStyle/>
          <a:p>
            <a:r>
              <a:rPr lang="en-US" sz="1310" dirty="0"/>
              <a:t>We can notice that the prediction 0.26 is a little bit closer to actual output than the previously predicted one 0.191. We can repeat the same process of backward and forward pass until error is close or equal to zero.</a:t>
            </a:r>
          </a:p>
        </p:txBody>
      </p:sp>
    </p:spTree>
    <p:extLst>
      <p:ext uri="{BB962C8B-B14F-4D97-AF65-F5344CB8AC3E}">
        <p14:creationId xmlns:p14="http://schemas.microsoft.com/office/powerpoint/2010/main" val="334192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A42EA4-4395-4655-B2C9-CAEC9DFB6B15}"/>
              </a:ext>
            </a:extLst>
          </p:cNvPr>
          <p:cNvSpPr txBox="1"/>
          <p:nvPr/>
        </p:nvSpPr>
        <p:spPr>
          <a:xfrm>
            <a:off x="1922586" y="1079372"/>
            <a:ext cx="4436512" cy="293927"/>
          </a:xfrm>
          <a:prstGeom prst="rect">
            <a:avLst/>
          </a:prstGeom>
          <a:noFill/>
        </p:spPr>
        <p:txBody>
          <a:bodyPr wrap="square">
            <a:spAutoFit/>
          </a:bodyPr>
          <a:lstStyle/>
          <a:p>
            <a:pPr algn="l"/>
            <a:r>
              <a:rPr lang="en-US" sz="1310" b="1" dirty="0">
                <a:solidFill>
                  <a:srgbClr val="000000"/>
                </a:solidFill>
                <a:latin typeface="Spoqa Han Sans"/>
              </a:rPr>
              <a:t>Backward Pass</a:t>
            </a:r>
          </a:p>
        </p:txBody>
      </p:sp>
      <p:sp>
        <p:nvSpPr>
          <p:cNvPr id="5" name="TextBox 4">
            <a:extLst>
              <a:ext uri="{FF2B5EF4-FFF2-40B4-BE49-F238E27FC236}">
                <a16:creationId xmlns:a16="http://schemas.microsoft.com/office/drawing/2014/main" id="{EC3D7FCC-9A5E-459E-91B2-ADA49DAB140D}"/>
              </a:ext>
            </a:extLst>
          </p:cNvPr>
          <p:cNvSpPr txBox="1"/>
          <p:nvPr/>
        </p:nvSpPr>
        <p:spPr>
          <a:xfrm>
            <a:off x="1965332" y="1348224"/>
            <a:ext cx="7778399" cy="293927"/>
          </a:xfrm>
          <a:prstGeom prst="rect">
            <a:avLst/>
          </a:prstGeom>
          <a:noFill/>
        </p:spPr>
        <p:txBody>
          <a:bodyPr wrap="square">
            <a:spAutoFit/>
          </a:bodyPr>
          <a:lstStyle/>
          <a:p>
            <a:r>
              <a:rPr lang="en-US" sz="1310" dirty="0"/>
              <a:t>Learning rate: is a hyperparameter which means that we need to manually guess its value.</a:t>
            </a:r>
          </a:p>
        </p:txBody>
      </p:sp>
      <p:pic>
        <p:nvPicPr>
          <p:cNvPr id="9218" name="Picture 2" descr="bp_new_weights">
            <a:extLst>
              <a:ext uri="{FF2B5EF4-FFF2-40B4-BE49-F238E27FC236}">
                <a16:creationId xmlns:a16="http://schemas.microsoft.com/office/drawing/2014/main" id="{0CC53C66-65DE-4912-9F55-439D10B0B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4924" y="2503360"/>
            <a:ext cx="6462153" cy="1851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91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60813A5-46BD-3B43-BAF4-5976405B453A}"/>
                  </a:ext>
                </a:extLst>
              </p:cNvPr>
              <p:cNvSpPr txBox="1"/>
              <p:nvPr/>
            </p:nvSpPr>
            <p:spPr>
              <a:xfrm>
                <a:off x="1930401" y="203199"/>
                <a:ext cx="8873066" cy="7256923"/>
              </a:xfrm>
              <a:prstGeom prst="rect">
                <a:avLst/>
              </a:prstGeom>
              <a:noFill/>
            </p:spPr>
            <p:txBody>
              <a:bodyPr wrap="square" rtlCol="0">
                <a:spAutoFit/>
              </a:bodyPr>
              <a:lstStyle/>
              <a:p>
                <a:r>
                  <a:rPr lang="en-US" dirty="0">
                    <a:latin typeface="+mj-lt"/>
                  </a:rPr>
                  <a:t>Forward Pass Computations (2 inputs, 4 weights, 2 hidden layers, 1 error, 1 output):</a:t>
                </a:r>
              </a:p>
              <a:p>
                <a:endParaRPr lang="en-US" dirty="0">
                  <a:latin typeface="+mj-lt"/>
                </a:endParaRPr>
              </a:p>
              <a:p>
                <a:r>
                  <a:rPr lang="en-US" dirty="0">
                    <a:latin typeface="+mj-lt"/>
                  </a:rPr>
                  <a:t>	Step 1: (calculate hidden layers)</a:t>
                </a:r>
              </a:p>
              <a:p>
                <a:endParaRPr lang="en-US" dirty="0">
                  <a:latin typeface="+mj-lt"/>
                </a:endParaRPr>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𝑛𝑒𝑡</m:t>
                          </m:r>
                        </m:e>
                        <m:sub>
                          <m:r>
                            <a:rPr lang="en-US" b="0" i="1" smtClean="0">
                              <a:latin typeface="Cambria Math" panose="02040503050406030204" pitchFamily="18" charset="0"/>
                            </a:rPr>
                            <m:t>h</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2∗0.11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3∗0.21</m:t>
                          </m:r>
                        </m:e>
                      </m:d>
                      <m:r>
                        <a:rPr lang="en-US" b="0" i="1" smtClean="0">
                          <a:latin typeface="Cambria Math" panose="02040503050406030204" pitchFamily="18" charset="0"/>
                        </a:rPr>
                        <m:t>=0.85</m:t>
                      </m:r>
                    </m:oMath>
                  </m:oMathPara>
                </a14:m>
                <a:endParaRPr lang="en-US" dirty="0">
                  <a:latin typeface="+mj-lt"/>
                </a:endParaRPr>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𝑛𝑒𝑡</m:t>
                          </m:r>
                        </m:e>
                        <m:sub>
                          <m:r>
                            <a:rPr lang="en-US" i="1">
                              <a:latin typeface="Cambria Math" panose="02040503050406030204" pitchFamily="18" charset="0"/>
                            </a:rPr>
                            <m:t>h</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4</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2∗0.12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3∗0.8</m:t>
                          </m:r>
                        </m:e>
                      </m:d>
                      <m:r>
                        <a:rPr lang="en-US" b="0" i="1" smtClean="0">
                          <a:latin typeface="Cambria Math" panose="02040503050406030204" pitchFamily="18" charset="0"/>
                        </a:rPr>
                        <m:t>=0.48</m:t>
                      </m:r>
                    </m:oMath>
                  </m:oMathPara>
                </a14:m>
                <a:endParaRPr lang="en-US" b="0" dirty="0">
                  <a:latin typeface="+mj-lt"/>
                </a:endParaRPr>
              </a:p>
              <a:p>
                <a:endParaRPr lang="en-US" dirty="0">
                  <a:latin typeface="+mj-lt"/>
                </a:endParaRPr>
              </a:p>
              <a:p>
                <a:r>
                  <a:rPr lang="en-US" b="0" dirty="0">
                    <a:latin typeface="+mj-lt"/>
                  </a:rPr>
                  <a:t>	Step </a:t>
                </a:r>
                <a:r>
                  <a:rPr lang="en-US" dirty="0">
                    <a:latin typeface="+mj-lt"/>
                  </a:rPr>
                  <a:t>2: (apply </a:t>
                </a:r>
                <a14:m>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up>
                        </m:sSup>
                      </m:den>
                    </m:f>
                    <m:r>
                      <a:rPr lang="en-US" b="0" i="0" smtClean="0">
                        <a:latin typeface="Cambria Math" panose="02040503050406030204" pitchFamily="18" charset="0"/>
                        <a:ea typeface="Cambria Math" panose="02040503050406030204" pitchFamily="18" charset="0"/>
                      </a:rPr>
                      <m:t> )</m:t>
                    </m:r>
                  </m:oMath>
                </a14:m>
                <a:endParaRPr lang="en-US" dirty="0">
                  <a:latin typeface="+mj-lt"/>
                </a:endParaRPr>
              </a:p>
              <a:p>
                <a:endParaRPr lang="en-US" dirty="0">
                  <a:latin typeface="+mj-lt"/>
                </a:endParaRPr>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𝑜𝑢𝑡</m:t>
                          </m:r>
                        </m:e>
                        <m:sub>
                          <m:r>
                            <a:rPr lang="en-US" b="0" i="1" smtClean="0">
                              <a:latin typeface="Cambria Math" panose="02040503050406030204" pitchFamily="18" charset="0"/>
                            </a:rPr>
                            <m:t>h</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0.85</m:t>
                          </m:r>
                        </m:e>
                      </m:d>
                      <m:r>
                        <a:rPr lang="en-US" b="0" i="1" smtClean="0">
                          <a:latin typeface="Cambria Math" panose="02040503050406030204" pitchFamily="18" charset="0"/>
                        </a:rPr>
                        <m:t>=0.70</m:t>
                      </m:r>
                    </m:oMath>
                  </m:oMathPara>
                </a14:m>
                <a:endParaRPr lang="en-US" dirty="0">
                  <a:latin typeface="+mj-lt"/>
                </a:endParaRPr>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𝑜𝑢𝑡</m:t>
                          </m:r>
                        </m:e>
                        <m:sub>
                          <m:r>
                            <a:rPr lang="en-US" b="0" i="1" smtClean="0">
                              <a:latin typeface="Cambria Math" panose="02040503050406030204" pitchFamily="18" charset="0"/>
                            </a:rPr>
                            <m:t>h</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0.48</m:t>
                          </m:r>
                        </m:e>
                      </m:d>
                      <m:r>
                        <a:rPr lang="en-US" b="0" i="1" smtClean="0">
                          <a:latin typeface="Cambria Math" panose="02040503050406030204" pitchFamily="18" charset="0"/>
                        </a:rPr>
                        <m:t>=0.62</m:t>
                      </m:r>
                    </m:oMath>
                  </m:oMathPara>
                </a14:m>
                <a:endParaRPr lang="en-US" b="0" dirty="0">
                  <a:latin typeface="+mj-lt"/>
                </a:endParaRPr>
              </a:p>
              <a:p>
                <a:endParaRPr lang="en-US" dirty="0">
                  <a:latin typeface="+mj-lt"/>
                </a:endParaRPr>
              </a:p>
              <a:p>
                <a:r>
                  <a:rPr lang="en-US" dirty="0">
                    <a:latin typeface="+mj-lt"/>
                  </a:rPr>
                  <a:t>	Step 3: (calculate output, apply sigmoid to predictions)</a:t>
                </a:r>
              </a:p>
              <a:p>
                <a:endParaRPr lang="en-US" dirty="0">
                  <a:latin typeface="+mj-lt"/>
                </a:endParaRPr>
              </a:p>
              <a:p>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𝑛𝑒𝑡</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0.14∗0.7</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0.15∗0.62</m:t>
                        </m:r>
                      </m:e>
                    </m:d>
                    <m:r>
                      <a:rPr lang="en-US" b="0" i="1" smtClean="0">
                        <a:latin typeface="Cambria Math" panose="02040503050406030204" pitchFamily="18" charset="0"/>
                      </a:rPr>
                      <m:t>=0.373</m:t>
                    </m:r>
                  </m:oMath>
                </a14:m>
                <a:endParaRPr lang="en-US" b="0" i="1" dirty="0">
                  <a:latin typeface="Cambria Math" panose="02040503050406030204" pitchFamily="18" charset="0"/>
                </a:endParaRPr>
              </a:p>
              <a:p>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𝑜𝑢𝑡</m:t>
                        </m:r>
                      </m:e>
                      <m:sub>
                        <m:r>
                          <a:rPr lang="en-US" b="0" i="1" smtClean="0">
                            <a:latin typeface="Cambria Math" panose="02040503050406030204" pitchFamily="18" charset="0"/>
                          </a:rPr>
                          <m:t>𝑝𝑟𝑒𝑑</m:t>
                        </m:r>
                      </m:sub>
                    </m:sSub>
                    <m:r>
                      <a:rPr lang="en-US" b="0" i="1" smtClean="0">
                        <a:latin typeface="Cambria Math" panose="02040503050406030204" pitchFamily="18" charset="0"/>
                      </a:rPr>
                      <m:t>=</m:t>
                    </m:r>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0.373</m:t>
                        </m:r>
                      </m:e>
                    </m:d>
                    <m:r>
                      <a:rPr lang="en-US" b="0" i="1" smtClean="0">
                        <a:latin typeface="Cambria Math" panose="02040503050406030204" pitchFamily="18" charset="0"/>
                      </a:rPr>
                      <m:t>=0.592</m:t>
                    </m:r>
                  </m:oMath>
                </a14:m>
                <a:endParaRPr lang="en-US" b="0" dirty="0">
                  <a:latin typeface="+mj-lt"/>
                </a:endParaRPr>
              </a:p>
              <a:p>
                <a:endParaRPr lang="en-US" dirty="0">
                  <a:latin typeface="+mj-lt"/>
                </a:endParaRPr>
              </a:p>
              <a:p>
                <a:endParaRPr lang="en-US" dirty="0">
                  <a:latin typeface="+mj-lt"/>
                </a:endParaRPr>
              </a:p>
              <a:p>
                <a:r>
                  <a:rPr lang="en-US" b="0" dirty="0">
                    <a:latin typeface="+mj-lt"/>
                  </a:rPr>
                  <a:t>	Step 4: (calculate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𝑡𝑜𝑡𝑎𝑙</m:t>
                        </m:r>
                      </m:sub>
                    </m:sSub>
                    <m:r>
                      <a:rPr lang="en-US" i="1">
                        <a:latin typeface="Cambria Math" panose="02040503050406030204" pitchFamily="18" charset="0"/>
                      </a:rPr>
                      <m:t>= </m:t>
                    </m:r>
                    <m:nary>
                      <m:naryPr>
                        <m:chr m:val="∑"/>
                        <m:subHide m:val="on"/>
                        <m:supHide m:val="on"/>
                        <m:ctrlPr>
                          <a:rPr lang="en-US" i="1">
                            <a:latin typeface="Cambria Math" panose="02040503050406030204" pitchFamily="18" charset="0"/>
                          </a:rPr>
                        </m:ctrlPr>
                      </m:naryPr>
                      <m:sub/>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nary>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𝑡𝑎𝑟𝑔𝑒𝑡</m:t>
                        </m:r>
                        <m:r>
                          <a:rPr lang="en-US" i="1">
                            <a:latin typeface="Cambria Math" panose="02040503050406030204" pitchFamily="18" charset="0"/>
                          </a:rPr>
                          <m:t>−</m:t>
                        </m:r>
                        <m:r>
                          <a:rPr lang="en-US" i="1">
                            <a:latin typeface="Cambria Math" panose="02040503050406030204" pitchFamily="18" charset="0"/>
                          </a:rPr>
                          <m:t>𝑜𝑢𝑝𝑢𝑡</m:t>
                        </m:r>
                        <m:r>
                          <a:rPr lang="en-US" i="1">
                            <a:latin typeface="Cambria Math" panose="02040503050406030204" pitchFamily="18" charset="0"/>
                          </a:rPr>
                          <m:t>)</m:t>
                        </m:r>
                        <m:r>
                          <m:rPr>
                            <m:nor/>
                          </m:rPr>
                          <a:rPr lang="en-US" dirty="0"/>
                          <m:t> </m:t>
                        </m:r>
                      </m:e>
                      <m:sup>
                        <m:r>
                          <a:rPr lang="en-US" i="1">
                            <a:latin typeface="Cambria Math" panose="02040503050406030204" pitchFamily="18" charset="0"/>
                          </a:rPr>
                          <m:t>2</m:t>
                        </m:r>
                      </m:sup>
                    </m:sSup>
                  </m:oMath>
                </a14:m>
                <a:r>
                  <a:rPr lang="en-US" b="0" dirty="0">
                    <a:latin typeface="+mj-lt"/>
                  </a:rPr>
                  <a:t>)</a:t>
                </a:r>
              </a:p>
              <a:p>
                <a:endParaRPr lang="en-US" dirty="0">
                  <a:latin typeface="+mj-lt"/>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(0.592−1.0)</m:t>
                          </m:r>
                        </m:e>
                        <m:sup>
                          <m:r>
                            <a:rPr lang="en-US" b="0" i="1" smtClean="0">
                              <a:latin typeface="Cambria Math" panose="02040503050406030204" pitchFamily="18" charset="0"/>
                            </a:rPr>
                            <m:t>2</m:t>
                          </m:r>
                        </m:sup>
                      </m:sSup>
                      <m:r>
                        <a:rPr lang="en-US" b="0" i="1" smtClean="0">
                          <a:latin typeface="Cambria Math" panose="02040503050406030204" pitchFamily="18" charset="0"/>
                        </a:rPr>
                        <m:t>=0.083</m:t>
                      </m:r>
                    </m:oMath>
                  </m:oMathPara>
                </a14:m>
                <a:endParaRPr lang="en-US" b="0" dirty="0">
                  <a:latin typeface="+mj-lt"/>
                </a:endParaRPr>
              </a:p>
              <a:p>
                <a:r>
                  <a:rPr lang="en-US" b="0" dirty="0">
                    <a:latin typeface="+mj-lt"/>
                  </a:rPr>
                  <a:t> </a:t>
                </a:r>
              </a:p>
              <a:p>
                <a:endParaRPr lang="en-US" dirty="0">
                  <a:latin typeface="+mj-lt"/>
                </a:endParaRPr>
              </a:p>
              <a:p>
                <a:endParaRPr lang="en-US" dirty="0">
                  <a:latin typeface="+mj-lt"/>
                </a:endParaRPr>
              </a:p>
            </p:txBody>
          </p:sp>
        </mc:Choice>
        <mc:Fallback>
          <p:sp>
            <p:nvSpPr>
              <p:cNvPr id="2" name="TextBox 1">
                <a:extLst>
                  <a:ext uri="{FF2B5EF4-FFF2-40B4-BE49-F238E27FC236}">
                    <a16:creationId xmlns:a16="http://schemas.microsoft.com/office/drawing/2014/main" id="{860813A5-46BD-3B43-BAF4-5976405B453A}"/>
                  </a:ext>
                </a:extLst>
              </p:cNvPr>
              <p:cNvSpPr txBox="1">
                <a:spLocks noRot="1" noChangeAspect="1" noMove="1" noResize="1" noEditPoints="1" noAdjustHandles="1" noChangeArrowheads="1" noChangeShapeType="1" noTextEdit="1"/>
              </p:cNvSpPr>
              <p:nvPr/>
            </p:nvSpPr>
            <p:spPr>
              <a:xfrm>
                <a:off x="1930401" y="203199"/>
                <a:ext cx="8873066" cy="7256923"/>
              </a:xfrm>
              <a:prstGeom prst="rect">
                <a:avLst/>
              </a:prstGeom>
              <a:blipFill>
                <a:blip r:embed="rId2"/>
                <a:stretch>
                  <a:fillRect l="-715" t="-349"/>
                </a:stretch>
              </a:blipFill>
            </p:spPr>
            <p:txBody>
              <a:bodyPr/>
              <a:lstStyle/>
              <a:p>
                <a:r>
                  <a:rPr lang="en-US">
                    <a:noFill/>
                  </a:rPr>
                  <a:t> </a:t>
                </a:r>
              </a:p>
            </p:txBody>
          </p:sp>
        </mc:Fallback>
      </mc:AlternateContent>
    </p:spTree>
    <p:extLst>
      <p:ext uri="{BB962C8B-B14F-4D97-AF65-F5344CB8AC3E}">
        <p14:creationId xmlns:p14="http://schemas.microsoft.com/office/powerpoint/2010/main" val="818849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7643E4-227F-DB44-A3D3-C1AA8E10E8B2}"/>
              </a:ext>
            </a:extLst>
          </p:cNvPr>
          <p:cNvSpPr txBox="1"/>
          <p:nvPr/>
        </p:nvSpPr>
        <p:spPr>
          <a:xfrm>
            <a:off x="281318" y="813916"/>
            <a:ext cx="4019620" cy="894304"/>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600" b="1" kern="1200" dirty="0">
                <a:solidFill>
                  <a:schemeClr val="tx1"/>
                </a:solidFill>
                <a:latin typeface="+mj-lt"/>
                <a:ea typeface="+mj-ea"/>
                <a:cs typeface="+mj-cs"/>
              </a:rPr>
              <a:t>Backward Pass</a:t>
            </a:r>
          </a:p>
        </p:txBody>
      </p:sp>
      <p:sp>
        <p:nvSpPr>
          <p:cNvPr id="71" name="Rectangle 70">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BA9CD5-60C2-0F47-8CED-0AFBE11CA64F}"/>
                  </a:ext>
                </a:extLst>
              </p:cNvPr>
              <p:cNvSpPr txBox="1"/>
              <p:nvPr/>
            </p:nvSpPr>
            <p:spPr>
              <a:xfrm>
                <a:off x="442127" y="1788607"/>
                <a:ext cx="3647552" cy="6555641"/>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*Remember our goal: to update each of the weights so that our output is closer to the target by way of minimizing error for each output neuron. </a:t>
                </a:r>
              </a:p>
              <a:p>
                <a:endParaRPr lang="en-US"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Step 5: Take the partial derivative, by way of the chain rule, of </a:t>
                </a:r>
                <a14:m>
                  <m:oMath xmlns:m="http://schemas.openxmlformats.org/officeDocument/2006/math">
                    <m:sSub>
                      <m:sSubPr>
                        <m:ctrlPr>
                          <a:rPr lang="en-US" sz="1400" i="1" smtClean="0">
                            <a:latin typeface="Cambria Math" panose="02040503050406030204" pitchFamily="18" charset="0"/>
                            <a:ea typeface="Verdana" panose="020B0604030504040204" pitchFamily="34" charset="0"/>
                            <a:cs typeface="Verdana" panose="020B0604030504040204" pitchFamily="34" charset="0"/>
                          </a:rPr>
                        </m:ctrlPr>
                      </m:sSubPr>
                      <m:e>
                        <m:r>
                          <a:rPr lang="en-US" sz="1400" b="0" i="1" smtClean="0">
                            <a:latin typeface="Cambria Math" panose="02040503050406030204" pitchFamily="18" charset="0"/>
                            <a:ea typeface="Verdana" panose="020B0604030504040204" pitchFamily="34" charset="0"/>
                            <a:cs typeface="Verdana" panose="020B0604030504040204" pitchFamily="34" charset="0"/>
                          </a:rPr>
                          <m:t>𝐸</m:t>
                        </m:r>
                      </m:e>
                      <m:sub>
                        <m:r>
                          <a:rPr lang="en-US" sz="1400" b="0" i="1" smtClean="0">
                            <a:latin typeface="Cambria Math" panose="02040503050406030204" pitchFamily="18" charset="0"/>
                            <a:ea typeface="Verdana" panose="020B0604030504040204" pitchFamily="34" charset="0"/>
                            <a:cs typeface="Verdana" panose="020B0604030504040204" pitchFamily="34" charset="0"/>
                          </a:rPr>
                          <m:t>𝑡𝑜𝑡𝑎𝑙</m:t>
                        </m:r>
                      </m:sub>
                    </m:sSub>
                  </m:oMath>
                </a14:m>
                <a:r>
                  <a:rPr lang="en-US" sz="1400" dirty="0">
                    <a:latin typeface="Verdana" panose="020B0604030504040204" pitchFamily="34" charset="0"/>
                    <a:ea typeface="Verdana" panose="020B0604030504040204" pitchFamily="34" charset="0"/>
                    <a:cs typeface="Verdana" panose="020B0604030504040204" pitchFamily="34" charset="0"/>
                  </a:rPr>
                  <a:t> with respect to the given weight or “the gradient with respect to the given weight”.</a:t>
                </a:r>
              </a:p>
              <a:p>
                <a:pPr marL="285750" indent="-285750">
                  <a:buFont typeface="Arial" panose="020B0604020202020204" pitchFamily="34" charset="0"/>
                  <a:buChar char="•"/>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Step 6: Minimize our loss by subtracting the learning rate</a:t>
                </a:r>
              </a:p>
              <a:p>
                <a:pPr marL="285750" indent="-285750">
                  <a:buFont typeface="Arial" panose="020B0604020202020204" pitchFamily="34" charset="0"/>
                  <a:buChar char="•"/>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Step 7: Account for each hidden layer neuron </a:t>
                </a:r>
              </a:p>
              <a:p>
                <a:pPr marL="285750" indent="-285750">
                  <a:buFont typeface="Arial" panose="020B0604020202020204" pitchFamily="34" charset="0"/>
                  <a:buChar char="•"/>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Step 8: Continue the differentiation process for the first 4 weights. </a:t>
                </a: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US" sz="1400" dirty="0">
                  <a:latin typeface="Verdana" panose="020B0604030504040204" pitchFamily="34" charset="0"/>
                  <a:ea typeface="Verdana" panose="020B0604030504040204" pitchFamily="34" charset="0"/>
                  <a:cs typeface="Verdana" panose="020B0604030504040204" pitchFamily="34" charset="0"/>
                </a:endParaRPr>
              </a:p>
            </p:txBody>
          </p:sp>
        </mc:Choice>
        <mc:Fallback xmlns="">
          <p:sp>
            <p:nvSpPr>
              <p:cNvPr id="3" name="TextBox 2">
                <a:extLst>
                  <a:ext uri="{FF2B5EF4-FFF2-40B4-BE49-F238E27FC236}">
                    <a16:creationId xmlns:a16="http://schemas.microsoft.com/office/drawing/2014/main" id="{E7BA9CD5-60C2-0F47-8CED-0AFBE11CA64F}"/>
                  </a:ext>
                </a:extLst>
              </p:cNvPr>
              <p:cNvSpPr txBox="1">
                <a:spLocks noRot="1" noChangeAspect="1" noMove="1" noResize="1" noEditPoints="1" noAdjustHandles="1" noChangeArrowheads="1" noChangeShapeType="1" noTextEdit="1"/>
              </p:cNvSpPr>
              <p:nvPr/>
            </p:nvSpPr>
            <p:spPr>
              <a:xfrm>
                <a:off x="442127" y="1788607"/>
                <a:ext cx="3647552" cy="6555641"/>
              </a:xfrm>
              <a:prstGeom prst="rect">
                <a:avLst/>
              </a:prstGeom>
              <a:blipFill>
                <a:blip r:embed="rId2"/>
                <a:stretch>
                  <a:fillRect l="-694" r="-694"/>
                </a:stretch>
              </a:blipFill>
            </p:spPr>
            <p:txBody>
              <a:bodyPr/>
              <a:lstStyle/>
              <a:p>
                <a:r>
                  <a:rPr lang="en-US">
                    <a:noFill/>
                  </a:rPr>
                  <a:t> </a:t>
                </a:r>
              </a:p>
            </p:txBody>
          </p:sp>
        </mc:Fallback>
      </mc:AlternateContent>
      <p:pic>
        <p:nvPicPr>
          <p:cNvPr id="7" name="Picture 6" descr="A picture containing diagram&#10;&#10;Description automatically generated">
            <a:extLst>
              <a:ext uri="{FF2B5EF4-FFF2-40B4-BE49-F238E27FC236}">
                <a16:creationId xmlns:a16="http://schemas.microsoft.com/office/drawing/2014/main" id="{D0310844-C4D0-284A-A0F6-97A6069D5153}"/>
              </a:ext>
            </a:extLst>
          </p:cNvPr>
          <p:cNvPicPr>
            <a:picLocks noChangeAspect="1"/>
          </p:cNvPicPr>
          <p:nvPr/>
        </p:nvPicPr>
        <p:blipFill>
          <a:blip r:embed="rId3"/>
          <a:stretch>
            <a:fillRect/>
          </a:stretch>
        </p:blipFill>
        <p:spPr>
          <a:xfrm>
            <a:off x="6459513" y="2071847"/>
            <a:ext cx="3898900" cy="762000"/>
          </a:xfrm>
          <a:prstGeom prst="rect">
            <a:avLst/>
          </a:prstGeom>
        </p:spPr>
      </p:pic>
      <p:pic>
        <p:nvPicPr>
          <p:cNvPr id="9" name="Picture 8">
            <a:extLst>
              <a:ext uri="{FF2B5EF4-FFF2-40B4-BE49-F238E27FC236}">
                <a16:creationId xmlns:a16="http://schemas.microsoft.com/office/drawing/2014/main" id="{A65214E9-D8D4-3E42-9840-9F357BC01BA0}"/>
              </a:ext>
            </a:extLst>
          </p:cNvPr>
          <p:cNvPicPr>
            <a:picLocks noChangeAspect="1"/>
          </p:cNvPicPr>
          <p:nvPr/>
        </p:nvPicPr>
        <p:blipFill>
          <a:blip r:embed="rId4"/>
          <a:stretch>
            <a:fillRect/>
          </a:stretch>
        </p:blipFill>
        <p:spPr>
          <a:xfrm>
            <a:off x="6963242" y="2816158"/>
            <a:ext cx="2679700" cy="419100"/>
          </a:xfrm>
          <a:prstGeom prst="rect">
            <a:avLst/>
          </a:prstGeom>
        </p:spPr>
      </p:pic>
      <p:pic>
        <p:nvPicPr>
          <p:cNvPr id="11" name="Picture 10">
            <a:extLst>
              <a:ext uri="{FF2B5EF4-FFF2-40B4-BE49-F238E27FC236}">
                <a16:creationId xmlns:a16="http://schemas.microsoft.com/office/drawing/2014/main" id="{BADF87A7-7977-5340-BAA3-E8813CBE1171}"/>
              </a:ext>
            </a:extLst>
          </p:cNvPr>
          <p:cNvPicPr>
            <a:picLocks noChangeAspect="1"/>
          </p:cNvPicPr>
          <p:nvPr/>
        </p:nvPicPr>
        <p:blipFill>
          <a:blip r:embed="rId5"/>
          <a:stretch>
            <a:fillRect/>
          </a:stretch>
        </p:blipFill>
        <p:spPr>
          <a:xfrm>
            <a:off x="6802413" y="3333122"/>
            <a:ext cx="3213100" cy="622300"/>
          </a:xfrm>
          <a:prstGeom prst="rect">
            <a:avLst/>
          </a:prstGeom>
        </p:spPr>
      </p:pic>
      <p:sp>
        <p:nvSpPr>
          <p:cNvPr id="12" name="TextBox 11">
            <a:extLst>
              <a:ext uri="{FF2B5EF4-FFF2-40B4-BE49-F238E27FC236}">
                <a16:creationId xmlns:a16="http://schemas.microsoft.com/office/drawing/2014/main" id="{AD5BAB88-EC63-104E-8491-0DE55B380A31}"/>
              </a:ext>
            </a:extLst>
          </p:cNvPr>
          <p:cNvSpPr txBox="1"/>
          <p:nvPr/>
        </p:nvSpPr>
        <p:spPr>
          <a:xfrm>
            <a:off x="6330462" y="1024932"/>
            <a:ext cx="4531806" cy="1107996"/>
          </a:xfrm>
          <a:prstGeom prst="rect">
            <a:avLst/>
          </a:prstGeom>
          <a:noFill/>
        </p:spPr>
        <p:txBody>
          <a:bodyPr wrap="square" rtlCol="0">
            <a:spAutoFit/>
          </a:bodyPr>
          <a:lstStyle/>
          <a:p>
            <a:r>
              <a:rPr lang="en-US" sz="3000" dirty="0">
                <a:latin typeface="+mj-lt"/>
              </a:rPr>
              <a:t>Breaking Down the Pieces</a:t>
            </a:r>
          </a:p>
          <a:p>
            <a:endParaRPr lang="en-US" dirty="0">
              <a:latin typeface="+mj-lt"/>
            </a:endParaRPr>
          </a:p>
          <a:p>
            <a:r>
              <a:rPr lang="en-US" dirty="0">
                <a:latin typeface="+mj-lt"/>
              </a:rPr>
              <a:t>Total error change with respect to the output:</a:t>
            </a:r>
          </a:p>
        </p:txBody>
      </p:sp>
      <p:pic>
        <p:nvPicPr>
          <p:cNvPr id="14" name="Picture 13" descr="Chart&#10;&#10;Description automatically generated with medium confidence">
            <a:extLst>
              <a:ext uri="{FF2B5EF4-FFF2-40B4-BE49-F238E27FC236}">
                <a16:creationId xmlns:a16="http://schemas.microsoft.com/office/drawing/2014/main" id="{53C3E283-76AD-5F4D-830D-62DA97E0691A}"/>
              </a:ext>
            </a:extLst>
          </p:cNvPr>
          <p:cNvPicPr>
            <a:picLocks noChangeAspect="1"/>
          </p:cNvPicPr>
          <p:nvPr/>
        </p:nvPicPr>
        <p:blipFill>
          <a:blip r:embed="rId6"/>
          <a:stretch>
            <a:fillRect/>
          </a:stretch>
        </p:blipFill>
        <p:spPr>
          <a:xfrm>
            <a:off x="6471159" y="3865826"/>
            <a:ext cx="4250411" cy="1001350"/>
          </a:xfrm>
          <a:prstGeom prst="rect">
            <a:avLst/>
          </a:prstGeom>
        </p:spPr>
      </p:pic>
      <p:pic>
        <p:nvPicPr>
          <p:cNvPr id="16" name="Picture 15" descr="Text&#10;&#10;Description automatically generated">
            <a:extLst>
              <a:ext uri="{FF2B5EF4-FFF2-40B4-BE49-F238E27FC236}">
                <a16:creationId xmlns:a16="http://schemas.microsoft.com/office/drawing/2014/main" id="{D78A9D47-DB4A-0C44-9534-614C265F619B}"/>
              </a:ext>
            </a:extLst>
          </p:cNvPr>
          <p:cNvPicPr>
            <a:picLocks noChangeAspect="1"/>
          </p:cNvPicPr>
          <p:nvPr/>
        </p:nvPicPr>
        <p:blipFill>
          <a:blip r:embed="rId7"/>
          <a:stretch>
            <a:fillRect/>
          </a:stretch>
        </p:blipFill>
        <p:spPr>
          <a:xfrm>
            <a:off x="6912442" y="4835118"/>
            <a:ext cx="2730500" cy="635000"/>
          </a:xfrm>
          <a:prstGeom prst="rect">
            <a:avLst/>
          </a:prstGeom>
        </p:spPr>
      </p:pic>
      <p:pic>
        <p:nvPicPr>
          <p:cNvPr id="18" name="Picture 17">
            <a:extLst>
              <a:ext uri="{FF2B5EF4-FFF2-40B4-BE49-F238E27FC236}">
                <a16:creationId xmlns:a16="http://schemas.microsoft.com/office/drawing/2014/main" id="{D56D0E9D-EF85-ED4E-982C-E2F45E8CDC7B}"/>
              </a:ext>
            </a:extLst>
          </p:cNvPr>
          <p:cNvPicPr>
            <a:picLocks noChangeAspect="1"/>
          </p:cNvPicPr>
          <p:nvPr/>
        </p:nvPicPr>
        <p:blipFill>
          <a:blip r:embed="rId8"/>
          <a:stretch>
            <a:fillRect/>
          </a:stretch>
        </p:blipFill>
        <p:spPr>
          <a:xfrm>
            <a:off x="5866886" y="5424602"/>
            <a:ext cx="5458955" cy="561493"/>
          </a:xfrm>
          <a:prstGeom prst="rect">
            <a:avLst/>
          </a:prstGeom>
        </p:spPr>
      </p:pic>
    </p:spTree>
    <p:extLst>
      <p:ext uri="{BB962C8B-B14F-4D97-AF65-F5344CB8AC3E}">
        <p14:creationId xmlns:p14="http://schemas.microsoft.com/office/powerpoint/2010/main" val="1476128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D10EFB9-4E14-8C4E-B854-A67C09B22427}"/>
              </a:ext>
            </a:extLst>
          </p:cNvPr>
          <p:cNvSpPr txBox="1"/>
          <p:nvPr/>
        </p:nvSpPr>
        <p:spPr>
          <a:xfrm>
            <a:off x="5430158" y="352646"/>
            <a:ext cx="5144756" cy="1415772"/>
          </a:xfrm>
          <a:prstGeom prst="rect">
            <a:avLst/>
          </a:prstGeom>
          <a:noFill/>
        </p:spPr>
        <p:txBody>
          <a:bodyPr wrap="square" rtlCol="0">
            <a:spAutoFit/>
          </a:bodyPr>
          <a:lstStyle/>
          <a:p>
            <a:r>
              <a:rPr lang="en-US" dirty="0">
                <a:latin typeface="+mj-lt"/>
              </a:rPr>
              <a:t>How much does the output change with respect to the total net input?</a:t>
            </a:r>
          </a:p>
          <a:p>
            <a:r>
              <a:rPr lang="en-US" dirty="0">
                <a:latin typeface="+mj-lt"/>
              </a:rPr>
              <a:t> </a:t>
            </a:r>
          </a:p>
          <a:p>
            <a:r>
              <a:rPr lang="en-US" dirty="0">
                <a:latin typeface="+mj-lt"/>
              </a:rPr>
              <a:t>*</a:t>
            </a:r>
            <a:r>
              <a:rPr lang="en-US" sz="1400" dirty="0">
                <a:latin typeface="+mj-lt"/>
              </a:rPr>
              <a:t>The partial derivative of the logistic function is the output multiplied by 1-the output</a:t>
            </a:r>
          </a:p>
        </p:txBody>
      </p:sp>
      <p:sp>
        <p:nvSpPr>
          <p:cNvPr id="11" name="TextBox 10">
            <a:extLst>
              <a:ext uri="{FF2B5EF4-FFF2-40B4-BE49-F238E27FC236}">
                <a16:creationId xmlns:a16="http://schemas.microsoft.com/office/drawing/2014/main" id="{1DFFA2CF-E99F-494B-99AF-F94CC2827ED7}"/>
              </a:ext>
            </a:extLst>
          </p:cNvPr>
          <p:cNvSpPr txBox="1"/>
          <p:nvPr/>
        </p:nvSpPr>
        <p:spPr>
          <a:xfrm>
            <a:off x="5430158" y="3023253"/>
            <a:ext cx="5456255" cy="923330"/>
          </a:xfrm>
          <a:prstGeom prst="rect">
            <a:avLst/>
          </a:prstGeom>
          <a:noFill/>
        </p:spPr>
        <p:txBody>
          <a:bodyPr wrap="square" rtlCol="0">
            <a:spAutoFit/>
          </a:bodyPr>
          <a:lstStyle/>
          <a:p>
            <a:r>
              <a:rPr lang="en-US" dirty="0">
                <a:latin typeface="+mj-lt"/>
              </a:rPr>
              <a:t>How much does the total net input change with respect to a given weight?</a:t>
            </a:r>
          </a:p>
          <a:p>
            <a:endParaRPr lang="en-US" dirty="0">
              <a:latin typeface="+mj-lt"/>
            </a:endParaRPr>
          </a:p>
        </p:txBody>
      </p:sp>
      <p:pic>
        <p:nvPicPr>
          <p:cNvPr id="13" name="Picture 12" descr="Chart, diagram&#10;&#10;Description automatically generated">
            <a:extLst>
              <a:ext uri="{FF2B5EF4-FFF2-40B4-BE49-F238E27FC236}">
                <a16:creationId xmlns:a16="http://schemas.microsoft.com/office/drawing/2014/main" id="{5D84FD63-70A3-4645-B868-162B60295B50}"/>
              </a:ext>
            </a:extLst>
          </p:cNvPr>
          <p:cNvPicPr>
            <a:picLocks noChangeAspect="1"/>
          </p:cNvPicPr>
          <p:nvPr/>
        </p:nvPicPr>
        <p:blipFill>
          <a:blip r:embed="rId2"/>
          <a:stretch>
            <a:fillRect/>
          </a:stretch>
        </p:blipFill>
        <p:spPr>
          <a:xfrm>
            <a:off x="6821436" y="1768418"/>
            <a:ext cx="2362200" cy="1143000"/>
          </a:xfrm>
          <a:prstGeom prst="rect">
            <a:avLst/>
          </a:prstGeom>
        </p:spPr>
      </p:pic>
      <p:pic>
        <p:nvPicPr>
          <p:cNvPr id="15" name="Picture 14" descr="Text&#10;&#10;Description automatically generated">
            <a:extLst>
              <a:ext uri="{FF2B5EF4-FFF2-40B4-BE49-F238E27FC236}">
                <a16:creationId xmlns:a16="http://schemas.microsoft.com/office/drawing/2014/main" id="{D40E5583-3DAA-0040-9873-E52322EB880E}"/>
              </a:ext>
            </a:extLst>
          </p:cNvPr>
          <p:cNvPicPr>
            <a:picLocks noChangeAspect="1"/>
          </p:cNvPicPr>
          <p:nvPr/>
        </p:nvPicPr>
        <p:blipFill>
          <a:blip r:embed="rId3"/>
          <a:stretch>
            <a:fillRect/>
          </a:stretch>
        </p:blipFill>
        <p:spPr>
          <a:xfrm>
            <a:off x="6189785" y="3769078"/>
            <a:ext cx="3937000" cy="1460500"/>
          </a:xfrm>
          <a:prstGeom prst="rect">
            <a:avLst/>
          </a:prstGeom>
        </p:spPr>
      </p:pic>
      <p:sp>
        <p:nvSpPr>
          <p:cNvPr id="16" name="TextBox 15">
            <a:extLst>
              <a:ext uri="{FF2B5EF4-FFF2-40B4-BE49-F238E27FC236}">
                <a16:creationId xmlns:a16="http://schemas.microsoft.com/office/drawing/2014/main" id="{200040DA-0534-4E49-84E1-315CC9275426}"/>
              </a:ext>
            </a:extLst>
          </p:cNvPr>
          <p:cNvSpPr txBox="1"/>
          <p:nvPr/>
        </p:nvSpPr>
        <p:spPr>
          <a:xfrm>
            <a:off x="5430158" y="5098639"/>
            <a:ext cx="5114611" cy="369332"/>
          </a:xfrm>
          <a:prstGeom prst="rect">
            <a:avLst/>
          </a:prstGeom>
          <a:noFill/>
        </p:spPr>
        <p:txBody>
          <a:bodyPr wrap="square" rtlCol="0">
            <a:spAutoFit/>
          </a:bodyPr>
          <a:lstStyle/>
          <a:p>
            <a:r>
              <a:rPr lang="en-US" dirty="0">
                <a:latin typeface="+mj-lt"/>
              </a:rPr>
              <a:t>Piecing everything together,</a:t>
            </a:r>
          </a:p>
        </p:txBody>
      </p:sp>
      <p:pic>
        <p:nvPicPr>
          <p:cNvPr id="18" name="Picture 17" descr="A picture containing text&#10;&#10;Description automatically generated">
            <a:extLst>
              <a:ext uri="{FF2B5EF4-FFF2-40B4-BE49-F238E27FC236}">
                <a16:creationId xmlns:a16="http://schemas.microsoft.com/office/drawing/2014/main" id="{2DAA54DC-5424-3547-A206-F5897F5A7939}"/>
              </a:ext>
            </a:extLst>
          </p:cNvPr>
          <p:cNvPicPr>
            <a:picLocks noChangeAspect="1"/>
          </p:cNvPicPr>
          <p:nvPr/>
        </p:nvPicPr>
        <p:blipFill>
          <a:blip r:embed="rId4"/>
          <a:stretch>
            <a:fillRect/>
          </a:stretch>
        </p:blipFill>
        <p:spPr>
          <a:xfrm>
            <a:off x="6278373" y="5586994"/>
            <a:ext cx="3428785" cy="736653"/>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B8625CC-D02F-C940-AF43-A3265153E59C}"/>
                  </a:ext>
                </a:extLst>
              </p:cNvPr>
              <p:cNvSpPr txBox="1"/>
              <p:nvPr/>
            </p:nvSpPr>
            <p:spPr>
              <a:xfrm>
                <a:off x="304799" y="352646"/>
                <a:ext cx="5065765" cy="6586355"/>
              </a:xfrm>
              <a:prstGeom prst="rect">
                <a:avLst/>
              </a:prstGeom>
              <a:noFill/>
            </p:spPr>
            <p:txBody>
              <a:bodyPr wrap="square" rtlCol="0">
                <a:spAutoFit/>
              </a:bodyPr>
              <a:lstStyle/>
              <a:p>
                <a:r>
                  <a:rPr lang="en-US" dirty="0">
                    <a:latin typeface="+mj-lt"/>
                  </a:rPr>
                  <a:t>Step 5: </a:t>
                </a:r>
              </a:p>
              <a:p>
                <a:endParaRPr lang="en-US" dirty="0">
                  <a:latin typeface="+mj-lt"/>
                </a:endParaRPr>
              </a:p>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rPr>
                                <m:t>𝑡𝑜𝑡𝑎𝑙</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𝑜𝑢𝑡</m:t>
                              </m:r>
                            </m:e>
                            <m:sub>
                              <m:r>
                                <a:rPr lang="en-US" b="0" i="1" smtClean="0">
                                  <a:latin typeface="Cambria Math" panose="02040503050406030204" pitchFamily="18" charset="0"/>
                                </a:rPr>
                                <m:t>𝑝𝑟𝑒𝑑</m:t>
                              </m:r>
                            </m:sub>
                          </m:sSub>
                        </m:den>
                      </m:f>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1−0.592</m:t>
                              </m:r>
                            </m:e>
                          </m:d>
                        </m:e>
                        <m:sup>
                          <m:r>
                            <a:rPr lang="en-US" b="0" i="1" smtClean="0">
                              <a:latin typeface="Cambria Math" panose="02040503050406030204" pitchFamily="18" charset="0"/>
                            </a:rPr>
                            <m:t>2−1</m:t>
                          </m:r>
                        </m:sup>
                      </m:sSup>
                      <m:r>
                        <a:rPr lang="en-US" b="0" i="1" smtClean="0">
                          <a:latin typeface="Cambria Math" panose="02040503050406030204" pitchFamily="18" charset="0"/>
                        </a:rPr>
                        <m:t>=0.408</m:t>
                      </m:r>
                    </m:oMath>
                  </m:oMathPara>
                </a14:m>
                <a:endParaRPr lang="en-US" dirty="0">
                  <a:latin typeface="+mj-lt"/>
                </a:endParaRPr>
              </a:p>
              <a:p>
                <a:endParaRPr lang="en-US" dirty="0">
                  <a:latin typeface="+mj-lt"/>
                </a:endParaRPr>
              </a:p>
              <a:p>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𝑜𝑢𝑡</m:t>
                              </m:r>
                            </m:e>
                            <m:sub>
                              <m:r>
                                <a:rPr lang="en-US" b="0" i="1" smtClean="0">
                                  <a:latin typeface="Cambria Math" panose="02040503050406030204" pitchFamily="18" charset="0"/>
                                  <a:ea typeface="Cambria Math" panose="02040503050406030204" pitchFamily="18" charset="0"/>
                                </a:rPr>
                                <m:t>𝑝𝑟𝑒𝑑</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𝑛𝑒𝑡</m:t>
                              </m:r>
                            </m:e>
                            <m:sub>
                              <m:r>
                                <a:rPr lang="en-US" b="0" i="1" smtClean="0">
                                  <a:latin typeface="Cambria Math" panose="02040503050406030204" pitchFamily="18" charset="0"/>
                                </a:rPr>
                                <m:t>𝑜𝑢𝑡</m:t>
                              </m:r>
                            </m:sub>
                          </m:sSub>
                        </m:den>
                      </m:f>
                      <m:r>
                        <a:rPr lang="en-US" i="1">
                          <a:latin typeface="Cambria Math" panose="02040503050406030204" pitchFamily="18" charset="0"/>
                        </a:rPr>
                        <m:t>=</m:t>
                      </m:r>
                      <m:r>
                        <a:rPr lang="en-US" b="0" i="1" smtClean="0">
                          <a:latin typeface="Cambria Math" panose="02040503050406030204" pitchFamily="18" charset="0"/>
                        </a:rPr>
                        <m:t>0.592</m:t>
                      </m:r>
                      <m:d>
                        <m:dPr>
                          <m:ctrlPr>
                            <a:rPr lang="en-US" i="1">
                              <a:latin typeface="Cambria Math" panose="02040503050406030204" pitchFamily="18" charset="0"/>
                            </a:rPr>
                          </m:ctrlPr>
                        </m:dPr>
                        <m:e>
                          <m:r>
                            <a:rPr lang="en-US" i="1">
                              <a:latin typeface="Cambria Math" panose="02040503050406030204" pitchFamily="18" charset="0"/>
                            </a:rPr>
                            <m:t>1−0.592</m:t>
                          </m:r>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242</m:t>
                      </m:r>
                    </m:oMath>
                  </m:oMathPara>
                </a14:m>
                <a:endParaRPr lang="en-US" dirty="0"/>
              </a:p>
              <a:p>
                <a:endParaRPr lang="en-US" dirty="0">
                  <a:latin typeface="+mj-lt"/>
                </a:endParaRPr>
              </a:p>
              <a:p>
                <a:endParaRPr lang="en-US" dirty="0">
                  <a:latin typeface="+mj-lt"/>
                </a:endParaRPr>
              </a:p>
              <a:p>
                <a:endParaRPr lang="en-US" dirty="0">
                  <a:latin typeface="+mj-lt"/>
                </a:endParaRPr>
              </a:p>
              <a:p>
                <a:r>
                  <a:rPr lang="en-US" dirty="0">
                    <a:latin typeface="+mj-lt"/>
                  </a:rPr>
                  <a:t>Working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m:t>
                        </m:r>
                      </m:sub>
                    </m:sSub>
                  </m:oMath>
                </a14:m>
                <a:r>
                  <a:rPr lang="en-US" dirty="0">
                    <a:latin typeface="+mj-lt"/>
                  </a:rPr>
                  <a:t>,</a:t>
                </a:r>
              </a:p>
              <a:p>
                <a:endParaRPr lang="en-US" dirty="0">
                  <a:latin typeface="+mj-lt"/>
                </a:endParaRPr>
              </a:p>
              <a:p>
                <a14:m>
                  <m:oMathPara xmlns:m="http://schemas.openxmlformats.org/officeDocument/2006/math">
                    <m:oMathParaPr>
                      <m:jc m:val="centerGroup"/>
                    </m:oMathParaPr>
                    <m:oMath xmlns:m="http://schemas.openxmlformats.org/officeDocument/2006/math">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𝒏𝒆𝒕</m:t>
                              </m:r>
                            </m:e>
                            <m:sub>
                              <m:r>
                                <a:rPr lang="en-US" b="1" i="1" smtClean="0">
                                  <a:latin typeface="Cambria Math" panose="02040503050406030204" pitchFamily="18" charset="0"/>
                                </a:rPr>
                                <m:t>𝒑𝒓𝒆𝒅</m:t>
                              </m:r>
                            </m:sub>
                          </m:sSub>
                        </m:num>
                        <m:den>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𝒘</m:t>
                              </m:r>
                            </m:e>
                            <m:sub>
                              <m:r>
                                <a:rPr lang="en-US" b="1" i="1" smtClean="0">
                                  <a:latin typeface="Cambria Math" panose="02040503050406030204" pitchFamily="18" charset="0"/>
                                </a:rPr>
                                <m:t>𝟓</m:t>
                              </m:r>
                            </m:sub>
                          </m:sSub>
                        </m:den>
                      </m:f>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0.70</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0.14</m:t>
                              </m:r>
                            </m:e>
                          </m:d>
                        </m:e>
                        <m:sup>
                          <m:r>
                            <a:rPr lang="en-US" b="0" i="1" smtClean="0">
                              <a:latin typeface="Cambria Math" panose="02040503050406030204" pitchFamily="18" charset="0"/>
                            </a:rPr>
                            <m:t>1</m:t>
                          </m:r>
                          <m:r>
                            <a:rPr lang="en-US" i="1">
                              <a:latin typeface="Cambria Math" panose="02040503050406030204" pitchFamily="18" charset="0"/>
                            </a:rPr>
                            <m:t>−1</m:t>
                          </m:r>
                        </m:sup>
                      </m:sSup>
                      <m:r>
                        <a:rPr lang="en-US" b="0" i="1" smtClean="0">
                          <a:latin typeface="Cambria Math" panose="02040503050406030204" pitchFamily="18" charset="0"/>
                        </a:rPr>
                        <m:t>+0+0</m:t>
                      </m:r>
                    </m:oMath>
                  </m:oMathPara>
                </a14:m>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𝑜𝑢𝑡</m:t>
                          </m:r>
                        </m:e>
                        <m:sub>
                          <m:r>
                            <a:rPr lang="en-US" b="0" i="1" smtClean="0">
                              <a:latin typeface="Cambria Math" panose="02040503050406030204" pitchFamily="18" charset="0"/>
                            </a:rPr>
                            <m:t>h</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𝟕𝟎</m:t>
                      </m:r>
                    </m:oMath>
                  </m:oMathPara>
                </a14:m>
                <a:endParaRPr lang="en-US" b="1" dirty="0"/>
              </a:p>
              <a:p>
                <a:endParaRPr lang="en-US" dirty="0">
                  <a:latin typeface="+mj-lt"/>
                </a:endParaRPr>
              </a:p>
              <a:p>
                <a:endParaRPr lang="en-US" dirty="0">
                  <a:latin typeface="+mj-lt"/>
                </a:endParaRPr>
              </a:p>
              <a:p>
                <a:r>
                  <a:rPr lang="en-US" dirty="0">
                    <a:latin typeface="+mj-lt"/>
                  </a:rPr>
                  <a:t>Piecing everything together,</a:t>
                </a:r>
              </a:p>
              <a:p>
                <a:endParaRPr lang="en-US" dirty="0">
                  <a:latin typeface="+mj-lt"/>
                </a:endParaRPr>
              </a:p>
              <a:p>
                <a14:m>
                  <m:oMathPara xmlns:m="http://schemas.openxmlformats.org/officeDocument/2006/math">
                    <m:oMathParaPr>
                      <m:jc m:val="centerGroup"/>
                    </m:oMathParaPr>
                    <m:oMath xmlns:m="http://schemas.openxmlformats.org/officeDocument/2006/math">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𝑬</m:t>
                              </m:r>
                            </m:e>
                            <m:sub>
                              <m:r>
                                <a:rPr lang="en-US" b="1" i="1">
                                  <a:latin typeface="Cambria Math" panose="02040503050406030204" pitchFamily="18" charset="0"/>
                                </a:rPr>
                                <m:t>𝒕𝒐𝒕𝒂𝒍</m:t>
                              </m:r>
                            </m:sub>
                          </m:sSub>
                        </m:num>
                        <m:den>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𝒘</m:t>
                              </m:r>
                            </m:e>
                            <m:sub>
                              <m:r>
                                <a:rPr lang="en-US" b="1" i="1" smtClean="0">
                                  <a:latin typeface="Cambria Math" panose="02040503050406030204" pitchFamily="18" charset="0"/>
                                </a:rPr>
                                <m:t>𝟓</m:t>
                              </m:r>
                            </m:sub>
                          </m:sSub>
                        </m:den>
                      </m:f>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.408</m:t>
                      </m:r>
                      <m:r>
                        <a:rPr lang="en-US" b="0" i="1" smtClean="0">
                          <a:latin typeface="Cambria Math" panose="02040503050406030204" pitchFamily="18" charset="0"/>
                        </a:rPr>
                        <m:t>∗0.242∗0.70=</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𝟎𝟔𝟗𝟏</m:t>
                      </m:r>
                    </m:oMath>
                  </m:oMathPara>
                </a14:m>
                <a:endParaRPr lang="en-US" b="1" dirty="0"/>
              </a:p>
              <a:p>
                <a:endParaRPr lang="en-US" dirty="0">
                  <a:latin typeface="+mj-lt"/>
                </a:endParaRPr>
              </a:p>
              <a:p>
                <a:endParaRPr lang="en-US" dirty="0">
                  <a:latin typeface="+mj-lt"/>
                </a:endParaRPr>
              </a:p>
            </p:txBody>
          </p:sp>
        </mc:Choice>
        <mc:Fallback>
          <p:sp>
            <p:nvSpPr>
              <p:cNvPr id="3" name="TextBox 2">
                <a:extLst>
                  <a:ext uri="{FF2B5EF4-FFF2-40B4-BE49-F238E27FC236}">
                    <a16:creationId xmlns:a16="http://schemas.microsoft.com/office/drawing/2014/main" id="{8B8625CC-D02F-C940-AF43-A3265153E59C}"/>
                  </a:ext>
                </a:extLst>
              </p:cNvPr>
              <p:cNvSpPr txBox="1">
                <a:spLocks noRot="1" noChangeAspect="1" noMove="1" noResize="1" noEditPoints="1" noAdjustHandles="1" noChangeArrowheads="1" noChangeShapeType="1" noTextEdit="1"/>
              </p:cNvSpPr>
              <p:nvPr/>
            </p:nvSpPr>
            <p:spPr>
              <a:xfrm>
                <a:off x="304799" y="352646"/>
                <a:ext cx="5065765" cy="6586355"/>
              </a:xfrm>
              <a:prstGeom prst="rect">
                <a:avLst/>
              </a:prstGeom>
              <a:blipFill>
                <a:blip r:embed="rId5"/>
                <a:stretch>
                  <a:fillRect l="-1003" t="-385"/>
                </a:stretch>
              </a:blipFill>
            </p:spPr>
            <p:txBody>
              <a:bodyPr/>
              <a:lstStyle/>
              <a:p>
                <a:r>
                  <a:rPr lang="en-US">
                    <a:noFill/>
                  </a:rPr>
                  <a:t> </a:t>
                </a:r>
              </a:p>
            </p:txBody>
          </p:sp>
        </mc:Fallback>
      </mc:AlternateContent>
    </p:spTree>
    <p:extLst>
      <p:ext uri="{BB962C8B-B14F-4D97-AF65-F5344CB8AC3E}">
        <p14:creationId xmlns:p14="http://schemas.microsoft.com/office/powerpoint/2010/main" val="2984502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EBA811C-4421-9D45-8076-6D9398388271}"/>
                  </a:ext>
                </a:extLst>
              </p:cNvPr>
              <p:cNvSpPr txBox="1"/>
              <p:nvPr/>
            </p:nvSpPr>
            <p:spPr>
              <a:xfrm>
                <a:off x="6096000" y="520137"/>
                <a:ext cx="4973934" cy="1477328"/>
              </a:xfrm>
              <a:prstGeom prst="rect">
                <a:avLst/>
              </a:prstGeom>
              <a:noFill/>
            </p:spPr>
            <p:txBody>
              <a:bodyPr wrap="square" rtlCol="0">
                <a:spAutoFit/>
              </a:bodyPr>
              <a:lstStyle/>
              <a:p>
                <a:r>
                  <a:rPr lang="en-US" dirty="0">
                    <a:latin typeface="+mj-lt"/>
                  </a:rPr>
                  <a:t>Decreasing the Error: subtract the found value from our current given weight and multiply it by our chosen learning rate </a:t>
                </a:r>
                <a14:m>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=0.05</m:t>
                    </m:r>
                    <m:r>
                      <a:rPr lang="en-US" b="0" i="0" smtClean="0">
                        <a:latin typeface="Cambria Math" panose="02040503050406030204" pitchFamily="18" charset="0"/>
                        <a:ea typeface="Cambria Math" panose="02040503050406030204" pitchFamily="18" charset="0"/>
                      </a:rPr>
                      <m:t> </m:t>
                    </m:r>
                  </m:oMath>
                </a14:m>
                <a:r>
                  <a:rPr lang="en-US" dirty="0">
                    <a:latin typeface="+mj-lt"/>
                  </a:rPr>
                  <a:t>and repeat for each subsequent weight. </a:t>
                </a:r>
              </a:p>
              <a:p>
                <a:endParaRPr lang="en-US" dirty="0">
                  <a:latin typeface="+mj-lt"/>
                </a:endParaRPr>
              </a:p>
            </p:txBody>
          </p:sp>
        </mc:Choice>
        <mc:Fallback>
          <p:sp>
            <p:nvSpPr>
              <p:cNvPr id="2" name="TextBox 1">
                <a:extLst>
                  <a:ext uri="{FF2B5EF4-FFF2-40B4-BE49-F238E27FC236}">
                    <a16:creationId xmlns:a16="http://schemas.microsoft.com/office/drawing/2014/main" id="{1EBA811C-4421-9D45-8076-6D9398388271}"/>
                  </a:ext>
                </a:extLst>
              </p:cNvPr>
              <p:cNvSpPr txBox="1">
                <a:spLocks noRot="1" noChangeAspect="1" noMove="1" noResize="1" noEditPoints="1" noAdjustHandles="1" noChangeArrowheads="1" noChangeShapeType="1" noTextEdit="1"/>
              </p:cNvSpPr>
              <p:nvPr/>
            </p:nvSpPr>
            <p:spPr>
              <a:xfrm>
                <a:off x="6096000" y="520137"/>
                <a:ext cx="4973934" cy="1477328"/>
              </a:xfrm>
              <a:prstGeom prst="rect">
                <a:avLst/>
              </a:prstGeom>
              <a:blipFill>
                <a:blip r:embed="rId2"/>
                <a:stretch>
                  <a:fillRect l="-1020" t="-1695" r="-102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23D1A9E-40E9-F64C-93E6-A68DCA236537}"/>
              </a:ext>
            </a:extLst>
          </p:cNvPr>
          <p:cNvPicPr>
            <a:picLocks noChangeAspect="1"/>
          </p:cNvPicPr>
          <p:nvPr/>
        </p:nvPicPr>
        <p:blipFill>
          <a:blip r:embed="rId3"/>
          <a:stretch>
            <a:fillRect/>
          </a:stretch>
        </p:blipFill>
        <p:spPr>
          <a:xfrm>
            <a:off x="7659808" y="1648830"/>
            <a:ext cx="2174051" cy="550222"/>
          </a:xfrm>
          <a:prstGeom prst="rect">
            <a:avLst/>
          </a:prstGeom>
        </p:spPr>
      </p:pic>
      <p:sp>
        <p:nvSpPr>
          <p:cNvPr id="6" name="TextBox 5">
            <a:extLst>
              <a:ext uri="{FF2B5EF4-FFF2-40B4-BE49-F238E27FC236}">
                <a16:creationId xmlns:a16="http://schemas.microsoft.com/office/drawing/2014/main" id="{1D2C668E-23CA-094F-9ED6-1FBF88175BEB}"/>
              </a:ext>
            </a:extLst>
          </p:cNvPr>
          <p:cNvSpPr txBox="1"/>
          <p:nvPr/>
        </p:nvSpPr>
        <p:spPr>
          <a:xfrm>
            <a:off x="6096000" y="2244925"/>
            <a:ext cx="4973934" cy="646331"/>
          </a:xfrm>
          <a:prstGeom prst="rect">
            <a:avLst/>
          </a:prstGeom>
          <a:noFill/>
        </p:spPr>
        <p:txBody>
          <a:bodyPr wrap="square" rtlCol="0">
            <a:spAutoFit/>
          </a:bodyPr>
          <a:lstStyle/>
          <a:p>
            <a:r>
              <a:rPr lang="en-US" dirty="0">
                <a:latin typeface="+mj-lt"/>
              </a:rPr>
              <a:t>Hidden Layer: Continue the backward pass by calculating new values for the first four weights. </a:t>
            </a:r>
          </a:p>
        </p:txBody>
      </p:sp>
      <p:pic>
        <p:nvPicPr>
          <p:cNvPr id="12" name="Picture 11" descr="Chart&#10;&#10;Description automatically generated with medium confidence">
            <a:extLst>
              <a:ext uri="{FF2B5EF4-FFF2-40B4-BE49-F238E27FC236}">
                <a16:creationId xmlns:a16="http://schemas.microsoft.com/office/drawing/2014/main" id="{D01EB2F6-04B7-B448-9A62-CB7B888EEE85}"/>
              </a:ext>
            </a:extLst>
          </p:cNvPr>
          <p:cNvPicPr>
            <a:picLocks noChangeAspect="1"/>
          </p:cNvPicPr>
          <p:nvPr/>
        </p:nvPicPr>
        <p:blipFill>
          <a:blip r:embed="rId4"/>
          <a:stretch>
            <a:fillRect/>
          </a:stretch>
        </p:blipFill>
        <p:spPr>
          <a:xfrm>
            <a:off x="6733884" y="4883941"/>
            <a:ext cx="4025900" cy="800100"/>
          </a:xfrm>
          <a:prstGeom prst="rect">
            <a:avLst/>
          </a:prstGeom>
        </p:spPr>
      </p:pic>
      <p:pic>
        <p:nvPicPr>
          <p:cNvPr id="14" name="Picture 13">
            <a:extLst>
              <a:ext uri="{FF2B5EF4-FFF2-40B4-BE49-F238E27FC236}">
                <a16:creationId xmlns:a16="http://schemas.microsoft.com/office/drawing/2014/main" id="{08FF3B3B-81EC-D14F-A984-1A7C743DEDA8}"/>
              </a:ext>
            </a:extLst>
          </p:cNvPr>
          <p:cNvPicPr>
            <a:picLocks noChangeAspect="1"/>
          </p:cNvPicPr>
          <p:nvPr/>
        </p:nvPicPr>
        <p:blipFill>
          <a:blip r:embed="rId5"/>
          <a:stretch>
            <a:fillRect/>
          </a:stretch>
        </p:blipFill>
        <p:spPr>
          <a:xfrm>
            <a:off x="7994093" y="5526171"/>
            <a:ext cx="1177747" cy="576072"/>
          </a:xfrm>
          <a:prstGeom prst="rect">
            <a:avLst/>
          </a:prstGeom>
        </p:spPr>
      </p:pic>
      <p:pic>
        <p:nvPicPr>
          <p:cNvPr id="16" name="Picture 15" descr="A picture containing text&#10;&#10;Description automatically generated">
            <a:extLst>
              <a:ext uri="{FF2B5EF4-FFF2-40B4-BE49-F238E27FC236}">
                <a16:creationId xmlns:a16="http://schemas.microsoft.com/office/drawing/2014/main" id="{1688A067-728E-1A42-AE91-5AAFF6ADE9EA}"/>
              </a:ext>
            </a:extLst>
          </p:cNvPr>
          <p:cNvPicPr>
            <a:picLocks noChangeAspect="1"/>
          </p:cNvPicPr>
          <p:nvPr/>
        </p:nvPicPr>
        <p:blipFill>
          <a:blip r:embed="rId6"/>
          <a:stretch>
            <a:fillRect/>
          </a:stretch>
        </p:blipFill>
        <p:spPr>
          <a:xfrm>
            <a:off x="7503467" y="4449599"/>
            <a:ext cx="2159000" cy="723900"/>
          </a:xfrm>
          <a:prstGeom prst="rect">
            <a:avLst/>
          </a:prstGeo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2A10C4A-5AAB-2B43-A71D-12829EDC231E}"/>
                  </a:ext>
                </a:extLst>
              </p:cNvPr>
              <p:cNvSpPr txBox="1"/>
              <p:nvPr/>
            </p:nvSpPr>
            <p:spPr>
              <a:xfrm>
                <a:off x="9949298" y="6146828"/>
                <a:ext cx="2662700" cy="415498"/>
              </a:xfrm>
              <a:prstGeom prst="rect">
                <a:avLst/>
              </a:prstGeom>
              <a:noFill/>
            </p:spPr>
            <p:txBody>
              <a:bodyPr wrap="square" rtlCol="0">
                <a:spAutoFit/>
              </a:bodyPr>
              <a:lstStyle/>
              <a:p>
                <a:r>
                  <a:rPr lang="en-US" sz="1050" dirty="0">
                    <a:latin typeface="Verdana" panose="020B0604030504040204" pitchFamily="34" charset="0"/>
                    <a:ea typeface="Verdana" panose="020B0604030504040204" pitchFamily="34" charset="0"/>
                    <a:cs typeface="Verdana" panose="020B0604030504040204" pitchFamily="34" charset="0"/>
                  </a:rPr>
                  <a:t>*Since we only have one error, </a:t>
                </a:r>
              </a:p>
              <a:p>
                <a:r>
                  <a:rPr lang="en-US" sz="1050" dirty="0">
                    <a:latin typeface="Verdana" panose="020B0604030504040204" pitchFamily="34" charset="0"/>
                    <a:ea typeface="Verdana" panose="020B0604030504040204" pitchFamily="34" charset="0"/>
                    <a:cs typeface="Verdana" panose="020B0604030504040204" pitchFamily="34" charset="0"/>
                  </a:rPr>
                  <a:t>this will be our </a:t>
                </a:r>
                <a14:m>
                  <m:oMath xmlns:m="http://schemas.openxmlformats.org/officeDocument/2006/math">
                    <m:sSub>
                      <m:sSubPr>
                        <m:ctrlPr>
                          <a:rPr lang="en-US" sz="1050" i="1" smtClean="0">
                            <a:latin typeface="Cambria Math" panose="02040503050406030204" pitchFamily="18" charset="0"/>
                            <a:ea typeface="Verdana" panose="020B0604030504040204" pitchFamily="34" charset="0"/>
                            <a:cs typeface="Verdana" panose="020B0604030504040204" pitchFamily="34" charset="0"/>
                          </a:rPr>
                        </m:ctrlPr>
                      </m:sSubPr>
                      <m:e>
                        <m:r>
                          <a:rPr lang="en-US" sz="1050" b="0" i="1" smtClean="0">
                            <a:latin typeface="Cambria Math" panose="02040503050406030204" pitchFamily="18" charset="0"/>
                            <a:ea typeface="Verdana" panose="020B0604030504040204" pitchFamily="34" charset="0"/>
                            <a:cs typeface="Verdana" panose="020B0604030504040204" pitchFamily="34" charset="0"/>
                          </a:rPr>
                          <m:t>𝐸</m:t>
                        </m:r>
                      </m:e>
                      <m:sub>
                        <m:r>
                          <a:rPr lang="en-US" sz="1050" b="0" i="1" smtClean="0">
                            <a:latin typeface="Cambria Math" panose="02040503050406030204" pitchFamily="18" charset="0"/>
                            <a:ea typeface="Verdana" panose="020B0604030504040204" pitchFamily="34" charset="0"/>
                            <a:cs typeface="Verdana" panose="020B0604030504040204" pitchFamily="34" charset="0"/>
                          </a:rPr>
                          <m:t>𝑡𝑜𝑡𝑎𝑙</m:t>
                        </m:r>
                      </m:sub>
                    </m:sSub>
                  </m:oMath>
                </a14:m>
                <a:r>
                  <a:rPr lang="en-US" sz="1050" dirty="0">
                    <a:latin typeface="Verdana" panose="020B0604030504040204" pitchFamily="34" charset="0"/>
                    <a:ea typeface="Verdana" panose="020B0604030504040204" pitchFamily="34" charset="0"/>
                    <a:cs typeface="Verdana" panose="020B0604030504040204" pitchFamily="34" charset="0"/>
                  </a:rPr>
                  <a:t> .</a:t>
                </a:r>
              </a:p>
            </p:txBody>
          </p:sp>
        </mc:Choice>
        <mc:Fallback>
          <p:sp>
            <p:nvSpPr>
              <p:cNvPr id="17" name="TextBox 16">
                <a:extLst>
                  <a:ext uri="{FF2B5EF4-FFF2-40B4-BE49-F238E27FC236}">
                    <a16:creationId xmlns:a16="http://schemas.microsoft.com/office/drawing/2014/main" id="{12A10C4A-5AAB-2B43-A71D-12829EDC231E}"/>
                  </a:ext>
                </a:extLst>
              </p:cNvPr>
              <p:cNvSpPr txBox="1">
                <a:spLocks noRot="1" noChangeAspect="1" noMove="1" noResize="1" noEditPoints="1" noAdjustHandles="1" noChangeArrowheads="1" noChangeShapeType="1" noTextEdit="1"/>
              </p:cNvSpPr>
              <p:nvPr/>
            </p:nvSpPr>
            <p:spPr>
              <a:xfrm>
                <a:off x="9949298" y="6146828"/>
                <a:ext cx="2662700" cy="415498"/>
              </a:xfrm>
              <a:prstGeom prst="rect">
                <a:avLst/>
              </a:prstGeom>
              <a:blipFill>
                <a:blip r:embed="rId7"/>
                <a:stretch>
                  <a:fillRect b="-8824"/>
                </a:stretch>
              </a:blipFill>
            </p:spPr>
            <p:txBody>
              <a:bodyPr/>
              <a:lstStyle/>
              <a:p>
                <a:r>
                  <a:rPr lang="en-US">
                    <a:noFill/>
                  </a:rPr>
                  <a:t> </a:t>
                </a:r>
              </a:p>
            </p:txBody>
          </p:sp>
        </mc:Fallback>
      </mc:AlternateContent>
      <p:pic>
        <p:nvPicPr>
          <p:cNvPr id="19" name="Picture 18" descr="Chart, diagram&#10;&#10;Description automatically generated with medium confidence">
            <a:extLst>
              <a:ext uri="{FF2B5EF4-FFF2-40B4-BE49-F238E27FC236}">
                <a16:creationId xmlns:a16="http://schemas.microsoft.com/office/drawing/2014/main" id="{B385C99C-DD54-8A4D-8505-3625E6792465}"/>
              </a:ext>
            </a:extLst>
          </p:cNvPr>
          <p:cNvPicPr>
            <a:picLocks noChangeAspect="1"/>
          </p:cNvPicPr>
          <p:nvPr/>
        </p:nvPicPr>
        <p:blipFill>
          <a:blip r:embed="rId8"/>
          <a:stretch>
            <a:fillRect/>
          </a:stretch>
        </p:blipFill>
        <p:spPr>
          <a:xfrm>
            <a:off x="6448134" y="3113854"/>
            <a:ext cx="4597400" cy="1313543"/>
          </a:xfrm>
          <a:prstGeom prst="rect">
            <a:avLst/>
          </a:prstGeom>
        </p:spPr>
      </p:pic>
      <p:pic>
        <p:nvPicPr>
          <p:cNvPr id="21" name="Picture 20" descr="Text&#10;&#10;Description automatically generated">
            <a:extLst>
              <a:ext uri="{FF2B5EF4-FFF2-40B4-BE49-F238E27FC236}">
                <a16:creationId xmlns:a16="http://schemas.microsoft.com/office/drawing/2014/main" id="{0C9F596D-02A5-2648-A00F-89C5D9CD97B8}"/>
              </a:ext>
            </a:extLst>
          </p:cNvPr>
          <p:cNvPicPr>
            <a:picLocks noChangeAspect="1"/>
          </p:cNvPicPr>
          <p:nvPr/>
        </p:nvPicPr>
        <p:blipFill>
          <a:blip r:embed="rId9"/>
          <a:stretch>
            <a:fillRect/>
          </a:stretch>
        </p:blipFill>
        <p:spPr>
          <a:xfrm>
            <a:off x="7251616" y="6005025"/>
            <a:ext cx="2662700" cy="665675"/>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188FA49-4F29-2F45-9BAF-70CB0ECA1414}"/>
                  </a:ext>
                </a:extLst>
              </p:cNvPr>
              <p:cNvSpPr txBox="1"/>
              <p:nvPr/>
            </p:nvSpPr>
            <p:spPr>
              <a:xfrm>
                <a:off x="518497" y="520137"/>
                <a:ext cx="5147733" cy="7120604"/>
              </a:xfrm>
              <a:prstGeom prst="rect">
                <a:avLst/>
              </a:prstGeom>
              <a:noFill/>
            </p:spPr>
            <p:txBody>
              <a:bodyPr wrap="square" rtlCol="0">
                <a:spAutoFit/>
              </a:bodyPr>
              <a:lstStyle/>
              <a:p>
                <a:endParaRPr lang="en-US" dirty="0">
                  <a:latin typeface="+mj-lt"/>
                </a:endParaRPr>
              </a:p>
              <a:p>
                <a:endParaRPr lang="en-US" dirty="0">
                  <a:latin typeface="+mj-lt"/>
                </a:endParaRPr>
              </a:p>
              <a:p>
                <a:r>
                  <a:rPr lang="en-US" dirty="0">
                    <a:latin typeface="+mj-lt"/>
                  </a:rPr>
                  <a:t>And now we update </a:t>
                </a:r>
                <a14:m>
                  <m:oMath xmlns:m="http://schemas.openxmlformats.org/officeDocument/2006/math">
                    <m:sSub>
                      <m:sSubPr>
                        <m:ctrlPr>
                          <a:rPr lang="en-US" i="1">
                            <a:latin typeface="+mj-lt"/>
                          </a:rPr>
                        </m:ctrlPr>
                      </m:sSubPr>
                      <m:e>
                        <m:r>
                          <a:rPr lang="en-US" i="1">
                            <a:latin typeface="+mj-lt"/>
                          </a:rPr>
                          <m:t>𝑤</m:t>
                        </m:r>
                      </m:e>
                      <m:sub>
                        <m:r>
                          <a:rPr lang="en-US" i="1">
                            <a:latin typeface="+mj-lt"/>
                          </a:rPr>
                          <m:t>5</m:t>
                        </m:r>
                      </m:sub>
                    </m:sSub>
                  </m:oMath>
                </a14:m>
                <a:r>
                  <a:rPr lang="en-US" dirty="0">
                    <a:latin typeface="+mj-lt"/>
                  </a:rPr>
                  <a:t>,</a:t>
                </a:r>
              </a:p>
              <a:p>
                <a:endParaRPr lang="en-US" dirty="0">
                  <a:latin typeface="+mj-lt"/>
                </a:endParaRPr>
              </a:p>
              <a:p>
                <a:r>
                  <a:rPr lang="en-US" dirty="0">
                    <a:latin typeface="+mj-lt"/>
                  </a:rPr>
                  <a:t>Step 6: </a:t>
                </a:r>
              </a:p>
              <a:p>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𝒘</m:t>
                          </m:r>
                        </m:e>
                        <m:sub>
                          <m:r>
                            <a:rPr lang="en-US" b="1" i="1" smtClean="0">
                              <a:latin typeface="Cambria Math" panose="02040503050406030204" pitchFamily="18" charset="0"/>
                            </a:rPr>
                            <m:t>𝟓</m:t>
                          </m:r>
                        </m:sub>
                        <m:sup>
                          <m:r>
                            <a:rPr lang="en-US" b="1" i="1" smtClean="0">
                              <a:latin typeface="Cambria Math" panose="02040503050406030204" pitchFamily="18" charset="0"/>
                            </a:rPr>
                            <m:t>+</m:t>
                          </m:r>
                        </m:sup>
                      </m:sSubSup>
                      <m:r>
                        <a:rPr lang="en-US" i="1">
                          <a:latin typeface="Cambria Math" panose="02040503050406030204" pitchFamily="18" charset="0"/>
                        </a:rPr>
                        <m:t>=</m:t>
                      </m:r>
                      <m:r>
                        <a:rPr lang="en-US" b="0" i="1" smtClean="0">
                          <a:latin typeface="Cambria Math" panose="02040503050406030204" pitchFamily="18" charset="0"/>
                        </a:rPr>
                        <m:t>0.14−0.05∗0.691=0.1365</m:t>
                      </m:r>
                    </m:oMath>
                  </m:oMathPara>
                </a14:m>
                <a:endParaRPr lang="en-US" b="0" dirty="0"/>
              </a:p>
              <a:p>
                <a:endParaRPr lang="en-US" dirty="0"/>
              </a:p>
              <a:p>
                <a:endParaRPr lang="en-US" dirty="0"/>
              </a:p>
              <a:p>
                <a:r>
                  <a:rPr lang="en-US" dirty="0">
                    <a:latin typeface="+mj-lt"/>
                  </a:rPr>
                  <a:t>Hidden layer process,</a:t>
                </a:r>
              </a:p>
              <a:p>
                <a:r>
                  <a:rPr lang="en-US" dirty="0">
                    <a:latin typeface="+mj-lt"/>
                  </a:rPr>
                  <a:t>Step 7:</a:t>
                </a:r>
              </a:p>
              <a:p>
                <a:pPr algn="ct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e>
                            <m:sub>
                              <m:r>
                                <a:rPr lang="en-US" i="1">
                                  <a:latin typeface="Cambria Math" panose="02040503050406030204" pitchFamily="18" charset="0"/>
                                </a:rPr>
                                <m:t>𝑡𝑜𝑡𝑎𝑙</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𝑛𝑒𝑡</m:t>
                              </m:r>
                            </m:e>
                            <m:sub>
                              <m:r>
                                <a:rPr lang="en-US" b="0" i="1" smtClean="0">
                                  <a:latin typeface="Cambria Math" panose="02040503050406030204" pitchFamily="18" charset="0"/>
                                </a:rPr>
                                <m:t>𝑜𝑢𝑡</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rPr>
                                <m:t>𝑡𝑜𝑡𝑎𝑙</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𝑜𝑢𝑡</m:t>
                              </m:r>
                            </m:e>
                            <m:sub>
                              <m:r>
                                <a:rPr lang="en-US" b="0" i="1" smtClean="0">
                                  <a:latin typeface="Cambria Math" panose="02040503050406030204" pitchFamily="18" charset="0"/>
                                  <a:ea typeface="Cambria Math" panose="02040503050406030204" pitchFamily="18" charset="0"/>
                                </a:rPr>
                                <m:t>𝑝𝑟𝑒𝑑</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𝑜𝑢𝑡</m:t>
                              </m:r>
                            </m:e>
                            <m:sub>
                              <m:r>
                                <a:rPr lang="en-US" b="0" i="1" smtClean="0">
                                  <a:latin typeface="Cambria Math" panose="02040503050406030204" pitchFamily="18" charset="0"/>
                                </a:rPr>
                                <m:t>𝑝𝑟𝑒𝑑</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𝑛𝑒𝑡</m:t>
                              </m:r>
                            </m:e>
                            <m:sub>
                              <m:r>
                                <a:rPr lang="en-US" i="1">
                                  <a:latin typeface="Cambria Math" panose="02040503050406030204" pitchFamily="18" charset="0"/>
                                </a:rPr>
                                <m:t>𝑜𝑢𝑡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rPr>
                                <m:t>𝑡𝑜𝑡𝑎𝑙</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𝑜𝑢𝑡</m:t>
                              </m:r>
                            </m:e>
                            <m:sub>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1</m:t>
                              </m:r>
                            </m:sub>
                          </m:sSub>
                        </m:den>
                      </m:f>
                    </m:oMath>
                  </m:oMathPara>
                </a14:m>
                <a:endParaRPr lang="en-US" dirty="0"/>
              </a:p>
              <a:p>
                <a:pPr algn="ctr"/>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=0.408∗0.242=0.098</m:t>
                      </m:r>
                    </m:oMath>
                  </m:oMathPara>
                </a14:m>
                <a:endParaRPr lang="en-US" dirty="0"/>
              </a:p>
              <a:p>
                <a:endParaRPr lang="en-US" dirty="0"/>
              </a:p>
              <a:p>
                <a:endParaRPr lang="en-US"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rPr>
                                <m:t>𝑡𝑜𝑡𝑎𝑙</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𝑜𝑢𝑡</m:t>
                              </m:r>
                            </m:e>
                            <m:sub>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m:t>
                          </m:r>
                        </m:sub>
                      </m:sSub>
                      <m:r>
                        <a:rPr lang="en-US" b="0" i="1" smtClean="0">
                          <a:latin typeface="Cambria Math" panose="02040503050406030204" pitchFamily="18" charset="0"/>
                        </a:rPr>
                        <m:t>=0.14</m:t>
                      </m:r>
                    </m:oMath>
                  </m:oMathPara>
                </a14:m>
                <a:endParaRPr lang="en-US" b="0" dirty="0"/>
              </a:p>
              <a:p>
                <a:endParaRPr lang="en-US" dirty="0"/>
              </a:p>
              <a:p>
                <a:endParaRPr lang="en-US" dirty="0"/>
              </a:p>
              <a:p>
                <a14:m>
                  <m:oMathPara xmlns:m="http://schemas.openxmlformats.org/officeDocument/2006/math">
                    <m:oMathParaPr>
                      <m:jc m:val="centerGroup"/>
                    </m:oMathParaPr>
                    <m:oMath xmlns:m="http://schemas.openxmlformats.org/officeDocument/2006/math">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𝑬</m:t>
                              </m:r>
                            </m:e>
                            <m:sub>
                              <m:r>
                                <a:rPr lang="en-US" b="1" i="1">
                                  <a:latin typeface="Cambria Math" panose="02040503050406030204" pitchFamily="18" charset="0"/>
                                </a:rPr>
                                <m:t>𝒕𝒐𝒕𝒂𝒍</m:t>
                              </m:r>
                            </m:sub>
                          </m:sSub>
                        </m:num>
                        <m:den>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𝒘</m:t>
                              </m:r>
                            </m:e>
                            <m:sub>
                              <m:r>
                                <a:rPr lang="en-US" b="1" i="1" smtClean="0">
                                  <a:latin typeface="Cambria Math" panose="02040503050406030204" pitchFamily="18" charset="0"/>
                                  <a:ea typeface="Cambria Math" panose="02040503050406030204" pitchFamily="18" charset="0"/>
                                </a:rPr>
                                <m:t>𝟏</m:t>
                              </m:r>
                            </m:sub>
                          </m:sSub>
                        </m:den>
                      </m:f>
                      <m:r>
                        <a:rPr lang="en-US" b="0" i="1" smtClean="0">
                          <a:latin typeface="Cambria Math" panose="02040503050406030204" pitchFamily="18" charset="0"/>
                        </a:rPr>
                        <m:t>=0.098∗0.14=</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𝟏𝟑𝟕𝟐</m:t>
                      </m:r>
                    </m:oMath>
                  </m:oMathPara>
                </a14:m>
                <a:endParaRPr lang="en-US" b="1" dirty="0"/>
              </a:p>
              <a:p>
                <a:endParaRPr lang="en-US" dirty="0"/>
              </a:p>
              <a:p>
                <a:endParaRPr lang="en-US" dirty="0"/>
              </a:p>
              <a:p>
                <a:endParaRPr lang="en-US" dirty="0"/>
              </a:p>
            </p:txBody>
          </p:sp>
        </mc:Choice>
        <mc:Fallback>
          <p:sp>
            <p:nvSpPr>
              <p:cNvPr id="4" name="TextBox 3">
                <a:extLst>
                  <a:ext uri="{FF2B5EF4-FFF2-40B4-BE49-F238E27FC236}">
                    <a16:creationId xmlns:a16="http://schemas.microsoft.com/office/drawing/2014/main" id="{9188FA49-4F29-2F45-9BAF-70CB0ECA1414}"/>
                  </a:ext>
                </a:extLst>
              </p:cNvPr>
              <p:cNvSpPr txBox="1">
                <a:spLocks noRot="1" noChangeAspect="1" noMove="1" noResize="1" noEditPoints="1" noAdjustHandles="1" noChangeArrowheads="1" noChangeShapeType="1" noTextEdit="1"/>
              </p:cNvSpPr>
              <p:nvPr/>
            </p:nvSpPr>
            <p:spPr>
              <a:xfrm>
                <a:off x="518497" y="520137"/>
                <a:ext cx="5147733" cy="7120604"/>
              </a:xfrm>
              <a:prstGeom prst="rect">
                <a:avLst/>
              </a:prstGeom>
              <a:blipFill>
                <a:blip r:embed="rId10"/>
                <a:stretch>
                  <a:fillRect l="-985"/>
                </a:stretch>
              </a:blipFill>
            </p:spPr>
            <p:txBody>
              <a:bodyPr/>
              <a:lstStyle/>
              <a:p>
                <a:r>
                  <a:rPr lang="en-US">
                    <a:noFill/>
                  </a:rPr>
                  <a:t> </a:t>
                </a:r>
              </a:p>
            </p:txBody>
          </p:sp>
        </mc:Fallback>
      </mc:AlternateContent>
    </p:spTree>
    <p:extLst>
      <p:ext uri="{BB962C8B-B14F-4D97-AF65-F5344CB8AC3E}">
        <p14:creationId xmlns:p14="http://schemas.microsoft.com/office/powerpoint/2010/main" val="4032155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ABEA41-0994-D94C-B87C-0DA418722083}"/>
              </a:ext>
            </a:extLst>
          </p:cNvPr>
          <p:cNvSpPr txBox="1"/>
          <p:nvPr/>
        </p:nvSpPr>
        <p:spPr>
          <a:xfrm>
            <a:off x="5985469" y="539499"/>
            <a:ext cx="5315578" cy="1477328"/>
          </a:xfrm>
          <a:prstGeom prst="rect">
            <a:avLst/>
          </a:prstGeom>
          <a:noFill/>
        </p:spPr>
        <p:txBody>
          <a:bodyPr wrap="square" rtlCol="0">
            <a:spAutoFit/>
          </a:bodyPr>
          <a:lstStyle/>
          <a:p>
            <a:r>
              <a:rPr lang="en-US" dirty="0">
                <a:latin typeface="+mj-lt"/>
              </a:rPr>
              <a:t>Final four weights (we’re almost there!):</a:t>
            </a:r>
          </a:p>
          <a:p>
            <a:endParaRPr lang="en-US" dirty="0">
              <a:latin typeface="+mj-lt"/>
            </a:endParaRPr>
          </a:p>
          <a:p>
            <a:r>
              <a:rPr lang="en-US" dirty="0">
                <a:latin typeface="+mj-lt"/>
              </a:rPr>
              <a:t>We continue by calculating the final two pieces of our equation. We have, </a:t>
            </a:r>
          </a:p>
          <a:p>
            <a:endParaRPr lang="en-US" dirty="0">
              <a:latin typeface="+mj-lt"/>
            </a:endParaRPr>
          </a:p>
        </p:txBody>
      </p:sp>
      <p:pic>
        <p:nvPicPr>
          <p:cNvPr id="4" name="Picture 3" descr="A picture containing text&#10;&#10;Description automatically generated">
            <a:extLst>
              <a:ext uri="{FF2B5EF4-FFF2-40B4-BE49-F238E27FC236}">
                <a16:creationId xmlns:a16="http://schemas.microsoft.com/office/drawing/2014/main" id="{C1252EE7-CEDF-1147-8825-B6ACDE01F71D}"/>
              </a:ext>
            </a:extLst>
          </p:cNvPr>
          <p:cNvPicPr>
            <a:picLocks noChangeAspect="1"/>
          </p:cNvPicPr>
          <p:nvPr/>
        </p:nvPicPr>
        <p:blipFill>
          <a:blip r:embed="rId2"/>
          <a:stretch>
            <a:fillRect/>
          </a:stretch>
        </p:blipFill>
        <p:spPr>
          <a:xfrm>
            <a:off x="6998608" y="4308535"/>
            <a:ext cx="3289300" cy="673100"/>
          </a:xfrm>
          <a:prstGeom prst="rect">
            <a:avLst/>
          </a:prstGeom>
        </p:spPr>
      </p:pic>
      <p:pic>
        <p:nvPicPr>
          <p:cNvPr id="6" name="Picture 5" descr="Diagram&#10;&#10;Description automatically generated">
            <a:extLst>
              <a:ext uri="{FF2B5EF4-FFF2-40B4-BE49-F238E27FC236}">
                <a16:creationId xmlns:a16="http://schemas.microsoft.com/office/drawing/2014/main" id="{FA3BFDD3-2DE9-B044-86C9-E7CD1A602A4C}"/>
              </a:ext>
            </a:extLst>
          </p:cNvPr>
          <p:cNvPicPr>
            <a:picLocks noChangeAspect="1"/>
          </p:cNvPicPr>
          <p:nvPr/>
        </p:nvPicPr>
        <p:blipFill>
          <a:blip r:embed="rId3"/>
          <a:stretch>
            <a:fillRect/>
          </a:stretch>
        </p:blipFill>
        <p:spPr>
          <a:xfrm>
            <a:off x="7306896" y="1739464"/>
            <a:ext cx="2374900" cy="1219200"/>
          </a:xfrm>
          <a:prstGeom prst="rect">
            <a:avLst/>
          </a:prstGeom>
        </p:spPr>
      </p:pic>
      <p:pic>
        <p:nvPicPr>
          <p:cNvPr id="8" name="Picture 7" descr="Chart&#10;&#10;Description automatically generated with low confidence">
            <a:extLst>
              <a:ext uri="{FF2B5EF4-FFF2-40B4-BE49-F238E27FC236}">
                <a16:creationId xmlns:a16="http://schemas.microsoft.com/office/drawing/2014/main" id="{14F72B54-43E5-3C40-8004-14FE95CB4878}"/>
              </a:ext>
            </a:extLst>
          </p:cNvPr>
          <p:cNvPicPr>
            <a:picLocks noChangeAspect="1"/>
          </p:cNvPicPr>
          <p:nvPr/>
        </p:nvPicPr>
        <p:blipFill>
          <a:blip r:embed="rId4"/>
          <a:stretch>
            <a:fillRect/>
          </a:stretch>
        </p:blipFill>
        <p:spPr>
          <a:xfrm>
            <a:off x="6754446" y="2929950"/>
            <a:ext cx="3479800" cy="660400"/>
          </a:xfrm>
          <a:prstGeom prst="rect">
            <a:avLst/>
          </a:prstGeom>
        </p:spPr>
      </p:pic>
      <p:pic>
        <p:nvPicPr>
          <p:cNvPr id="10" name="Picture 9" descr="Diagram&#10;&#10;Description automatically generated with medium confidence">
            <a:extLst>
              <a:ext uri="{FF2B5EF4-FFF2-40B4-BE49-F238E27FC236}">
                <a16:creationId xmlns:a16="http://schemas.microsoft.com/office/drawing/2014/main" id="{C0620B92-9F72-5442-B037-4E6AA5CE5CFC}"/>
              </a:ext>
            </a:extLst>
          </p:cNvPr>
          <p:cNvPicPr>
            <a:picLocks noChangeAspect="1"/>
          </p:cNvPicPr>
          <p:nvPr/>
        </p:nvPicPr>
        <p:blipFill>
          <a:blip r:embed="rId5"/>
          <a:stretch>
            <a:fillRect/>
          </a:stretch>
        </p:blipFill>
        <p:spPr>
          <a:xfrm>
            <a:off x="7954596" y="3660835"/>
            <a:ext cx="1079500" cy="647700"/>
          </a:xfrm>
          <a:prstGeom prst="rect">
            <a:avLst/>
          </a:prstGeom>
        </p:spPr>
      </p:pic>
      <p:pic>
        <p:nvPicPr>
          <p:cNvPr id="12" name="Picture 11">
            <a:extLst>
              <a:ext uri="{FF2B5EF4-FFF2-40B4-BE49-F238E27FC236}">
                <a16:creationId xmlns:a16="http://schemas.microsoft.com/office/drawing/2014/main" id="{88F5AE8B-C6F8-C541-B6EB-F666ABAE5214}"/>
              </a:ext>
            </a:extLst>
          </p:cNvPr>
          <p:cNvPicPr>
            <a:picLocks noChangeAspect="1"/>
          </p:cNvPicPr>
          <p:nvPr/>
        </p:nvPicPr>
        <p:blipFill>
          <a:blip r:embed="rId6"/>
          <a:stretch>
            <a:fillRect/>
          </a:stretch>
        </p:blipFill>
        <p:spPr>
          <a:xfrm>
            <a:off x="7138974" y="5538569"/>
            <a:ext cx="2133600" cy="596900"/>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6F6957A-7867-4546-8DEC-95C5F09008D0}"/>
                  </a:ext>
                </a:extLst>
              </p:cNvPr>
              <p:cNvSpPr txBox="1"/>
              <p:nvPr/>
            </p:nvSpPr>
            <p:spPr>
              <a:xfrm>
                <a:off x="5985469" y="5169237"/>
                <a:ext cx="4039437" cy="369332"/>
              </a:xfrm>
              <a:prstGeom prst="rect">
                <a:avLst/>
              </a:prstGeom>
              <a:noFill/>
            </p:spPr>
            <p:txBody>
              <a:bodyPr wrap="square" rtlCol="0">
                <a:spAutoFit/>
              </a:bodyPr>
              <a:lstStyle/>
              <a:p>
                <a:r>
                  <a:rPr lang="en-US" dirty="0">
                    <a:latin typeface="+mj-lt"/>
                  </a:rPr>
                  <a:t>And now we update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a:latin typeface="+mj-lt"/>
                  </a:rPr>
                  <a:t>,</a:t>
                </a:r>
              </a:p>
            </p:txBody>
          </p:sp>
        </mc:Choice>
        <mc:Fallback>
          <p:sp>
            <p:nvSpPr>
              <p:cNvPr id="13" name="TextBox 12">
                <a:extLst>
                  <a:ext uri="{FF2B5EF4-FFF2-40B4-BE49-F238E27FC236}">
                    <a16:creationId xmlns:a16="http://schemas.microsoft.com/office/drawing/2014/main" id="{16F6957A-7867-4546-8DEC-95C5F09008D0}"/>
                  </a:ext>
                </a:extLst>
              </p:cNvPr>
              <p:cNvSpPr txBox="1">
                <a:spLocks noRot="1" noChangeAspect="1" noMove="1" noResize="1" noEditPoints="1" noAdjustHandles="1" noChangeArrowheads="1" noChangeShapeType="1" noTextEdit="1"/>
              </p:cNvSpPr>
              <p:nvPr/>
            </p:nvSpPr>
            <p:spPr>
              <a:xfrm>
                <a:off x="5985469" y="5169237"/>
                <a:ext cx="4039437" cy="369332"/>
              </a:xfrm>
              <a:prstGeom prst="rect">
                <a:avLst/>
              </a:prstGeom>
              <a:blipFill>
                <a:blip r:embed="rId7"/>
                <a:stretch>
                  <a:fillRect l="-1254" t="-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0B6BA73-C02D-7442-890A-E08FE30FAA91}"/>
                  </a:ext>
                </a:extLst>
              </p:cNvPr>
              <p:cNvSpPr txBox="1"/>
              <p:nvPr/>
            </p:nvSpPr>
            <p:spPr>
              <a:xfrm>
                <a:off x="5985469" y="6287414"/>
                <a:ext cx="4786155" cy="369332"/>
              </a:xfrm>
              <a:prstGeom prst="rect">
                <a:avLst/>
              </a:prstGeom>
              <a:noFill/>
            </p:spPr>
            <p:txBody>
              <a:bodyPr wrap="square" rtlCol="0">
                <a:spAutoFit/>
              </a:bodyPr>
              <a:lstStyle/>
              <a:p>
                <a:r>
                  <a:rPr lang="en-US" dirty="0">
                    <a:latin typeface="+mj-lt"/>
                  </a:rPr>
                  <a:t>And repeat the process for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a14:m>
                <a:endParaRPr lang="en-US" dirty="0">
                  <a:latin typeface="+mj-lt"/>
                </a:endParaRPr>
              </a:p>
            </p:txBody>
          </p:sp>
        </mc:Choice>
        <mc:Fallback>
          <p:sp>
            <p:nvSpPr>
              <p:cNvPr id="14" name="TextBox 13">
                <a:extLst>
                  <a:ext uri="{FF2B5EF4-FFF2-40B4-BE49-F238E27FC236}">
                    <a16:creationId xmlns:a16="http://schemas.microsoft.com/office/drawing/2014/main" id="{D0B6BA73-C02D-7442-890A-E08FE30FAA91}"/>
                  </a:ext>
                </a:extLst>
              </p:cNvPr>
              <p:cNvSpPr txBox="1">
                <a:spLocks noRot="1" noChangeAspect="1" noMove="1" noResize="1" noEditPoints="1" noAdjustHandles="1" noChangeArrowheads="1" noChangeShapeType="1" noTextEdit="1"/>
              </p:cNvSpPr>
              <p:nvPr/>
            </p:nvSpPr>
            <p:spPr>
              <a:xfrm>
                <a:off x="5985469" y="6287414"/>
                <a:ext cx="4786155" cy="369332"/>
              </a:xfrm>
              <a:prstGeom prst="rect">
                <a:avLst/>
              </a:prstGeom>
              <a:blipFill>
                <a:blip r:embed="rId8"/>
                <a:stretch>
                  <a:fillRect l="-1058" t="-6452"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F116EA7-DEA3-BC4D-ABCB-FD09C880C272}"/>
                  </a:ext>
                </a:extLst>
              </p:cNvPr>
              <p:cNvSpPr txBox="1"/>
              <p:nvPr/>
            </p:nvSpPr>
            <p:spPr>
              <a:xfrm>
                <a:off x="609600" y="632178"/>
                <a:ext cx="5068711" cy="5448671"/>
              </a:xfrm>
              <a:prstGeom prst="rect">
                <a:avLst/>
              </a:prstGeom>
              <a:noFill/>
            </p:spPr>
            <p:txBody>
              <a:bodyPr wrap="square" rtlCol="0">
                <a:spAutoFit/>
              </a:bodyPr>
              <a:lstStyle/>
              <a:p>
                <a:r>
                  <a:rPr lang="en-US" dirty="0">
                    <a:latin typeface="+mj-lt"/>
                  </a:rPr>
                  <a:t>Step 8: </a:t>
                </a:r>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𝑜𝑢𝑡</m:t>
                          </m:r>
                        </m:e>
                        <m:sub>
                          <m:r>
                            <a:rPr lang="en-US" b="0" i="1" smtClean="0">
                              <a:latin typeface="Cambria Math" panose="02040503050406030204" pitchFamily="18" charset="0"/>
                            </a:rPr>
                            <m:t>h</m:t>
                          </m:r>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−0.85</m:t>
                              </m:r>
                            </m:sup>
                          </m:sSup>
                        </m:den>
                      </m:f>
                      <m:r>
                        <a:rPr lang="en-US" b="0" i="1" smtClean="0">
                          <a:latin typeface="Cambria Math" panose="02040503050406030204" pitchFamily="18" charset="0"/>
                        </a:rPr>
                        <m:t>=0.70</m:t>
                      </m:r>
                    </m:oMath>
                  </m:oMathPara>
                </a14:m>
                <a:endParaRPr lang="en-US" dirty="0"/>
              </a:p>
              <a:p>
                <a:endParaRPr lang="en-US" dirty="0"/>
              </a:p>
              <a:p>
                <a14:m>
                  <m:oMathPara xmlns:m="http://schemas.openxmlformats.org/officeDocument/2006/math">
                    <m:oMathParaPr>
                      <m:jc m:val="centerGroup"/>
                    </m:oMathParaPr>
                    <m:oMath xmlns:m="http://schemas.openxmlformats.org/officeDocument/2006/math">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𝒐𝒖𝒕</m:t>
                              </m:r>
                            </m:e>
                            <m:sub>
                              <m:r>
                                <a:rPr lang="en-US" b="1" i="1" smtClean="0">
                                  <a:latin typeface="Cambria Math" panose="02040503050406030204" pitchFamily="18" charset="0"/>
                                  <a:ea typeface="Cambria Math" panose="02040503050406030204" pitchFamily="18" charset="0"/>
                                </a:rPr>
                                <m:t>𝒉</m:t>
                              </m:r>
                              <m:r>
                                <a:rPr lang="en-US" b="1" i="1" smtClean="0">
                                  <a:latin typeface="Cambria Math" panose="02040503050406030204" pitchFamily="18" charset="0"/>
                                  <a:ea typeface="Cambria Math" panose="02040503050406030204" pitchFamily="18" charset="0"/>
                                </a:rPr>
                                <m:t>𝟏</m:t>
                              </m:r>
                            </m:sub>
                          </m:sSub>
                        </m:num>
                        <m:den>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𝒏𝒆𝒕</m:t>
                              </m:r>
                            </m:e>
                            <m:sub>
                              <m:r>
                                <a:rPr lang="en-US" b="1" i="1" smtClean="0">
                                  <a:latin typeface="Cambria Math" panose="02040503050406030204" pitchFamily="18" charset="0"/>
                                  <a:ea typeface="Cambria Math" panose="02040503050406030204" pitchFamily="18" charset="0"/>
                                </a:rPr>
                                <m:t>𝒉</m:t>
                              </m:r>
                              <m:r>
                                <a:rPr lang="en-US" b="1" i="1" smtClean="0">
                                  <a:latin typeface="Cambria Math" panose="02040503050406030204" pitchFamily="18" charset="0"/>
                                  <a:ea typeface="Cambria Math" panose="02040503050406030204" pitchFamily="18" charset="0"/>
                                </a:rPr>
                                <m:t>𝟏</m:t>
                              </m:r>
                            </m:sub>
                          </m:sSub>
                        </m:den>
                      </m:f>
                      <m:r>
                        <a:rPr lang="en-US" b="0" i="1" smtClean="0">
                          <a:latin typeface="Cambria Math" panose="02040503050406030204" pitchFamily="18" charset="0"/>
                        </a:rPr>
                        <m:t>=0.70</m:t>
                      </m:r>
                      <m:d>
                        <m:dPr>
                          <m:ctrlPr>
                            <a:rPr lang="en-US" b="0" i="1" smtClean="0">
                              <a:latin typeface="Cambria Math" panose="02040503050406030204" pitchFamily="18" charset="0"/>
                            </a:rPr>
                          </m:ctrlPr>
                        </m:dPr>
                        <m:e>
                          <m:r>
                            <a:rPr lang="en-US" b="0" i="1" smtClean="0">
                              <a:latin typeface="Cambria Math" panose="02040503050406030204" pitchFamily="18" charset="0"/>
                            </a:rPr>
                            <m:t>1−0.70</m:t>
                          </m:r>
                        </m:e>
                      </m:d>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𝟐𝟏</m:t>
                      </m:r>
                    </m:oMath>
                  </m:oMathPara>
                </a14:m>
                <a:endParaRPr lang="en-US" b="1" dirty="0"/>
              </a:p>
              <a:p>
                <a:endParaRPr lang="en-US" dirty="0"/>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𝑛𝑒𝑡</m:t>
                          </m:r>
                        </m:e>
                        <m:sub>
                          <m:r>
                            <a:rPr lang="en-US" b="0" i="1" smtClean="0">
                              <a:latin typeface="Cambria Math" panose="02040503050406030204" pitchFamily="18" charset="0"/>
                            </a:rPr>
                            <m:t>h</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∗1</m:t>
                      </m:r>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2∗0.11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3∗0.21</m:t>
                          </m:r>
                        </m:e>
                      </m:d>
                      <m:r>
                        <a:rPr lang="en-US" b="0" i="1" smtClean="0">
                          <a:latin typeface="Cambria Math" panose="02040503050406030204" pitchFamily="18" charset="0"/>
                        </a:rPr>
                        <m:t>+0∗1=0.85</m:t>
                      </m:r>
                    </m:oMath>
                  </m:oMathPara>
                </a14:m>
                <a:endParaRPr lang="en-US" b="0" dirty="0"/>
              </a:p>
              <a:p>
                <a:endParaRPr lang="en-US" dirty="0"/>
              </a:p>
              <a:p>
                <a14:m>
                  <m:oMathPara xmlns:m="http://schemas.openxmlformats.org/officeDocument/2006/math">
                    <m:oMathParaPr>
                      <m:jc m:val="centerGroup"/>
                    </m:oMathParaPr>
                    <m:oMath xmlns:m="http://schemas.openxmlformats.org/officeDocument/2006/math">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𝒏𝒆𝒕</m:t>
                              </m:r>
                            </m:e>
                            <m:sub>
                              <m:r>
                                <a:rPr lang="en-US" b="1" i="1" smtClean="0">
                                  <a:latin typeface="Cambria Math" panose="02040503050406030204" pitchFamily="18" charset="0"/>
                                  <a:ea typeface="Cambria Math" panose="02040503050406030204" pitchFamily="18" charset="0"/>
                                </a:rPr>
                                <m:t>𝒉</m:t>
                              </m:r>
                              <m:r>
                                <a:rPr lang="en-US" b="1" i="1" smtClean="0">
                                  <a:latin typeface="Cambria Math" panose="02040503050406030204" pitchFamily="18" charset="0"/>
                                  <a:ea typeface="Cambria Math" panose="02040503050406030204" pitchFamily="18" charset="0"/>
                                </a:rPr>
                                <m:t>𝟏</m:t>
                              </m:r>
                            </m:sub>
                          </m:sSub>
                        </m:num>
                        <m:den>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𝒘</m:t>
                              </m:r>
                            </m:e>
                            <m:sub>
                              <m:r>
                                <a:rPr lang="en-US" b="1" i="1" smtClean="0">
                                  <a:latin typeface="Cambria Math" panose="02040503050406030204" pitchFamily="18" charset="0"/>
                                  <a:ea typeface="Cambria Math" panose="02040503050406030204" pitchFamily="18" charset="0"/>
                                </a:rPr>
                                <m:t>𝟏</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𝟏𝟏</m:t>
                      </m:r>
                    </m:oMath>
                  </m:oMathPara>
                </a14:m>
                <a:endParaRPr lang="en-US" b="1" dirty="0"/>
              </a:p>
              <a:p>
                <a:endParaRPr lang="en-US" dirty="0"/>
              </a:p>
              <a:p>
                <a:r>
                  <a:rPr lang="en-US" dirty="0">
                    <a:latin typeface="+mj-lt"/>
                  </a:rPr>
                  <a:t>Piecing it all together we have,</a:t>
                </a:r>
              </a:p>
              <a:p>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rPr>
                                <m:t>𝑡𝑜𝑡𝑎𝑙</m:t>
                              </m:r>
                            </m:sub>
                          </m:sSub>
                        </m:num>
                        <m:den>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rPr>
                        <m:t>=0.1372∗0.21∗0.11=0.00316932</m:t>
                      </m:r>
                    </m:oMath>
                  </m:oMathPara>
                </a14:m>
                <a:endParaRPr lang="en-US" b="0" dirty="0">
                  <a:latin typeface="+mj-lt"/>
                </a:endParaRPr>
              </a:p>
              <a:p>
                <a:endParaRPr lang="en-US" dirty="0">
                  <a:latin typeface="+mj-lt"/>
                </a:endParaRPr>
              </a:p>
              <a:p>
                <a:r>
                  <a:rPr lang="en-US" dirty="0">
                    <a:latin typeface="+mj-lt"/>
                  </a:rPr>
                  <a:t>Updating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b="0" dirty="0">
                  <a:latin typeface="+mj-lt"/>
                </a:endParaRPr>
              </a:p>
              <a:p>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𝒘</m:t>
                          </m:r>
                        </m:e>
                        <m:sub>
                          <m:r>
                            <a:rPr lang="en-US" b="1" i="1" smtClean="0">
                              <a:latin typeface="Cambria Math" panose="02040503050406030204" pitchFamily="18" charset="0"/>
                            </a:rPr>
                            <m:t>𝟏</m:t>
                          </m:r>
                        </m:sub>
                        <m:sup>
                          <m:r>
                            <a:rPr lang="en-US" b="1" i="1" smtClean="0">
                              <a:latin typeface="Cambria Math" panose="02040503050406030204" pitchFamily="18" charset="0"/>
                            </a:rPr>
                            <m:t>+</m:t>
                          </m:r>
                        </m:sup>
                      </m:sSubSup>
                      <m:r>
                        <a:rPr lang="en-US" b="0" i="1" smtClean="0">
                          <a:latin typeface="Cambria Math" panose="02040503050406030204" pitchFamily="18" charset="0"/>
                        </a:rPr>
                        <m:t>=0.11−0.05∗0.00316932=</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𝟏𝟎𝟗𝟖</m:t>
                      </m:r>
                    </m:oMath>
                  </m:oMathPara>
                </a14:m>
                <a:endParaRPr lang="en-US" b="1" dirty="0">
                  <a:latin typeface="+mj-lt"/>
                </a:endParaRPr>
              </a:p>
            </p:txBody>
          </p:sp>
        </mc:Choice>
        <mc:Fallback>
          <p:sp>
            <p:nvSpPr>
              <p:cNvPr id="3" name="TextBox 2">
                <a:extLst>
                  <a:ext uri="{FF2B5EF4-FFF2-40B4-BE49-F238E27FC236}">
                    <a16:creationId xmlns:a16="http://schemas.microsoft.com/office/drawing/2014/main" id="{6F116EA7-DEA3-BC4D-ABCB-FD09C880C272}"/>
                  </a:ext>
                </a:extLst>
              </p:cNvPr>
              <p:cNvSpPr txBox="1">
                <a:spLocks noRot="1" noChangeAspect="1" noMove="1" noResize="1" noEditPoints="1" noAdjustHandles="1" noChangeArrowheads="1" noChangeShapeType="1" noTextEdit="1"/>
              </p:cNvSpPr>
              <p:nvPr/>
            </p:nvSpPr>
            <p:spPr>
              <a:xfrm>
                <a:off x="609600" y="632178"/>
                <a:ext cx="5068711" cy="5448671"/>
              </a:xfrm>
              <a:prstGeom prst="rect">
                <a:avLst/>
              </a:prstGeom>
              <a:blipFill>
                <a:blip r:embed="rId9"/>
                <a:stretch>
                  <a:fillRect l="-1003" t="-464"/>
                </a:stretch>
              </a:blipFill>
            </p:spPr>
            <p:txBody>
              <a:bodyPr/>
              <a:lstStyle/>
              <a:p>
                <a:r>
                  <a:rPr lang="en-US">
                    <a:noFill/>
                  </a:rPr>
                  <a:t> </a:t>
                </a:r>
              </a:p>
            </p:txBody>
          </p:sp>
        </mc:Fallback>
      </mc:AlternateContent>
    </p:spTree>
    <p:extLst>
      <p:ext uri="{BB962C8B-B14F-4D97-AF65-F5344CB8AC3E}">
        <p14:creationId xmlns:p14="http://schemas.microsoft.com/office/powerpoint/2010/main" val="4144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664AD516-E1BF-A745-8EF2-3CEE6E414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616" y="1465134"/>
            <a:ext cx="3858768" cy="45764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FFC2FD-B90E-9C4C-A965-46E534DCAA01}"/>
              </a:ext>
            </a:extLst>
          </p:cNvPr>
          <p:cNvSpPr txBox="1"/>
          <p:nvPr/>
        </p:nvSpPr>
        <p:spPr>
          <a:xfrm>
            <a:off x="3275763" y="532563"/>
            <a:ext cx="5727560" cy="369332"/>
          </a:xfrm>
          <a:prstGeom prst="rect">
            <a:avLst/>
          </a:prstGeom>
          <a:noFill/>
        </p:spPr>
        <p:txBody>
          <a:bodyPr wrap="square" rtlCol="0">
            <a:spAutoFit/>
          </a:bodyPr>
          <a:lstStyle/>
          <a:p>
            <a:r>
              <a:rPr lang="en-US" dirty="0">
                <a:latin typeface="+mj-lt"/>
              </a:rPr>
              <a:t>To summarize…</a:t>
            </a:r>
          </a:p>
        </p:txBody>
      </p:sp>
      <p:sp>
        <p:nvSpPr>
          <p:cNvPr id="4" name="TextBox 3">
            <a:extLst>
              <a:ext uri="{FF2B5EF4-FFF2-40B4-BE49-F238E27FC236}">
                <a16:creationId xmlns:a16="http://schemas.microsoft.com/office/drawing/2014/main" id="{BBB45C43-AE6D-9B4A-9850-057CC624274F}"/>
              </a:ext>
            </a:extLst>
          </p:cNvPr>
          <p:cNvSpPr txBox="1"/>
          <p:nvPr/>
        </p:nvSpPr>
        <p:spPr>
          <a:xfrm>
            <a:off x="7614790" y="6235476"/>
            <a:ext cx="2777066" cy="369332"/>
          </a:xfrm>
          <a:prstGeom prst="rect">
            <a:avLst/>
          </a:prstGeom>
          <a:noFill/>
        </p:spPr>
        <p:txBody>
          <a:bodyPr wrap="square" rtlCol="0">
            <a:spAutoFit/>
          </a:bodyPr>
          <a:lstStyle/>
          <a:p>
            <a:r>
              <a:rPr lang="en-US" dirty="0"/>
              <a:t>https://</a:t>
            </a:r>
            <a:r>
              <a:rPr lang="en-US" dirty="0" err="1"/>
              <a:t>xkcd.com</a:t>
            </a:r>
            <a:r>
              <a:rPr lang="en-US" dirty="0"/>
              <a:t>/</a:t>
            </a:r>
          </a:p>
        </p:txBody>
      </p:sp>
    </p:spTree>
    <p:extLst>
      <p:ext uri="{BB962C8B-B14F-4D97-AF65-F5344CB8AC3E}">
        <p14:creationId xmlns:p14="http://schemas.microsoft.com/office/powerpoint/2010/main" val="451168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833E31-0F66-4499-BC75-66CEA672AC6F}"/>
              </a:ext>
            </a:extLst>
          </p:cNvPr>
          <p:cNvSpPr txBox="1"/>
          <p:nvPr/>
        </p:nvSpPr>
        <p:spPr>
          <a:xfrm>
            <a:off x="2032506" y="1109905"/>
            <a:ext cx="4436512" cy="293927"/>
          </a:xfrm>
          <a:prstGeom prst="rect">
            <a:avLst/>
          </a:prstGeom>
          <a:noFill/>
        </p:spPr>
        <p:txBody>
          <a:bodyPr wrap="square">
            <a:spAutoFit/>
          </a:bodyPr>
          <a:lstStyle/>
          <a:p>
            <a:r>
              <a:rPr lang="en-US" sz="1310" dirty="0"/>
              <a:t>Backpropagation Visualization</a:t>
            </a:r>
          </a:p>
        </p:txBody>
      </p:sp>
      <p:sp>
        <p:nvSpPr>
          <p:cNvPr id="5" name="TextBox 4">
            <a:extLst>
              <a:ext uri="{FF2B5EF4-FFF2-40B4-BE49-F238E27FC236}">
                <a16:creationId xmlns:a16="http://schemas.microsoft.com/office/drawing/2014/main" id="{428184B8-9B78-4FAE-8B27-F8BB14CF887B}"/>
              </a:ext>
            </a:extLst>
          </p:cNvPr>
          <p:cNvSpPr txBox="1"/>
          <p:nvPr/>
        </p:nvSpPr>
        <p:spPr>
          <a:xfrm>
            <a:off x="2850803" y="1512828"/>
            <a:ext cx="4436512" cy="697114"/>
          </a:xfrm>
          <a:prstGeom prst="rect">
            <a:avLst/>
          </a:prstGeom>
          <a:noFill/>
        </p:spPr>
        <p:txBody>
          <a:bodyPr wrap="square">
            <a:spAutoFit/>
          </a:bodyPr>
          <a:lstStyle/>
          <a:p>
            <a:pPr algn="l"/>
            <a:r>
              <a:rPr lang="en-US" sz="1310" dirty="0">
                <a:solidFill>
                  <a:srgbClr val="000000"/>
                </a:solidFill>
                <a:latin typeface="Spoqa Han Sans"/>
              </a:rPr>
              <a:t>You can build your neural network using </a:t>
            </a:r>
            <a:r>
              <a:rPr lang="en-US" sz="1310" b="1" u="sng" dirty="0">
                <a:solidFill>
                  <a:srgbClr val="333333"/>
                </a:solidFill>
                <a:latin typeface="Spoqa Han Sans"/>
                <a:hlinkClick r:id="rId2"/>
              </a:rPr>
              <a:t>netflow.js</a:t>
            </a:r>
            <a:endParaRPr lang="en-US" sz="1310" dirty="0">
              <a:solidFill>
                <a:srgbClr val="000000"/>
              </a:solidFill>
              <a:latin typeface="Spoqa Han Sans"/>
            </a:endParaRPr>
          </a:p>
          <a:p>
            <a:br>
              <a:rPr lang="en-US" sz="1310" dirty="0"/>
            </a:br>
            <a:endParaRPr lang="en-US" sz="1310" dirty="0"/>
          </a:p>
        </p:txBody>
      </p:sp>
      <p:pic>
        <p:nvPicPr>
          <p:cNvPr id="11266" name="Picture 2" descr="netflow-sample">
            <a:extLst>
              <a:ext uri="{FF2B5EF4-FFF2-40B4-BE49-F238E27FC236}">
                <a16:creationId xmlns:a16="http://schemas.microsoft.com/office/drawing/2014/main" id="{07B7D5B7-0006-4C69-9BA5-754AC8B44A8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092178" y="2368153"/>
            <a:ext cx="4007644" cy="212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14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4E170-15B4-4341-BE8D-FF05B1A8C9B6}"/>
              </a:ext>
            </a:extLst>
          </p:cNvPr>
          <p:cNvSpPr txBox="1"/>
          <p:nvPr/>
        </p:nvSpPr>
        <p:spPr>
          <a:xfrm>
            <a:off x="648931" y="2438400"/>
            <a:ext cx="3505494" cy="3785419"/>
          </a:xfrm>
          <a:prstGeom prst="rect">
            <a:avLst/>
          </a:prstGeom>
        </p:spPr>
        <p:txBody>
          <a:bodyPr vert="horz" lIns="91440" tIns="45720" rIns="91440" bIns="45720" rtlCol="0">
            <a:normAutofit/>
          </a:bodyPr>
          <a:lstStyle/>
          <a:p>
            <a:pPr>
              <a:lnSpc>
                <a:spcPct val="90000"/>
              </a:lnSpc>
              <a:spcAft>
                <a:spcPts val="600"/>
              </a:spcAft>
            </a:pPr>
            <a:r>
              <a:rPr lang="en-US" b="1" dirty="0">
                <a:latin typeface="Verdana" panose="020B0604030504040204" pitchFamily="34" charset="0"/>
                <a:ea typeface="Verdana" panose="020B0604030504040204" pitchFamily="34" charset="0"/>
                <a:cs typeface="Verdana" panose="020B0604030504040204" pitchFamily="34" charset="0"/>
              </a:rPr>
              <a:t>Purpose</a:t>
            </a:r>
            <a:r>
              <a:rPr lang="en-US" dirty="0">
                <a:latin typeface="Verdana" panose="020B0604030504040204" pitchFamily="34" charset="0"/>
                <a:ea typeface="Verdana" panose="020B0604030504040204" pitchFamily="34" charset="0"/>
                <a:cs typeface="Verdana" panose="020B0604030504040204" pitchFamily="34" charset="0"/>
              </a:rPr>
              <a:t>: to effectively train a neural network by way of cycles through a differentiation method called the chain rule. </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ndroid-tabs">
            <a:extLst>
              <a:ext uri="{FF2B5EF4-FFF2-40B4-BE49-F238E27FC236}">
                <a16:creationId xmlns:a16="http://schemas.microsoft.com/office/drawing/2014/main" id="{B8E1F369-8897-496E-9253-4C8D92BF11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739930"/>
            <a:ext cx="6019331" cy="3374894"/>
          </a:xfrm>
          <a:prstGeom prst="rect">
            <a:avLst/>
          </a:prstGeom>
          <a:solidFill>
            <a:schemeClr val="accent5">
              <a:lumMod val="60000"/>
              <a:lumOff val="40000"/>
            </a:schemeClr>
          </a:solidFill>
          <a:effectLst/>
        </p:spPr>
      </p:pic>
    </p:spTree>
    <p:extLst>
      <p:ext uri="{BB962C8B-B14F-4D97-AF65-F5344CB8AC3E}">
        <p14:creationId xmlns:p14="http://schemas.microsoft.com/office/powerpoint/2010/main" val="5517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822FF-0C7D-A04D-B181-FB8CEBBC1D23}"/>
              </a:ext>
            </a:extLst>
          </p:cNvPr>
          <p:cNvSpPr txBox="1"/>
          <p:nvPr/>
        </p:nvSpPr>
        <p:spPr>
          <a:xfrm>
            <a:off x="1490133" y="903111"/>
            <a:ext cx="9381067" cy="3693319"/>
          </a:xfrm>
          <a:prstGeom prst="rect">
            <a:avLst/>
          </a:prstGeom>
          <a:noFill/>
        </p:spPr>
        <p:txBody>
          <a:bodyPr wrap="square" rtlCol="0">
            <a:spAutoFit/>
          </a:bodyPr>
          <a:lstStyle/>
          <a:p>
            <a:r>
              <a:rPr lang="en-US" dirty="0">
                <a:latin typeface="+mj-lt"/>
              </a:rPr>
              <a:t>References</a:t>
            </a:r>
          </a:p>
          <a:p>
            <a:endParaRPr lang="en-US" dirty="0">
              <a:latin typeface="+mj-lt"/>
            </a:endParaRPr>
          </a:p>
          <a:p>
            <a:pPr lvl="1"/>
            <a:r>
              <a:rPr lang="en-US" dirty="0">
                <a:latin typeface="+mj-lt"/>
                <a:hlinkClick r:id="rId2"/>
              </a:rPr>
              <a:t>https://playground.tensorflow.org</a:t>
            </a:r>
            <a:endParaRPr lang="en-US" dirty="0">
              <a:latin typeface="+mj-lt"/>
            </a:endParaRPr>
          </a:p>
          <a:p>
            <a:pPr lvl="1"/>
            <a:endParaRPr lang="en-US" dirty="0">
              <a:latin typeface="+mj-lt"/>
            </a:endParaRPr>
          </a:p>
          <a:p>
            <a:pPr lvl="1"/>
            <a:r>
              <a:rPr lang="en-US" dirty="0">
                <a:latin typeface="+mj-lt"/>
                <a:hlinkClick r:id="rId3"/>
              </a:rPr>
              <a:t>https://www.tensorflow.org/tensorboard/</a:t>
            </a:r>
            <a:endParaRPr lang="en-US" dirty="0">
              <a:latin typeface="+mj-lt"/>
            </a:endParaRPr>
          </a:p>
          <a:p>
            <a:pPr lvl="1"/>
            <a:endParaRPr lang="en-US" dirty="0">
              <a:latin typeface="+mj-lt"/>
            </a:endParaRPr>
          </a:p>
          <a:p>
            <a:pPr lvl="1"/>
            <a:r>
              <a:rPr lang="en-US" dirty="0">
                <a:latin typeface="+mj-lt"/>
                <a:hlinkClick r:id="rId4"/>
              </a:rPr>
              <a:t>Towards Data Science: Understanding the Backpropagation Algorithm </a:t>
            </a:r>
            <a:endParaRPr lang="en-US" dirty="0">
              <a:latin typeface="+mj-lt"/>
            </a:endParaRPr>
          </a:p>
          <a:p>
            <a:pPr lvl="1"/>
            <a:endParaRPr lang="en-US" dirty="0">
              <a:latin typeface="+mj-lt"/>
            </a:endParaRPr>
          </a:p>
          <a:p>
            <a:pPr lvl="1"/>
            <a:r>
              <a:rPr lang="en-US" dirty="0">
                <a:latin typeface="+mj-lt"/>
                <a:hlinkClick r:id="rId5"/>
              </a:rPr>
              <a:t>Assad Moawad's DataThings</a:t>
            </a:r>
            <a:endParaRPr lang="en-US" dirty="0">
              <a:latin typeface="+mj-lt"/>
            </a:endParaRPr>
          </a:p>
          <a:p>
            <a:pPr lvl="1"/>
            <a:endParaRPr lang="en-US" dirty="0">
              <a:latin typeface="+mj-lt"/>
            </a:endParaRPr>
          </a:p>
          <a:p>
            <a:pPr lvl="1"/>
            <a:r>
              <a:rPr lang="en-US" dirty="0">
                <a:latin typeface="+mj-lt"/>
                <a:hlinkClick r:id="rId6"/>
              </a:rPr>
              <a:t>MattMazur.com</a:t>
            </a:r>
            <a:endParaRPr lang="en-US" dirty="0">
              <a:latin typeface="+mj-lt"/>
            </a:endParaRPr>
          </a:p>
          <a:p>
            <a:pPr lvl="1"/>
            <a:endParaRPr lang="en-US" dirty="0">
              <a:latin typeface="+mj-lt"/>
            </a:endParaRPr>
          </a:p>
          <a:p>
            <a:pPr lvl="1"/>
            <a:endParaRPr lang="en-US" dirty="0">
              <a:latin typeface="+mj-lt"/>
            </a:endParaRPr>
          </a:p>
        </p:txBody>
      </p:sp>
    </p:spTree>
    <p:extLst>
      <p:ext uri="{BB962C8B-B14F-4D97-AF65-F5344CB8AC3E}">
        <p14:creationId xmlns:p14="http://schemas.microsoft.com/office/powerpoint/2010/main" val="192319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7B9A68-5C14-4B32-BCD5-8ED1A59357F1}"/>
              </a:ext>
            </a:extLst>
          </p:cNvPr>
          <p:cNvSpPr txBox="1"/>
          <p:nvPr/>
        </p:nvSpPr>
        <p:spPr>
          <a:xfrm>
            <a:off x="649348" y="1854349"/>
            <a:ext cx="3505494" cy="3785419"/>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dirty="0">
                <a:latin typeface="Verdana" panose="020B0604030504040204" pitchFamily="34" charset="0"/>
                <a:ea typeface="Verdana" panose="020B0604030504040204" pitchFamily="34" charset="0"/>
                <a:cs typeface="Verdana" panose="020B0604030504040204" pitchFamily="34" charset="0"/>
              </a:rPr>
              <a:t>Our initial weights will be the following: </a:t>
            </a:r>
          </a:p>
          <a:p>
            <a:pPr lvl="1" indent="-228600">
              <a:lnSpc>
                <a:spcPct val="90000"/>
              </a:lnSpc>
              <a:spcAft>
                <a:spcPts val="600"/>
              </a:spcAft>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w1 = 0.11</a:t>
            </a:r>
          </a:p>
          <a:p>
            <a:pPr lvl="1" indent="-228600">
              <a:lnSpc>
                <a:spcPct val="90000"/>
              </a:lnSpc>
              <a:spcAft>
                <a:spcPts val="600"/>
              </a:spcAft>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w2 = 0.21 </a:t>
            </a:r>
          </a:p>
          <a:p>
            <a:pPr lvl="1" indent="-228600">
              <a:lnSpc>
                <a:spcPct val="90000"/>
              </a:lnSpc>
              <a:spcAft>
                <a:spcPts val="600"/>
              </a:spcAft>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w3 = 0.12</a:t>
            </a:r>
          </a:p>
          <a:p>
            <a:pPr lvl="1" indent="-228600">
              <a:lnSpc>
                <a:spcPct val="90000"/>
              </a:lnSpc>
              <a:spcAft>
                <a:spcPts val="600"/>
              </a:spcAft>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w4 = 0.08</a:t>
            </a:r>
          </a:p>
          <a:p>
            <a:pPr lvl="1" indent="-228600">
              <a:lnSpc>
                <a:spcPct val="90000"/>
              </a:lnSpc>
              <a:spcAft>
                <a:spcPts val="600"/>
              </a:spcAft>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w5 = 0.14</a:t>
            </a:r>
          </a:p>
          <a:p>
            <a:pPr lvl="1" indent="-228600">
              <a:lnSpc>
                <a:spcPct val="90000"/>
              </a:lnSpc>
              <a:spcAft>
                <a:spcPts val="600"/>
              </a:spcAft>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w6 = 0.15</a:t>
            </a:r>
          </a:p>
          <a:p>
            <a:pPr indent="-228600">
              <a:lnSpc>
                <a:spcPct val="90000"/>
              </a:lnSpc>
              <a:spcAft>
                <a:spcPts val="600"/>
              </a:spcAft>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90000"/>
              </a:lnSpc>
              <a:spcAft>
                <a:spcPts val="600"/>
              </a:spcAft>
            </a:pPr>
            <a:r>
              <a:rPr lang="en-US" b="1" dirty="0">
                <a:latin typeface="Verdana" panose="020B0604030504040204" pitchFamily="34" charset="0"/>
                <a:ea typeface="Verdana" panose="020B0604030504040204" pitchFamily="34" charset="0"/>
                <a:cs typeface="Verdana" panose="020B0604030504040204" pitchFamily="34" charset="0"/>
              </a:rPr>
              <a:t>Goal: </a:t>
            </a:r>
            <a:r>
              <a:rPr lang="en-US" dirty="0">
                <a:latin typeface="Verdana" panose="020B0604030504040204" pitchFamily="34" charset="0"/>
                <a:ea typeface="Verdana" panose="020B0604030504040204" pitchFamily="34" charset="0"/>
                <a:cs typeface="Verdana" panose="020B0604030504040204" pitchFamily="34" charset="0"/>
              </a:rPr>
              <a:t>to optimize our weights so our neural network model can learn how to correctly map arbitrary inputs to outputs</a:t>
            </a:r>
          </a:p>
          <a:p>
            <a:pPr>
              <a:lnSpc>
                <a:spcPct val="90000"/>
              </a:lnSpc>
              <a:spcAft>
                <a:spcPts val="600"/>
              </a:spcAft>
            </a:pPr>
            <a:endParaRPr lang="en-US" sz="2000" dirty="0"/>
          </a:p>
        </p:txBody>
      </p:sp>
      <p:sp>
        <p:nvSpPr>
          <p:cNvPr id="72" name="Rectangle 7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bp_weights">
            <a:extLst>
              <a:ext uri="{FF2B5EF4-FFF2-40B4-BE49-F238E27FC236}">
                <a16:creationId xmlns:a16="http://schemas.microsoft.com/office/drawing/2014/main" id="{E791FD59-E2B5-4046-91AF-1B7D819D4D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854349"/>
            <a:ext cx="6019331" cy="314605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02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BCAA36-6158-4DEE-B328-F0AD3000E08A}"/>
              </a:ext>
            </a:extLst>
          </p:cNvPr>
          <p:cNvPicPr>
            <a:picLocks noChangeAspect="1"/>
          </p:cNvPicPr>
          <p:nvPr/>
        </p:nvPicPr>
        <p:blipFill>
          <a:blip r:embed="rId2"/>
          <a:stretch>
            <a:fillRect/>
          </a:stretch>
        </p:blipFill>
        <p:spPr>
          <a:xfrm>
            <a:off x="1919236" y="1154766"/>
            <a:ext cx="7213700" cy="5402040"/>
          </a:xfrm>
          <a:prstGeom prst="rect">
            <a:avLst/>
          </a:prstGeom>
        </p:spPr>
      </p:pic>
    </p:spTree>
    <p:extLst>
      <p:ext uri="{BB962C8B-B14F-4D97-AF65-F5344CB8AC3E}">
        <p14:creationId xmlns:p14="http://schemas.microsoft.com/office/powerpoint/2010/main" val="402629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6F16ED-A164-4C0C-BA6F-F44D165A3093}"/>
              </a:ext>
            </a:extLst>
          </p:cNvPr>
          <p:cNvSpPr txBox="1"/>
          <p:nvPr/>
        </p:nvSpPr>
        <p:spPr>
          <a:xfrm>
            <a:off x="648929" y="629266"/>
            <a:ext cx="3505495"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Forward Pass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D7093DF-1E3E-EC48-B432-5989D3E8DF2C}"/>
                  </a:ext>
                </a:extLst>
              </p:cNvPr>
              <p:cNvSpPr txBox="1"/>
              <p:nvPr/>
            </p:nvSpPr>
            <p:spPr>
              <a:xfrm>
                <a:off x="648929" y="2049690"/>
                <a:ext cx="3505494" cy="4371207"/>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sz="1200" dirty="0"/>
              </a:p>
              <a:p>
                <a:pPr marL="342900" indent="-342900">
                  <a:lnSpc>
                    <a:spcPct val="90000"/>
                  </a:lnSpc>
                  <a:spcAft>
                    <a:spcPts val="600"/>
                  </a:spcAft>
                  <a:buFont typeface="Arial" panose="020B0604020202020204" pitchFamily="34" charset="0"/>
                  <a:buChar char="•"/>
                </a:pPr>
                <a:r>
                  <a:rPr lang="en-US" sz="1200" dirty="0">
                    <a:latin typeface="Verdana" panose="020B0604030504040204" pitchFamily="34" charset="0"/>
                    <a:ea typeface="Verdana" panose="020B0604030504040204" pitchFamily="34" charset="0"/>
                    <a:cs typeface="Verdana" panose="020B0604030504040204" pitchFamily="34" charset="0"/>
                  </a:rPr>
                  <a:t>Step 1: use our weights to calculate our hidden layers *</a:t>
                </a:r>
              </a:p>
              <a:p>
                <a:pPr>
                  <a:lnSpc>
                    <a:spcPct val="90000"/>
                  </a:lnSpc>
                  <a:spcAft>
                    <a:spcPts val="600"/>
                  </a:spcAft>
                </a:pPr>
                <a:endParaRPr lang="en-US" sz="1200"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90000"/>
                  </a:lnSpc>
                  <a:spcAft>
                    <a:spcPts val="600"/>
                  </a:spcAft>
                  <a:buFont typeface="Arial" panose="020B0604020202020204" pitchFamily="34" charset="0"/>
                  <a:buChar char="•"/>
                </a:pPr>
                <a:r>
                  <a:rPr lang="en-US" sz="1200" dirty="0">
                    <a:latin typeface="Verdana" panose="020B0604030504040204" pitchFamily="34" charset="0"/>
                    <a:ea typeface="Verdana" panose="020B0604030504040204" pitchFamily="34" charset="0"/>
                    <a:cs typeface="Verdana" panose="020B0604030504040204" pitchFamily="34" charset="0"/>
                  </a:rPr>
                  <a:t>Step 2: Squash the output of each hidden layer with a chosen activation function. Here we choose sigmoid,</a:t>
                </a:r>
              </a:p>
              <a:p>
                <a:pPr>
                  <a:lnSpc>
                    <a:spcPct val="90000"/>
                  </a:lnSpc>
                  <a:spcAft>
                    <a:spcPts val="600"/>
                  </a:spcAft>
                </a:pPr>
                <a:r>
                  <a:rPr lang="en-US" sz="1200" dirty="0">
                    <a:latin typeface="Verdana" panose="020B0604030504040204" pitchFamily="34" charset="0"/>
                    <a:ea typeface="Verdana" panose="020B0604030504040204" pitchFamily="34" charset="0"/>
                    <a:cs typeface="Verdana" panose="020B0604030504040204" pitchFamily="34" charset="0"/>
                  </a:rPr>
                  <a:t> </a:t>
                </a:r>
                <a:endParaRPr lang="en-US" sz="1200" i="1" dirty="0">
                  <a:latin typeface="Verdana" panose="020B0604030504040204" pitchFamily="34" charset="0"/>
                  <a:ea typeface="Verdana" panose="020B0604030504040204" pitchFamily="34" charset="0"/>
                  <a:cs typeface="Verdana" panose="020B0604030504040204" pitchFamily="34" charset="0"/>
                </a:endParaRPr>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𝜎</m:t>
                      </m:r>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1+</m:t>
                          </m:r>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sup>
                          </m:sSup>
                        </m:den>
                      </m:f>
                    </m:oMath>
                  </m:oMathPara>
                </a14:m>
                <a:endParaRPr lang="en-US" sz="1200" dirty="0"/>
              </a:p>
              <a:p>
                <a:pPr>
                  <a:lnSpc>
                    <a:spcPct val="90000"/>
                  </a:lnSpc>
                  <a:spcAft>
                    <a:spcPts val="600"/>
                  </a:spcAft>
                </a:pPr>
                <a:endParaRPr lang="en-US" sz="1200" dirty="0"/>
              </a:p>
              <a:p>
                <a:pPr>
                  <a:lnSpc>
                    <a:spcPct val="90000"/>
                  </a:lnSpc>
                  <a:spcAft>
                    <a:spcPts val="600"/>
                  </a:spcAft>
                </a:pPr>
                <a:endParaRPr lang="en-US" sz="1200" dirty="0"/>
              </a:p>
              <a:p>
                <a:pPr marL="342900" indent="-342900">
                  <a:lnSpc>
                    <a:spcPct val="90000"/>
                  </a:lnSpc>
                  <a:spcAft>
                    <a:spcPts val="600"/>
                  </a:spcAft>
                  <a:buFont typeface="Arial" panose="020B0604020202020204" pitchFamily="34" charset="0"/>
                  <a:buChar char="•"/>
                </a:pPr>
                <a:r>
                  <a:rPr lang="en-US" sz="1200" dirty="0">
                    <a:latin typeface="Verdana" panose="020B0604030504040204" pitchFamily="34" charset="0"/>
                    <a:ea typeface="Verdana" panose="020B0604030504040204" pitchFamily="34" charset="0"/>
                    <a:cs typeface="Verdana" panose="020B0604030504040204" pitchFamily="34" charset="0"/>
                  </a:rPr>
                  <a:t>Step 3: use the resulted calculations of our hidden layers from Step 2 to generate our prediction and squash the output *</a:t>
                </a:r>
              </a:p>
              <a:p>
                <a:pPr>
                  <a:lnSpc>
                    <a:spcPct val="90000"/>
                  </a:lnSpc>
                  <a:spcAft>
                    <a:spcPts val="600"/>
                  </a:spcAft>
                </a:pPr>
                <a:endParaRPr lang="en-US" sz="1200" dirty="0"/>
              </a:p>
              <a:p>
                <a:pPr indent="-228600">
                  <a:lnSpc>
                    <a:spcPct val="90000"/>
                  </a:lnSpc>
                  <a:spcAft>
                    <a:spcPts val="600"/>
                  </a:spcAft>
                  <a:buFont typeface="Arial" panose="020B0604020202020204" pitchFamily="34" charset="0"/>
                  <a:buChar char="•"/>
                </a:pPr>
                <a:endParaRPr lang="en-US" sz="1200" dirty="0"/>
              </a:p>
              <a:p>
                <a:pPr>
                  <a:lnSpc>
                    <a:spcPct val="90000"/>
                  </a:lnSpc>
                  <a:spcAft>
                    <a:spcPts val="600"/>
                  </a:spcAft>
                </a:pPr>
                <a:r>
                  <a:rPr lang="en-US" sz="1200" dirty="0">
                    <a:latin typeface="Verdana" panose="020B0604030504040204" pitchFamily="34" charset="0"/>
                    <a:ea typeface="Verdana" panose="020B0604030504040204" pitchFamily="34" charset="0"/>
                    <a:cs typeface="Verdana" panose="020B0604030504040204" pitchFamily="34" charset="0"/>
                  </a:rPr>
                  <a:t>*Output calculations are performed by taking the dot product,</a:t>
                </a:r>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Verdana" panose="020B0604030504040204" pitchFamily="34" charset="0"/>
                          <a:cs typeface="Verdana" panose="020B0604030504040204" pitchFamily="34" charset="0"/>
                        </a:rPr>
                        <m:t>𝑎</m:t>
                      </m:r>
                      <m:r>
                        <a:rPr lang="en-US" sz="1200" b="0" i="1" smtClean="0">
                          <a:latin typeface="Cambria Math" panose="02040503050406030204" pitchFamily="18" charset="0"/>
                          <a:ea typeface="Cambria Math" panose="02040503050406030204" pitchFamily="18" charset="0"/>
                          <a:cs typeface="Verdana" panose="020B0604030504040204" pitchFamily="34" charset="0"/>
                        </a:rPr>
                        <m:t>∙</m:t>
                      </m:r>
                      <m:r>
                        <a:rPr lang="en-US" sz="1200" b="0" i="1" smtClean="0">
                          <a:latin typeface="Cambria Math" panose="02040503050406030204" pitchFamily="18" charset="0"/>
                          <a:ea typeface="Cambria Math" panose="02040503050406030204" pitchFamily="18" charset="0"/>
                          <a:cs typeface="Verdana" panose="020B0604030504040204" pitchFamily="34" charset="0"/>
                        </a:rPr>
                        <m:t>𝑏</m:t>
                      </m:r>
                      <m:r>
                        <a:rPr lang="en-US" sz="1200" b="0" i="1" smtClean="0">
                          <a:latin typeface="Cambria Math" panose="02040503050406030204" pitchFamily="18" charset="0"/>
                          <a:ea typeface="Cambria Math" panose="02040503050406030204" pitchFamily="18" charset="0"/>
                          <a:cs typeface="Verdana" panose="020B0604030504040204" pitchFamily="34" charset="0"/>
                        </a:rPr>
                        <m:t>=</m:t>
                      </m:r>
                      <m:sSub>
                        <m:sSubPr>
                          <m:ctrlPr>
                            <a:rPr lang="en-US" sz="1200" b="0" i="1" smtClean="0">
                              <a:latin typeface="Cambria Math" panose="02040503050406030204" pitchFamily="18" charset="0"/>
                              <a:ea typeface="Cambria Math" panose="02040503050406030204" pitchFamily="18" charset="0"/>
                              <a:cs typeface="Verdana" panose="020B0604030504040204" pitchFamily="34" charset="0"/>
                            </a:rPr>
                          </m:ctrlPr>
                        </m:sSubPr>
                        <m:e>
                          <m:r>
                            <a:rPr lang="en-US" sz="1200" b="0" i="1" smtClean="0">
                              <a:latin typeface="Cambria Math" panose="02040503050406030204" pitchFamily="18" charset="0"/>
                              <a:ea typeface="Cambria Math" panose="02040503050406030204" pitchFamily="18" charset="0"/>
                              <a:cs typeface="Verdana" panose="020B0604030504040204" pitchFamily="34" charset="0"/>
                            </a:rPr>
                            <m:t>𝑥</m:t>
                          </m:r>
                        </m:e>
                        <m:sub>
                          <m:r>
                            <a:rPr lang="en-US" sz="1200" b="0" i="1" smtClean="0">
                              <a:latin typeface="Cambria Math" panose="02040503050406030204" pitchFamily="18" charset="0"/>
                              <a:ea typeface="Cambria Math" panose="02040503050406030204" pitchFamily="18" charset="0"/>
                              <a:cs typeface="Verdana" panose="020B0604030504040204" pitchFamily="34" charset="0"/>
                            </a:rPr>
                            <m:t>1</m:t>
                          </m:r>
                        </m:sub>
                      </m:sSub>
                      <m:sSub>
                        <m:sSubPr>
                          <m:ctrlPr>
                            <a:rPr lang="en-US" sz="1200" b="0" i="1" smtClean="0">
                              <a:latin typeface="Cambria Math" panose="02040503050406030204" pitchFamily="18" charset="0"/>
                              <a:ea typeface="Cambria Math" panose="02040503050406030204" pitchFamily="18" charset="0"/>
                              <a:cs typeface="Verdana" panose="020B0604030504040204" pitchFamily="34" charset="0"/>
                            </a:rPr>
                          </m:ctrlPr>
                        </m:sSubPr>
                        <m:e>
                          <m:r>
                            <a:rPr lang="en-US" sz="1200" b="0" i="1" smtClean="0">
                              <a:latin typeface="Cambria Math" panose="02040503050406030204" pitchFamily="18" charset="0"/>
                              <a:ea typeface="Cambria Math" panose="02040503050406030204" pitchFamily="18" charset="0"/>
                              <a:cs typeface="Verdana" panose="020B0604030504040204" pitchFamily="34" charset="0"/>
                            </a:rPr>
                            <m:t>𝑥</m:t>
                          </m:r>
                        </m:e>
                        <m:sub>
                          <m:r>
                            <a:rPr lang="en-US" sz="1200" b="0" i="1" smtClean="0">
                              <a:latin typeface="Cambria Math" panose="02040503050406030204" pitchFamily="18" charset="0"/>
                              <a:ea typeface="Cambria Math" panose="02040503050406030204" pitchFamily="18" charset="0"/>
                              <a:cs typeface="Verdana" panose="020B0604030504040204" pitchFamily="34" charset="0"/>
                            </a:rPr>
                            <m:t>2</m:t>
                          </m:r>
                        </m:sub>
                      </m:sSub>
                      <m:r>
                        <a:rPr lang="en-US" sz="1200" b="0" i="1" smtClean="0">
                          <a:latin typeface="Cambria Math" panose="02040503050406030204" pitchFamily="18" charset="0"/>
                          <a:ea typeface="Cambria Math" panose="02040503050406030204" pitchFamily="18" charset="0"/>
                          <a:cs typeface="Verdana" panose="020B0604030504040204" pitchFamily="34" charset="0"/>
                        </a:rPr>
                        <m:t>+</m:t>
                      </m:r>
                      <m:sSub>
                        <m:sSubPr>
                          <m:ctrlPr>
                            <a:rPr lang="en-US" sz="1200" b="0" i="1" smtClean="0">
                              <a:latin typeface="Cambria Math" panose="02040503050406030204" pitchFamily="18" charset="0"/>
                              <a:ea typeface="Cambria Math" panose="02040503050406030204" pitchFamily="18" charset="0"/>
                              <a:cs typeface="Verdana" panose="020B0604030504040204" pitchFamily="34" charset="0"/>
                            </a:rPr>
                          </m:ctrlPr>
                        </m:sSubPr>
                        <m:e>
                          <m:r>
                            <a:rPr lang="en-US" sz="1200" b="0" i="1" smtClean="0">
                              <a:latin typeface="Cambria Math" panose="02040503050406030204" pitchFamily="18" charset="0"/>
                              <a:ea typeface="Cambria Math" panose="02040503050406030204" pitchFamily="18" charset="0"/>
                              <a:cs typeface="Verdana" panose="020B0604030504040204" pitchFamily="34" charset="0"/>
                            </a:rPr>
                            <m:t>𝑦</m:t>
                          </m:r>
                        </m:e>
                        <m:sub>
                          <m:r>
                            <a:rPr lang="en-US" sz="1200" b="0" i="1" smtClean="0">
                              <a:latin typeface="Cambria Math" panose="02040503050406030204" pitchFamily="18" charset="0"/>
                              <a:ea typeface="Cambria Math" panose="02040503050406030204" pitchFamily="18" charset="0"/>
                              <a:cs typeface="Verdana" panose="020B0604030504040204" pitchFamily="34" charset="0"/>
                            </a:rPr>
                            <m:t>1</m:t>
                          </m:r>
                        </m:sub>
                      </m:sSub>
                      <m:sSub>
                        <m:sSubPr>
                          <m:ctrlPr>
                            <a:rPr lang="en-US" sz="1200" b="0" i="1" smtClean="0">
                              <a:latin typeface="Cambria Math" panose="02040503050406030204" pitchFamily="18" charset="0"/>
                              <a:ea typeface="Cambria Math" panose="02040503050406030204" pitchFamily="18" charset="0"/>
                              <a:cs typeface="Verdana" panose="020B0604030504040204" pitchFamily="34" charset="0"/>
                            </a:rPr>
                          </m:ctrlPr>
                        </m:sSubPr>
                        <m:e>
                          <m:r>
                            <a:rPr lang="en-US" sz="1200" b="0" i="1" smtClean="0">
                              <a:latin typeface="Cambria Math" panose="02040503050406030204" pitchFamily="18" charset="0"/>
                              <a:ea typeface="Cambria Math" panose="02040503050406030204" pitchFamily="18" charset="0"/>
                              <a:cs typeface="Verdana" panose="020B0604030504040204" pitchFamily="34" charset="0"/>
                            </a:rPr>
                            <m:t>𝑦</m:t>
                          </m:r>
                        </m:e>
                        <m:sub>
                          <m:r>
                            <a:rPr lang="en-US" sz="1200" b="0" i="1" smtClean="0">
                              <a:latin typeface="Cambria Math" panose="02040503050406030204" pitchFamily="18" charset="0"/>
                              <a:ea typeface="Cambria Math" panose="02040503050406030204" pitchFamily="18" charset="0"/>
                              <a:cs typeface="Verdana" panose="020B0604030504040204" pitchFamily="34" charset="0"/>
                            </a:rPr>
                            <m:t>2</m:t>
                          </m:r>
                        </m:sub>
                      </m:sSub>
                      <m:r>
                        <a:rPr lang="en-US" sz="1200" b="0" i="1" smtClean="0">
                          <a:latin typeface="Cambria Math" panose="02040503050406030204" pitchFamily="18" charset="0"/>
                          <a:ea typeface="Cambria Math" panose="02040503050406030204" pitchFamily="18" charset="0"/>
                          <a:cs typeface="Verdana" panose="020B0604030504040204" pitchFamily="34" charset="0"/>
                        </a:rPr>
                        <m:t>+</m:t>
                      </m:r>
                      <m:sSub>
                        <m:sSubPr>
                          <m:ctrlPr>
                            <a:rPr lang="en-US" sz="1200" b="0" i="1" smtClean="0">
                              <a:latin typeface="Cambria Math" panose="02040503050406030204" pitchFamily="18" charset="0"/>
                              <a:ea typeface="Cambria Math" panose="02040503050406030204" pitchFamily="18" charset="0"/>
                              <a:cs typeface="Verdana" panose="020B0604030504040204" pitchFamily="34" charset="0"/>
                            </a:rPr>
                          </m:ctrlPr>
                        </m:sSubPr>
                        <m:e>
                          <m:r>
                            <a:rPr lang="en-US" sz="1200" b="0" i="1" smtClean="0">
                              <a:latin typeface="Cambria Math" panose="02040503050406030204" pitchFamily="18" charset="0"/>
                              <a:ea typeface="Cambria Math" panose="02040503050406030204" pitchFamily="18" charset="0"/>
                              <a:cs typeface="Verdana" panose="020B0604030504040204" pitchFamily="34" charset="0"/>
                            </a:rPr>
                            <m:t>𝑧</m:t>
                          </m:r>
                        </m:e>
                        <m:sub>
                          <m:r>
                            <a:rPr lang="en-US" sz="1200" b="0" i="1" smtClean="0">
                              <a:latin typeface="Cambria Math" panose="02040503050406030204" pitchFamily="18" charset="0"/>
                              <a:ea typeface="Cambria Math" panose="02040503050406030204" pitchFamily="18" charset="0"/>
                              <a:cs typeface="Verdana" panose="020B0604030504040204" pitchFamily="34" charset="0"/>
                            </a:rPr>
                            <m:t>1</m:t>
                          </m:r>
                        </m:sub>
                      </m:sSub>
                      <m:sSub>
                        <m:sSubPr>
                          <m:ctrlPr>
                            <a:rPr lang="en-US" sz="1200" b="0" i="1" smtClean="0">
                              <a:latin typeface="Cambria Math" panose="02040503050406030204" pitchFamily="18" charset="0"/>
                              <a:ea typeface="Cambria Math" panose="02040503050406030204" pitchFamily="18" charset="0"/>
                              <a:cs typeface="Verdana" panose="020B0604030504040204" pitchFamily="34" charset="0"/>
                            </a:rPr>
                          </m:ctrlPr>
                        </m:sSubPr>
                        <m:e>
                          <m:r>
                            <a:rPr lang="en-US" sz="1200" b="0" i="1" smtClean="0">
                              <a:latin typeface="Cambria Math" panose="02040503050406030204" pitchFamily="18" charset="0"/>
                              <a:ea typeface="Cambria Math" panose="02040503050406030204" pitchFamily="18" charset="0"/>
                              <a:cs typeface="Verdana" panose="020B0604030504040204" pitchFamily="34" charset="0"/>
                            </a:rPr>
                            <m:t>𝑧</m:t>
                          </m:r>
                        </m:e>
                        <m:sub>
                          <m:r>
                            <a:rPr lang="en-US" sz="1200" b="0" i="1" smtClean="0">
                              <a:latin typeface="Cambria Math" panose="02040503050406030204" pitchFamily="18" charset="0"/>
                              <a:ea typeface="Cambria Math" panose="02040503050406030204" pitchFamily="18" charset="0"/>
                              <a:cs typeface="Verdana" panose="020B0604030504040204" pitchFamily="34" charset="0"/>
                            </a:rPr>
                            <m:t>2</m:t>
                          </m:r>
                        </m:sub>
                      </m:sSub>
                    </m:oMath>
                  </m:oMathPara>
                </a14:m>
                <a:endParaRPr lang="en-US" sz="1200" dirty="0">
                  <a:latin typeface="Verdana" panose="020B0604030504040204" pitchFamily="34" charset="0"/>
                  <a:ea typeface="Verdana" panose="020B0604030504040204" pitchFamily="34" charset="0"/>
                  <a:cs typeface="Verdana" panose="020B0604030504040204" pitchFamily="34" charset="0"/>
                </a:endParaRPr>
              </a:p>
            </p:txBody>
          </p:sp>
        </mc:Choice>
        <mc:Fallback xmlns="">
          <p:sp>
            <p:nvSpPr>
              <p:cNvPr id="2" name="TextBox 1">
                <a:extLst>
                  <a:ext uri="{FF2B5EF4-FFF2-40B4-BE49-F238E27FC236}">
                    <a16:creationId xmlns:a16="http://schemas.microsoft.com/office/drawing/2014/main" id="{2D7093DF-1E3E-EC48-B432-5989D3E8DF2C}"/>
                  </a:ext>
                </a:extLst>
              </p:cNvPr>
              <p:cNvSpPr txBox="1">
                <a:spLocks noRot="1" noChangeAspect="1" noMove="1" noResize="1" noEditPoints="1" noAdjustHandles="1" noChangeArrowheads="1" noChangeShapeType="1" noTextEdit="1"/>
              </p:cNvSpPr>
              <p:nvPr/>
            </p:nvSpPr>
            <p:spPr>
              <a:xfrm>
                <a:off x="648929" y="2049690"/>
                <a:ext cx="3505494" cy="4371207"/>
              </a:xfrm>
              <a:prstGeom prst="rect">
                <a:avLst/>
              </a:prstGeom>
              <a:blipFill>
                <a:blip r:embed="rId2"/>
                <a:stretch>
                  <a:fillRect b="-2029"/>
                </a:stretch>
              </a:blipFill>
            </p:spPr>
            <p:txBody>
              <a:bodyPr/>
              <a:lstStyle/>
              <a:p>
                <a:r>
                  <a:rPr lang="en-US">
                    <a:noFill/>
                  </a:rPr>
                  <a:t> </a:t>
                </a:r>
              </a:p>
            </p:txBody>
          </p:sp>
        </mc:Fallback>
      </mc:AlternateContent>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p_forward">
            <a:extLst>
              <a:ext uri="{FF2B5EF4-FFF2-40B4-BE49-F238E27FC236}">
                <a16:creationId xmlns:a16="http://schemas.microsoft.com/office/drawing/2014/main" id="{74B6C184-1A79-43E4-A4D9-855966CFF42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29978" y="1678938"/>
            <a:ext cx="5195215" cy="4156171"/>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 name="Picture 4" descr="A picture containing chart&#10;&#10;Description automatically generated">
            <a:extLst>
              <a:ext uri="{FF2B5EF4-FFF2-40B4-BE49-F238E27FC236}">
                <a16:creationId xmlns:a16="http://schemas.microsoft.com/office/drawing/2014/main" id="{6E65B3B5-1A52-7E4B-92E4-5F316D0E8F0F}"/>
              </a:ext>
            </a:extLst>
          </p:cNvPr>
          <p:cNvPicPr>
            <a:picLocks noChangeAspect="1"/>
          </p:cNvPicPr>
          <p:nvPr/>
        </p:nvPicPr>
        <p:blipFill>
          <a:blip r:embed="rId4"/>
          <a:stretch>
            <a:fillRect/>
          </a:stretch>
        </p:blipFill>
        <p:spPr>
          <a:xfrm>
            <a:off x="7237225" y="557784"/>
            <a:ext cx="3390900" cy="800100"/>
          </a:xfrm>
          <a:prstGeom prst="rect">
            <a:avLst/>
          </a:prstGeom>
        </p:spPr>
      </p:pic>
      <p:pic>
        <p:nvPicPr>
          <p:cNvPr id="7" name="Picture 6" descr="Chart&#10;&#10;Description automatically generated">
            <a:extLst>
              <a:ext uri="{FF2B5EF4-FFF2-40B4-BE49-F238E27FC236}">
                <a16:creationId xmlns:a16="http://schemas.microsoft.com/office/drawing/2014/main" id="{16D331C8-5FC3-7440-8AD7-60FF9EF45CAE}"/>
              </a:ext>
            </a:extLst>
          </p:cNvPr>
          <p:cNvPicPr>
            <a:picLocks noChangeAspect="1"/>
          </p:cNvPicPr>
          <p:nvPr/>
        </p:nvPicPr>
        <p:blipFill>
          <a:blip r:embed="rId5"/>
          <a:stretch>
            <a:fillRect/>
          </a:stretch>
        </p:blipFill>
        <p:spPr>
          <a:xfrm>
            <a:off x="7703725" y="1103876"/>
            <a:ext cx="1676400" cy="673100"/>
          </a:xfrm>
          <a:prstGeom prst="rect">
            <a:avLst/>
          </a:prstGeom>
        </p:spPr>
      </p:pic>
      <p:pic>
        <p:nvPicPr>
          <p:cNvPr id="9" name="Picture 8" descr="Chart&#10;&#10;Description automatically generated with low confidence">
            <a:extLst>
              <a:ext uri="{FF2B5EF4-FFF2-40B4-BE49-F238E27FC236}">
                <a16:creationId xmlns:a16="http://schemas.microsoft.com/office/drawing/2014/main" id="{9E94EF06-22EC-294E-9776-087280BED95B}"/>
              </a:ext>
            </a:extLst>
          </p:cNvPr>
          <p:cNvPicPr>
            <a:picLocks noChangeAspect="1"/>
          </p:cNvPicPr>
          <p:nvPr/>
        </p:nvPicPr>
        <p:blipFill>
          <a:blip r:embed="rId6"/>
          <a:stretch>
            <a:fillRect/>
          </a:stretch>
        </p:blipFill>
        <p:spPr>
          <a:xfrm>
            <a:off x="6547935" y="5560371"/>
            <a:ext cx="4559300" cy="736600"/>
          </a:xfrm>
          <a:prstGeom prst="rect">
            <a:avLst/>
          </a:prstGeom>
        </p:spPr>
      </p:pic>
    </p:spTree>
    <p:extLst>
      <p:ext uri="{BB962C8B-B14F-4D97-AF65-F5344CB8AC3E}">
        <p14:creationId xmlns:p14="http://schemas.microsoft.com/office/powerpoint/2010/main" val="397851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B12080-E0FC-404A-A096-432B40A6C48D}"/>
              </a:ext>
            </a:extLst>
          </p:cNvPr>
          <p:cNvSpPr txBox="1"/>
          <p:nvPr/>
        </p:nvSpPr>
        <p:spPr>
          <a:xfrm>
            <a:off x="326607" y="870715"/>
            <a:ext cx="4299319" cy="1147758"/>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600" b="1" kern="1200" dirty="0">
                <a:solidFill>
                  <a:schemeClr val="tx1"/>
                </a:solidFill>
                <a:latin typeface="+mj-lt"/>
                <a:ea typeface="+mj-ea"/>
                <a:cs typeface="+mj-cs"/>
              </a:rPr>
              <a:t>Calculating Error</a:t>
            </a:r>
          </a:p>
        </p:txBody>
      </p:sp>
      <p:sp>
        <p:nvSpPr>
          <p:cNvPr id="71" name="Rectangle 70">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bp_error">
            <a:extLst>
              <a:ext uri="{FF2B5EF4-FFF2-40B4-BE49-F238E27FC236}">
                <a16:creationId xmlns:a16="http://schemas.microsoft.com/office/drawing/2014/main" id="{6A31FFE6-46F9-4FFD-B179-0BD8997FF0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1735" y="1685754"/>
            <a:ext cx="5934456" cy="3486492"/>
          </a:xfrm>
          <a:prstGeom prst="rect">
            <a:avLst/>
          </a:prstGeom>
          <a:noFill/>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2C82DC-01B3-5248-B6FE-421C64F0B34A}"/>
                  </a:ext>
                </a:extLst>
              </p:cNvPr>
              <p:cNvSpPr txBox="1"/>
              <p:nvPr/>
            </p:nvSpPr>
            <p:spPr>
              <a:xfrm>
                <a:off x="573911" y="2258024"/>
                <a:ext cx="3969099" cy="436042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Step 4: We calculate the error for each output neuron using the Mean Squared Error (MSE) and sum them to get the total error:</a:t>
                </a:r>
              </a:p>
              <a:p>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rPr>
                          </m:ctrlPr>
                        </m:naryPr>
                        <m:sub/>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𝑡𝑎𝑟𝑔𝑒𝑡</m:t>
                          </m:r>
                          <m:r>
                            <a:rPr lang="en-US" b="0" i="1" smtClean="0">
                              <a:latin typeface="Cambria Math" panose="02040503050406030204" pitchFamily="18" charset="0"/>
                            </a:rPr>
                            <m:t>−</m:t>
                          </m:r>
                          <m:r>
                            <a:rPr lang="en-US" b="0" i="1" smtClean="0">
                              <a:latin typeface="Cambria Math" panose="02040503050406030204" pitchFamily="18" charset="0"/>
                            </a:rPr>
                            <m:t>𝑜𝑢𝑝𝑢𝑡</m:t>
                          </m:r>
                          <m:r>
                            <a:rPr lang="en-US" b="0" i="1" smtClean="0">
                              <a:latin typeface="Cambria Math" panose="02040503050406030204" pitchFamily="18" charset="0"/>
                            </a:rPr>
                            <m:t>)</m:t>
                          </m:r>
                          <m:r>
                            <m:rPr>
                              <m:nor/>
                            </m:rPr>
                            <a:rPr lang="en-US" dirty="0"/>
                            <m:t> </m:t>
                          </m:r>
                        </m:e>
                        <m:sup>
                          <m:r>
                            <a:rPr lang="en-US" b="0" i="1" smtClean="0">
                              <a:latin typeface="Cambria Math" panose="02040503050406030204" pitchFamily="18" charset="0"/>
                            </a:rPr>
                            <m:t>2</m:t>
                          </m:r>
                        </m:sup>
                      </m:sSup>
                    </m:oMath>
                  </m:oMathPara>
                </a14:m>
                <a:endParaRPr lang="en-US" dirty="0"/>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Where target is our “actual” output and output is our prediction. This step is repeated for each output.</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*We include </a:t>
                </a:r>
                <a14:m>
                  <m:oMath xmlns:m="http://schemas.openxmlformats.org/officeDocument/2006/math">
                    <m:f>
                      <m:fPr>
                        <m:ctrlPr>
                          <a:rPr lang="en-US" sz="1400" i="1" smtClean="0">
                            <a:latin typeface="Cambria Math" panose="02040503050406030204" pitchFamily="18" charset="0"/>
                            <a:ea typeface="Verdana" panose="020B0604030504040204" pitchFamily="34" charset="0"/>
                            <a:cs typeface="Verdana" panose="020B0604030504040204" pitchFamily="34" charset="0"/>
                          </a:rPr>
                        </m:ctrlPr>
                      </m:fPr>
                      <m:num>
                        <m:r>
                          <a:rPr lang="en-US" sz="1400" b="0" i="1" smtClean="0">
                            <a:latin typeface="Cambria Math" panose="02040503050406030204" pitchFamily="18" charset="0"/>
                            <a:ea typeface="Verdana" panose="020B0604030504040204" pitchFamily="34" charset="0"/>
                            <a:cs typeface="Verdana" panose="020B0604030504040204" pitchFamily="34" charset="0"/>
                          </a:rPr>
                          <m:t>1</m:t>
                        </m:r>
                      </m:num>
                      <m:den>
                        <m:r>
                          <a:rPr lang="en-US" sz="1400" b="0" i="1" smtClean="0">
                            <a:latin typeface="Cambria Math" panose="02040503050406030204" pitchFamily="18" charset="0"/>
                            <a:ea typeface="Verdana" panose="020B0604030504040204" pitchFamily="34" charset="0"/>
                            <a:cs typeface="Verdana" panose="020B0604030504040204" pitchFamily="34" charset="0"/>
                          </a:rPr>
                          <m:t>2</m:t>
                        </m:r>
                      </m:den>
                    </m:f>
                  </m:oMath>
                </a14:m>
                <a:r>
                  <a:rPr lang="en-US" sz="1400" dirty="0">
                    <a:latin typeface="Verdana" panose="020B0604030504040204" pitchFamily="34" charset="0"/>
                    <a:ea typeface="Verdana" panose="020B0604030504040204" pitchFamily="34" charset="0"/>
                    <a:cs typeface="Verdana" panose="020B0604030504040204" pitchFamily="34" charset="0"/>
                  </a:rPr>
                  <a:t> so that the exponent is cancelled when we differentiate during the backpropagation process. Since the result is then multiplied by our chosen learning rate, it is okay to introduce a constant here. </a:t>
                </a:r>
              </a:p>
            </p:txBody>
          </p:sp>
        </mc:Choice>
        <mc:Fallback xmlns="">
          <p:sp>
            <p:nvSpPr>
              <p:cNvPr id="5" name="TextBox 4">
                <a:extLst>
                  <a:ext uri="{FF2B5EF4-FFF2-40B4-BE49-F238E27FC236}">
                    <a16:creationId xmlns:a16="http://schemas.microsoft.com/office/drawing/2014/main" id="{7C2C82DC-01B3-5248-B6FE-421C64F0B34A}"/>
                  </a:ext>
                </a:extLst>
              </p:cNvPr>
              <p:cNvSpPr txBox="1">
                <a:spLocks noRot="1" noChangeAspect="1" noMove="1" noResize="1" noEditPoints="1" noAdjustHandles="1" noChangeArrowheads="1" noChangeShapeType="1" noTextEdit="1"/>
              </p:cNvSpPr>
              <p:nvPr/>
            </p:nvSpPr>
            <p:spPr>
              <a:xfrm>
                <a:off x="573911" y="2258024"/>
                <a:ext cx="3969099" cy="4360424"/>
              </a:xfrm>
              <a:prstGeom prst="rect">
                <a:avLst/>
              </a:prstGeom>
              <a:blipFill>
                <a:blip r:embed="rId3"/>
                <a:stretch>
                  <a:fillRect l="-639" r="-958" b="-580"/>
                </a:stretch>
              </a:blipFill>
            </p:spPr>
            <p:txBody>
              <a:bodyPr/>
              <a:lstStyle/>
              <a:p>
                <a:r>
                  <a:rPr lang="en-US">
                    <a:noFill/>
                  </a:rPr>
                  <a:t> </a:t>
                </a:r>
              </a:p>
            </p:txBody>
          </p:sp>
        </mc:Fallback>
      </mc:AlternateContent>
    </p:spTree>
    <p:extLst>
      <p:ext uri="{BB962C8B-B14F-4D97-AF65-F5344CB8AC3E}">
        <p14:creationId xmlns:p14="http://schemas.microsoft.com/office/powerpoint/2010/main" val="198654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2C871-A080-4202-A710-7C37C5332BFE}"/>
              </a:ext>
            </a:extLst>
          </p:cNvPr>
          <p:cNvSpPr txBox="1"/>
          <p:nvPr/>
        </p:nvSpPr>
        <p:spPr>
          <a:xfrm>
            <a:off x="2221813" y="1274787"/>
            <a:ext cx="4436512" cy="293927"/>
          </a:xfrm>
          <a:prstGeom prst="rect">
            <a:avLst/>
          </a:prstGeom>
          <a:noFill/>
        </p:spPr>
        <p:txBody>
          <a:bodyPr wrap="square">
            <a:spAutoFit/>
          </a:bodyPr>
          <a:lstStyle/>
          <a:p>
            <a:pPr algn="l"/>
            <a:r>
              <a:rPr lang="en-US" sz="1310" b="1" dirty="0">
                <a:solidFill>
                  <a:srgbClr val="000000"/>
                </a:solidFill>
                <a:latin typeface="Spoqa Han Sans"/>
              </a:rPr>
              <a:t>Reducing Error</a:t>
            </a:r>
          </a:p>
        </p:txBody>
      </p:sp>
      <p:sp>
        <p:nvSpPr>
          <p:cNvPr id="5" name="TextBox 4">
            <a:extLst>
              <a:ext uri="{FF2B5EF4-FFF2-40B4-BE49-F238E27FC236}">
                <a16:creationId xmlns:a16="http://schemas.microsoft.com/office/drawing/2014/main" id="{26AC79FE-2342-4487-A6A0-338DDAD00D18}"/>
              </a:ext>
            </a:extLst>
          </p:cNvPr>
          <p:cNvSpPr txBox="1"/>
          <p:nvPr/>
        </p:nvSpPr>
        <p:spPr>
          <a:xfrm>
            <a:off x="3583605" y="1122001"/>
            <a:ext cx="6642554" cy="495520"/>
          </a:xfrm>
          <a:prstGeom prst="rect">
            <a:avLst/>
          </a:prstGeom>
          <a:noFill/>
        </p:spPr>
        <p:txBody>
          <a:bodyPr wrap="square">
            <a:spAutoFit/>
          </a:bodyPr>
          <a:lstStyle/>
          <a:p>
            <a:r>
              <a:rPr lang="en-US" sz="1310" dirty="0">
                <a:solidFill>
                  <a:srgbClr val="000000"/>
                </a:solidFill>
                <a:latin typeface="Spoqa Han Sans"/>
              </a:rPr>
              <a:t>The question now is </a:t>
            </a:r>
            <a:r>
              <a:rPr lang="en-US" sz="1310" b="1" dirty="0">
                <a:solidFill>
                  <a:srgbClr val="333333"/>
                </a:solidFill>
                <a:latin typeface="Spoqa Han Sans"/>
              </a:rPr>
              <a:t>how to change\update the weights value so that the error is reduced?</a:t>
            </a:r>
            <a:br>
              <a:rPr lang="en-US" sz="1310" dirty="0"/>
            </a:br>
            <a:r>
              <a:rPr lang="en-US" sz="1310" dirty="0">
                <a:solidFill>
                  <a:srgbClr val="000000"/>
                </a:solidFill>
                <a:latin typeface="Spoqa Han Sans"/>
              </a:rPr>
              <a:t>The answer is </a:t>
            </a:r>
            <a:r>
              <a:rPr lang="en-US" sz="1310" b="1" dirty="0">
                <a:solidFill>
                  <a:srgbClr val="333333"/>
                </a:solidFill>
                <a:latin typeface="Spoqa Han Sans"/>
              </a:rPr>
              <a:t>Backpropagation!</a:t>
            </a:r>
            <a:endParaRPr lang="en-US" sz="1310" dirty="0"/>
          </a:p>
        </p:txBody>
      </p:sp>
      <p:pic>
        <p:nvPicPr>
          <p:cNvPr id="5122" name="Picture 2" descr="bp_prediction_elements">
            <a:extLst>
              <a:ext uri="{FF2B5EF4-FFF2-40B4-BE49-F238E27FC236}">
                <a16:creationId xmlns:a16="http://schemas.microsoft.com/office/drawing/2014/main" id="{2FF30A19-4EB6-449C-9671-C5F7B9DC8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55211"/>
            <a:ext cx="4638605" cy="213556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ndroid-tabs">
            <a:extLst>
              <a:ext uri="{FF2B5EF4-FFF2-40B4-BE49-F238E27FC236}">
                <a16:creationId xmlns:a16="http://schemas.microsoft.com/office/drawing/2014/main" id="{6719D0B7-23AF-4CB2-AFD0-BC1B81EB5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60" y="2057602"/>
            <a:ext cx="4513799" cy="25307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6AA5724-006E-46F4-9B09-D71C3EB15167}"/>
              </a:ext>
            </a:extLst>
          </p:cNvPr>
          <p:cNvSpPr txBox="1"/>
          <p:nvPr/>
        </p:nvSpPr>
        <p:spPr>
          <a:xfrm>
            <a:off x="5636980" y="4501996"/>
            <a:ext cx="4537272" cy="898708"/>
          </a:xfrm>
          <a:prstGeom prst="rect">
            <a:avLst/>
          </a:prstGeom>
          <a:noFill/>
        </p:spPr>
        <p:txBody>
          <a:bodyPr wrap="square">
            <a:spAutoFit/>
          </a:bodyPr>
          <a:lstStyle/>
          <a:p>
            <a:r>
              <a:rPr lang="en-US" sz="1310" dirty="0">
                <a:solidFill>
                  <a:srgbClr val="000000"/>
                </a:solidFill>
                <a:latin typeface="Spoqa Han Sans"/>
              </a:rPr>
              <a:t>is a mechanism used to update the </a:t>
            </a:r>
            <a:r>
              <a:rPr lang="en-US" sz="1310" b="1" dirty="0">
                <a:solidFill>
                  <a:srgbClr val="333333"/>
                </a:solidFill>
                <a:latin typeface="Spoqa Han Sans"/>
              </a:rPr>
              <a:t>weights</a:t>
            </a:r>
            <a:r>
              <a:rPr lang="en-US" sz="1310" dirty="0">
                <a:solidFill>
                  <a:srgbClr val="000000"/>
                </a:solidFill>
                <a:latin typeface="Spoqa Han Sans"/>
              </a:rPr>
              <a:t> using </a:t>
            </a:r>
            <a:r>
              <a:rPr lang="en-US" sz="1310" dirty="0">
                <a:solidFill>
                  <a:srgbClr val="1B6EC2"/>
                </a:solidFill>
                <a:latin typeface="Spoqa Han Sans"/>
                <a:hlinkClick r:id="rId4"/>
              </a:rPr>
              <a:t>gradient descent</a:t>
            </a:r>
            <a:r>
              <a:rPr lang="en-US" sz="1310" dirty="0">
                <a:solidFill>
                  <a:srgbClr val="000000"/>
                </a:solidFill>
                <a:latin typeface="Spoqa Han Sans"/>
              </a:rPr>
              <a:t>. It calculates the gradient of the error function with respect to the neural network’s weights. The calculation proceeds backwards through the network.</a:t>
            </a:r>
            <a:endParaRPr lang="en-US" sz="1310" dirty="0"/>
          </a:p>
        </p:txBody>
      </p:sp>
    </p:spTree>
    <p:extLst>
      <p:ext uri="{BB962C8B-B14F-4D97-AF65-F5344CB8AC3E}">
        <p14:creationId xmlns:p14="http://schemas.microsoft.com/office/powerpoint/2010/main" val="75062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p_update_formula">
            <a:extLst>
              <a:ext uri="{FF2B5EF4-FFF2-40B4-BE49-F238E27FC236}">
                <a16:creationId xmlns:a16="http://schemas.microsoft.com/office/drawing/2014/main" id="{C8D52B12-F0DE-4B34-AE74-A2D9DF84D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058" y="1336982"/>
            <a:ext cx="2870527" cy="18512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A89B60-03FF-47C6-8F35-3B0DB97EE36C}"/>
              </a:ext>
            </a:extLst>
          </p:cNvPr>
          <p:cNvSpPr txBox="1"/>
          <p:nvPr/>
        </p:nvSpPr>
        <p:spPr>
          <a:xfrm>
            <a:off x="2246749" y="1137713"/>
            <a:ext cx="6849673" cy="293927"/>
          </a:xfrm>
          <a:prstGeom prst="rect">
            <a:avLst/>
          </a:prstGeom>
          <a:noFill/>
        </p:spPr>
        <p:txBody>
          <a:bodyPr wrap="square">
            <a:spAutoFit/>
          </a:bodyPr>
          <a:lstStyle/>
          <a:p>
            <a:r>
              <a:rPr lang="en-US" sz="1310" b="1" dirty="0">
                <a:solidFill>
                  <a:srgbClr val="333333"/>
                </a:solidFill>
                <a:latin typeface="Spoqa Han Sans"/>
              </a:rPr>
              <a:t>Gradient descent</a:t>
            </a:r>
            <a:r>
              <a:rPr lang="en-US" sz="1310" dirty="0">
                <a:solidFill>
                  <a:srgbClr val="000000"/>
                </a:solidFill>
                <a:latin typeface="Spoqa Han Sans"/>
              </a:rPr>
              <a:t> is an iterative optimization algorithm for finding the minimum of a function</a:t>
            </a:r>
            <a:endParaRPr lang="en-US" sz="1310" dirty="0"/>
          </a:p>
        </p:txBody>
      </p:sp>
      <p:pic>
        <p:nvPicPr>
          <p:cNvPr id="6148" name="Picture 4" descr="update w6">
            <a:extLst>
              <a:ext uri="{FF2B5EF4-FFF2-40B4-BE49-F238E27FC236}">
                <a16:creationId xmlns:a16="http://schemas.microsoft.com/office/drawing/2014/main" id="{30284338-3D50-403D-9BD4-4E5A12CE2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445" y="1504980"/>
            <a:ext cx="2600115" cy="6725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finding partial derivative with respect to w6">
            <a:extLst>
              <a:ext uri="{FF2B5EF4-FFF2-40B4-BE49-F238E27FC236}">
                <a16:creationId xmlns:a16="http://schemas.microsoft.com/office/drawing/2014/main" id="{BFFC76DA-19F4-4942-A98E-5CB09D34B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531" y="3388257"/>
            <a:ext cx="7321924" cy="27873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5BA762F-A1E2-479A-8DE8-D812E23C16FB}"/>
              </a:ext>
            </a:extLst>
          </p:cNvPr>
          <p:cNvSpPr txBox="1"/>
          <p:nvPr/>
        </p:nvSpPr>
        <p:spPr>
          <a:xfrm>
            <a:off x="2095100" y="3053837"/>
            <a:ext cx="6849673" cy="293927"/>
          </a:xfrm>
          <a:prstGeom prst="rect">
            <a:avLst/>
          </a:prstGeom>
          <a:noFill/>
        </p:spPr>
        <p:txBody>
          <a:bodyPr wrap="square">
            <a:spAutoFit/>
          </a:bodyPr>
          <a:lstStyle/>
          <a:p>
            <a:r>
              <a:rPr lang="en-US" sz="1310" b="1" dirty="0">
                <a:solidFill>
                  <a:srgbClr val="333333"/>
                </a:solidFill>
                <a:latin typeface="Spoqa Han Sans"/>
              </a:rPr>
              <a:t>Appling the chain rule </a:t>
            </a:r>
            <a:endParaRPr lang="en-US" sz="1310" dirty="0"/>
          </a:p>
        </p:txBody>
      </p:sp>
    </p:spTree>
    <p:extLst>
      <p:ext uri="{BB962C8B-B14F-4D97-AF65-F5344CB8AC3E}">
        <p14:creationId xmlns:p14="http://schemas.microsoft.com/office/powerpoint/2010/main" val="233865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554BFAA-E44F-4236-9C2F-191BAB469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746" y="1242392"/>
            <a:ext cx="2600115" cy="67256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959BE9E-04B4-453F-9D64-9BCA1E29C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89938"/>
            <a:ext cx="2600115" cy="7072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4A8A220-891F-4017-82EB-C8038206CCB8}"/>
              </a:ext>
            </a:extLst>
          </p:cNvPr>
          <p:cNvSpPr txBox="1"/>
          <p:nvPr/>
        </p:nvSpPr>
        <p:spPr>
          <a:xfrm>
            <a:off x="2429440" y="1914954"/>
            <a:ext cx="7610815" cy="495520"/>
          </a:xfrm>
          <a:prstGeom prst="rect">
            <a:avLst/>
          </a:prstGeom>
          <a:noFill/>
        </p:spPr>
        <p:txBody>
          <a:bodyPr wrap="square">
            <a:spAutoFit/>
          </a:bodyPr>
          <a:lstStyle/>
          <a:p>
            <a:r>
              <a:rPr lang="en-US" sz="1310" dirty="0"/>
              <a:t>However, when moving backward to update w1, w2, w3 and w4 existing between input and hidden layer, the partial derivative for the error function with respect to w1, for example, will be as following.</a:t>
            </a:r>
          </a:p>
        </p:txBody>
      </p:sp>
      <p:pic>
        <p:nvPicPr>
          <p:cNvPr id="7175" name="Picture 7" descr="finding partial derivative with respect to w1">
            <a:extLst>
              <a:ext uri="{FF2B5EF4-FFF2-40B4-BE49-F238E27FC236}">
                <a16:creationId xmlns:a16="http://schemas.microsoft.com/office/drawing/2014/main" id="{72D30271-2CA7-47AD-A06D-C2BDF2592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816" y="2622186"/>
            <a:ext cx="6503754" cy="2579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665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1093</Words>
  <Application>Microsoft Macintosh PowerPoint</Application>
  <PresentationFormat>Widescreen</PresentationFormat>
  <Paragraphs>170</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Spoqa Han Sans</vt:lpstr>
      <vt:lpstr>Verdana</vt:lpstr>
      <vt:lpstr>Office Theme</vt:lpstr>
      <vt:lpstr>Backpropagation Step by Step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Backpropagation Step by Step </dc:title>
  <dc:creator>Csicsery-Ronay, Jennifer A</dc:creator>
  <cp:lastModifiedBy>Csicsery-Ronay, Jennifer A</cp:lastModifiedBy>
  <cp:revision>23</cp:revision>
  <dcterms:created xsi:type="dcterms:W3CDTF">2021-09-19T21:07:14Z</dcterms:created>
  <dcterms:modified xsi:type="dcterms:W3CDTF">2021-09-22T17:19:13Z</dcterms:modified>
</cp:coreProperties>
</file>