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9" r:id="rId4"/>
    <p:sldId id="258" r:id="rId5"/>
    <p:sldId id="259" r:id="rId6"/>
    <p:sldId id="260" r:id="rId7"/>
    <p:sldId id="261" r:id="rId8"/>
    <p:sldId id="262" r:id="rId9"/>
    <p:sldId id="264" r:id="rId10"/>
    <p:sldId id="263" r:id="rId11"/>
    <p:sldId id="265" r:id="rId12"/>
    <p:sldId id="266" r:id="rId13"/>
    <p:sldId id="267" r:id="rId14"/>
    <p:sldId id="268"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61" d="100"/>
          <a:sy n="61" d="100"/>
        </p:scale>
        <p:origin x="64"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BCEA8-7439-4653-19AE-1F32CD0EE3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908ED7-A01F-7AC1-C9EA-15DF2083A9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658DD0-8194-F4D1-C1A5-06FA8EED169D}"/>
              </a:ext>
            </a:extLst>
          </p:cNvPr>
          <p:cNvSpPr>
            <a:spLocks noGrp="1"/>
          </p:cNvSpPr>
          <p:nvPr>
            <p:ph type="dt" sz="half" idx="10"/>
          </p:nvPr>
        </p:nvSpPr>
        <p:spPr/>
        <p:txBody>
          <a:bodyPr/>
          <a:lstStyle/>
          <a:p>
            <a:fld id="{395779D7-913D-4879-9B93-F2CD1419B4C2}" type="datetimeFigureOut">
              <a:rPr lang="en-US" smtClean="0"/>
              <a:t>9/7/2022</a:t>
            </a:fld>
            <a:endParaRPr lang="en-US"/>
          </a:p>
        </p:txBody>
      </p:sp>
      <p:sp>
        <p:nvSpPr>
          <p:cNvPr id="5" name="Footer Placeholder 4">
            <a:extLst>
              <a:ext uri="{FF2B5EF4-FFF2-40B4-BE49-F238E27FC236}">
                <a16:creationId xmlns:a16="http://schemas.microsoft.com/office/drawing/2014/main" id="{6EEF9A6A-B0B9-3030-F49C-0D008BF582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7672C0-E2C2-6E9C-E075-F8B158BC4680}"/>
              </a:ext>
            </a:extLst>
          </p:cNvPr>
          <p:cNvSpPr>
            <a:spLocks noGrp="1"/>
          </p:cNvSpPr>
          <p:nvPr>
            <p:ph type="sldNum" sz="quarter" idx="12"/>
          </p:nvPr>
        </p:nvSpPr>
        <p:spPr/>
        <p:txBody>
          <a:bodyPr/>
          <a:lstStyle/>
          <a:p>
            <a:fld id="{6983E1FE-B83A-4E9F-A719-596FF6A87C10}" type="slidenum">
              <a:rPr lang="en-US" smtClean="0"/>
              <a:t>‹#›</a:t>
            </a:fld>
            <a:endParaRPr lang="en-US"/>
          </a:p>
        </p:txBody>
      </p:sp>
    </p:spTree>
    <p:extLst>
      <p:ext uri="{BB962C8B-B14F-4D97-AF65-F5344CB8AC3E}">
        <p14:creationId xmlns:p14="http://schemas.microsoft.com/office/powerpoint/2010/main" val="1585278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93DDC-E1F9-C522-AE02-D70B4A6D6E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7171E8-3172-38DD-4F7C-B152FEFACB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2A854B-D24F-FBDD-0878-71ED57D85FD4}"/>
              </a:ext>
            </a:extLst>
          </p:cNvPr>
          <p:cNvSpPr>
            <a:spLocks noGrp="1"/>
          </p:cNvSpPr>
          <p:nvPr>
            <p:ph type="dt" sz="half" idx="10"/>
          </p:nvPr>
        </p:nvSpPr>
        <p:spPr/>
        <p:txBody>
          <a:bodyPr/>
          <a:lstStyle/>
          <a:p>
            <a:fld id="{395779D7-913D-4879-9B93-F2CD1419B4C2}" type="datetimeFigureOut">
              <a:rPr lang="en-US" smtClean="0"/>
              <a:t>9/7/2022</a:t>
            </a:fld>
            <a:endParaRPr lang="en-US"/>
          </a:p>
        </p:txBody>
      </p:sp>
      <p:sp>
        <p:nvSpPr>
          <p:cNvPr id="5" name="Footer Placeholder 4">
            <a:extLst>
              <a:ext uri="{FF2B5EF4-FFF2-40B4-BE49-F238E27FC236}">
                <a16:creationId xmlns:a16="http://schemas.microsoft.com/office/drawing/2014/main" id="{ACFDBB37-8050-7429-A63D-D4651D065F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BF8ABE-D2A8-71EA-10DE-738EF679B7BF}"/>
              </a:ext>
            </a:extLst>
          </p:cNvPr>
          <p:cNvSpPr>
            <a:spLocks noGrp="1"/>
          </p:cNvSpPr>
          <p:nvPr>
            <p:ph type="sldNum" sz="quarter" idx="12"/>
          </p:nvPr>
        </p:nvSpPr>
        <p:spPr/>
        <p:txBody>
          <a:bodyPr/>
          <a:lstStyle/>
          <a:p>
            <a:fld id="{6983E1FE-B83A-4E9F-A719-596FF6A87C10}" type="slidenum">
              <a:rPr lang="en-US" smtClean="0"/>
              <a:t>‹#›</a:t>
            </a:fld>
            <a:endParaRPr lang="en-US"/>
          </a:p>
        </p:txBody>
      </p:sp>
    </p:spTree>
    <p:extLst>
      <p:ext uri="{BB962C8B-B14F-4D97-AF65-F5344CB8AC3E}">
        <p14:creationId xmlns:p14="http://schemas.microsoft.com/office/powerpoint/2010/main" val="3987251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916B63-CCD9-67BD-A279-E211AF0BAE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4D6897-6A8D-3C74-B250-98E6EF6628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45BB11-F075-BF24-8265-95EFD8736D45}"/>
              </a:ext>
            </a:extLst>
          </p:cNvPr>
          <p:cNvSpPr>
            <a:spLocks noGrp="1"/>
          </p:cNvSpPr>
          <p:nvPr>
            <p:ph type="dt" sz="half" idx="10"/>
          </p:nvPr>
        </p:nvSpPr>
        <p:spPr/>
        <p:txBody>
          <a:bodyPr/>
          <a:lstStyle/>
          <a:p>
            <a:fld id="{395779D7-913D-4879-9B93-F2CD1419B4C2}" type="datetimeFigureOut">
              <a:rPr lang="en-US" smtClean="0"/>
              <a:t>9/7/2022</a:t>
            </a:fld>
            <a:endParaRPr lang="en-US"/>
          </a:p>
        </p:txBody>
      </p:sp>
      <p:sp>
        <p:nvSpPr>
          <p:cNvPr id="5" name="Footer Placeholder 4">
            <a:extLst>
              <a:ext uri="{FF2B5EF4-FFF2-40B4-BE49-F238E27FC236}">
                <a16:creationId xmlns:a16="http://schemas.microsoft.com/office/drawing/2014/main" id="{1C2F25DC-F36C-DB69-616A-C839191FFE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9FCF70-C5C2-01A1-8646-AE7D6C5B8AEC}"/>
              </a:ext>
            </a:extLst>
          </p:cNvPr>
          <p:cNvSpPr>
            <a:spLocks noGrp="1"/>
          </p:cNvSpPr>
          <p:nvPr>
            <p:ph type="sldNum" sz="quarter" idx="12"/>
          </p:nvPr>
        </p:nvSpPr>
        <p:spPr/>
        <p:txBody>
          <a:bodyPr/>
          <a:lstStyle/>
          <a:p>
            <a:fld id="{6983E1FE-B83A-4E9F-A719-596FF6A87C10}" type="slidenum">
              <a:rPr lang="en-US" smtClean="0"/>
              <a:t>‹#›</a:t>
            </a:fld>
            <a:endParaRPr lang="en-US"/>
          </a:p>
        </p:txBody>
      </p:sp>
    </p:spTree>
    <p:extLst>
      <p:ext uri="{BB962C8B-B14F-4D97-AF65-F5344CB8AC3E}">
        <p14:creationId xmlns:p14="http://schemas.microsoft.com/office/powerpoint/2010/main" val="161266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62215-A84F-1655-541E-3EA238F99C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6A6568-BF44-7FE0-434B-279ECA98DB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29148-001A-0BFA-18D5-EFE239F31AEF}"/>
              </a:ext>
            </a:extLst>
          </p:cNvPr>
          <p:cNvSpPr>
            <a:spLocks noGrp="1"/>
          </p:cNvSpPr>
          <p:nvPr>
            <p:ph type="dt" sz="half" idx="10"/>
          </p:nvPr>
        </p:nvSpPr>
        <p:spPr/>
        <p:txBody>
          <a:bodyPr/>
          <a:lstStyle/>
          <a:p>
            <a:fld id="{395779D7-913D-4879-9B93-F2CD1419B4C2}" type="datetimeFigureOut">
              <a:rPr lang="en-US" smtClean="0"/>
              <a:t>9/7/2022</a:t>
            </a:fld>
            <a:endParaRPr lang="en-US"/>
          </a:p>
        </p:txBody>
      </p:sp>
      <p:sp>
        <p:nvSpPr>
          <p:cNvPr id="5" name="Footer Placeholder 4">
            <a:extLst>
              <a:ext uri="{FF2B5EF4-FFF2-40B4-BE49-F238E27FC236}">
                <a16:creationId xmlns:a16="http://schemas.microsoft.com/office/drawing/2014/main" id="{34DCCFE8-1D53-1358-71CC-63427B577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867082-F3C2-4D08-F5B5-0EC61D4CEF49}"/>
              </a:ext>
            </a:extLst>
          </p:cNvPr>
          <p:cNvSpPr>
            <a:spLocks noGrp="1"/>
          </p:cNvSpPr>
          <p:nvPr>
            <p:ph type="sldNum" sz="quarter" idx="12"/>
          </p:nvPr>
        </p:nvSpPr>
        <p:spPr/>
        <p:txBody>
          <a:bodyPr/>
          <a:lstStyle/>
          <a:p>
            <a:fld id="{6983E1FE-B83A-4E9F-A719-596FF6A87C10}" type="slidenum">
              <a:rPr lang="en-US" smtClean="0"/>
              <a:t>‹#›</a:t>
            </a:fld>
            <a:endParaRPr lang="en-US"/>
          </a:p>
        </p:txBody>
      </p:sp>
    </p:spTree>
    <p:extLst>
      <p:ext uri="{BB962C8B-B14F-4D97-AF65-F5344CB8AC3E}">
        <p14:creationId xmlns:p14="http://schemas.microsoft.com/office/powerpoint/2010/main" val="2219822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D6DB5-7635-54BD-C705-16145B8179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557040-5B87-A475-BD4F-F1E3420B58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AF97D9-831F-A8CB-0CDA-869197A12090}"/>
              </a:ext>
            </a:extLst>
          </p:cNvPr>
          <p:cNvSpPr>
            <a:spLocks noGrp="1"/>
          </p:cNvSpPr>
          <p:nvPr>
            <p:ph type="dt" sz="half" idx="10"/>
          </p:nvPr>
        </p:nvSpPr>
        <p:spPr/>
        <p:txBody>
          <a:bodyPr/>
          <a:lstStyle/>
          <a:p>
            <a:fld id="{395779D7-913D-4879-9B93-F2CD1419B4C2}" type="datetimeFigureOut">
              <a:rPr lang="en-US" smtClean="0"/>
              <a:t>9/7/2022</a:t>
            </a:fld>
            <a:endParaRPr lang="en-US"/>
          </a:p>
        </p:txBody>
      </p:sp>
      <p:sp>
        <p:nvSpPr>
          <p:cNvPr id="5" name="Footer Placeholder 4">
            <a:extLst>
              <a:ext uri="{FF2B5EF4-FFF2-40B4-BE49-F238E27FC236}">
                <a16:creationId xmlns:a16="http://schemas.microsoft.com/office/drawing/2014/main" id="{6281C19E-3272-90E6-3D34-65C05A529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A41D6F-989B-8ADE-54BA-6908D741C339}"/>
              </a:ext>
            </a:extLst>
          </p:cNvPr>
          <p:cNvSpPr>
            <a:spLocks noGrp="1"/>
          </p:cNvSpPr>
          <p:nvPr>
            <p:ph type="sldNum" sz="quarter" idx="12"/>
          </p:nvPr>
        </p:nvSpPr>
        <p:spPr/>
        <p:txBody>
          <a:bodyPr/>
          <a:lstStyle/>
          <a:p>
            <a:fld id="{6983E1FE-B83A-4E9F-A719-596FF6A87C10}" type="slidenum">
              <a:rPr lang="en-US" smtClean="0"/>
              <a:t>‹#›</a:t>
            </a:fld>
            <a:endParaRPr lang="en-US"/>
          </a:p>
        </p:txBody>
      </p:sp>
    </p:spTree>
    <p:extLst>
      <p:ext uri="{BB962C8B-B14F-4D97-AF65-F5344CB8AC3E}">
        <p14:creationId xmlns:p14="http://schemas.microsoft.com/office/powerpoint/2010/main" val="1725962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CE5B9-2C13-B77D-47BE-6C071D23FE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D1E0AE-7EC9-9E49-9D4F-CE7C8BE85A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C1082F-D5D3-F0DD-775F-E135807A30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7D0A2F-C92A-2D39-F623-3C75F98CE0FF}"/>
              </a:ext>
            </a:extLst>
          </p:cNvPr>
          <p:cNvSpPr>
            <a:spLocks noGrp="1"/>
          </p:cNvSpPr>
          <p:nvPr>
            <p:ph type="dt" sz="half" idx="10"/>
          </p:nvPr>
        </p:nvSpPr>
        <p:spPr/>
        <p:txBody>
          <a:bodyPr/>
          <a:lstStyle/>
          <a:p>
            <a:fld id="{395779D7-913D-4879-9B93-F2CD1419B4C2}" type="datetimeFigureOut">
              <a:rPr lang="en-US" smtClean="0"/>
              <a:t>9/7/2022</a:t>
            </a:fld>
            <a:endParaRPr lang="en-US"/>
          </a:p>
        </p:txBody>
      </p:sp>
      <p:sp>
        <p:nvSpPr>
          <p:cNvPr id="6" name="Footer Placeholder 5">
            <a:extLst>
              <a:ext uri="{FF2B5EF4-FFF2-40B4-BE49-F238E27FC236}">
                <a16:creationId xmlns:a16="http://schemas.microsoft.com/office/drawing/2014/main" id="{E319310F-8FA9-5076-3F9C-42272C1AC6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A3820-C923-FFE9-C0F9-BAA73E185F8F}"/>
              </a:ext>
            </a:extLst>
          </p:cNvPr>
          <p:cNvSpPr>
            <a:spLocks noGrp="1"/>
          </p:cNvSpPr>
          <p:nvPr>
            <p:ph type="sldNum" sz="quarter" idx="12"/>
          </p:nvPr>
        </p:nvSpPr>
        <p:spPr/>
        <p:txBody>
          <a:bodyPr/>
          <a:lstStyle/>
          <a:p>
            <a:fld id="{6983E1FE-B83A-4E9F-A719-596FF6A87C10}" type="slidenum">
              <a:rPr lang="en-US" smtClean="0"/>
              <a:t>‹#›</a:t>
            </a:fld>
            <a:endParaRPr lang="en-US"/>
          </a:p>
        </p:txBody>
      </p:sp>
    </p:spTree>
    <p:extLst>
      <p:ext uri="{BB962C8B-B14F-4D97-AF65-F5344CB8AC3E}">
        <p14:creationId xmlns:p14="http://schemas.microsoft.com/office/powerpoint/2010/main" val="145394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15EDB-9B05-5598-035C-27F04004CD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4BD198-50B1-DA5B-510B-194348D705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C29AA3-5147-6D71-C1FC-3ACEAA9FB1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644450-E533-87D7-A862-D149EA0A25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A7D509-7755-6C6C-3ED3-E65FFC2E1D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A35F15-655F-F673-B7FC-8BC62A05911F}"/>
              </a:ext>
            </a:extLst>
          </p:cNvPr>
          <p:cNvSpPr>
            <a:spLocks noGrp="1"/>
          </p:cNvSpPr>
          <p:nvPr>
            <p:ph type="dt" sz="half" idx="10"/>
          </p:nvPr>
        </p:nvSpPr>
        <p:spPr/>
        <p:txBody>
          <a:bodyPr/>
          <a:lstStyle/>
          <a:p>
            <a:fld id="{395779D7-913D-4879-9B93-F2CD1419B4C2}" type="datetimeFigureOut">
              <a:rPr lang="en-US" smtClean="0"/>
              <a:t>9/7/2022</a:t>
            </a:fld>
            <a:endParaRPr lang="en-US"/>
          </a:p>
        </p:txBody>
      </p:sp>
      <p:sp>
        <p:nvSpPr>
          <p:cNvPr id="8" name="Footer Placeholder 7">
            <a:extLst>
              <a:ext uri="{FF2B5EF4-FFF2-40B4-BE49-F238E27FC236}">
                <a16:creationId xmlns:a16="http://schemas.microsoft.com/office/drawing/2014/main" id="{4E25F833-91EE-83BE-6F70-CA5F744573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914DF9-3A48-D46B-6E00-45045A0A0483}"/>
              </a:ext>
            </a:extLst>
          </p:cNvPr>
          <p:cNvSpPr>
            <a:spLocks noGrp="1"/>
          </p:cNvSpPr>
          <p:nvPr>
            <p:ph type="sldNum" sz="quarter" idx="12"/>
          </p:nvPr>
        </p:nvSpPr>
        <p:spPr/>
        <p:txBody>
          <a:bodyPr/>
          <a:lstStyle/>
          <a:p>
            <a:fld id="{6983E1FE-B83A-4E9F-A719-596FF6A87C10}" type="slidenum">
              <a:rPr lang="en-US" smtClean="0"/>
              <a:t>‹#›</a:t>
            </a:fld>
            <a:endParaRPr lang="en-US"/>
          </a:p>
        </p:txBody>
      </p:sp>
    </p:spTree>
    <p:extLst>
      <p:ext uri="{BB962C8B-B14F-4D97-AF65-F5344CB8AC3E}">
        <p14:creationId xmlns:p14="http://schemas.microsoft.com/office/powerpoint/2010/main" val="1938629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4DFA-8D64-EFAA-7D68-9144EE82F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396FC9-A6DE-BB54-8F1D-CEFA6CA23DDA}"/>
              </a:ext>
            </a:extLst>
          </p:cNvPr>
          <p:cNvSpPr>
            <a:spLocks noGrp="1"/>
          </p:cNvSpPr>
          <p:nvPr>
            <p:ph type="dt" sz="half" idx="10"/>
          </p:nvPr>
        </p:nvSpPr>
        <p:spPr/>
        <p:txBody>
          <a:bodyPr/>
          <a:lstStyle/>
          <a:p>
            <a:fld id="{395779D7-913D-4879-9B93-F2CD1419B4C2}" type="datetimeFigureOut">
              <a:rPr lang="en-US" smtClean="0"/>
              <a:t>9/7/2022</a:t>
            </a:fld>
            <a:endParaRPr lang="en-US"/>
          </a:p>
        </p:txBody>
      </p:sp>
      <p:sp>
        <p:nvSpPr>
          <p:cNvPr id="4" name="Footer Placeholder 3">
            <a:extLst>
              <a:ext uri="{FF2B5EF4-FFF2-40B4-BE49-F238E27FC236}">
                <a16:creationId xmlns:a16="http://schemas.microsoft.com/office/drawing/2014/main" id="{48A679BE-064B-C9D5-0E57-F4BB04FEF2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23D422-6C56-E2F7-9281-247C6D7F359F}"/>
              </a:ext>
            </a:extLst>
          </p:cNvPr>
          <p:cNvSpPr>
            <a:spLocks noGrp="1"/>
          </p:cNvSpPr>
          <p:nvPr>
            <p:ph type="sldNum" sz="quarter" idx="12"/>
          </p:nvPr>
        </p:nvSpPr>
        <p:spPr/>
        <p:txBody>
          <a:bodyPr/>
          <a:lstStyle/>
          <a:p>
            <a:fld id="{6983E1FE-B83A-4E9F-A719-596FF6A87C10}" type="slidenum">
              <a:rPr lang="en-US" smtClean="0"/>
              <a:t>‹#›</a:t>
            </a:fld>
            <a:endParaRPr lang="en-US"/>
          </a:p>
        </p:txBody>
      </p:sp>
    </p:spTree>
    <p:extLst>
      <p:ext uri="{BB962C8B-B14F-4D97-AF65-F5344CB8AC3E}">
        <p14:creationId xmlns:p14="http://schemas.microsoft.com/office/powerpoint/2010/main" val="3558537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440D2E-C6A1-D9DD-2DAD-E75C9F00286F}"/>
              </a:ext>
            </a:extLst>
          </p:cNvPr>
          <p:cNvSpPr>
            <a:spLocks noGrp="1"/>
          </p:cNvSpPr>
          <p:nvPr>
            <p:ph type="dt" sz="half" idx="10"/>
          </p:nvPr>
        </p:nvSpPr>
        <p:spPr/>
        <p:txBody>
          <a:bodyPr/>
          <a:lstStyle/>
          <a:p>
            <a:fld id="{395779D7-913D-4879-9B93-F2CD1419B4C2}" type="datetimeFigureOut">
              <a:rPr lang="en-US" smtClean="0"/>
              <a:t>9/7/2022</a:t>
            </a:fld>
            <a:endParaRPr lang="en-US"/>
          </a:p>
        </p:txBody>
      </p:sp>
      <p:sp>
        <p:nvSpPr>
          <p:cNvPr id="3" name="Footer Placeholder 2">
            <a:extLst>
              <a:ext uri="{FF2B5EF4-FFF2-40B4-BE49-F238E27FC236}">
                <a16:creationId xmlns:a16="http://schemas.microsoft.com/office/drawing/2014/main" id="{333D9DED-8F5B-7CF2-41A1-83EBA5374A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D055BF-54ED-FAC5-F39B-C8DF16D8F4F0}"/>
              </a:ext>
            </a:extLst>
          </p:cNvPr>
          <p:cNvSpPr>
            <a:spLocks noGrp="1"/>
          </p:cNvSpPr>
          <p:nvPr>
            <p:ph type="sldNum" sz="quarter" idx="12"/>
          </p:nvPr>
        </p:nvSpPr>
        <p:spPr/>
        <p:txBody>
          <a:bodyPr/>
          <a:lstStyle/>
          <a:p>
            <a:fld id="{6983E1FE-B83A-4E9F-A719-596FF6A87C10}" type="slidenum">
              <a:rPr lang="en-US" smtClean="0"/>
              <a:t>‹#›</a:t>
            </a:fld>
            <a:endParaRPr lang="en-US"/>
          </a:p>
        </p:txBody>
      </p:sp>
    </p:spTree>
    <p:extLst>
      <p:ext uri="{BB962C8B-B14F-4D97-AF65-F5344CB8AC3E}">
        <p14:creationId xmlns:p14="http://schemas.microsoft.com/office/powerpoint/2010/main" val="4242399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C9F39-5C02-54CA-CFC6-8813A79C66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8D2A1D-1C54-9F60-FA11-D53DE8A4F7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8E1671-7218-237E-6616-F52880D23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ED0D1D-4536-3156-8A72-C3ECFFD844DB}"/>
              </a:ext>
            </a:extLst>
          </p:cNvPr>
          <p:cNvSpPr>
            <a:spLocks noGrp="1"/>
          </p:cNvSpPr>
          <p:nvPr>
            <p:ph type="dt" sz="half" idx="10"/>
          </p:nvPr>
        </p:nvSpPr>
        <p:spPr/>
        <p:txBody>
          <a:bodyPr/>
          <a:lstStyle/>
          <a:p>
            <a:fld id="{395779D7-913D-4879-9B93-F2CD1419B4C2}" type="datetimeFigureOut">
              <a:rPr lang="en-US" smtClean="0"/>
              <a:t>9/7/2022</a:t>
            </a:fld>
            <a:endParaRPr lang="en-US"/>
          </a:p>
        </p:txBody>
      </p:sp>
      <p:sp>
        <p:nvSpPr>
          <p:cNvPr id="6" name="Footer Placeholder 5">
            <a:extLst>
              <a:ext uri="{FF2B5EF4-FFF2-40B4-BE49-F238E27FC236}">
                <a16:creationId xmlns:a16="http://schemas.microsoft.com/office/drawing/2014/main" id="{F1508CDF-0B49-74DE-5D9C-C377822166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9CDA6F-D1FA-4ABC-3ACC-E4A75B7B93F9}"/>
              </a:ext>
            </a:extLst>
          </p:cNvPr>
          <p:cNvSpPr>
            <a:spLocks noGrp="1"/>
          </p:cNvSpPr>
          <p:nvPr>
            <p:ph type="sldNum" sz="quarter" idx="12"/>
          </p:nvPr>
        </p:nvSpPr>
        <p:spPr/>
        <p:txBody>
          <a:bodyPr/>
          <a:lstStyle/>
          <a:p>
            <a:fld id="{6983E1FE-B83A-4E9F-A719-596FF6A87C10}" type="slidenum">
              <a:rPr lang="en-US" smtClean="0"/>
              <a:t>‹#›</a:t>
            </a:fld>
            <a:endParaRPr lang="en-US"/>
          </a:p>
        </p:txBody>
      </p:sp>
    </p:spTree>
    <p:extLst>
      <p:ext uri="{BB962C8B-B14F-4D97-AF65-F5344CB8AC3E}">
        <p14:creationId xmlns:p14="http://schemas.microsoft.com/office/powerpoint/2010/main" val="525580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7691-47F7-93D6-A78B-91CA6595E4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504E09-A0BA-9B10-EEF4-AEB91AAB69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393737-C98A-D6C8-D651-C8957FDC6C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D1B825-F73C-F416-0B67-3D2D1278D0E4}"/>
              </a:ext>
            </a:extLst>
          </p:cNvPr>
          <p:cNvSpPr>
            <a:spLocks noGrp="1"/>
          </p:cNvSpPr>
          <p:nvPr>
            <p:ph type="dt" sz="half" idx="10"/>
          </p:nvPr>
        </p:nvSpPr>
        <p:spPr/>
        <p:txBody>
          <a:bodyPr/>
          <a:lstStyle/>
          <a:p>
            <a:fld id="{395779D7-913D-4879-9B93-F2CD1419B4C2}" type="datetimeFigureOut">
              <a:rPr lang="en-US" smtClean="0"/>
              <a:t>9/7/2022</a:t>
            </a:fld>
            <a:endParaRPr lang="en-US"/>
          </a:p>
        </p:txBody>
      </p:sp>
      <p:sp>
        <p:nvSpPr>
          <p:cNvPr id="6" name="Footer Placeholder 5">
            <a:extLst>
              <a:ext uri="{FF2B5EF4-FFF2-40B4-BE49-F238E27FC236}">
                <a16:creationId xmlns:a16="http://schemas.microsoft.com/office/drawing/2014/main" id="{845494FA-9313-F90F-45A3-7954DA7F08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8347F0-853B-F4A5-0E60-E02E5057D96B}"/>
              </a:ext>
            </a:extLst>
          </p:cNvPr>
          <p:cNvSpPr>
            <a:spLocks noGrp="1"/>
          </p:cNvSpPr>
          <p:nvPr>
            <p:ph type="sldNum" sz="quarter" idx="12"/>
          </p:nvPr>
        </p:nvSpPr>
        <p:spPr/>
        <p:txBody>
          <a:bodyPr/>
          <a:lstStyle/>
          <a:p>
            <a:fld id="{6983E1FE-B83A-4E9F-A719-596FF6A87C10}" type="slidenum">
              <a:rPr lang="en-US" smtClean="0"/>
              <a:t>‹#›</a:t>
            </a:fld>
            <a:endParaRPr lang="en-US"/>
          </a:p>
        </p:txBody>
      </p:sp>
    </p:spTree>
    <p:extLst>
      <p:ext uri="{BB962C8B-B14F-4D97-AF65-F5344CB8AC3E}">
        <p14:creationId xmlns:p14="http://schemas.microsoft.com/office/powerpoint/2010/main" val="1066024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4BB20C-34C4-EC77-EA7C-08EC1246D1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B39365-31F1-4085-1812-C69DA9211B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F62C06-EF5D-2750-60C2-DE1D9715A3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5779D7-913D-4879-9B93-F2CD1419B4C2}" type="datetimeFigureOut">
              <a:rPr lang="en-US" smtClean="0"/>
              <a:t>9/7/2022</a:t>
            </a:fld>
            <a:endParaRPr lang="en-US"/>
          </a:p>
        </p:txBody>
      </p:sp>
      <p:sp>
        <p:nvSpPr>
          <p:cNvPr id="5" name="Footer Placeholder 4">
            <a:extLst>
              <a:ext uri="{FF2B5EF4-FFF2-40B4-BE49-F238E27FC236}">
                <a16:creationId xmlns:a16="http://schemas.microsoft.com/office/drawing/2014/main" id="{F07C276D-461C-94D7-C18E-E27A20F22F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BCFD29-7944-4A59-0AAD-8A6BFF0078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3E1FE-B83A-4E9F-A719-596FF6A87C10}" type="slidenum">
              <a:rPr lang="en-US" smtClean="0"/>
              <a:t>‹#›</a:t>
            </a:fld>
            <a:endParaRPr lang="en-US"/>
          </a:p>
        </p:txBody>
      </p:sp>
    </p:spTree>
    <p:extLst>
      <p:ext uri="{BB962C8B-B14F-4D97-AF65-F5344CB8AC3E}">
        <p14:creationId xmlns:p14="http://schemas.microsoft.com/office/powerpoint/2010/main" val="2713990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c/dogs-vs-cats/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D5BB2-DF35-9D71-7473-8BD7F61B2083}"/>
              </a:ext>
            </a:extLst>
          </p:cNvPr>
          <p:cNvSpPr>
            <a:spLocks noGrp="1"/>
          </p:cNvSpPr>
          <p:nvPr>
            <p:ph type="ctrTitle"/>
          </p:nvPr>
        </p:nvSpPr>
        <p:spPr/>
        <p:txBody>
          <a:bodyPr/>
          <a:lstStyle/>
          <a:p>
            <a:r>
              <a:rPr lang="en-US" dirty="0"/>
              <a:t>CNN in class</a:t>
            </a:r>
          </a:p>
        </p:txBody>
      </p:sp>
    </p:spTree>
    <p:extLst>
      <p:ext uri="{BB962C8B-B14F-4D97-AF65-F5344CB8AC3E}">
        <p14:creationId xmlns:p14="http://schemas.microsoft.com/office/powerpoint/2010/main" val="3707399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88059-9C6E-6392-7DF9-1062C61D4856}"/>
              </a:ext>
            </a:extLst>
          </p:cNvPr>
          <p:cNvSpPr>
            <a:spLocks noGrp="1"/>
          </p:cNvSpPr>
          <p:nvPr>
            <p:ph type="title"/>
          </p:nvPr>
        </p:nvSpPr>
        <p:spPr/>
        <p:txBody>
          <a:bodyPr/>
          <a:lstStyle/>
          <a:p>
            <a:r>
              <a:rPr lang="en-US" b="0" i="1" dirty="0">
                <a:solidFill>
                  <a:srgbClr val="292929"/>
                </a:solidFill>
                <a:effectLst/>
                <a:latin typeface="Menlo"/>
              </a:rPr>
              <a:t>#Build the model</a:t>
            </a:r>
            <a:endParaRPr lang="en-US" dirty="0"/>
          </a:p>
        </p:txBody>
      </p:sp>
      <p:sp>
        <p:nvSpPr>
          <p:cNvPr id="3" name="Content Placeholder 2">
            <a:extLst>
              <a:ext uri="{FF2B5EF4-FFF2-40B4-BE49-F238E27FC236}">
                <a16:creationId xmlns:a16="http://schemas.microsoft.com/office/drawing/2014/main" id="{738A39BF-8A7A-76C7-1CEB-AE7637AD85F1}"/>
              </a:ext>
            </a:extLst>
          </p:cNvPr>
          <p:cNvSpPr>
            <a:spLocks noGrp="1"/>
          </p:cNvSpPr>
          <p:nvPr>
            <p:ph idx="1"/>
          </p:nvPr>
        </p:nvSpPr>
        <p:spPr/>
        <p:txBody>
          <a:bodyPr>
            <a:normAutofit fontScale="55000" lnSpcReduction="20000"/>
          </a:bodyPr>
          <a:lstStyle/>
          <a:p>
            <a:pPr marL="0" indent="0">
              <a:buNone/>
            </a:pPr>
            <a:r>
              <a:rPr lang="en-US" dirty="0"/>
              <a:t>model = Sequential([</a:t>
            </a:r>
          </a:p>
          <a:p>
            <a:pPr marL="0" indent="0">
              <a:buNone/>
            </a:pPr>
            <a:r>
              <a:rPr lang="en-US" dirty="0"/>
              <a:t>    Conv2D(16, 3, padding='same', activation='</a:t>
            </a:r>
            <a:r>
              <a:rPr lang="en-US" dirty="0" err="1"/>
              <a:t>relu</a:t>
            </a:r>
            <a:r>
              <a:rPr lang="en-US" dirty="0"/>
              <a:t>', </a:t>
            </a:r>
          </a:p>
          <a:p>
            <a:pPr marL="0" indent="0">
              <a:buNone/>
            </a:pPr>
            <a:r>
              <a:rPr lang="en-US" dirty="0"/>
              <a:t>           </a:t>
            </a:r>
            <a:r>
              <a:rPr lang="en-US" dirty="0" err="1"/>
              <a:t>input_shape</a:t>
            </a:r>
            <a:r>
              <a:rPr lang="en-US" dirty="0"/>
              <a:t>=(IMG_HEIGHT, IMG_WIDTH ,3)),</a:t>
            </a:r>
          </a:p>
          <a:p>
            <a:pPr marL="0" indent="0">
              <a:buNone/>
            </a:pPr>
            <a:r>
              <a:rPr lang="en-US" dirty="0"/>
              <a:t>    MaxPooling2D(),</a:t>
            </a:r>
          </a:p>
          <a:p>
            <a:pPr marL="0" indent="0">
              <a:buNone/>
            </a:pPr>
            <a:r>
              <a:rPr lang="en-US" dirty="0"/>
              <a:t>    Dropout(0.2),</a:t>
            </a:r>
          </a:p>
          <a:p>
            <a:pPr marL="0" indent="0">
              <a:buNone/>
            </a:pPr>
            <a:r>
              <a:rPr lang="en-US" dirty="0"/>
              <a:t>    Conv2D(32, 3, padding='same', activation='</a:t>
            </a:r>
            <a:r>
              <a:rPr lang="en-US" dirty="0" err="1"/>
              <a:t>relu</a:t>
            </a:r>
            <a:r>
              <a:rPr lang="en-US" dirty="0"/>
              <a:t>'),</a:t>
            </a:r>
          </a:p>
          <a:p>
            <a:pPr marL="0" indent="0">
              <a:buNone/>
            </a:pPr>
            <a:r>
              <a:rPr lang="en-US" dirty="0"/>
              <a:t>    MaxPooling2D(),</a:t>
            </a:r>
          </a:p>
          <a:p>
            <a:pPr marL="0" indent="0">
              <a:buNone/>
            </a:pPr>
            <a:r>
              <a:rPr lang="en-US" dirty="0"/>
              <a:t>    Conv2D(64, 3, padding='same', activation='</a:t>
            </a:r>
            <a:r>
              <a:rPr lang="en-US" dirty="0" err="1"/>
              <a:t>relu</a:t>
            </a:r>
            <a:r>
              <a:rPr lang="en-US" dirty="0"/>
              <a:t>'),</a:t>
            </a:r>
          </a:p>
          <a:p>
            <a:pPr marL="0" indent="0">
              <a:buNone/>
            </a:pPr>
            <a:r>
              <a:rPr lang="en-US" dirty="0"/>
              <a:t>    MaxPooling2D(),</a:t>
            </a:r>
          </a:p>
          <a:p>
            <a:pPr marL="0" indent="0">
              <a:buNone/>
            </a:pPr>
            <a:r>
              <a:rPr lang="en-US" dirty="0"/>
              <a:t>    Dropout(0.2),</a:t>
            </a:r>
          </a:p>
          <a:p>
            <a:pPr marL="0" indent="0">
              <a:buNone/>
            </a:pPr>
            <a:r>
              <a:rPr lang="en-US" dirty="0"/>
              <a:t>    Flatten(),</a:t>
            </a:r>
          </a:p>
          <a:p>
            <a:pPr marL="0" indent="0">
              <a:buNone/>
            </a:pPr>
            <a:r>
              <a:rPr lang="en-US" dirty="0"/>
              <a:t>    Dense(512, activation='</a:t>
            </a:r>
            <a:r>
              <a:rPr lang="en-US" dirty="0" err="1"/>
              <a:t>relu</a:t>
            </a:r>
            <a:r>
              <a:rPr lang="en-US" dirty="0"/>
              <a:t>'),</a:t>
            </a:r>
          </a:p>
          <a:p>
            <a:pPr marL="0" indent="0">
              <a:buNone/>
            </a:pPr>
            <a:r>
              <a:rPr lang="en-US" dirty="0"/>
              <a:t>    Dense(1)</a:t>
            </a:r>
          </a:p>
          <a:p>
            <a:pPr marL="0" indent="0">
              <a:buNone/>
            </a:pPr>
            <a:r>
              <a:rPr lang="en-US" dirty="0"/>
              <a:t>])</a:t>
            </a:r>
          </a:p>
        </p:txBody>
      </p:sp>
    </p:spTree>
    <p:extLst>
      <p:ext uri="{BB962C8B-B14F-4D97-AF65-F5344CB8AC3E}">
        <p14:creationId xmlns:p14="http://schemas.microsoft.com/office/powerpoint/2010/main" val="161805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ED854-E853-728E-F5F8-CAFE0FE7C385}"/>
              </a:ext>
            </a:extLst>
          </p:cNvPr>
          <p:cNvSpPr>
            <a:spLocks noGrp="1"/>
          </p:cNvSpPr>
          <p:nvPr>
            <p:ph type="title"/>
          </p:nvPr>
        </p:nvSpPr>
        <p:spPr/>
        <p:txBody>
          <a:bodyPr/>
          <a:lstStyle/>
          <a:p>
            <a:r>
              <a:rPr lang="en-US" b="0" i="1" dirty="0">
                <a:solidFill>
                  <a:srgbClr val="292929"/>
                </a:solidFill>
                <a:effectLst/>
                <a:latin typeface="Menlo"/>
              </a:rPr>
              <a:t># Compile the model</a:t>
            </a:r>
            <a:endParaRPr lang="en-US" dirty="0"/>
          </a:p>
        </p:txBody>
      </p:sp>
      <p:sp>
        <p:nvSpPr>
          <p:cNvPr id="3" name="Content Placeholder 2">
            <a:extLst>
              <a:ext uri="{FF2B5EF4-FFF2-40B4-BE49-F238E27FC236}">
                <a16:creationId xmlns:a16="http://schemas.microsoft.com/office/drawing/2014/main" id="{71395D5D-C02F-F140-931E-CDE855D869D3}"/>
              </a:ext>
            </a:extLst>
          </p:cNvPr>
          <p:cNvSpPr>
            <a:spLocks noGrp="1"/>
          </p:cNvSpPr>
          <p:nvPr>
            <p:ph idx="1"/>
          </p:nvPr>
        </p:nvSpPr>
        <p:spPr/>
        <p:txBody>
          <a:bodyPr/>
          <a:lstStyle/>
          <a:p>
            <a:pPr marL="0" indent="0">
              <a:buNone/>
            </a:pPr>
            <a:r>
              <a:rPr lang="en-US" b="1" i="0" dirty="0" err="1">
                <a:solidFill>
                  <a:srgbClr val="292929"/>
                </a:solidFill>
                <a:effectLst/>
                <a:latin typeface="Menlo"/>
              </a:rPr>
              <a:t>model.compile</a:t>
            </a:r>
            <a:r>
              <a:rPr lang="en-US" b="1" i="0" dirty="0">
                <a:solidFill>
                  <a:srgbClr val="292929"/>
                </a:solidFill>
                <a:effectLst/>
                <a:latin typeface="Menlo"/>
              </a:rPr>
              <a:t>(optimizer='</a:t>
            </a:r>
            <a:r>
              <a:rPr lang="en-US" b="1" i="0" dirty="0" err="1">
                <a:solidFill>
                  <a:srgbClr val="292929"/>
                </a:solidFill>
                <a:effectLst/>
                <a:latin typeface="Menlo"/>
              </a:rPr>
              <a:t>adam</a:t>
            </a:r>
            <a:r>
              <a:rPr lang="en-US" b="1" i="0" dirty="0">
                <a:solidFill>
                  <a:srgbClr val="292929"/>
                </a:solidFill>
                <a:effectLst/>
                <a:latin typeface="Menlo"/>
              </a:rPr>
              <a:t>', loss=</a:t>
            </a:r>
            <a:r>
              <a:rPr lang="en-US" b="1" i="0" dirty="0" err="1">
                <a:solidFill>
                  <a:srgbClr val="292929"/>
                </a:solidFill>
                <a:effectLst/>
                <a:latin typeface="Menlo"/>
              </a:rPr>
              <a:t>tf.keras.losses.BinaryCrossentropy</a:t>
            </a:r>
            <a:r>
              <a:rPr lang="en-US" b="1" i="0" dirty="0">
                <a:solidFill>
                  <a:srgbClr val="292929"/>
                </a:solidFill>
                <a:effectLst/>
                <a:latin typeface="Menlo"/>
              </a:rPr>
              <a:t>(</a:t>
            </a:r>
            <a:r>
              <a:rPr lang="en-US" b="1" i="0" dirty="0" err="1">
                <a:solidFill>
                  <a:srgbClr val="292929"/>
                </a:solidFill>
                <a:effectLst/>
                <a:latin typeface="Menlo"/>
              </a:rPr>
              <a:t>from_logits</a:t>
            </a:r>
            <a:r>
              <a:rPr lang="en-US" b="1" i="0" dirty="0">
                <a:solidFill>
                  <a:srgbClr val="292929"/>
                </a:solidFill>
                <a:effectLst/>
                <a:latin typeface="Menlo"/>
              </a:rPr>
              <a:t>=True), metrics=['accuracy'])</a:t>
            </a:r>
            <a:endParaRPr lang="en-US" dirty="0"/>
          </a:p>
        </p:txBody>
      </p:sp>
    </p:spTree>
    <p:extLst>
      <p:ext uri="{BB962C8B-B14F-4D97-AF65-F5344CB8AC3E}">
        <p14:creationId xmlns:p14="http://schemas.microsoft.com/office/powerpoint/2010/main" val="2238968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3B880-E3A5-3937-B60C-1C91455EBA62}"/>
              </a:ext>
            </a:extLst>
          </p:cNvPr>
          <p:cNvSpPr>
            <a:spLocks noGrp="1"/>
          </p:cNvSpPr>
          <p:nvPr>
            <p:ph type="title"/>
          </p:nvPr>
        </p:nvSpPr>
        <p:spPr>
          <a:xfrm>
            <a:off x="648929" y="629266"/>
            <a:ext cx="3505495" cy="1622321"/>
          </a:xfrm>
        </p:spPr>
        <p:txBody>
          <a:bodyPr>
            <a:normAutofit/>
          </a:bodyPr>
          <a:lstStyle/>
          <a:p>
            <a:r>
              <a:rPr lang="en-US" sz="3700" b="0" i="1">
                <a:effectLst/>
                <a:latin typeface="Menlo"/>
              </a:rPr>
              <a:t># print the model architecture</a:t>
            </a:r>
            <a:endParaRPr lang="en-US" sz="3700"/>
          </a:p>
        </p:txBody>
      </p:sp>
      <p:sp>
        <p:nvSpPr>
          <p:cNvPr id="3" name="Content Placeholder 2">
            <a:extLst>
              <a:ext uri="{FF2B5EF4-FFF2-40B4-BE49-F238E27FC236}">
                <a16:creationId xmlns:a16="http://schemas.microsoft.com/office/drawing/2014/main" id="{53C0B7FF-401A-C6C8-1161-74FF8EFDF87A}"/>
              </a:ext>
            </a:extLst>
          </p:cNvPr>
          <p:cNvSpPr>
            <a:spLocks noGrp="1"/>
          </p:cNvSpPr>
          <p:nvPr>
            <p:ph idx="1"/>
          </p:nvPr>
        </p:nvSpPr>
        <p:spPr>
          <a:xfrm>
            <a:off x="648931" y="2438400"/>
            <a:ext cx="3505494" cy="3785419"/>
          </a:xfrm>
        </p:spPr>
        <p:txBody>
          <a:bodyPr>
            <a:normAutofit/>
          </a:bodyPr>
          <a:lstStyle/>
          <a:p>
            <a:pPr marL="0" indent="0">
              <a:buNone/>
            </a:pPr>
            <a:r>
              <a:rPr lang="en-US" sz="2000" b="1" i="0">
                <a:effectLst/>
                <a:latin typeface="Menlo"/>
              </a:rPr>
              <a:t>model.summary(</a:t>
            </a:r>
            <a:r>
              <a:rPr lang="en-US" sz="2000" b="1" i="1">
                <a:effectLst/>
                <a:latin typeface="Menlo"/>
              </a:rPr>
              <a:t>)</a:t>
            </a:r>
            <a:endParaRPr lang="en-US" sz="2000"/>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able&#10;&#10;Description automatically generated">
            <a:extLst>
              <a:ext uri="{FF2B5EF4-FFF2-40B4-BE49-F238E27FC236}">
                <a16:creationId xmlns:a16="http://schemas.microsoft.com/office/drawing/2014/main" id="{EFBE8FEF-88F5-1D4E-A53B-0B6502DD1D06}"/>
              </a:ext>
            </a:extLst>
          </p:cNvPr>
          <p:cNvPicPr>
            <a:picLocks noChangeAspect="1"/>
          </p:cNvPicPr>
          <p:nvPr/>
        </p:nvPicPr>
        <p:blipFill>
          <a:blip r:embed="rId2"/>
          <a:stretch>
            <a:fillRect/>
          </a:stretch>
        </p:blipFill>
        <p:spPr>
          <a:xfrm>
            <a:off x="5421488" y="807593"/>
            <a:ext cx="5988078" cy="5239568"/>
          </a:xfrm>
          <a:prstGeom prst="rect">
            <a:avLst/>
          </a:prstGeom>
          <a:effectLst/>
        </p:spPr>
      </p:pic>
    </p:spTree>
    <p:extLst>
      <p:ext uri="{BB962C8B-B14F-4D97-AF65-F5344CB8AC3E}">
        <p14:creationId xmlns:p14="http://schemas.microsoft.com/office/powerpoint/2010/main" val="3130943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FE068-38F9-0110-6FDC-86378C0840DA}"/>
              </a:ext>
            </a:extLst>
          </p:cNvPr>
          <p:cNvSpPr>
            <a:spLocks noGrp="1"/>
          </p:cNvSpPr>
          <p:nvPr>
            <p:ph type="title"/>
          </p:nvPr>
        </p:nvSpPr>
        <p:spPr/>
        <p:txBody>
          <a:bodyPr/>
          <a:lstStyle/>
          <a:p>
            <a:r>
              <a:rPr lang="en-US" b="1" i="0" dirty="0">
                <a:solidFill>
                  <a:srgbClr val="292929"/>
                </a:solidFill>
                <a:effectLst/>
                <a:latin typeface="charter"/>
              </a:rPr>
              <a:t>Training the Model</a:t>
            </a:r>
            <a:endParaRPr lang="en-US" dirty="0"/>
          </a:p>
        </p:txBody>
      </p:sp>
      <p:sp>
        <p:nvSpPr>
          <p:cNvPr id="3" name="Content Placeholder 2">
            <a:extLst>
              <a:ext uri="{FF2B5EF4-FFF2-40B4-BE49-F238E27FC236}">
                <a16:creationId xmlns:a16="http://schemas.microsoft.com/office/drawing/2014/main" id="{807ACB02-676E-E098-6291-8D0EB2D453BF}"/>
              </a:ext>
            </a:extLst>
          </p:cNvPr>
          <p:cNvSpPr>
            <a:spLocks noGrp="1"/>
          </p:cNvSpPr>
          <p:nvPr>
            <p:ph idx="1"/>
          </p:nvPr>
        </p:nvSpPr>
        <p:spPr/>
        <p:txBody>
          <a:bodyPr/>
          <a:lstStyle/>
          <a:p>
            <a:pPr marL="0" indent="0">
              <a:buNone/>
            </a:pPr>
            <a:r>
              <a:rPr lang="en-US" b="1" i="1" dirty="0">
                <a:solidFill>
                  <a:srgbClr val="292929"/>
                </a:solidFill>
                <a:effectLst/>
                <a:latin typeface="Menlo"/>
              </a:rPr>
              <a:t>history = </a:t>
            </a:r>
            <a:r>
              <a:rPr lang="en-US" b="1" i="1" dirty="0" err="1">
                <a:solidFill>
                  <a:srgbClr val="292929"/>
                </a:solidFill>
                <a:effectLst/>
                <a:latin typeface="Menlo"/>
              </a:rPr>
              <a:t>model.fit_generator</a:t>
            </a:r>
            <a:r>
              <a:rPr lang="en-US" b="1" i="1" dirty="0">
                <a:solidFill>
                  <a:srgbClr val="292929"/>
                </a:solidFill>
                <a:effectLst/>
                <a:latin typeface="Menlo"/>
              </a:rPr>
              <a:t>(</a:t>
            </a:r>
            <a:br>
              <a:rPr lang="en-US" b="1" i="1" dirty="0">
                <a:solidFill>
                  <a:srgbClr val="292929"/>
                </a:solidFill>
                <a:effectLst/>
                <a:latin typeface="Menlo"/>
              </a:rPr>
            </a:br>
            <a:r>
              <a:rPr lang="en-US" b="1" i="1" dirty="0" err="1">
                <a:solidFill>
                  <a:srgbClr val="292929"/>
                </a:solidFill>
                <a:effectLst/>
                <a:latin typeface="Menlo"/>
              </a:rPr>
              <a:t>train_data_gen</a:t>
            </a:r>
            <a:r>
              <a:rPr lang="en-US" b="1" i="1" dirty="0">
                <a:solidFill>
                  <a:srgbClr val="292929"/>
                </a:solidFill>
                <a:effectLst/>
                <a:latin typeface="Menlo"/>
              </a:rPr>
              <a:t>,</a:t>
            </a:r>
            <a:br>
              <a:rPr lang="en-US" b="1" i="1" dirty="0">
                <a:solidFill>
                  <a:srgbClr val="292929"/>
                </a:solidFill>
                <a:effectLst/>
                <a:latin typeface="Menlo"/>
              </a:rPr>
            </a:br>
            <a:r>
              <a:rPr lang="en-US" b="1" i="1" dirty="0" err="1">
                <a:solidFill>
                  <a:srgbClr val="292929"/>
                </a:solidFill>
                <a:effectLst/>
                <a:latin typeface="Menlo"/>
              </a:rPr>
              <a:t>steps_per_epoch</a:t>
            </a:r>
            <a:r>
              <a:rPr lang="en-US" b="1" i="1" dirty="0">
                <a:solidFill>
                  <a:srgbClr val="292929"/>
                </a:solidFill>
                <a:effectLst/>
                <a:latin typeface="Menlo"/>
              </a:rPr>
              <a:t>=1000,</a:t>
            </a:r>
            <a:br>
              <a:rPr lang="en-US" b="1" i="1" dirty="0">
                <a:solidFill>
                  <a:srgbClr val="292929"/>
                </a:solidFill>
                <a:effectLst/>
                <a:latin typeface="Menlo"/>
              </a:rPr>
            </a:br>
            <a:r>
              <a:rPr lang="en-US" b="1" i="1" dirty="0">
                <a:solidFill>
                  <a:srgbClr val="292929"/>
                </a:solidFill>
                <a:effectLst/>
                <a:latin typeface="Menlo"/>
              </a:rPr>
              <a:t>epochs=epochs,</a:t>
            </a:r>
            <a:br>
              <a:rPr lang="en-US" b="1" i="1" dirty="0">
                <a:solidFill>
                  <a:srgbClr val="292929"/>
                </a:solidFill>
                <a:effectLst/>
                <a:latin typeface="Menlo"/>
              </a:rPr>
            </a:br>
            <a:r>
              <a:rPr lang="en-US" b="1" i="1" dirty="0" err="1">
                <a:solidFill>
                  <a:srgbClr val="292929"/>
                </a:solidFill>
                <a:effectLst/>
                <a:latin typeface="Menlo"/>
              </a:rPr>
              <a:t>validation_data</a:t>
            </a:r>
            <a:r>
              <a:rPr lang="en-US" b="1" i="1" dirty="0">
                <a:solidFill>
                  <a:srgbClr val="292929"/>
                </a:solidFill>
                <a:effectLst/>
                <a:latin typeface="Menlo"/>
              </a:rPr>
              <a:t>=</a:t>
            </a:r>
            <a:r>
              <a:rPr lang="en-US" b="1" i="1" dirty="0" err="1">
                <a:solidFill>
                  <a:srgbClr val="292929"/>
                </a:solidFill>
                <a:effectLst/>
                <a:latin typeface="Menlo"/>
              </a:rPr>
              <a:t>val_data_gen</a:t>
            </a:r>
            <a:r>
              <a:rPr lang="en-US" b="1" i="1" dirty="0">
                <a:solidFill>
                  <a:srgbClr val="292929"/>
                </a:solidFill>
                <a:effectLst/>
                <a:latin typeface="Menlo"/>
              </a:rPr>
              <a:t>,</a:t>
            </a:r>
            <a:br>
              <a:rPr lang="en-US" b="1" i="1" dirty="0">
                <a:solidFill>
                  <a:srgbClr val="292929"/>
                </a:solidFill>
                <a:effectLst/>
                <a:latin typeface="Menlo"/>
              </a:rPr>
            </a:br>
            <a:r>
              <a:rPr lang="en-US" b="1" i="1" dirty="0" err="1">
                <a:solidFill>
                  <a:srgbClr val="292929"/>
                </a:solidFill>
                <a:effectLst/>
                <a:latin typeface="Menlo"/>
              </a:rPr>
              <a:t>validation_steps</a:t>
            </a:r>
            <a:r>
              <a:rPr lang="en-US" b="1" i="1" dirty="0">
                <a:solidFill>
                  <a:srgbClr val="292929"/>
                </a:solidFill>
                <a:effectLst/>
                <a:latin typeface="Menlo"/>
              </a:rPr>
              <a:t>=1000</a:t>
            </a:r>
            <a:br>
              <a:rPr lang="en-US" b="1" i="1" dirty="0">
                <a:solidFill>
                  <a:srgbClr val="292929"/>
                </a:solidFill>
                <a:effectLst/>
                <a:latin typeface="Menlo"/>
              </a:rPr>
            </a:br>
            <a:r>
              <a:rPr lang="en-US" b="1" i="1" dirty="0">
                <a:solidFill>
                  <a:srgbClr val="292929"/>
                </a:solidFill>
                <a:effectLst/>
                <a:latin typeface="Menlo"/>
              </a:rPr>
              <a:t>)</a:t>
            </a:r>
            <a:endParaRPr lang="en-US" dirty="0"/>
          </a:p>
        </p:txBody>
      </p:sp>
    </p:spTree>
    <p:extLst>
      <p:ext uri="{BB962C8B-B14F-4D97-AF65-F5344CB8AC3E}">
        <p14:creationId xmlns:p14="http://schemas.microsoft.com/office/powerpoint/2010/main" val="3291338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7494A-1524-2415-6E42-228D36132A93}"/>
              </a:ext>
            </a:extLst>
          </p:cNvPr>
          <p:cNvSpPr>
            <a:spLocks noGrp="1"/>
          </p:cNvSpPr>
          <p:nvPr>
            <p:ph type="ctrTitle"/>
          </p:nvPr>
        </p:nvSpPr>
        <p:spPr/>
        <p:txBody>
          <a:bodyPr/>
          <a:lstStyle/>
          <a:p>
            <a:r>
              <a:rPr lang="en-US" b="1" i="0" dirty="0">
                <a:solidFill>
                  <a:srgbClr val="292929"/>
                </a:solidFill>
                <a:effectLst/>
                <a:latin typeface="sohne"/>
              </a:rPr>
              <a:t>Feature Visualization</a:t>
            </a:r>
            <a:br>
              <a:rPr lang="en-US" b="1" i="0" dirty="0">
                <a:solidFill>
                  <a:srgbClr val="292929"/>
                </a:solidFill>
                <a:effectLst/>
                <a:latin typeface="sohne"/>
              </a:rPr>
            </a:br>
            <a:endParaRPr lang="en-US" dirty="0"/>
          </a:p>
        </p:txBody>
      </p:sp>
      <p:sp>
        <p:nvSpPr>
          <p:cNvPr id="3" name="Subtitle 2">
            <a:extLst>
              <a:ext uri="{FF2B5EF4-FFF2-40B4-BE49-F238E27FC236}">
                <a16:creationId xmlns:a16="http://schemas.microsoft.com/office/drawing/2014/main" id="{419D6D92-4CD9-13E0-D086-F6B2F83B08D9}"/>
              </a:ext>
            </a:extLst>
          </p:cNvPr>
          <p:cNvSpPr>
            <a:spLocks noGrp="1"/>
          </p:cNvSpPr>
          <p:nvPr>
            <p:ph type="subTitle" idx="1"/>
          </p:nvPr>
        </p:nvSpPr>
        <p:spPr/>
        <p:txBody>
          <a:bodyPr/>
          <a:lstStyle/>
          <a:p>
            <a:r>
              <a:rPr lang="en-US" b="0" i="0" dirty="0">
                <a:solidFill>
                  <a:srgbClr val="292929"/>
                </a:solidFill>
                <a:effectLst/>
                <a:latin typeface="charter"/>
              </a:rPr>
              <a:t>Feature Visualization translates the internal features present in an image into visually perceptible or recognizable image patterns. Feature visualization will help us understand the learned features explicitly.</a:t>
            </a:r>
            <a:endParaRPr lang="en-US" dirty="0"/>
          </a:p>
        </p:txBody>
      </p:sp>
    </p:spTree>
    <p:extLst>
      <p:ext uri="{BB962C8B-B14F-4D97-AF65-F5344CB8AC3E}">
        <p14:creationId xmlns:p14="http://schemas.microsoft.com/office/powerpoint/2010/main" val="2418699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3B880-E3A5-3937-B60C-1C91455EBA62}"/>
              </a:ext>
            </a:extLst>
          </p:cNvPr>
          <p:cNvSpPr>
            <a:spLocks noGrp="1"/>
          </p:cNvSpPr>
          <p:nvPr>
            <p:ph type="title"/>
          </p:nvPr>
        </p:nvSpPr>
        <p:spPr>
          <a:xfrm>
            <a:off x="648929" y="629266"/>
            <a:ext cx="4656316" cy="1622321"/>
          </a:xfrm>
        </p:spPr>
        <p:txBody>
          <a:bodyPr>
            <a:normAutofit fontScale="90000"/>
          </a:bodyPr>
          <a:lstStyle/>
          <a:p>
            <a:r>
              <a:rPr lang="en-US" sz="4000" b="1" i="0" dirty="0">
                <a:solidFill>
                  <a:srgbClr val="292929"/>
                </a:solidFill>
                <a:effectLst/>
                <a:latin typeface="sohne"/>
              </a:rPr>
              <a:t>Visualizing </a:t>
            </a:r>
            <a:r>
              <a:rPr lang="en-US" sz="4000" b="1" i="0" dirty="0">
                <a:solidFill>
                  <a:srgbClr val="FF0000"/>
                </a:solidFill>
                <a:effectLst/>
                <a:latin typeface="sohne"/>
              </a:rPr>
              <a:t>Filters</a:t>
            </a:r>
            <a:r>
              <a:rPr lang="en-US" sz="4000" b="1" i="0" dirty="0">
                <a:solidFill>
                  <a:srgbClr val="292929"/>
                </a:solidFill>
                <a:effectLst/>
                <a:latin typeface="sohne"/>
              </a:rPr>
              <a:t> or Feature Detectors in a CNN</a:t>
            </a:r>
            <a:endParaRPr lang="en-US" sz="3700" dirty="0"/>
          </a:p>
        </p:txBody>
      </p:sp>
      <p:sp>
        <p:nvSpPr>
          <p:cNvPr id="3" name="Content Placeholder 2">
            <a:extLst>
              <a:ext uri="{FF2B5EF4-FFF2-40B4-BE49-F238E27FC236}">
                <a16:creationId xmlns:a16="http://schemas.microsoft.com/office/drawing/2014/main" id="{53C0B7FF-401A-C6C8-1161-74FF8EFDF87A}"/>
              </a:ext>
            </a:extLst>
          </p:cNvPr>
          <p:cNvSpPr>
            <a:spLocks noGrp="1"/>
          </p:cNvSpPr>
          <p:nvPr>
            <p:ph idx="1"/>
          </p:nvPr>
        </p:nvSpPr>
        <p:spPr>
          <a:xfrm>
            <a:off x="648931" y="2438400"/>
            <a:ext cx="3505494" cy="3785419"/>
          </a:xfrm>
        </p:spPr>
        <p:txBody>
          <a:bodyPr>
            <a:normAutofit/>
          </a:bodyPr>
          <a:lstStyle/>
          <a:p>
            <a:r>
              <a:rPr lang="en-US" sz="2400" b="0" i="0" dirty="0">
                <a:solidFill>
                  <a:srgbClr val="292929"/>
                </a:solidFill>
                <a:effectLst/>
                <a:latin typeface="charter"/>
              </a:rPr>
              <a:t>CNN uses learned filters to convolve the feature maps from the previous layer. </a:t>
            </a:r>
          </a:p>
          <a:p>
            <a:r>
              <a:rPr lang="en-US" sz="2400" b="0" i="0" dirty="0">
                <a:solidFill>
                  <a:srgbClr val="292929"/>
                </a:solidFill>
                <a:effectLst/>
                <a:latin typeface="charter"/>
              </a:rPr>
              <a:t>Filters are two- dimensional weights and these weights have a spatial relationship with each other.</a:t>
            </a:r>
            <a:endParaRPr lang="en-US" sz="2400" dirty="0"/>
          </a:p>
        </p:txBody>
      </p:sp>
      <p:sp>
        <p:nvSpPr>
          <p:cNvPr id="6" name="TextBox 5">
            <a:extLst>
              <a:ext uri="{FF2B5EF4-FFF2-40B4-BE49-F238E27FC236}">
                <a16:creationId xmlns:a16="http://schemas.microsoft.com/office/drawing/2014/main" id="{520E3A50-8755-5E1B-6DFB-834998A6B379}"/>
              </a:ext>
            </a:extLst>
          </p:cNvPr>
          <p:cNvSpPr txBox="1"/>
          <p:nvPr/>
        </p:nvSpPr>
        <p:spPr>
          <a:xfrm>
            <a:off x="5448507" y="516222"/>
            <a:ext cx="6094562" cy="6124754"/>
          </a:xfrm>
          <a:prstGeom prst="rect">
            <a:avLst/>
          </a:prstGeom>
          <a:solidFill>
            <a:schemeClr val="accent2">
              <a:lumMod val="20000"/>
              <a:lumOff val="80000"/>
            </a:schemeClr>
          </a:solidFill>
        </p:spPr>
        <p:txBody>
          <a:bodyPr wrap="square">
            <a:spAutoFit/>
          </a:bodyPr>
          <a:lstStyle/>
          <a:p>
            <a:pPr marL="342900" indent="-342900">
              <a:buFont typeface="+mj-lt"/>
              <a:buAutoNum type="arabicPeriod"/>
            </a:pPr>
            <a:r>
              <a:rPr lang="en-US" sz="2800" dirty="0"/>
              <a:t>Iterate through all the layers of the model using </a:t>
            </a:r>
            <a:r>
              <a:rPr lang="en-US" sz="2800" dirty="0" err="1"/>
              <a:t>model.layers</a:t>
            </a:r>
            <a:endParaRPr lang="en-US" sz="2800" dirty="0"/>
          </a:p>
          <a:p>
            <a:pPr marL="342900" indent="-342900">
              <a:buFont typeface="+mj-lt"/>
              <a:buAutoNum type="arabicPeriod"/>
            </a:pPr>
            <a:r>
              <a:rPr lang="en-US" sz="2800" dirty="0"/>
              <a:t>If the layer is a convolutional layer, then extract the weights and bias values using </a:t>
            </a:r>
            <a:r>
              <a:rPr lang="en-US" sz="2800" dirty="0" err="1"/>
              <a:t>get_weights</a:t>
            </a:r>
            <a:r>
              <a:rPr lang="en-US" sz="2800" dirty="0"/>
              <a:t>() for that layer.</a:t>
            </a:r>
          </a:p>
          <a:p>
            <a:pPr marL="342900" indent="-342900">
              <a:buFont typeface="+mj-lt"/>
              <a:buAutoNum type="arabicPeriod"/>
            </a:pPr>
            <a:r>
              <a:rPr lang="en-US" sz="2800" dirty="0"/>
              <a:t>Normalize the weights for the filters between 0 and 1</a:t>
            </a:r>
          </a:p>
          <a:p>
            <a:pPr marL="342900" indent="-342900">
              <a:buFont typeface="+mj-lt"/>
              <a:buAutoNum type="arabicPeriod"/>
            </a:pPr>
            <a:r>
              <a:rPr lang="en-US" sz="2800" dirty="0"/>
              <a:t>Plot the filters for each of the convolutional layers and all the channels. For Color image, you will have three channels for RGB. For a grayscale image, the number of channels will be 1</a:t>
            </a:r>
          </a:p>
        </p:txBody>
      </p:sp>
    </p:spTree>
    <p:extLst>
      <p:ext uri="{BB962C8B-B14F-4D97-AF65-F5344CB8AC3E}">
        <p14:creationId xmlns:p14="http://schemas.microsoft.com/office/powerpoint/2010/main" val="2132658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533847-561F-EB0F-2CAC-E90A6B9EFAA0}"/>
              </a:ext>
            </a:extLst>
          </p:cNvPr>
          <p:cNvSpPr txBox="1"/>
          <p:nvPr/>
        </p:nvSpPr>
        <p:spPr>
          <a:xfrm>
            <a:off x="-1" y="94593"/>
            <a:ext cx="7294180" cy="4893647"/>
          </a:xfrm>
          <a:prstGeom prst="rect">
            <a:avLst/>
          </a:prstGeom>
          <a:noFill/>
        </p:spPr>
        <p:txBody>
          <a:bodyPr wrap="square">
            <a:spAutoFit/>
          </a:bodyPr>
          <a:lstStyle/>
          <a:p>
            <a:r>
              <a:rPr lang="en-US" sz="2400" b="0" i="1" dirty="0">
                <a:solidFill>
                  <a:srgbClr val="292929"/>
                </a:solidFill>
                <a:effectLst/>
                <a:latin typeface="Menlo"/>
              </a:rPr>
              <a:t>#Iterate thru all the layers of the model</a:t>
            </a:r>
            <a:br>
              <a:rPr lang="en-US" sz="2400" dirty="0"/>
            </a:br>
            <a:r>
              <a:rPr lang="en-US" sz="2400" b="1" i="0" dirty="0">
                <a:solidFill>
                  <a:srgbClr val="292929"/>
                </a:solidFill>
                <a:effectLst/>
                <a:latin typeface="Menlo"/>
              </a:rPr>
              <a:t>for layer in </a:t>
            </a:r>
            <a:r>
              <a:rPr lang="en-US" sz="2400" b="1" i="0" dirty="0" err="1">
                <a:solidFill>
                  <a:srgbClr val="292929"/>
                </a:solidFill>
                <a:effectLst/>
                <a:latin typeface="Menlo"/>
              </a:rPr>
              <a:t>model.layers</a:t>
            </a:r>
            <a:r>
              <a:rPr lang="en-US" sz="2400" b="1" i="0" dirty="0">
                <a:solidFill>
                  <a:srgbClr val="292929"/>
                </a:solidFill>
                <a:effectLst/>
                <a:latin typeface="Menlo"/>
              </a:rPr>
              <a:t>:</a:t>
            </a:r>
            <a:br>
              <a:rPr lang="en-US" sz="2400" b="1" i="0" dirty="0">
                <a:solidFill>
                  <a:srgbClr val="292929"/>
                </a:solidFill>
                <a:effectLst/>
                <a:latin typeface="Menlo"/>
              </a:rPr>
            </a:br>
            <a:r>
              <a:rPr lang="en-US" sz="2400" b="1" i="0" dirty="0">
                <a:solidFill>
                  <a:srgbClr val="292929"/>
                </a:solidFill>
                <a:effectLst/>
                <a:latin typeface="Menlo"/>
              </a:rPr>
              <a:t>	if 'conv' in layer.name:</a:t>
            </a:r>
            <a:br>
              <a:rPr lang="en-US" sz="2400" b="1" i="0" dirty="0">
                <a:solidFill>
                  <a:srgbClr val="292929"/>
                </a:solidFill>
                <a:effectLst/>
                <a:latin typeface="Menlo"/>
              </a:rPr>
            </a:br>
            <a:r>
              <a:rPr lang="en-US" sz="2400" b="1" i="0" dirty="0">
                <a:solidFill>
                  <a:srgbClr val="292929"/>
                </a:solidFill>
                <a:effectLst/>
                <a:latin typeface="Menlo"/>
              </a:rPr>
              <a:t>	weights, bias= </a:t>
            </a:r>
            <a:r>
              <a:rPr lang="en-US" sz="2400" b="1" i="0" dirty="0" err="1">
                <a:solidFill>
                  <a:srgbClr val="292929"/>
                </a:solidFill>
                <a:effectLst/>
                <a:latin typeface="Menlo"/>
              </a:rPr>
              <a:t>layer.get_weights</a:t>
            </a:r>
            <a:r>
              <a:rPr lang="en-US" sz="2400" b="1" i="0" dirty="0">
                <a:solidFill>
                  <a:srgbClr val="292929"/>
                </a:solidFill>
                <a:effectLst/>
                <a:latin typeface="Menlo"/>
              </a:rPr>
              <a:t>()</a:t>
            </a:r>
            <a:br>
              <a:rPr lang="en-US" sz="2400" b="1" i="0" dirty="0">
                <a:solidFill>
                  <a:srgbClr val="292929"/>
                </a:solidFill>
                <a:effectLst/>
                <a:latin typeface="Menlo"/>
              </a:rPr>
            </a:br>
            <a:r>
              <a:rPr lang="en-US" sz="2400" b="1" i="0" dirty="0">
                <a:solidFill>
                  <a:srgbClr val="292929"/>
                </a:solidFill>
                <a:effectLst/>
                <a:latin typeface="Menlo"/>
              </a:rPr>
              <a:t>	print(layer.name, </a:t>
            </a:r>
            <a:r>
              <a:rPr lang="en-US" sz="2400" b="1" i="0" dirty="0" err="1">
                <a:solidFill>
                  <a:srgbClr val="292929"/>
                </a:solidFill>
                <a:effectLst/>
                <a:latin typeface="Menlo"/>
              </a:rPr>
              <a:t>filters.shape</a:t>
            </a:r>
            <a:r>
              <a:rPr lang="en-US" sz="2400" b="1" i="0" dirty="0">
                <a:solidFill>
                  <a:srgbClr val="292929"/>
                </a:solidFill>
                <a:effectLst/>
                <a:latin typeface="Menlo"/>
              </a:rPr>
              <a:t>)</a:t>
            </a:r>
            <a:br>
              <a:rPr lang="en-US" sz="2400" dirty="0"/>
            </a:br>
            <a:br>
              <a:rPr lang="en-US" sz="2400" dirty="0"/>
            </a:br>
            <a:r>
              <a:rPr lang="en-US" sz="2400" dirty="0"/>
              <a:t>	</a:t>
            </a:r>
            <a:r>
              <a:rPr lang="en-US" sz="2400" b="0" i="1" dirty="0">
                <a:solidFill>
                  <a:srgbClr val="292929"/>
                </a:solidFill>
                <a:effectLst/>
                <a:latin typeface="Menlo"/>
              </a:rPr>
              <a:t>#normalize filter values between 0 and 1</a:t>
            </a:r>
          </a:p>
          <a:p>
            <a:r>
              <a:rPr lang="en-US" sz="2400" i="1" dirty="0">
                <a:solidFill>
                  <a:srgbClr val="292929"/>
                </a:solidFill>
                <a:latin typeface="Menlo"/>
              </a:rPr>
              <a:t>	#</a:t>
            </a:r>
            <a:r>
              <a:rPr lang="en-US" sz="2400" b="0" i="1" dirty="0">
                <a:solidFill>
                  <a:srgbClr val="292929"/>
                </a:solidFill>
                <a:effectLst/>
                <a:latin typeface="Menlo"/>
              </a:rPr>
              <a:t> for visualization</a:t>
            </a:r>
            <a:br>
              <a:rPr lang="en-US" sz="2400" dirty="0"/>
            </a:br>
            <a:r>
              <a:rPr lang="en-US" sz="2400" dirty="0"/>
              <a:t>	</a:t>
            </a:r>
            <a:r>
              <a:rPr lang="en-US" sz="2400" b="1" i="0" dirty="0" err="1">
                <a:solidFill>
                  <a:srgbClr val="292929"/>
                </a:solidFill>
                <a:effectLst/>
                <a:latin typeface="Menlo"/>
              </a:rPr>
              <a:t>f_min</a:t>
            </a:r>
            <a:r>
              <a:rPr lang="en-US" sz="2400" b="1" i="0" dirty="0">
                <a:solidFill>
                  <a:srgbClr val="292929"/>
                </a:solidFill>
                <a:effectLst/>
                <a:latin typeface="Menlo"/>
              </a:rPr>
              <a:t>, </a:t>
            </a:r>
            <a:r>
              <a:rPr lang="en-US" sz="2400" b="1" i="0" dirty="0" err="1">
                <a:solidFill>
                  <a:srgbClr val="292929"/>
                </a:solidFill>
                <a:effectLst/>
                <a:latin typeface="Menlo"/>
              </a:rPr>
              <a:t>f_max</a:t>
            </a:r>
            <a:r>
              <a:rPr lang="en-US" sz="2400" b="1" i="0" dirty="0">
                <a:solidFill>
                  <a:srgbClr val="292929"/>
                </a:solidFill>
                <a:effectLst/>
                <a:latin typeface="Menlo"/>
              </a:rPr>
              <a:t> = </a:t>
            </a:r>
            <a:r>
              <a:rPr lang="en-US" sz="2400" b="1" i="0" dirty="0" err="1">
                <a:solidFill>
                  <a:srgbClr val="292929"/>
                </a:solidFill>
                <a:effectLst/>
                <a:latin typeface="Menlo"/>
              </a:rPr>
              <a:t>weights.min</a:t>
            </a:r>
            <a:r>
              <a:rPr lang="en-US" sz="2400" b="1" i="0" dirty="0">
                <a:solidFill>
                  <a:srgbClr val="292929"/>
                </a:solidFill>
                <a:effectLst/>
                <a:latin typeface="Menlo"/>
              </a:rPr>
              <a:t>(), </a:t>
            </a:r>
            <a:r>
              <a:rPr lang="en-US" sz="2400" b="1" i="0" dirty="0" err="1">
                <a:solidFill>
                  <a:srgbClr val="292929"/>
                </a:solidFill>
                <a:effectLst/>
                <a:latin typeface="Menlo"/>
              </a:rPr>
              <a:t>weights.max</a:t>
            </a:r>
            <a:r>
              <a:rPr lang="en-US" sz="2400" b="1" i="0" dirty="0">
                <a:solidFill>
                  <a:srgbClr val="292929"/>
                </a:solidFill>
                <a:effectLst/>
                <a:latin typeface="Menlo"/>
              </a:rPr>
              <a:t>()</a:t>
            </a:r>
            <a:br>
              <a:rPr lang="en-US" sz="2400" b="1" i="0" dirty="0">
                <a:solidFill>
                  <a:srgbClr val="292929"/>
                </a:solidFill>
                <a:effectLst/>
                <a:latin typeface="Menlo"/>
              </a:rPr>
            </a:br>
            <a:r>
              <a:rPr lang="en-US" sz="2400" b="1" i="0" dirty="0">
                <a:solidFill>
                  <a:srgbClr val="292929"/>
                </a:solidFill>
                <a:effectLst/>
                <a:latin typeface="Menlo"/>
              </a:rPr>
              <a:t>	filters = (weights - </a:t>
            </a:r>
            <a:r>
              <a:rPr lang="en-US" sz="2400" b="1" i="0" dirty="0" err="1">
                <a:solidFill>
                  <a:srgbClr val="292929"/>
                </a:solidFill>
                <a:effectLst/>
                <a:latin typeface="Menlo"/>
              </a:rPr>
              <a:t>f_min</a:t>
            </a:r>
            <a:r>
              <a:rPr lang="en-US" sz="2400" b="1" i="0" dirty="0">
                <a:solidFill>
                  <a:srgbClr val="292929"/>
                </a:solidFill>
                <a:effectLst/>
                <a:latin typeface="Menlo"/>
              </a:rPr>
              <a:t>) / (</a:t>
            </a:r>
            <a:r>
              <a:rPr lang="en-US" sz="2400" b="1" i="0" dirty="0" err="1">
                <a:solidFill>
                  <a:srgbClr val="292929"/>
                </a:solidFill>
                <a:effectLst/>
                <a:latin typeface="Menlo"/>
              </a:rPr>
              <a:t>f_max</a:t>
            </a:r>
            <a:r>
              <a:rPr lang="en-US" sz="2400" b="1" i="0" dirty="0">
                <a:solidFill>
                  <a:srgbClr val="292929"/>
                </a:solidFill>
                <a:effectLst/>
                <a:latin typeface="Menlo"/>
              </a:rPr>
              <a:t> - </a:t>
            </a:r>
            <a:r>
              <a:rPr lang="en-US" sz="2400" b="1" i="0" dirty="0" err="1">
                <a:solidFill>
                  <a:srgbClr val="292929"/>
                </a:solidFill>
                <a:effectLst/>
                <a:latin typeface="Menlo"/>
              </a:rPr>
              <a:t>f_min</a:t>
            </a:r>
            <a:r>
              <a:rPr lang="en-US" sz="2400" b="1" i="0" dirty="0">
                <a:solidFill>
                  <a:srgbClr val="292929"/>
                </a:solidFill>
                <a:effectLst/>
                <a:latin typeface="Menlo"/>
              </a:rPr>
              <a:t>) </a:t>
            </a:r>
            <a:br>
              <a:rPr lang="en-US" sz="2400" b="1" i="0" dirty="0">
                <a:solidFill>
                  <a:srgbClr val="292929"/>
                </a:solidFill>
                <a:effectLst/>
                <a:latin typeface="Menlo"/>
              </a:rPr>
            </a:br>
            <a:r>
              <a:rPr lang="en-US" sz="2400" b="1" i="0" dirty="0">
                <a:solidFill>
                  <a:srgbClr val="292929"/>
                </a:solidFill>
                <a:effectLst/>
                <a:latin typeface="Menlo"/>
              </a:rPr>
              <a:t>	print(</a:t>
            </a:r>
            <a:r>
              <a:rPr lang="en-US" sz="2400" b="1" i="0" dirty="0" err="1">
                <a:solidFill>
                  <a:srgbClr val="292929"/>
                </a:solidFill>
                <a:effectLst/>
                <a:latin typeface="Menlo"/>
              </a:rPr>
              <a:t>filters.shape</a:t>
            </a:r>
            <a:r>
              <a:rPr lang="en-US" sz="2400" b="1" i="0" dirty="0">
                <a:solidFill>
                  <a:srgbClr val="292929"/>
                </a:solidFill>
                <a:effectLst/>
                <a:latin typeface="Menlo"/>
              </a:rPr>
              <a:t>[3])</a:t>
            </a:r>
            <a:br>
              <a:rPr lang="en-US" sz="2400" b="1" i="0" dirty="0">
                <a:solidFill>
                  <a:srgbClr val="292929"/>
                </a:solidFill>
                <a:effectLst/>
                <a:latin typeface="Menlo"/>
              </a:rPr>
            </a:br>
            <a:r>
              <a:rPr lang="en-US" sz="2400" b="1" i="0" dirty="0">
                <a:solidFill>
                  <a:srgbClr val="292929"/>
                </a:solidFill>
                <a:effectLst/>
                <a:latin typeface="Menlo"/>
              </a:rPr>
              <a:t>	</a:t>
            </a:r>
            <a:r>
              <a:rPr lang="en-US" sz="2400" b="1" i="0" dirty="0" err="1">
                <a:solidFill>
                  <a:srgbClr val="292929"/>
                </a:solidFill>
                <a:effectLst/>
                <a:latin typeface="Menlo"/>
              </a:rPr>
              <a:t>filter_cnt</a:t>
            </a:r>
            <a:r>
              <a:rPr lang="en-US" sz="2400" b="1" i="0" dirty="0">
                <a:solidFill>
                  <a:srgbClr val="292929"/>
                </a:solidFill>
                <a:effectLst/>
                <a:latin typeface="Menlo"/>
              </a:rPr>
              <a:t>=1</a:t>
            </a:r>
            <a:br>
              <a:rPr lang="en-US" sz="2400" dirty="0"/>
            </a:br>
            <a:endParaRPr lang="en-US" sz="2400" dirty="0"/>
          </a:p>
        </p:txBody>
      </p:sp>
      <p:sp>
        <p:nvSpPr>
          <p:cNvPr id="5" name="TextBox 4">
            <a:extLst>
              <a:ext uri="{FF2B5EF4-FFF2-40B4-BE49-F238E27FC236}">
                <a16:creationId xmlns:a16="http://schemas.microsoft.com/office/drawing/2014/main" id="{5CA7CF6E-5F90-3711-A4D8-EC8981A49A80}"/>
              </a:ext>
            </a:extLst>
          </p:cNvPr>
          <p:cNvSpPr txBox="1"/>
          <p:nvPr/>
        </p:nvSpPr>
        <p:spPr>
          <a:xfrm>
            <a:off x="6779172" y="815786"/>
            <a:ext cx="6348248" cy="5632311"/>
          </a:xfrm>
          <a:prstGeom prst="rect">
            <a:avLst/>
          </a:prstGeom>
          <a:solidFill>
            <a:schemeClr val="accent2">
              <a:lumMod val="20000"/>
              <a:lumOff val="80000"/>
            </a:schemeClr>
          </a:solidFill>
        </p:spPr>
        <p:txBody>
          <a:bodyPr wrap="square">
            <a:spAutoFit/>
          </a:bodyPr>
          <a:lstStyle/>
          <a:p>
            <a:b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2400" b="0" i="1" u="none" strike="noStrike" kern="1200" cap="none" spc="0" normalizeH="0" baseline="0" noProof="0" dirty="0">
                <a:ln>
                  <a:noFill/>
                </a:ln>
                <a:solidFill>
                  <a:srgbClr val="292929"/>
                </a:solidFill>
                <a:effectLst/>
                <a:uLnTx/>
                <a:uFillTx/>
                <a:latin typeface="Menlo"/>
                <a:ea typeface="+mn-ea"/>
                <a:cs typeface="+mn-cs"/>
              </a:rPr>
              <a:t>#plotting all the filters</a:t>
            </a:r>
            <a:b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2400" b="1" i="0" u="none" strike="noStrike" kern="1200" cap="none" spc="0" normalizeH="0" baseline="0" noProof="0" dirty="0">
                <a:ln>
                  <a:noFill/>
                </a:ln>
                <a:solidFill>
                  <a:srgbClr val="292929"/>
                </a:solidFill>
                <a:effectLst/>
                <a:uLnTx/>
                <a:uFillTx/>
                <a:latin typeface="Menlo"/>
                <a:ea typeface="+mn-ea"/>
                <a:cs typeface="+mn-cs"/>
              </a:rPr>
              <a:t>for </a:t>
            </a:r>
            <a:r>
              <a:rPr kumimoji="0" lang="en-US" sz="2400" b="1" i="0" u="none" strike="noStrike" kern="1200" cap="none" spc="0" normalizeH="0" baseline="0" noProof="0" dirty="0" err="1">
                <a:ln>
                  <a:noFill/>
                </a:ln>
                <a:solidFill>
                  <a:srgbClr val="292929"/>
                </a:solidFill>
                <a:effectLst/>
                <a:uLnTx/>
                <a:uFillTx/>
                <a:latin typeface="Menlo"/>
                <a:ea typeface="+mn-ea"/>
                <a:cs typeface="+mn-cs"/>
              </a:rPr>
              <a:t>i</a:t>
            </a:r>
            <a:r>
              <a:rPr kumimoji="0" lang="en-US" sz="2400" b="1" i="0" u="none" strike="noStrike" kern="1200" cap="none" spc="0" normalizeH="0" baseline="0" noProof="0" dirty="0">
                <a:ln>
                  <a:noFill/>
                </a:ln>
                <a:solidFill>
                  <a:srgbClr val="292929"/>
                </a:solidFill>
                <a:effectLst/>
                <a:uLnTx/>
                <a:uFillTx/>
                <a:latin typeface="Menlo"/>
                <a:ea typeface="+mn-ea"/>
                <a:cs typeface="+mn-cs"/>
              </a:rPr>
              <a:t> in range(</a:t>
            </a:r>
            <a:r>
              <a:rPr kumimoji="0" lang="en-US" sz="2400" b="1" i="0" u="none" strike="noStrike" kern="1200" cap="none" spc="0" normalizeH="0" baseline="0" noProof="0" dirty="0" err="1">
                <a:ln>
                  <a:noFill/>
                </a:ln>
                <a:solidFill>
                  <a:srgbClr val="292929"/>
                </a:solidFill>
                <a:effectLst/>
                <a:uLnTx/>
                <a:uFillTx/>
                <a:latin typeface="Menlo"/>
                <a:ea typeface="+mn-ea"/>
                <a:cs typeface="+mn-cs"/>
              </a:rPr>
              <a:t>filters.shape</a:t>
            </a:r>
            <a:r>
              <a:rPr kumimoji="0" lang="en-US" sz="2400" b="1" i="0" u="none" strike="noStrike" kern="1200" cap="none" spc="0" normalizeH="0" baseline="0" noProof="0" dirty="0">
                <a:ln>
                  <a:noFill/>
                </a:ln>
                <a:solidFill>
                  <a:srgbClr val="292929"/>
                </a:solidFill>
                <a:effectLst/>
                <a:uLnTx/>
                <a:uFillTx/>
                <a:latin typeface="Menlo"/>
                <a:ea typeface="+mn-ea"/>
                <a:cs typeface="+mn-cs"/>
              </a:rPr>
              <a:t>[3]):</a:t>
            </a:r>
            <a:b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1" u="none" strike="noStrike" kern="1200" cap="none" spc="0" normalizeH="0" baseline="0" noProof="0" dirty="0">
                <a:ln>
                  <a:noFill/>
                </a:ln>
                <a:solidFill>
                  <a:srgbClr val="292929"/>
                </a:solidFill>
                <a:effectLst/>
                <a:uLnTx/>
                <a:uFillTx/>
                <a:latin typeface="Menlo"/>
                <a:ea typeface="+mn-ea"/>
                <a:cs typeface="+mn-cs"/>
              </a:rPr>
              <a:t>#get the filters</a:t>
            </a:r>
            <a:b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1" i="0" u="none" strike="noStrike" kern="1200" cap="none" spc="0" normalizeH="0" baseline="0" noProof="0" dirty="0" err="1">
                <a:ln>
                  <a:noFill/>
                </a:ln>
                <a:solidFill>
                  <a:srgbClr val="292929"/>
                </a:solidFill>
                <a:effectLst/>
                <a:uLnTx/>
                <a:uFillTx/>
                <a:latin typeface="Menlo"/>
                <a:ea typeface="+mn-ea"/>
                <a:cs typeface="+mn-cs"/>
              </a:rPr>
              <a:t>filt</a:t>
            </a:r>
            <a:r>
              <a:rPr kumimoji="0" lang="en-US" sz="2400" b="1" i="0" u="none" strike="noStrike" kern="1200" cap="none" spc="0" normalizeH="0" baseline="0" noProof="0" dirty="0">
                <a:ln>
                  <a:noFill/>
                </a:ln>
                <a:solidFill>
                  <a:srgbClr val="292929"/>
                </a:solidFill>
                <a:effectLst/>
                <a:uLnTx/>
                <a:uFillTx/>
                <a:latin typeface="Menlo"/>
                <a:ea typeface="+mn-ea"/>
                <a:cs typeface="+mn-cs"/>
              </a:rPr>
              <a:t>=filters[:,:,:, </a:t>
            </a:r>
            <a:r>
              <a:rPr kumimoji="0" lang="en-US" sz="2400" b="1" i="0" u="none" strike="noStrike" kern="1200" cap="none" spc="0" normalizeH="0" baseline="0" noProof="0" dirty="0" err="1">
                <a:ln>
                  <a:noFill/>
                </a:ln>
                <a:solidFill>
                  <a:srgbClr val="292929"/>
                </a:solidFill>
                <a:effectLst/>
                <a:uLnTx/>
                <a:uFillTx/>
                <a:latin typeface="Menlo"/>
                <a:ea typeface="+mn-ea"/>
                <a:cs typeface="+mn-cs"/>
              </a:rPr>
              <a:t>i</a:t>
            </a:r>
            <a:r>
              <a:rPr kumimoji="0" lang="en-US" sz="2400" b="1" i="0" u="none" strike="noStrike" kern="1200" cap="none" spc="0" normalizeH="0" baseline="0" noProof="0" dirty="0">
                <a:ln>
                  <a:noFill/>
                </a:ln>
                <a:solidFill>
                  <a:srgbClr val="292929"/>
                </a:solidFill>
                <a:effectLst/>
                <a:uLnTx/>
                <a:uFillTx/>
                <a:latin typeface="Menlo"/>
                <a:ea typeface="+mn-ea"/>
                <a:cs typeface="+mn-cs"/>
              </a:rPr>
              <a:t>]</a:t>
            </a:r>
            <a:b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1" u="none" strike="noStrike" kern="1200" cap="none" spc="0" normalizeH="0" baseline="0" noProof="0" dirty="0">
                <a:ln>
                  <a:noFill/>
                </a:ln>
                <a:solidFill>
                  <a:srgbClr val="292929"/>
                </a:solidFill>
                <a:effectLst/>
                <a:uLnTx/>
                <a:uFillTx/>
                <a:latin typeface="Menlo"/>
                <a:ea typeface="+mn-ea"/>
                <a:cs typeface="+mn-cs"/>
              </a:rPr>
              <a:t>#plotting each of the channel, </a:t>
            </a:r>
            <a:br>
              <a:rPr kumimoji="0" lang="en-US" sz="2400" b="0" i="1" u="none" strike="noStrike" kern="1200" cap="none" spc="0" normalizeH="0" baseline="0" noProof="0" dirty="0">
                <a:ln>
                  <a:noFill/>
                </a:ln>
                <a:solidFill>
                  <a:srgbClr val="292929"/>
                </a:solidFill>
                <a:effectLst/>
                <a:uLnTx/>
                <a:uFillTx/>
                <a:latin typeface="Menlo"/>
                <a:ea typeface="+mn-ea"/>
                <a:cs typeface="+mn-cs"/>
              </a:rPr>
            </a:br>
            <a:r>
              <a:rPr kumimoji="0" lang="en-US" sz="2400" b="0" i="1" u="none" strike="noStrike" kern="1200" cap="none" spc="0" normalizeH="0" baseline="0" noProof="0" dirty="0">
                <a:ln>
                  <a:noFill/>
                </a:ln>
                <a:solidFill>
                  <a:srgbClr val="292929"/>
                </a:solidFill>
                <a:effectLst/>
                <a:uLnTx/>
                <a:uFillTx/>
                <a:latin typeface="Menlo"/>
                <a:ea typeface="+mn-ea"/>
                <a:cs typeface="+mn-cs"/>
              </a:rPr>
              <a:t>	color image RGB channels</a:t>
            </a:r>
            <a:b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1" i="0" u="none" strike="noStrike" kern="1200" cap="none" spc="0" normalizeH="0" baseline="0" noProof="0" dirty="0">
                <a:ln>
                  <a:noFill/>
                </a:ln>
                <a:solidFill>
                  <a:srgbClr val="292929"/>
                </a:solidFill>
                <a:effectLst/>
                <a:uLnTx/>
                <a:uFillTx/>
                <a:latin typeface="Menlo"/>
                <a:ea typeface="+mn-ea"/>
                <a:cs typeface="+mn-cs"/>
              </a:rPr>
              <a:t>for j in range(</a:t>
            </a:r>
            <a:r>
              <a:rPr kumimoji="0" lang="en-US" sz="2400" b="1" i="0" u="none" strike="noStrike" kern="1200" cap="none" spc="0" normalizeH="0" baseline="0" noProof="0" dirty="0" err="1">
                <a:ln>
                  <a:noFill/>
                </a:ln>
                <a:solidFill>
                  <a:srgbClr val="292929"/>
                </a:solidFill>
                <a:effectLst/>
                <a:uLnTx/>
                <a:uFillTx/>
                <a:latin typeface="Menlo"/>
                <a:ea typeface="+mn-ea"/>
                <a:cs typeface="+mn-cs"/>
              </a:rPr>
              <a:t>filters.shape</a:t>
            </a:r>
            <a:r>
              <a:rPr kumimoji="0" lang="en-US" sz="2400" b="1" i="0" u="none" strike="noStrike" kern="1200" cap="none" spc="0" normalizeH="0" baseline="0" noProof="0" dirty="0">
                <a:ln>
                  <a:noFill/>
                </a:ln>
                <a:solidFill>
                  <a:srgbClr val="292929"/>
                </a:solidFill>
                <a:effectLst/>
                <a:uLnTx/>
                <a:uFillTx/>
                <a:latin typeface="Menlo"/>
                <a:ea typeface="+mn-ea"/>
                <a:cs typeface="+mn-cs"/>
              </a:rPr>
              <a:t>[0]):</a:t>
            </a:r>
            <a:br>
              <a:rPr kumimoji="0" lang="en-US" sz="2400" b="1" i="0" u="none" strike="noStrike" kern="1200" cap="none" spc="0" normalizeH="0" baseline="0" noProof="0" dirty="0">
                <a:ln>
                  <a:noFill/>
                </a:ln>
                <a:solidFill>
                  <a:srgbClr val="292929"/>
                </a:solidFill>
                <a:effectLst/>
                <a:uLnTx/>
                <a:uFillTx/>
                <a:latin typeface="Menlo"/>
                <a:ea typeface="+mn-ea"/>
                <a:cs typeface="+mn-cs"/>
              </a:rPr>
            </a:br>
            <a:r>
              <a:rPr kumimoji="0" lang="en-US" sz="2400" b="1" i="0" u="none" strike="noStrike" kern="1200" cap="none" spc="0" normalizeH="0" baseline="0" noProof="0" dirty="0">
                <a:ln>
                  <a:noFill/>
                </a:ln>
                <a:solidFill>
                  <a:srgbClr val="292929"/>
                </a:solidFill>
                <a:effectLst/>
                <a:uLnTx/>
                <a:uFillTx/>
                <a:latin typeface="Menlo"/>
                <a:ea typeface="+mn-ea"/>
                <a:cs typeface="+mn-cs"/>
              </a:rPr>
              <a:t>	   ax= </a:t>
            </a:r>
            <a:r>
              <a:rPr kumimoji="0" lang="en-US" sz="2400" b="1" i="0" u="none" strike="noStrike" kern="1200" cap="none" spc="0" normalizeH="0" baseline="0" noProof="0" dirty="0" err="1">
                <a:ln>
                  <a:noFill/>
                </a:ln>
                <a:solidFill>
                  <a:srgbClr val="292929"/>
                </a:solidFill>
                <a:effectLst/>
                <a:uLnTx/>
                <a:uFillTx/>
                <a:latin typeface="Menlo"/>
                <a:ea typeface="+mn-ea"/>
                <a:cs typeface="+mn-cs"/>
              </a:rPr>
              <a:t>plt.subplot</a:t>
            </a:r>
            <a:r>
              <a:rPr kumimoji="0" lang="en-US" sz="2400" b="1" i="0" u="none" strike="noStrike" kern="1200" cap="none" spc="0" normalizeH="0" baseline="0" noProof="0" dirty="0">
                <a:ln>
                  <a:noFill/>
                </a:ln>
                <a:solidFill>
                  <a:srgbClr val="292929"/>
                </a:solidFill>
                <a:effectLst/>
                <a:uLnTx/>
                <a:uFillTx/>
                <a:latin typeface="Menlo"/>
                <a:ea typeface="+mn-ea"/>
                <a:cs typeface="+mn-cs"/>
              </a:rPr>
              <a:t>(</a:t>
            </a:r>
            <a:r>
              <a:rPr kumimoji="0" lang="en-US" sz="2400" b="1" i="0" u="none" strike="noStrike" kern="1200" cap="none" spc="0" normalizeH="0" baseline="0" noProof="0" dirty="0" err="1">
                <a:ln>
                  <a:noFill/>
                </a:ln>
                <a:solidFill>
                  <a:srgbClr val="292929"/>
                </a:solidFill>
                <a:effectLst/>
                <a:uLnTx/>
                <a:uFillTx/>
                <a:latin typeface="Menlo"/>
                <a:ea typeface="+mn-ea"/>
                <a:cs typeface="+mn-cs"/>
              </a:rPr>
              <a:t>filters.shape</a:t>
            </a:r>
            <a:r>
              <a:rPr kumimoji="0" lang="en-US" sz="2400" b="1" i="0" u="none" strike="noStrike" kern="1200" cap="none" spc="0" normalizeH="0" baseline="0" noProof="0" dirty="0">
                <a:ln>
                  <a:noFill/>
                </a:ln>
                <a:solidFill>
                  <a:srgbClr val="292929"/>
                </a:solidFill>
                <a:effectLst/>
                <a:uLnTx/>
                <a:uFillTx/>
                <a:latin typeface="Menlo"/>
                <a:ea typeface="+mn-ea"/>
                <a:cs typeface="+mn-cs"/>
              </a:rPr>
              <a:t>[3],</a:t>
            </a:r>
          </a:p>
          <a:p>
            <a:r>
              <a:rPr kumimoji="0" lang="en-US" sz="2400" b="1" i="0" u="none" strike="noStrike" kern="1200" cap="none" spc="0" normalizeH="0" baseline="0" noProof="0" dirty="0">
                <a:ln>
                  <a:noFill/>
                </a:ln>
                <a:solidFill>
                  <a:srgbClr val="292929"/>
                </a:solidFill>
                <a:effectLst/>
                <a:uLnTx/>
                <a:uFillTx/>
                <a:latin typeface="Menlo"/>
                <a:ea typeface="+mn-ea"/>
                <a:cs typeface="+mn-cs"/>
              </a:rPr>
              <a:t>                </a:t>
            </a:r>
            <a:r>
              <a:rPr kumimoji="0" lang="en-US" sz="2400" b="1" i="0" u="none" strike="noStrike" kern="1200" cap="none" spc="0" normalizeH="0" baseline="0" noProof="0" dirty="0" err="1">
                <a:ln>
                  <a:noFill/>
                </a:ln>
                <a:solidFill>
                  <a:srgbClr val="292929"/>
                </a:solidFill>
                <a:effectLst/>
                <a:uLnTx/>
                <a:uFillTx/>
                <a:latin typeface="Menlo"/>
                <a:ea typeface="+mn-ea"/>
                <a:cs typeface="+mn-cs"/>
              </a:rPr>
              <a:t>filters.shape</a:t>
            </a:r>
            <a:r>
              <a:rPr kumimoji="0" lang="en-US" sz="2400" b="1" i="0" u="none" strike="noStrike" kern="1200" cap="none" spc="0" normalizeH="0" baseline="0" noProof="0" dirty="0">
                <a:ln>
                  <a:noFill/>
                </a:ln>
                <a:solidFill>
                  <a:srgbClr val="292929"/>
                </a:solidFill>
                <a:effectLst/>
                <a:uLnTx/>
                <a:uFillTx/>
                <a:latin typeface="Menlo"/>
                <a:ea typeface="+mn-ea"/>
                <a:cs typeface="+mn-cs"/>
              </a:rPr>
              <a:t>[0], </a:t>
            </a:r>
            <a:r>
              <a:rPr kumimoji="0" lang="en-US" sz="2400" b="1" i="0" u="none" strike="noStrike" kern="1200" cap="none" spc="0" normalizeH="0" baseline="0" noProof="0" dirty="0" err="1">
                <a:ln>
                  <a:noFill/>
                </a:ln>
                <a:solidFill>
                  <a:srgbClr val="292929"/>
                </a:solidFill>
                <a:effectLst/>
                <a:uLnTx/>
                <a:uFillTx/>
                <a:latin typeface="Menlo"/>
                <a:ea typeface="+mn-ea"/>
                <a:cs typeface="+mn-cs"/>
              </a:rPr>
              <a:t>filter_cnt</a:t>
            </a:r>
            <a:r>
              <a:rPr kumimoji="0" lang="en-US" sz="2400" b="1" i="0" u="none" strike="noStrike" kern="1200" cap="none" spc="0" normalizeH="0" baseline="0" noProof="0" dirty="0">
                <a:ln>
                  <a:noFill/>
                </a:ln>
                <a:solidFill>
                  <a:srgbClr val="292929"/>
                </a:solidFill>
                <a:effectLst/>
                <a:uLnTx/>
                <a:uFillTx/>
                <a:latin typeface="Menlo"/>
                <a:ea typeface="+mn-ea"/>
                <a:cs typeface="+mn-cs"/>
              </a:rPr>
              <a:t> )</a:t>
            </a:r>
          </a:p>
          <a:p>
            <a:r>
              <a:rPr lang="en-US" sz="2400" b="1" dirty="0">
                <a:solidFill>
                  <a:srgbClr val="292929"/>
                </a:solidFill>
                <a:latin typeface="Menlo"/>
              </a:rPr>
              <a:t>	  </a:t>
            </a:r>
            <a:r>
              <a:rPr kumimoji="0" lang="en-US" sz="2400" b="1" i="0" u="none" strike="noStrike" kern="1200" cap="none" spc="0" normalizeH="0" baseline="0" noProof="0" dirty="0" err="1">
                <a:ln>
                  <a:noFill/>
                </a:ln>
                <a:solidFill>
                  <a:srgbClr val="292929"/>
                </a:solidFill>
                <a:effectLst/>
                <a:uLnTx/>
                <a:uFillTx/>
                <a:latin typeface="Menlo"/>
                <a:ea typeface="+mn-ea"/>
                <a:cs typeface="+mn-cs"/>
              </a:rPr>
              <a:t>ax.set_xticks</a:t>
            </a:r>
            <a:r>
              <a:rPr kumimoji="0" lang="en-US" sz="2400" b="1" i="0" u="none" strike="noStrike" kern="1200" cap="none" spc="0" normalizeH="0" baseline="0" noProof="0" dirty="0">
                <a:ln>
                  <a:noFill/>
                </a:ln>
                <a:solidFill>
                  <a:srgbClr val="292929"/>
                </a:solidFill>
                <a:effectLst/>
                <a:uLnTx/>
                <a:uFillTx/>
                <a:latin typeface="Menlo"/>
                <a:ea typeface="+mn-ea"/>
                <a:cs typeface="+mn-cs"/>
              </a:rPr>
              <a:t>([])</a:t>
            </a:r>
            <a:br>
              <a:rPr kumimoji="0" lang="en-US" sz="2400" b="1" i="0" u="none" strike="noStrike" kern="1200" cap="none" spc="0" normalizeH="0" baseline="0" noProof="0" dirty="0">
                <a:ln>
                  <a:noFill/>
                </a:ln>
                <a:solidFill>
                  <a:srgbClr val="292929"/>
                </a:solidFill>
                <a:effectLst/>
                <a:uLnTx/>
                <a:uFillTx/>
                <a:latin typeface="Menlo"/>
                <a:ea typeface="+mn-ea"/>
                <a:cs typeface="+mn-cs"/>
              </a:rPr>
            </a:br>
            <a:r>
              <a:rPr kumimoji="0" lang="en-US" sz="2400" b="1" i="0" u="none" strike="noStrike" kern="1200" cap="none" spc="0" normalizeH="0" baseline="0" noProof="0" dirty="0">
                <a:ln>
                  <a:noFill/>
                </a:ln>
                <a:solidFill>
                  <a:srgbClr val="292929"/>
                </a:solidFill>
                <a:effectLst/>
                <a:uLnTx/>
                <a:uFillTx/>
                <a:latin typeface="Menlo"/>
                <a:ea typeface="+mn-ea"/>
                <a:cs typeface="+mn-cs"/>
              </a:rPr>
              <a:t>	  </a:t>
            </a:r>
            <a:r>
              <a:rPr kumimoji="0" lang="en-US" sz="2400" b="1" i="0" u="none" strike="noStrike" kern="1200" cap="none" spc="0" normalizeH="0" baseline="0" noProof="0" dirty="0" err="1">
                <a:ln>
                  <a:noFill/>
                </a:ln>
                <a:solidFill>
                  <a:srgbClr val="292929"/>
                </a:solidFill>
                <a:effectLst/>
                <a:uLnTx/>
                <a:uFillTx/>
                <a:latin typeface="Menlo"/>
                <a:ea typeface="+mn-ea"/>
                <a:cs typeface="+mn-cs"/>
              </a:rPr>
              <a:t>ax.set_yticks</a:t>
            </a:r>
            <a:r>
              <a:rPr kumimoji="0" lang="en-US" sz="2400" b="1" i="0" u="none" strike="noStrike" kern="1200" cap="none" spc="0" normalizeH="0" baseline="0" noProof="0" dirty="0">
                <a:ln>
                  <a:noFill/>
                </a:ln>
                <a:solidFill>
                  <a:srgbClr val="292929"/>
                </a:solidFill>
                <a:effectLst/>
                <a:uLnTx/>
                <a:uFillTx/>
                <a:latin typeface="Menlo"/>
                <a:ea typeface="+mn-ea"/>
                <a:cs typeface="+mn-cs"/>
              </a:rPr>
              <a:t>([])</a:t>
            </a:r>
            <a:br>
              <a:rPr kumimoji="0" lang="en-US" sz="2400" b="1" i="0" u="none" strike="noStrike" kern="1200" cap="none" spc="0" normalizeH="0" baseline="0" noProof="0" dirty="0">
                <a:ln>
                  <a:noFill/>
                </a:ln>
                <a:solidFill>
                  <a:srgbClr val="292929"/>
                </a:solidFill>
                <a:effectLst/>
                <a:uLnTx/>
                <a:uFillTx/>
                <a:latin typeface="Menlo"/>
                <a:ea typeface="+mn-ea"/>
                <a:cs typeface="+mn-cs"/>
              </a:rPr>
            </a:br>
            <a:r>
              <a:rPr kumimoji="0" lang="en-US" sz="2400" b="1" i="0" u="none" strike="noStrike" kern="1200" cap="none" spc="0" normalizeH="0" baseline="0" noProof="0" dirty="0">
                <a:ln>
                  <a:noFill/>
                </a:ln>
                <a:solidFill>
                  <a:srgbClr val="292929"/>
                </a:solidFill>
                <a:effectLst/>
                <a:uLnTx/>
                <a:uFillTx/>
                <a:latin typeface="Menlo"/>
                <a:ea typeface="+mn-ea"/>
                <a:cs typeface="+mn-cs"/>
              </a:rPr>
              <a:t>	  </a:t>
            </a:r>
            <a:r>
              <a:rPr kumimoji="0" lang="en-US" sz="2400" b="1" i="0" u="none" strike="noStrike" kern="1200" cap="none" spc="0" normalizeH="0" baseline="0" noProof="0" dirty="0" err="1">
                <a:ln>
                  <a:noFill/>
                </a:ln>
                <a:solidFill>
                  <a:srgbClr val="292929"/>
                </a:solidFill>
                <a:effectLst/>
                <a:uLnTx/>
                <a:uFillTx/>
                <a:latin typeface="Menlo"/>
                <a:ea typeface="+mn-ea"/>
                <a:cs typeface="+mn-cs"/>
              </a:rPr>
              <a:t>plt.imshow</a:t>
            </a:r>
            <a:r>
              <a:rPr kumimoji="0" lang="en-US" sz="2400" b="1" i="0" u="none" strike="noStrike" kern="1200" cap="none" spc="0" normalizeH="0" baseline="0" noProof="0" dirty="0">
                <a:ln>
                  <a:noFill/>
                </a:ln>
                <a:solidFill>
                  <a:srgbClr val="292929"/>
                </a:solidFill>
                <a:effectLst/>
                <a:uLnTx/>
                <a:uFillTx/>
                <a:latin typeface="Menlo"/>
                <a:ea typeface="+mn-ea"/>
                <a:cs typeface="+mn-cs"/>
              </a:rPr>
              <a:t>(</a:t>
            </a:r>
            <a:r>
              <a:rPr kumimoji="0" lang="en-US" sz="2400" b="1" i="0" u="none" strike="noStrike" kern="1200" cap="none" spc="0" normalizeH="0" baseline="0" noProof="0" dirty="0" err="1">
                <a:ln>
                  <a:noFill/>
                </a:ln>
                <a:solidFill>
                  <a:srgbClr val="292929"/>
                </a:solidFill>
                <a:effectLst/>
                <a:uLnTx/>
                <a:uFillTx/>
                <a:latin typeface="Menlo"/>
                <a:ea typeface="+mn-ea"/>
                <a:cs typeface="+mn-cs"/>
              </a:rPr>
              <a:t>filt</a:t>
            </a:r>
            <a:r>
              <a:rPr kumimoji="0" lang="en-US" sz="2400" b="1" i="0" u="none" strike="noStrike" kern="1200" cap="none" spc="0" normalizeH="0" baseline="0" noProof="0" dirty="0">
                <a:ln>
                  <a:noFill/>
                </a:ln>
                <a:solidFill>
                  <a:srgbClr val="292929"/>
                </a:solidFill>
                <a:effectLst/>
                <a:uLnTx/>
                <a:uFillTx/>
                <a:latin typeface="Menlo"/>
                <a:ea typeface="+mn-ea"/>
                <a:cs typeface="+mn-cs"/>
              </a:rPr>
              <a:t>[:,:, j])</a:t>
            </a:r>
            <a:br>
              <a:rPr kumimoji="0" lang="en-US" sz="2400" b="1" i="0" u="none" strike="noStrike" kern="1200" cap="none" spc="0" normalizeH="0" baseline="0" noProof="0" dirty="0">
                <a:ln>
                  <a:noFill/>
                </a:ln>
                <a:solidFill>
                  <a:srgbClr val="292929"/>
                </a:solidFill>
                <a:effectLst/>
                <a:uLnTx/>
                <a:uFillTx/>
                <a:latin typeface="Menlo"/>
                <a:ea typeface="+mn-ea"/>
                <a:cs typeface="+mn-cs"/>
              </a:rPr>
            </a:br>
            <a:r>
              <a:rPr kumimoji="0" lang="en-US" sz="2400" b="1" i="0" u="none" strike="noStrike" kern="1200" cap="none" spc="0" normalizeH="0" baseline="0" noProof="0" dirty="0">
                <a:ln>
                  <a:noFill/>
                </a:ln>
                <a:solidFill>
                  <a:srgbClr val="292929"/>
                </a:solidFill>
                <a:effectLst/>
                <a:uLnTx/>
                <a:uFillTx/>
                <a:latin typeface="Menlo"/>
                <a:ea typeface="+mn-ea"/>
                <a:cs typeface="+mn-cs"/>
              </a:rPr>
              <a:t>	  </a:t>
            </a:r>
            <a:r>
              <a:rPr kumimoji="0" lang="en-US" sz="2400" b="1" i="0" u="none" strike="noStrike" kern="1200" cap="none" spc="0" normalizeH="0" baseline="0" noProof="0" dirty="0" err="1">
                <a:ln>
                  <a:noFill/>
                </a:ln>
                <a:solidFill>
                  <a:srgbClr val="292929"/>
                </a:solidFill>
                <a:effectLst/>
                <a:uLnTx/>
                <a:uFillTx/>
                <a:latin typeface="Menlo"/>
                <a:ea typeface="+mn-ea"/>
                <a:cs typeface="+mn-cs"/>
              </a:rPr>
              <a:t>filter_cnt</a:t>
            </a:r>
            <a:r>
              <a:rPr kumimoji="0" lang="en-US" sz="2400" b="1" i="0" u="none" strike="noStrike" kern="1200" cap="none" spc="0" normalizeH="0" baseline="0" noProof="0" dirty="0">
                <a:ln>
                  <a:noFill/>
                </a:ln>
                <a:solidFill>
                  <a:srgbClr val="292929"/>
                </a:solidFill>
                <a:effectLst/>
                <a:uLnTx/>
                <a:uFillTx/>
                <a:latin typeface="Menlo"/>
                <a:ea typeface="+mn-ea"/>
                <a:cs typeface="+mn-cs"/>
              </a:rPr>
              <a:t>+=1</a:t>
            </a:r>
            <a:br>
              <a:rPr kumimoji="0" lang="en-US" sz="2400" b="1" i="0" u="none" strike="noStrike" kern="1200" cap="none" spc="0" normalizeH="0" baseline="0" noProof="0" dirty="0">
                <a:ln>
                  <a:noFill/>
                </a:ln>
                <a:solidFill>
                  <a:srgbClr val="292929"/>
                </a:solidFill>
                <a:effectLst/>
                <a:uLnTx/>
                <a:uFillTx/>
                <a:latin typeface="Menlo"/>
                <a:ea typeface="+mn-ea"/>
                <a:cs typeface="+mn-cs"/>
              </a:rPr>
            </a:br>
            <a:r>
              <a:rPr kumimoji="0" lang="en-US" sz="2400" b="1" i="0" u="none" strike="noStrike" kern="1200" cap="none" spc="0" normalizeH="0" baseline="0" noProof="0" dirty="0" err="1">
                <a:ln>
                  <a:noFill/>
                </a:ln>
                <a:solidFill>
                  <a:srgbClr val="292929"/>
                </a:solidFill>
                <a:effectLst/>
                <a:uLnTx/>
                <a:uFillTx/>
                <a:latin typeface="Menlo"/>
                <a:ea typeface="+mn-ea"/>
                <a:cs typeface="+mn-cs"/>
              </a:rPr>
              <a:t>plt.show</a:t>
            </a:r>
            <a:r>
              <a:rPr kumimoji="0" lang="en-US" sz="2400" b="1" i="0" u="none" strike="noStrike" kern="1200" cap="none" spc="0" normalizeH="0" baseline="0" noProof="0" dirty="0">
                <a:ln>
                  <a:noFill/>
                </a:ln>
                <a:solidFill>
                  <a:srgbClr val="292929"/>
                </a:solidFill>
                <a:effectLst/>
                <a:uLnTx/>
                <a:uFillTx/>
                <a:latin typeface="Menlo"/>
                <a:ea typeface="+mn-ea"/>
                <a:cs typeface="+mn-cs"/>
              </a:rPr>
              <a:t>()</a:t>
            </a:r>
            <a:endParaRPr lang="en-US" dirty="0"/>
          </a:p>
        </p:txBody>
      </p:sp>
    </p:spTree>
    <p:extLst>
      <p:ext uri="{BB962C8B-B14F-4D97-AF65-F5344CB8AC3E}">
        <p14:creationId xmlns:p14="http://schemas.microsoft.com/office/powerpoint/2010/main" val="933808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587AE087-5389-E10B-9E65-D5BBB9B3FD7F}"/>
              </a:ext>
            </a:extLst>
          </p:cNvPr>
          <p:cNvSpPr txBox="1"/>
          <p:nvPr/>
        </p:nvSpPr>
        <p:spPr>
          <a:xfrm>
            <a:off x="643468" y="643467"/>
            <a:ext cx="4620584" cy="456713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0" i="0" kern="1200">
                <a:solidFill>
                  <a:schemeClr val="tx1"/>
                </a:solidFill>
                <a:effectLst/>
                <a:latin typeface="+mj-lt"/>
                <a:ea typeface="+mj-ea"/>
                <a:cs typeface="+mj-cs"/>
              </a:rPr>
              <a:t>Filters applied to the CNN model for cats and dogs.</a:t>
            </a:r>
            <a:endParaRPr lang="en-US" sz="4400" kern="1200">
              <a:solidFill>
                <a:schemeClr val="tx1"/>
              </a:solidFill>
              <a:latin typeface="+mj-lt"/>
              <a:ea typeface="+mj-ea"/>
              <a:cs typeface="+mj-cs"/>
            </a:endParaRPr>
          </a:p>
        </p:txBody>
      </p:sp>
      <p:pic>
        <p:nvPicPr>
          <p:cNvPr id="4" name="Picture 3">
            <a:extLst>
              <a:ext uri="{FF2B5EF4-FFF2-40B4-BE49-F238E27FC236}">
                <a16:creationId xmlns:a16="http://schemas.microsoft.com/office/drawing/2014/main" id="{CF1B4642-5506-4E19-F3DD-90E0F0599E48}"/>
              </a:ext>
            </a:extLst>
          </p:cNvPr>
          <p:cNvPicPr>
            <a:picLocks noChangeAspect="1"/>
          </p:cNvPicPr>
          <p:nvPr/>
        </p:nvPicPr>
        <p:blipFill>
          <a:blip r:embed="rId2"/>
          <a:stretch>
            <a:fillRect/>
          </a:stretch>
        </p:blipFill>
        <p:spPr>
          <a:xfrm>
            <a:off x="6606253" y="178676"/>
            <a:ext cx="4797471" cy="6679323"/>
          </a:xfrm>
          <a:prstGeom prst="rect">
            <a:avLst/>
          </a:prstGeom>
        </p:spPr>
      </p:pic>
    </p:spTree>
    <p:extLst>
      <p:ext uri="{BB962C8B-B14F-4D97-AF65-F5344CB8AC3E}">
        <p14:creationId xmlns:p14="http://schemas.microsoft.com/office/powerpoint/2010/main" val="971555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3B880-E3A5-3937-B60C-1C91455EBA62}"/>
              </a:ext>
            </a:extLst>
          </p:cNvPr>
          <p:cNvSpPr>
            <a:spLocks noGrp="1"/>
          </p:cNvSpPr>
          <p:nvPr>
            <p:ph type="title"/>
          </p:nvPr>
        </p:nvSpPr>
        <p:spPr>
          <a:xfrm>
            <a:off x="648929" y="629266"/>
            <a:ext cx="4656316" cy="1622321"/>
          </a:xfrm>
        </p:spPr>
        <p:txBody>
          <a:bodyPr>
            <a:normAutofit fontScale="90000"/>
          </a:bodyPr>
          <a:lstStyle/>
          <a:p>
            <a:pPr algn="l"/>
            <a:r>
              <a:rPr lang="en-US" sz="3600" b="1" dirty="0">
                <a:solidFill>
                  <a:srgbClr val="292929"/>
                </a:solidFill>
                <a:latin typeface="sohne"/>
              </a:rPr>
              <a:t>Visualizing </a:t>
            </a:r>
            <a:r>
              <a:rPr lang="en-US" sz="3600" b="1" dirty="0">
                <a:solidFill>
                  <a:srgbClr val="FF0000"/>
                </a:solidFill>
                <a:latin typeface="sohne"/>
              </a:rPr>
              <a:t>Feature maps </a:t>
            </a:r>
            <a:r>
              <a:rPr lang="en-US" sz="3600" b="1" dirty="0">
                <a:solidFill>
                  <a:srgbClr val="292929"/>
                </a:solidFill>
                <a:latin typeface="sohne"/>
              </a:rPr>
              <a:t>or Activation maps generated in a CNN</a:t>
            </a:r>
          </a:p>
        </p:txBody>
      </p:sp>
      <p:sp>
        <p:nvSpPr>
          <p:cNvPr id="3" name="Content Placeholder 2">
            <a:extLst>
              <a:ext uri="{FF2B5EF4-FFF2-40B4-BE49-F238E27FC236}">
                <a16:creationId xmlns:a16="http://schemas.microsoft.com/office/drawing/2014/main" id="{53C0B7FF-401A-C6C8-1161-74FF8EFDF87A}"/>
              </a:ext>
            </a:extLst>
          </p:cNvPr>
          <p:cNvSpPr>
            <a:spLocks noGrp="1"/>
          </p:cNvSpPr>
          <p:nvPr>
            <p:ph idx="1"/>
          </p:nvPr>
        </p:nvSpPr>
        <p:spPr>
          <a:xfrm>
            <a:off x="648931" y="2438400"/>
            <a:ext cx="3505494" cy="3785419"/>
          </a:xfrm>
        </p:spPr>
        <p:txBody>
          <a:bodyPr>
            <a:normAutofit fontScale="92500" lnSpcReduction="10000"/>
          </a:bodyPr>
          <a:lstStyle/>
          <a:p>
            <a:r>
              <a:rPr lang="en-US" sz="2400" dirty="0">
                <a:solidFill>
                  <a:srgbClr val="292929"/>
                </a:solidFill>
                <a:latin typeface="charter"/>
              </a:rPr>
              <a:t>Feature maps are generated by applying Filters or Feature detectors to the input image or the feature map output of the prior layers. </a:t>
            </a:r>
          </a:p>
          <a:p>
            <a:r>
              <a:rPr lang="en-US" sz="2400" dirty="0">
                <a:solidFill>
                  <a:srgbClr val="292929"/>
                </a:solidFill>
                <a:latin typeface="charter"/>
              </a:rPr>
              <a:t>Feature map visualization will provide insight into the internal representations for specific input for each of the Convolutional layers in the model.</a:t>
            </a:r>
          </a:p>
        </p:txBody>
      </p:sp>
      <p:sp>
        <p:nvSpPr>
          <p:cNvPr id="6" name="TextBox 5">
            <a:extLst>
              <a:ext uri="{FF2B5EF4-FFF2-40B4-BE49-F238E27FC236}">
                <a16:creationId xmlns:a16="http://schemas.microsoft.com/office/drawing/2014/main" id="{520E3A50-8755-5E1B-6DFB-834998A6B379}"/>
              </a:ext>
            </a:extLst>
          </p:cNvPr>
          <p:cNvSpPr txBox="1"/>
          <p:nvPr/>
        </p:nvSpPr>
        <p:spPr>
          <a:xfrm>
            <a:off x="4855780" y="127339"/>
            <a:ext cx="7336220" cy="6740307"/>
          </a:xfrm>
          <a:prstGeom prst="rect">
            <a:avLst/>
          </a:prstGeom>
          <a:solidFill>
            <a:schemeClr val="accent2">
              <a:lumMod val="20000"/>
              <a:lumOff val="80000"/>
            </a:schemeClr>
          </a:solidFill>
        </p:spPr>
        <p:txBody>
          <a:bodyPr wrap="square">
            <a:spAutoFit/>
          </a:bodyPr>
          <a:lstStyle/>
          <a:p>
            <a:pPr algn="l">
              <a:buFont typeface="+mj-lt"/>
              <a:buAutoNum type="arabicPeriod"/>
            </a:pPr>
            <a:r>
              <a:rPr lang="en-US" sz="2400" b="0" i="0" dirty="0">
                <a:solidFill>
                  <a:srgbClr val="292929"/>
                </a:solidFill>
                <a:effectLst/>
                <a:latin typeface="charter"/>
              </a:rPr>
              <a:t>Define a new model, </a:t>
            </a:r>
            <a:r>
              <a:rPr lang="en-US" sz="2400" b="1" i="1" dirty="0" err="1">
                <a:solidFill>
                  <a:srgbClr val="292929"/>
                </a:solidFill>
                <a:effectLst/>
                <a:latin typeface="charter"/>
              </a:rPr>
              <a:t>visualization_model</a:t>
            </a:r>
            <a:r>
              <a:rPr lang="en-US" sz="2400" b="0" i="0" dirty="0">
                <a:solidFill>
                  <a:srgbClr val="292929"/>
                </a:solidFill>
                <a:effectLst/>
                <a:latin typeface="charter"/>
              </a:rPr>
              <a:t> that will take an image as the input. The output of the model will be feature maps, which are an intermediate representation for all layers after the first layer. This is based on the model we have used for training.</a:t>
            </a:r>
          </a:p>
          <a:p>
            <a:pPr algn="l">
              <a:buFont typeface="+mj-lt"/>
              <a:buAutoNum type="arabicPeriod"/>
            </a:pPr>
            <a:r>
              <a:rPr lang="en-US" sz="2400" b="0" i="0" dirty="0">
                <a:solidFill>
                  <a:srgbClr val="292929"/>
                </a:solidFill>
                <a:effectLst/>
                <a:latin typeface="charter"/>
              </a:rPr>
              <a:t>Load the input image for which we want to view the Feature map to understand which features were prominent to classify the image.</a:t>
            </a:r>
          </a:p>
          <a:p>
            <a:pPr algn="l">
              <a:buFont typeface="+mj-lt"/>
              <a:buAutoNum type="arabicPeriod"/>
            </a:pPr>
            <a:r>
              <a:rPr lang="en-US" sz="2400" b="0" i="0" dirty="0">
                <a:solidFill>
                  <a:srgbClr val="292929"/>
                </a:solidFill>
                <a:effectLst/>
                <a:latin typeface="charter"/>
              </a:rPr>
              <a:t>Convert the image to NumPy array</a:t>
            </a:r>
          </a:p>
          <a:p>
            <a:pPr algn="l">
              <a:buFont typeface="+mj-lt"/>
              <a:buAutoNum type="arabicPeriod"/>
            </a:pPr>
            <a:r>
              <a:rPr lang="en-US" sz="2400" b="0" i="0" dirty="0">
                <a:solidFill>
                  <a:srgbClr val="292929"/>
                </a:solidFill>
                <a:effectLst/>
                <a:latin typeface="charter"/>
              </a:rPr>
              <a:t>Normalize the array by rescaling it</a:t>
            </a:r>
          </a:p>
          <a:p>
            <a:pPr algn="l">
              <a:buFont typeface="+mj-lt"/>
              <a:buAutoNum type="arabicPeriod"/>
            </a:pPr>
            <a:r>
              <a:rPr lang="en-US" sz="2400" b="0" i="0" dirty="0">
                <a:solidFill>
                  <a:srgbClr val="292929"/>
                </a:solidFill>
                <a:effectLst/>
                <a:latin typeface="charter"/>
              </a:rPr>
              <a:t>Run the input image through the visualization model to obtain all</a:t>
            </a:r>
            <a:br>
              <a:rPr lang="en-US" sz="2400" b="0" i="0" dirty="0">
                <a:solidFill>
                  <a:srgbClr val="292929"/>
                </a:solidFill>
                <a:effectLst/>
                <a:latin typeface="charter"/>
              </a:rPr>
            </a:br>
            <a:r>
              <a:rPr lang="en-US" sz="2400" b="0" i="0" dirty="0">
                <a:solidFill>
                  <a:srgbClr val="292929"/>
                </a:solidFill>
                <a:effectLst/>
                <a:latin typeface="charter"/>
              </a:rPr>
              <a:t>intermediate representations for the input image.</a:t>
            </a:r>
          </a:p>
          <a:p>
            <a:pPr algn="l">
              <a:buFont typeface="+mj-lt"/>
              <a:buAutoNum type="arabicPeriod"/>
            </a:pPr>
            <a:r>
              <a:rPr lang="en-US" sz="2400" b="0" i="0" dirty="0">
                <a:solidFill>
                  <a:srgbClr val="292929"/>
                </a:solidFill>
                <a:effectLst/>
                <a:latin typeface="charter"/>
              </a:rPr>
              <a:t>Create the plot for all of the convolutional layers and the max pool layers but not for the fully connected layer. For plotting the Feature maps, retrieve the layer name for each of the layers in the model.</a:t>
            </a:r>
          </a:p>
          <a:p>
            <a:endParaRPr lang="en-US" sz="2400" dirty="0"/>
          </a:p>
        </p:txBody>
      </p:sp>
    </p:spTree>
    <p:extLst>
      <p:ext uri="{BB962C8B-B14F-4D97-AF65-F5344CB8AC3E}">
        <p14:creationId xmlns:p14="http://schemas.microsoft.com/office/powerpoint/2010/main" val="1037854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D9FFAA-4072-887A-EC4B-735CBB32C3E0}"/>
              </a:ext>
            </a:extLst>
          </p:cNvPr>
          <p:cNvSpPr txBox="1"/>
          <p:nvPr/>
        </p:nvSpPr>
        <p:spPr>
          <a:xfrm>
            <a:off x="566956" y="242006"/>
            <a:ext cx="9278957" cy="5324535"/>
          </a:xfrm>
          <a:prstGeom prst="rect">
            <a:avLst/>
          </a:prstGeom>
          <a:noFill/>
        </p:spPr>
        <p:txBody>
          <a:bodyPr wrap="square">
            <a:spAutoFit/>
          </a:bodyPr>
          <a:lstStyle/>
          <a:p>
            <a:r>
              <a:rPr lang="en-US" sz="2000" dirty="0" err="1">
                <a:latin typeface="Courier New" panose="02070309020205020404" pitchFamily="49" charset="0"/>
                <a:cs typeface="Courier New" panose="02070309020205020404" pitchFamily="49" charset="0"/>
              </a:rPr>
              <a:t>img_path</a:t>
            </a:r>
            <a:r>
              <a:rPr lang="en-US" sz="2000" dirty="0">
                <a:latin typeface="Courier New" panose="02070309020205020404" pitchFamily="49" charset="0"/>
                <a:cs typeface="Courier New" panose="02070309020205020404" pitchFamily="49" charset="0"/>
              </a:rPr>
              <a:t>='\\dogs-vs-cats\\test1\\137.jpg' #dog</a:t>
            </a:r>
          </a:p>
          <a:p>
            <a:r>
              <a:rPr lang="en-US" sz="2000" dirty="0">
                <a:latin typeface="Courier New" panose="02070309020205020404" pitchFamily="49" charset="0"/>
                <a:cs typeface="Courier New" panose="02070309020205020404" pitchFamily="49" charset="0"/>
              </a:rPr>
              <a:t># Define a new Model, Input= image </a:t>
            </a:r>
          </a:p>
          <a:p>
            <a:r>
              <a:rPr lang="en-US" sz="2000" dirty="0">
                <a:latin typeface="Courier New" panose="02070309020205020404" pitchFamily="49" charset="0"/>
                <a:cs typeface="Courier New" panose="02070309020205020404" pitchFamily="49" charset="0"/>
              </a:rPr>
              <a:t># Output= intermediate representations for all layers in the  </a:t>
            </a:r>
          </a:p>
          <a:p>
            <a:r>
              <a:rPr lang="en-US" sz="2000" dirty="0">
                <a:latin typeface="Courier New" panose="02070309020205020404" pitchFamily="49" charset="0"/>
                <a:cs typeface="Courier New" panose="02070309020205020404" pitchFamily="49" charset="0"/>
              </a:rPr>
              <a:t># previous model after the first.</a:t>
            </a:r>
          </a:p>
          <a:p>
            <a:r>
              <a:rPr lang="en-US" sz="2000" dirty="0" err="1">
                <a:latin typeface="Courier New" panose="02070309020205020404" pitchFamily="49" charset="0"/>
                <a:cs typeface="Courier New" panose="02070309020205020404" pitchFamily="49" charset="0"/>
              </a:rPr>
              <a:t>successive_outputs</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layer.output</a:t>
            </a:r>
            <a:r>
              <a:rPr lang="en-US" sz="2000" dirty="0">
                <a:latin typeface="Courier New" panose="02070309020205020404" pitchFamily="49" charset="0"/>
                <a:cs typeface="Courier New" panose="02070309020205020404" pitchFamily="49" charset="0"/>
              </a:rPr>
              <a:t> for layer in </a:t>
            </a:r>
            <a:r>
              <a:rPr lang="en-US" sz="2000" dirty="0" err="1">
                <a:latin typeface="Courier New" panose="02070309020205020404" pitchFamily="49" charset="0"/>
                <a:cs typeface="Courier New" panose="02070309020205020404" pitchFamily="49" charset="0"/>
              </a:rPr>
              <a:t>model.layers</a:t>
            </a:r>
            <a:r>
              <a:rPr lang="en-US" sz="2000" dirty="0">
                <a:latin typeface="Courier New" panose="02070309020205020404" pitchFamily="49" charset="0"/>
                <a:cs typeface="Courier New" panose="02070309020205020404" pitchFamily="49" charset="0"/>
              </a:rPr>
              <a:t>[1:]]</a:t>
            </a:r>
          </a:p>
          <a:p>
            <a:r>
              <a:rPr lang="en-US" sz="2000" dirty="0">
                <a:latin typeface="Courier New" panose="02070309020205020404" pitchFamily="49" charset="0"/>
                <a:cs typeface="Courier New" panose="02070309020205020404" pitchFamily="49" charset="0"/>
              </a:rPr>
              <a:t>#visualization_model = Model(</a:t>
            </a:r>
            <a:r>
              <a:rPr lang="en-US" sz="2000" dirty="0" err="1">
                <a:latin typeface="Courier New" panose="02070309020205020404" pitchFamily="49" charset="0"/>
                <a:cs typeface="Courier New" panose="02070309020205020404" pitchFamily="49" charset="0"/>
              </a:rPr>
              <a:t>img_input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successive_outputs</a:t>
            </a:r>
            <a:r>
              <a:rPr lang="en-US" sz="2000" dirty="0">
                <a:latin typeface="Courier New" panose="02070309020205020404" pitchFamily="49" charset="0"/>
                <a:cs typeface="Courier New" panose="02070309020205020404" pitchFamily="49" charset="0"/>
              </a:rPr>
              <a:t>)</a:t>
            </a:r>
          </a:p>
          <a:p>
            <a:r>
              <a:rPr lang="en-US" sz="2000" dirty="0" err="1">
                <a:latin typeface="Courier New" panose="02070309020205020404" pitchFamily="49" charset="0"/>
                <a:cs typeface="Courier New" panose="02070309020205020404" pitchFamily="49" charset="0"/>
              </a:rPr>
              <a:t>visualization_model</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tf.keras.models.Model</a:t>
            </a:r>
            <a:r>
              <a:rPr lang="en-US" sz="2000" dirty="0">
                <a:latin typeface="Courier New" panose="02070309020205020404" pitchFamily="49" charset="0"/>
                <a:cs typeface="Courier New" panose="02070309020205020404" pitchFamily="49" charset="0"/>
              </a:rPr>
              <a:t>(inputs = </a:t>
            </a:r>
            <a:r>
              <a:rPr lang="en-US" sz="2000" dirty="0" err="1">
                <a:latin typeface="Courier New" panose="02070309020205020404" pitchFamily="49" charset="0"/>
                <a:cs typeface="Courier New" panose="02070309020205020404" pitchFamily="49" charset="0"/>
              </a:rPr>
              <a:t>model.input</a:t>
            </a:r>
            <a:r>
              <a:rPr lang="en-US" sz="2000" dirty="0">
                <a:latin typeface="Courier New" panose="02070309020205020404" pitchFamily="49" charset="0"/>
                <a:cs typeface="Courier New" panose="02070309020205020404" pitchFamily="49" charset="0"/>
              </a:rPr>
              <a:t>, outputs = </a:t>
            </a:r>
            <a:r>
              <a:rPr lang="en-US" sz="2000" dirty="0" err="1">
                <a:latin typeface="Courier New" panose="02070309020205020404" pitchFamily="49" charset="0"/>
                <a:cs typeface="Courier New" panose="02070309020205020404" pitchFamily="49" charset="0"/>
              </a:rPr>
              <a:t>successive_outputs</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#Load the input image</a:t>
            </a:r>
          </a:p>
          <a:p>
            <a:r>
              <a:rPr lang="en-US" sz="2000" dirty="0" err="1">
                <a:latin typeface="Courier New" panose="02070309020205020404" pitchFamily="49" charset="0"/>
                <a:cs typeface="Courier New" panose="02070309020205020404" pitchFamily="49" charset="0"/>
              </a:rPr>
              <a:t>img</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load_img</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img_path</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target_size</a:t>
            </a:r>
            <a:r>
              <a:rPr lang="en-US" sz="2000" dirty="0">
                <a:latin typeface="Courier New" panose="02070309020205020404" pitchFamily="49" charset="0"/>
                <a:cs typeface="Courier New" panose="02070309020205020404" pitchFamily="49" charset="0"/>
              </a:rPr>
              <a:t>=(150, 150))</a:t>
            </a:r>
          </a:p>
          <a:p>
            <a:r>
              <a:rPr lang="en-US" sz="2000" dirty="0">
                <a:latin typeface="Courier New" panose="02070309020205020404" pitchFamily="49" charset="0"/>
                <a:cs typeface="Courier New" panose="02070309020205020404" pitchFamily="49" charset="0"/>
              </a:rPr>
              <a:t># Convert </a:t>
            </a:r>
            <a:r>
              <a:rPr lang="en-US" sz="2000" dirty="0" err="1">
                <a:latin typeface="Courier New" panose="02070309020205020404" pitchFamily="49" charset="0"/>
                <a:cs typeface="Courier New" panose="02070309020205020404" pitchFamily="49" charset="0"/>
              </a:rPr>
              <a:t>ht</a:t>
            </a:r>
            <a:r>
              <a:rPr lang="en-US" sz="2000" dirty="0">
                <a:latin typeface="Courier New" panose="02070309020205020404" pitchFamily="49" charset="0"/>
                <a:cs typeface="Courier New" panose="02070309020205020404" pitchFamily="49" charset="0"/>
              </a:rPr>
              <a:t> image to Array of dimension (150,150,3)</a:t>
            </a:r>
          </a:p>
          <a:p>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img_to_array</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img</a:t>
            </a:r>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x.reshape</a:t>
            </a:r>
            <a:r>
              <a:rPr lang="en-US" sz="2000" dirty="0">
                <a:latin typeface="Courier New" panose="02070309020205020404" pitchFamily="49" charset="0"/>
                <a:cs typeface="Courier New" panose="02070309020205020404" pitchFamily="49" charset="0"/>
              </a:rPr>
              <a:t>((1,) + </a:t>
            </a:r>
            <a:r>
              <a:rPr lang="en-US" sz="2000" dirty="0" err="1">
                <a:latin typeface="Courier New" panose="02070309020205020404" pitchFamily="49" charset="0"/>
                <a:cs typeface="Courier New" panose="02070309020205020404" pitchFamily="49" charset="0"/>
              </a:rPr>
              <a:t>x.shape</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Rescale by 1/255</a:t>
            </a:r>
          </a:p>
          <a:p>
            <a:r>
              <a:rPr lang="en-US" sz="2000" dirty="0">
                <a:latin typeface="Courier New" panose="02070309020205020404" pitchFamily="49" charset="0"/>
                <a:cs typeface="Courier New" panose="02070309020205020404" pitchFamily="49" charset="0"/>
              </a:rPr>
              <a:t>x /= 255.0</a:t>
            </a:r>
          </a:p>
        </p:txBody>
      </p:sp>
    </p:spTree>
    <p:extLst>
      <p:ext uri="{BB962C8B-B14F-4D97-AF65-F5344CB8AC3E}">
        <p14:creationId xmlns:p14="http://schemas.microsoft.com/office/powerpoint/2010/main" val="3800038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BBAC01-257B-E955-AE6F-78520D81A2EA}"/>
              </a:ext>
            </a:extLst>
          </p:cNvPr>
          <p:cNvSpPr txBox="1"/>
          <p:nvPr/>
        </p:nvSpPr>
        <p:spPr>
          <a:xfrm>
            <a:off x="698740" y="491706"/>
            <a:ext cx="9998015" cy="5878532"/>
          </a:xfrm>
          <a:prstGeom prst="rect">
            <a:avLst/>
          </a:prstGeom>
          <a:noFill/>
        </p:spPr>
        <p:txBody>
          <a:bodyPr wrap="square">
            <a:spAutoFit/>
          </a:bodyPr>
          <a:lstStyle/>
          <a:p>
            <a:pPr algn="l"/>
            <a:r>
              <a:rPr lang="en-US" sz="3200" b="1" i="0" dirty="0" err="1">
                <a:solidFill>
                  <a:srgbClr val="FF0000"/>
                </a:solidFill>
                <a:effectLst/>
                <a:latin typeface="sohne"/>
              </a:rPr>
              <a:t>Recall:Key</a:t>
            </a:r>
            <a:r>
              <a:rPr lang="en-US" sz="3200" b="1" i="0" dirty="0">
                <a:solidFill>
                  <a:srgbClr val="FF0000"/>
                </a:solidFill>
                <a:effectLst/>
                <a:latin typeface="sohne"/>
              </a:rPr>
              <a:t> points about Convolution layers and Filters</a:t>
            </a:r>
            <a:br>
              <a:rPr lang="en-US" sz="3200" b="1" i="0" dirty="0">
                <a:solidFill>
                  <a:srgbClr val="FF0000"/>
                </a:solidFill>
                <a:effectLst/>
                <a:latin typeface="sohne"/>
              </a:rPr>
            </a:br>
            <a:br>
              <a:rPr lang="en-US" sz="3200" b="1" i="0" dirty="0">
                <a:solidFill>
                  <a:srgbClr val="FF0000"/>
                </a:solidFill>
                <a:effectLst/>
                <a:latin typeface="sohne"/>
              </a:rPr>
            </a:br>
            <a:endParaRPr lang="en-US" sz="2400" b="1" i="0" dirty="0">
              <a:solidFill>
                <a:srgbClr val="FF0000"/>
              </a:solidFill>
              <a:effectLst/>
              <a:latin typeface="sohne"/>
            </a:endParaRPr>
          </a:p>
          <a:p>
            <a:pPr algn="l">
              <a:buFont typeface="Arial" panose="020B0604020202020204" pitchFamily="34" charset="0"/>
              <a:buChar char="•"/>
            </a:pPr>
            <a:r>
              <a:rPr lang="en-US" sz="2400" b="1" i="0" dirty="0">
                <a:solidFill>
                  <a:srgbClr val="292929"/>
                </a:solidFill>
                <a:effectLst/>
                <a:latin typeface="charter"/>
              </a:rPr>
              <a:t>The depth of a filter in a CNN must match the depth of the input image</a:t>
            </a:r>
            <a:r>
              <a:rPr lang="en-US" sz="2400" b="0" i="0" dirty="0">
                <a:solidFill>
                  <a:srgbClr val="292929"/>
                </a:solidFill>
                <a:effectLst/>
                <a:latin typeface="charter"/>
              </a:rPr>
              <a:t>. The number of color channels in the filter must remain the same as the input image.</a:t>
            </a:r>
          </a:p>
          <a:p>
            <a:pPr algn="l">
              <a:buFont typeface="Arial" panose="020B0604020202020204" pitchFamily="34" charset="0"/>
              <a:buChar char="•"/>
            </a:pPr>
            <a:r>
              <a:rPr lang="en-US" sz="2400" b="1" i="0" dirty="0">
                <a:solidFill>
                  <a:srgbClr val="292929"/>
                </a:solidFill>
                <a:effectLst/>
                <a:latin typeface="charter"/>
              </a:rPr>
              <a:t>Different Conv2D filters are created for each of the three channels</a:t>
            </a:r>
            <a:r>
              <a:rPr lang="en-US" sz="2400" b="0" i="0" dirty="0">
                <a:solidFill>
                  <a:srgbClr val="292929"/>
                </a:solidFill>
                <a:effectLst/>
                <a:latin typeface="charter"/>
              </a:rPr>
              <a:t> for a color image.</a:t>
            </a:r>
          </a:p>
          <a:p>
            <a:pPr algn="l">
              <a:buFont typeface="Arial" panose="020B0604020202020204" pitchFamily="34" charset="0"/>
              <a:buChar char="•"/>
            </a:pPr>
            <a:r>
              <a:rPr lang="en-US" sz="2400" b="1" i="0" dirty="0">
                <a:solidFill>
                  <a:srgbClr val="292929"/>
                </a:solidFill>
                <a:effectLst/>
                <a:latin typeface="charter"/>
              </a:rPr>
              <a:t>Filters for each layer are randomly initialized based on either Normal or Gaussian distribution.</a:t>
            </a:r>
            <a:endParaRPr lang="en-US" sz="2400" b="0" i="0" dirty="0">
              <a:solidFill>
                <a:srgbClr val="292929"/>
              </a:solidFill>
              <a:effectLst/>
              <a:latin typeface="charter"/>
            </a:endParaRPr>
          </a:p>
          <a:p>
            <a:pPr algn="l">
              <a:buFont typeface="Arial" panose="020B0604020202020204" pitchFamily="34" charset="0"/>
              <a:buChar char="•"/>
            </a:pPr>
            <a:r>
              <a:rPr lang="en-US" sz="2400" b="1" i="0" dirty="0">
                <a:solidFill>
                  <a:srgbClr val="292929"/>
                </a:solidFill>
                <a:effectLst/>
                <a:latin typeface="charter"/>
              </a:rPr>
              <a:t>Initial layers of a convolutional network extract high-level features from the image, so use fewer filters.</a:t>
            </a:r>
            <a:r>
              <a:rPr lang="en-US" sz="2400" b="0" i="0" dirty="0">
                <a:solidFill>
                  <a:srgbClr val="292929"/>
                </a:solidFill>
                <a:effectLst/>
                <a:latin typeface="charter"/>
              </a:rPr>
              <a:t> As we build further deeper layers, we increase the number of filters to twice or thrice the size of the filter of the previous layer.</a:t>
            </a:r>
          </a:p>
          <a:p>
            <a:pPr algn="l">
              <a:buFont typeface="Arial" panose="020B0604020202020204" pitchFamily="34" charset="0"/>
              <a:buChar char="•"/>
            </a:pPr>
            <a:r>
              <a:rPr lang="en-US" sz="2400" b="1" i="0" dirty="0">
                <a:solidFill>
                  <a:srgbClr val="292929"/>
                </a:solidFill>
                <a:effectLst/>
                <a:latin typeface="charter"/>
              </a:rPr>
              <a:t>Filters of the deeper layers learn more features but are computationally very intensive</a:t>
            </a:r>
            <a:r>
              <a:rPr lang="en-US" b="0" i="0" dirty="0">
                <a:solidFill>
                  <a:srgbClr val="292929"/>
                </a:solidFill>
                <a:effectLst/>
                <a:latin typeface="charter"/>
              </a:rPr>
              <a:t>.</a:t>
            </a:r>
          </a:p>
        </p:txBody>
      </p:sp>
    </p:spTree>
    <p:extLst>
      <p:ext uri="{BB962C8B-B14F-4D97-AF65-F5344CB8AC3E}">
        <p14:creationId xmlns:p14="http://schemas.microsoft.com/office/powerpoint/2010/main" val="214905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66E676-F83A-FFA8-0901-7325E65FF2FE}"/>
              </a:ext>
            </a:extLst>
          </p:cNvPr>
          <p:cNvSpPr txBox="1"/>
          <p:nvPr/>
        </p:nvSpPr>
        <p:spPr>
          <a:xfrm>
            <a:off x="31990" y="466416"/>
            <a:ext cx="12128020" cy="5632311"/>
          </a:xfrm>
          <a:prstGeom prst="rect">
            <a:avLst/>
          </a:prstGeom>
          <a:noFill/>
        </p:spPr>
        <p:txBody>
          <a:bodyPr wrap="square">
            <a:spAutoFit/>
          </a:bodyPr>
          <a:lstStyle/>
          <a:p>
            <a:r>
              <a:rPr lang="en-US" sz="2000" dirty="0">
                <a:latin typeface="Courier New" panose="02070309020205020404" pitchFamily="49" charset="0"/>
                <a:cs typeface="Courier New" panose="02070309020205020404" pitchFamily="49" charset="0"/>
              </a:rPr>
              <a:t># Let's run input image through our </a:t>
            </a:r>
            <a:r>
              <a:rPr lang="en-US" sz="2000" dirty="0" err="1">
                <a:latin typeface="Courier New" panose="02070309020205020404" pitchFamily="49" charset="0"/>
                <a:cs typeface="Courier New" panose="02070309020205020404" pitchFamily="49" charset="0"/>
              </a:rPr>
              <a:t>vislauization</a:t>
            </a:r>
            <a:r>
              <a:rPr lang="en-US" sz="2000" dirty="0">
                <a:latin typeface="Courier New" panose="02070309020205020404" pitchFamily="49" charset="0"/>
                <a:cs typeface="Courier New" panose="02070309020205020404" pitchFamily="49" charset="0"/>
              </a:rPr>
              <a:t> network</a:t>
            </a:r>
          </a:p>
          <a:p>
            <a:r>
              <a:rPr lang="en-US" sz="2000" dirty="0">
                <a:latin typeface="Courier New" panose="02070309020205020404" pitchFamily="49" charset="0"/>
                <a:cs typeface="Courier New" panose="02070309020205020404" pitchFamily="49" charset="0"/>
              </a:rPr>
              <a:t># to obtain all intermediate representations for the image.</a:t>
            </a:r>
          </a:p>
          <a:p>
            <a:r>
              <a:rPr lang="en-US" sz="2000" dirty="0" err="1">
                <a:latin typeface="Courier New" panose="02070309020205020404" pitchFamily="49" charset="0"/>
                <a:cs typeface="Courier New" panose="02070309020205020404" pitchFamily="49" charset="0"/>
              </a:rPr>
              <a:t>successive_feature_maps</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visualization_model.predict</a:t>
            </a:r>
            <a:r>
              <a:rPr lang="en-US" sz="2000" dirty="0">
                <a:latin typeface="Courier New" panose="02070309020205020404" pitchFamily="49" charset="0"/>
                <a:cs typeface="Courier New" panose="02070309020205020404" pitchFamily="49" charset="0"/>
              </a:rPr>
              <a:t>(x)</a:t>
            </a:r>
          </a:p>
          <a:p>
            <a:r>
              <a:rPr lang="en-US" sz="2000" dirty="0">
                <a:latin typeface="Courier New" panose="02070309020205020404" pitchFamily="49" charset="0"/>
                <a:cs typeface="Courier New" panose="02070309020205020404" pitchFamily="49" charset="0"/>
              </a:rPr>
              <a:t># Retrieve are the names of the layers, so can have them as part of our plot</a:t>
            </a:r>
          </a:p>
          <a:p>
            <a:r>
              <a:rPr lang="en-US" sz="2000" dirty="0" err="1">
                <a:latin typeface="Courier New" panose="02070309020205020404" pitchFamily="49" charset="0"/>
                <a:cs typeface="Courier New" panose="02070309020205020404" pitchFamily="49" charset="0"/>
              </a:rPr>
              <a:t>layer_names</a:t>
            </a:r>
            <a:r>
              <a:rPr lang="en-US" sz="2000" dirty="0">
                <a:latin typeface="Courier New" panose="02070309020205020404" pitchFamily="49" charset="0"/>
                <a:cs typeface="Courier New" panose="02070309020205020404" pitchFamily="49" charset="0"/>
              </a:rPr>
              <a:t> = [layer.name for layer in </a:t>
            </a:r>
            <a:r>
              <a:rPr lang="en-US" sz="2000" dirty="0" err="1">
                <a:latin typeface="Courier New" panose="02070309020205020404" pitchFamily="49" charset="0"/>
                <a:cs typeface="Courier New" panose="02070309020205020404" pitchFamily="49" charset="0"/>
              </a:rPr>
              <a:t>model.layers</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for </a:t>
            </a:r>
            <a:r>
              <a:rPr lang="en-US" sz="2000" dirty="0" err="1">
                <a:latin typeface="Courier New" panose="02070309020205020404" pitchFamily="49" charset="0"/>
                <a:cs typeface="Courier New" panose="02070309020205020404" pitchFamily="49" charset="0"/>
              </a:rPr>
              <a:t>layer_name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feature_map</a:t>
            </a:r>
            <a:r>
              <a:rPr lang="en-US" sz="2000" dirty="0">
                <a:latin typeface="Courier New" panose="02070309020205020404" pitchFamily="49" charset="0"/>
                <a:cs typeface="Courier New" panose="02070309020205020404" pitchFamily="49" charset="0"/>
              </a:rPr>
              <a:t> in zip(</a:t>
            </a:r>
            <a:r>
              <a:rPr lang="en-US" sz="2000" dirty="0" err="1">
                <a:latin typeface="Courier New" panose="02070309020205020404" pitchFamily="49" charset="0"/>
                <a:cs typeface="Courier New" panose="02070309020205020404" pitchFamily="49" charset="0"/>
              </a:rPr>
              <a:t>layer_names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successive_feature_maps</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print(</a:t>
            </a:r>
            <a:r>
              <a:rPr lang="en-US" sz="2000" dirty="0" err="1">
                <a:latin typeface="Courier New" panose="02070309020205020404" pitchFamily="49" charset="0"/>
                <a:cs typeface="Courier New" panose="02070309020205020404" pitchFamily="49" charset="0"/>
              </a:rPr>
              <a:t>feature_map.shape</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if </a:t>
            </a:r>
            <a:r>
              <a:rPr lang="en-US" sz="2000" dirty="0" err="1">
                <a:latin typeface="Courier New" panose="02070309020205020404" pitchFamily="49" charset="0"/>
                <a:cs typeface="Courier New" panose="02070309020205020404" pitchFamily="49" charset="0"/>
              </a:rPr>
              <a:t>len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feature_map.shape</a:t>
            </a:r>
            <a:r>
              <a:rPr lang="en-US" sz="2000" dirty="0">
                <a:latin typeface="Courier New" panose="02070309020205020404" pitchFamily="49" charset="0"/>
                <a:cs typeface="Courier New" panose="02070309020205020404" pitchFamily="49" charset="0"/>
              </a:rPr>
              <a:t>) == 4:</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 Plot Feature maps for the conv / </a:t>
            </a:r>
            <a:r>
              <a:rPr lang="en-US" sz="2000" dirty="0" err="1">
                <a:latin typeface="Courier New" panose="02070309020205020404" pitchFamily="49" charset="0"/>
                <a:cs typeface="Courier New" panose="02070309020205020404" pitchFamily="49" charset="0"/>
              </a:rPr>
              <a:t>maxpool</a:t>
            </a:r>
            <a:r>
              <a:rPr lang="en-US" sz="2000" dirty="0">
                <a:latin typeface="Courier New" panose="02070309020205020404" pitchFamily="49" charset="0"/>
                <a:cs typeface="Courier New" panose="02070309020205020404" pitchFamily="49" charset="0"/>
              </a:rPr>
              <a:t> layers, not the fully-connected layers</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n_features</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feature_map.shape</a:t>
            </a:r>
            <a:r>
              <a:rPr lang="en-US" sz="2000" dirty="0">
                <a:latin typeface="Courier New" panose="02070309020205020404" pitchFamily="49" charset="0"/>
                <a:cs typeface="Courier New" panose="02070309020205020404" pitchFamily="49" charset="0"/>
              </a:rPr>
              <a:t>[-1]  # number of features in the feature map</a:t>
            </a:r>
          </a:p>
          <a:p>
            <a:r>
              <a:rPr lang="en-US" sz="2000" dirty="0">
                <a:latin typeface="Courier New" panose="02070309020205020404" pitchFamily="49" charset="0"/>
                <a:cs typeface="Courier New" panose="02070309020205020404" pitchFamily="49" charset="0"/>
              </a:rPr>
              <a:t>    size       = </a:t>
            </a:r>
            <a:r>
              <a:rPr lang="en-US" sz="2000" dirty="0" err="1">
                <a:latin typeface="Courier New" panose="02070309020205020404" pitchFamily="49" charset="0"/>
                <a:cs typeface="Courier New" panose="02070309020205020404" pitchFamily="49" charset="0"/>
              </a:rPr>
              <a:t>feature_map.shape</a:t>
            </a:r>
            <a:r>
              <a:rPr lang="en-US" sz="2000" dirty="0">
                <a:latin typeface="Courier New" panose="02070309020205020404" pitchFamily="49" charset="0"/>
                <a:cs typeface="Courier New" panose="02070309020205020404" pitchFamily="49" charset="0"/>
              </a:rPr>
              <a:t>[ 1]  # feature map shape (1, size, size, </a:t>
            </a:r>
            <a:r>
              <a:rPr lang="en-US" sz="2000" dirty="0" err="1">
                <a:latin typeface="Courier New" panose="02070309020205020404" pitchFamily="49" charset="0"/>
                <a:cs typeface="Courier New" panose="02070309020205020404" pitchFamily="49" charset="0"/>
              </a:rPr>
              <a:t>n_features</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586077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011392-7E54-90B6-CCB8-83DA315519FE}"/>
              </a:ext>
            </a:extLst>
          </p:cNvPr>
          <p:cNvSpPr txBox="1"/>
          <p:nvPr/>
        </p:nvSpPr>
        <p:spPr>
          <a:xfrm>
            <a:off x="693683" y="470698"/>
            <a:ext cx="8755117" cy="624786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We will tile our images in this matrix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display_grid</a:t>
            </a: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r>
              <a:rPr kumimoji="0" lang="en-US"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np.zeros</a:t>
            </a: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((size, size * </a:t>
            </a:r>
            <a:r>
              <a:rPr kumimoji="0" lang="en-US"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n_features</a:t>
            </a: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Postprocess the feature to be visually palatable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for </a:t>
            </a:r>
            <a:r>
              <a:rPr kumimoji="0" lang="en-US"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i</a:t>
            </a: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in range(</a:t>
            </a:r>
            <a:r>
              <a:rPr kumimoji="0" lang="en-US"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n_features</a:t>
            </a: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x  = </a:t>
            </a:r>
            <a:r>
              <a:rPr kumimoji="0" lang="en-US"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feature_map</a:t>
            </a: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[0, :, :, </a:t>
            </a:r>
            <a:r>
              <a:rPr kumimoji="0" lang="en-US"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i</a:t>
            </a: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x -= </a:t>
            </a:r>
            <a:r>
              <a:rPr kumimoji="0" lang="en-US"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x.mean</a:t>
            </a: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x /= </a:t>
            </a:r>
            <a:r>
              <a:rPr kumimoji="0" lang="en-US"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x.std</a:t>
            </a: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x *=  64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x += 128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x  = </a:t>
            </a:r>
            <a:r>
              <a:rPr kumimoji="0" lang="en-US"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np.clip</a:t>
            </a: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(x, 0, 255).</a:t>
            </a:r>
            <a:r>
              <a:rPr kumimoji="0" lang="en-US"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astype</a:t>
            </a: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('uint8')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Tile each filter into a horizontal grid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display_grid</a:t>
            </a: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i</a:t>
            </a: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size : (</a:t>
            </a:r>
            <a:r>
              <a:rPr kumimoji="0" lang="en-US"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i</a:t>
            </a: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+ 1) * size] = 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Display the grid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scale = 20. / </a:t>
            </a:r>
            <a:r>
              <a:rPr kumimoji="0" lang="en-US"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n_features</a:t>
            </a:r>
            <a:endPar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plt.figure</a:t>
            </a: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figsize</a:t>
            </a: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=(scale * </a:t>
            </a:r>
            <a:r>
              <a:rPr kumimoji="0" lang="en-US"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n_features</a:t>
            </a: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scale)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plt.title</a:t>
            </a: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r>
              <a:rPr kumimoji="0" lang="en-US"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layer_name</a:t>
            </a: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plt.grid</a:t>
            </a: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False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plt.imshow</a:t>
            </a: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display_grid</a:t>
            </a: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aspect='auto', </a:t>
            </a:r>
            <a:r>
              <a:rPr kumimoji="0" lang="en-US"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cmap</a:t>
            </a: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2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viridis</a:t>
            </a: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p:txBody>
      </p:sp>
    </p:spTree>
    <p:extLst>
      <p:ext uri="{BB962C8B-B14F-4D97-AF65-F5344CB8AC3E}">
        <p14:creationId xmlns:p14="http://schemas.microsoft.com/office/powerpoint/2010/main" val="559824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11B7BEE9-7562-A514-8E53-EDBF9E867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2676" y="538163"/>
            <a:ext cx="8170808" cy="63198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715A53-A6F2-409D-AEF6-E843ECB359E8}"/>
              </a:ext>
            </a:extLst>
          </p:cNvPr>
          <p:cNvSpPr txBox="1"/>
          <p:nvPr/>
        </p:nvSpPr>
        <p:spPr>
          <a:xfrm>
            <a:off x="3777484" y="276553"/>
            <a:ext cx="6096000" cy="523220"/>
          </a:xfrm>
          <a:prstGeom prst="rect">
            <a:avLst/>
          </a:prstGeom>
          <a:noFill/>
        </p:spPr>
        <p:txBody>
          <a:bodyPr wrap="square">
            <a:spAutoFit/>
          </a:bodyPr>
          <a:lstStyle/>
          <a:p>
            <a:r>
              <a:rPr lang="en-US" sz="2800" b="1" i="0" dirty="0">
                <a:solidFill>
                  <a:srgbClr val="FF0000"/>
                </a:solidFill>
                <a:effectLst/>
                <a:latin typeface="sohne"/>
              </a:rPr>
              <a:t>Feature map for a dog image</a:t>
            </a:r>
            <a:endParaRPr lang="en-US" sz="2800" b="1" dirty="0">
              <a:solidFill>
                <a:srgbClr val="FF0000"/>
              </a:solidFill>
            </a:endParaRPr>
          </a:p>
        </p:txBody>
      </p:sp>
      <p:sp>
        <p:nvSpPr>
          <p:cNvPr id="5" name="TextBox 4">
            <a:extLst>
              <a:ext uri="{FF2B5EF4-FFF2-40B4-BE49-F238E27FC236}">
                <a16:creationId xmlns:a16="http://schemas.microsoft.com/office/drawing/2014/main" id="{3F635E28-EED2-995E-A847-0DF0D4A6904C}"/>
              </a:ext>
            </a:extLst>
          </p:cNvPr>
          <p:cNvSpPr txBox="1"/>
          <p:nvPr/>
        </p:nvSpPr>
        <p:spPr>
          <a:xfrm rot="16200000">
            <a:off x="-1663754" y="3798020"/>
            <a:ext cx="5436968" cy="369332"/>
          </a:xfrm>
          <a:prstGeom prst="rect">
            <a:avLst/>
          </a:prstGeom>
          <a:solidFill>
            <a:schemeClr val="accent1">
              <a:lumMod val="20000"/>
              <a:lumOff val="80000"/>
            </a:schemeClr>
          </a:solidFill>
        </p:spPr>
        <p:txBody>
          <a:bodyPr wrap="square">
            <a:spAutoFit/>
          </a:bodyPr>
          <a:lstStyle/>
          <a:p>
            <a:r>
              <a:rPr lang="en-US" b="0" i="0" dirty="0">
                <a:solidFill>
                  <a:srgbClr val="292929"/>
                </a:solidFill>
                <a:effectLst/>
                <a:latin typeface="charter"/>
              </a:rPr>
              <a:t> The snout and the tongue are very prominent features</a:t>
            </a:r>
            <a:endParaRPr lang="en-US" dirty="0"/>
          </a:p>
        </p:txBody>
      </p:sp>
    </p:spTree>
    <p:extLst>
      <p:ext uri="{BB962C8B-B14F-4D97-AF65-F5344CB8AC3E}">
        <p14:creationId xmlns:p14="http://schemas.microsoft.com/office/powerpoint/2010/main" val="2480786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C02449-11CA-B5BA-CFD1-3D4C0C134179}"/>
              </a:ext>
            </a:extLst>
          </p:cNvPr>
          <p:cNvPicPr>
            <a:picLocks noChangeAspect="1"/>
          </p:cNvPicPr>
          <p:nvPr/>
        </p:nvPicPr>
        <p:blipFill>
          <a:blip r:embed="rId2"/>
          <a:stretch>
            <a:fillRect/>
          </a:stretch>
        </p:blipFill>
        <p:spPr>
          <a:xfrm>
            <a:off x="1986455" y="809296"/>
            <a:ext cx="7952061" cy="5948855"/>
          </a:xfrm>
          <a:prstGeom prst="rect">
            <a:avLst/>
          </a:prstGeom>
        </p:spPr>
      </p:pic>
      <p:sp>
        <p:nvSpPr>
          <p:cNvPr id="4" name="TextBox 3">
            <a:extLst>
              <a:ext uri="{FF2B5EF4-FFF2-40B4-BE49-F238E27FC236}">
                <a16:creationId xmlns:a16="http://schemas.microsoft.com/office/drawing/2014/main" id="{3F3DA17C-9B9F-3B5E-5527-6F8C5B6F8E64}"/>
              </a:ext>
            </a:extLst>
          </p:cNvPr>
          <p:cNvSpPr txBox="1"/>
          <p:nvPr/>
        </p:nvSpPr>
        <p:spPr>
          <a:xfrm>
            <a:off x="3777484" y="276553"/>
            <a:ext cx="6096000" cy="523220"/>
          </a:xfrm>
          <a:prstGeom prst="rect">
            <a:avLst/>
          </a:prstGeom>
          <a:noFill/>
        </p:spPr>
        <p:txBody>
          <a:bodyPr wrap="square">
            <a:spAutoFit/>
          </a:bodyPr>
          <a:lstStyle/>
          <a:p>
            <a:r>
              <a:rPr lang="en-US" sz="2800" b="1" i="0" dirty="0">
                <a:solidFill>
                  <a:srgbClr val="FF0000"/>
                </a:solidFill>
                <a:effectLst/>
                <a:latin typeface="sohne"/>
              </a:rPr>
              <a:t>Feature map for a cat image</a:t>
            </a:r>
            <a:endParaRPr lang="en-US" sz="2800" b="1" dirty="0">
              <a:solidFill>
                <a:srgbClr val="FF0000"/>
              </a:solidFill>
            </a:endParaRPr>
          </a:p>
        </p:txBody>
      </p:sp>
      <p:sp>
        <p:nvSpPr>
          <p:cNvPr id="6" name="TextBox 5">
            <a:extLst>
              <a:ext uri="{FF2B5EF4-FFF2-40B4-BE49-F238E27FC236}">
                <a16:creationId xmlns:a16="http://schemas.microsoft.com/office/drawing/2014/main" id="{0560AFC4-AAFE-BDDF-6C53-C5557458D5BF}"/>
              </a:ext>
            </a:extLst>
          </p:cNvPr>
          <p:cNvSpPr txBox="1"/>
          <p:nvPr/>
        </p:nvSpPr>
        <p:spPr>
          <a:xfrm rot="16200000">
            <a:off x="-1663754" y="3798020"/>
            <a:ext cx="5436968" cy="369332"/>
          </a:xfrm>
          <a:prstGeom prst="rect">
            <a:avLst/>
          </a:prstGeom>
          <a:solidFill>
            <a:schemeClr val="accent1">
              <a:lumMod val="20000"/>
              <a:lumOff val="80000"/>
            </a:schemeClr>
          </a:solidFill>
        </p:spPr>
        <p:txBody>
          <a:bodyPr wrap="square">
            <a:spAutoFit/>
          </a:bodyPr>
          <a:lstStyle/>
          <a:p>
            <a:r>
              <a:rPr lang="en-US" b="0" i="0" dirty="0">
                <a:solidFill>
                  <a:srgbClr val="292929"/>
                </a:solidFill>
                <a:effectLst/>
                <a:latin typeface="charter"/>
              </a:rPr>
              <a:t> The </a:t>
            </a:r>
            <a:r>
              <a:rPr lang="en-US" dirty="0">
                <a:solidFill>
                  <a:srgbClr val="292929"/>
                </a:solidFill>
                <a:latin typeface="charter"/>
              </a:rPr>
              <a:t>ears </a:t>
            </a:r>
            <a:r>
              <a:rPr lang="en-US" b="0" i="0" dirty="0">
                <a:solidFill>
                  <a:srgbClr val="292929"/>
                </a:solidFill>
                <a:effectLst/>
                <a:latin typeface="charter"/>
              </a:rPr>
              <a:t> and the tail  are very prominent features</a:t>
            </a:r>
            <a:endParaRPr lang="en-US" dirty="0"/>
          </a:p>
        </p:txBody>
      </p:sp>
    </p:spTree>
    <p:extLst>
      <p:ext uri="{BB962C8B-B14F-4D97-AF65-F5344CB8AC3E}">
        <p14:creationId xmlns:p14="http://schemas.microsoft.com/office/powerpoint/2010/main" val="3840377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Woof Meow">
            <a:extLst>
              <a:ext uri="{FF2B5EF4-FFF2-40B4-BE49-F238E27FC236}">
                <a16:creationId xmlns:a16="http://schemas.microsoft.com/office/drawing/2014/main" id="{C5F685DD-4B7F-CE0E-53D7-B68668CFA4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53" b="12398"/>
          <a:stretch/>
        </p:blipFill>
        <p:spPr bwMode="auto">
          <a:xfrm>
            <a:off x="457200" y="457200"/>
            <a:ext cx="112776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380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92124-A3BA-821C-3783-6C60FFDDFCFF}"/>
              </a:ext>
            </a:extLst>
          </p:cNvPr>
          <p:cNvSpPr>
            <a:spLocks noGrp="1"/>
          </p:cNvSpPr>
          <p:nvPr>
            <p:ph type="title"/>
          </p:nvPr>
        </p:nvSpPr>
        <p:spPr>
          <a:xfrm>
            <a:off x="648929" y="629266"/>
            <a:ext cx="4944152" cy="1622321"/>
          </a:xfrm>
        </p:spPr>
        <p:txBody>
          <a:bodyPr>
            <a:normAutofit/>
          </a:bodyPr>
          <a:lstStyle/>
          <a:p>
            <a:r>
              <a:rPr lang="en-US" dirty="0"/>
              <a:t>Create data sets</a:t>
            </a:r>
          </a:p>
        </p:txBody>
      </p:sp>
      <p:sp>
        <p:nvSpPr>
          <p:cNvPr id="3" name="Content Placeholder 2">
            <a:extLst>
              <a:ext uri="{FF2B5EF4-FFF2-40B4-BE49-F238E27FC236}">
                <a16:creationId xmlns:a16="http://schemas.microsoft.com/office/drawing/2014/main" id="{57EAB2D6-B3AF-EA99-29C0-E60A9661F26D}"/>
              </a:ext>
            </a:extLst>
          </p:cNvPr>
          <p:cNvSpPr>
            <a:spLocks noGrp="1"/>
          </p:cNvSpPr>
          <p:nvPr>
            <p:ph idx="1"/>
          </p:nvPr>
        </p:nvSpPr>
        <p:spPr>
          <a:xfrm>
            <a:off x="648930" y="2438400"/>
            <a:ext cx="4944151" cy="3785419"/>
          </a:xfrm>
        </p:spPr>
        <p:txBody>
          <a:bodyPr>
            <a:normAutofit/>
          </a:bodyPr>
          <a:lstStyle/>
          <a:p>
            <a:r>
              <a:rPr lang="en-US" sz="2400"/>
              <a:t>Download data </a:t>
            </a:r>
            <a:br>
              <a:rPr lang="en-US" sz="2400"/>
            </a:br>
            <a:r>
              <a:rPr lang="en-US" sz="2400">
                <a:hlinkClick r:id="rId2"/>
              </a:rPr>
              <a:t>https://www.kaggle.com/c/dogs-vs-cats/data</a:t>
            </a:r>
            <a:r>
              <a:rPr lang="en-US" sz="2400"/>
              <a:t> </a:t>
            </a:r>
          </a:p>
          <a:p>
            <a:r>
              <a:rPr lang="en-US" sz="2400" b="0" i="0">
                <a:effectLst/>
                <a:latin typeface="charter"/>
              </a:rPr>
              <a:t>Unzip the file and create the folders </a:t>
            </a:r>
          </a:p>
          <a:p>
            <a:r>
              <a:rPr lang="en-US" sz="2400" b="0" i="0">
                <a:effectLst/>
                <a:latin typeface="charter"/>
              </a:rPr>
              <a:t>Split the data into the training dataset with 10,000 cats and 10,000 dogs images and validation dataset containing 2500 cats and 2500 dogs images</a:t>
            </a:r>
            <a:endParaRPr lang="en-US" sz="2400"/>
          </a:p>
        </p:txBody>
      </p:sp>
      <p:sp>
        <p:nvSpPr>
          <p:cNvPr id="9" name="Rectangle 8">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40DECD46-0E2A-FE02-5E25-F8FBAF2B60D9}"/>
              </a:ext>
            </a:extLst>
          </p:cNvPr>
          <p:cNvPicPr>
            <a:picLocks noChangeAspect="1"/>
          </p:cNvPicPr>
          <p:nvPr/>
        </p:nvPicPr>
        <p:blipFill>
          <a:blip r:embed="rId3"/>
          <a:stretch>
            <a:fillRect/>
          </a:stretch>
        </p:blipFill>
        <p:spPr>
          <a:xfrm>
            <a:off x="6904709" y="1095659"/>
            <a:ext cx="4475531" cy="4663434"/>
          </a:xfrm>
          <a:prstGeom prst="rect">
            <a:avLst/>
          </a:prstGeom>
          <a:effectLst/>
        </p:spPr>
      </p:pic>
    </p:spTree>
    <p:extLst>
      <p:ext uri="{BB962C8B-B14F-4D97-AF65-F5344CB8AC3E}">
        <p14:creationId xmlns:p14="http://schemas.microsoft.com/office/powerpoint/2010/main" val="1146628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04EFA-BF03-D781-3A76-79617C7B2A51}"/>
              </a:ext>
            </a:extLst>
          </p:cNvPr>
          <p:cNvSpPr>
            <a:spLocks noGrp="1"/>
          </p:cNvSpPr>
          <p:nvPr>
            <p:ph type="title"/>
          </p:nvPr>
        </p:nvSpPr>
        <p:spPr/>
        <p:txBody>
          <a:bodyPr/>
          <a:lstStyle/>
          <a:p>
            <a:r>
              <a:rPr lang="en-US" b="1" i="0" dirty="0">
                <a:solidFill>
                  <a:srgbClr val="292929"/>
                </a:solidFill>
                <a:effectLst/>
                <a:latin typeface="charter"/>
              </a:rPr>
              <a:t>Set key parameters</a:t>
            </a:r>
            <a:endParaRPr lang="en-US" dirty="0"/>
          </a:p>
        </p:txBody>
      </p:sp>
      <p:sp>
        <p:nvSpPr>
          <p:cNvPr id="3" name="Content Placeholder 2">
            <a:extLst>
              <a:ext uri="{FF2B5EF4-FFF2-40B4-BE49-F238E27FC236}">
                <a16:creationId xmlns:a16="http://schemas.microsoft.com/office/drawing/2014/main" id="{49A6378B-5F98-1F48-0260-C25B3F53DE35}"/>
              </a:ext>
            </a:extLst>
          </p:cNvPr>
          <p:cNvSpPr>
            <a:spLocks noGrp="1"/>
          </p:cNvSpPr>
          <p:nvPr>
            <p:ph idx="1"/>
          </p:nvPr>
        </p:nvSpPr>
        <p:spPr/>
        <p:txBody>
          <a:bodyPr/>
          <a:lstStyle/>
          <a:p>
            <a:pPr marL="0" indent="0">
              <a:buNone/>
            </a:pPr>
            <a:r>
              <a:rPr lang="en-US" b="1" i="0" dirty="0" err="1">
                <a:solidFill>
                  <a:srgbClr val="292929"/>
                </a:solidFill>
                <a:effectLst/>
                <a:latin typeface="Menlo"/>
              </a:rPr>
              <a:t>batch_size</a:t>
            </a:r>
            <a:r>
              <a:rPr lang="en-US" b="1" i="0" dirty="0">
                <a:solidFill>
                  <a:srgbClr val="292929"/>
                </a:solidFill>
                <a:effectLst/>
                <a:latin typeface="Menlo"/>
              </a:rPr>
              <a:t> = 64 </a:t>
            </a:r>
            <a:br>
              <a:rPr lang="en-US" b="1" i="0" dirty="0">
                <a:solidFill>
                  <a:srgbClr val="292929"/>
                </a:solidFill>
                <a:effectLst/>
                <a:latin typeface="Menlo"/>
              </a:rPr>
            </a:br>
            <a:r>
              <a:rPr lang="en-US" b="1" i="0" dirty="0">
                <a:solidFill>
                  <a:srgbClr val="292929"/>
                </a:solidFill>
                <a:effectLst/>
                <a:latin typeface="Menlo"/>
              </a:rPr>
              <a:t>epochs = 50</a:t>
            </a:r>
            <a:br>
              <a:rPr lang="en-US" b="1" i="0" dirty="0">
                <a:solidFill>
                  <a:srgbClr val="292929"/>
                </a:solidFill>
                <a:effectLst/>
                <a:latin typeface="Menlo"/>
              </a:rPr>
            </a:br>
            <a:r>
              <a:rPr lang="en-US" b="1" i="0" dirty="0">
                <a:solidFill>
                  <a:srgbClr val="292929"/>
                </a:solidFill>
                <a:effectLst/>
                <a:latin typeface="Menlo"/>
              </a:rPr>
              <a:t>IMG_HEIGHT = 150</a:t>
            </a:r>
            <a:br>
              <a:rPr lang="en-US" b="1" i="0" dirty="0">
                <a:solidFill>
                  <a:srgbClr val="292929"/>
                </a:solidFill>
                <a:effectLst/>
                <a:latin typeface="Menlo"/>
              </a:rPr>
            </a:br>
            <a:r>
              <a:rPr lang="en-US" b="1" i="0" dirty="0">
                <a:solidFill>
                  <a:srgbClr val="292929"/>
                </a:solidFill>
                <a:effectLst/>
                <a:latin typeface="Menlo"/>
              </a:rPr>
              <a:t>IMG_WIDTH = 150</a:t>
            </a:r>
            <a:endParaRPr lang="en-US" dirty="0"/>
          </a:p>
        </p:txBody>
      </p:sp>
    </p:spTree>
    <p:extLst>
      <p:ext uri="{BB962C8B-B14F-4D97-AF65-F5344CB8AC3E}">
        <p14:creationId xmlns:p14="http://schemas.microsoft.com/office/powerpoint/2010/main" val="1090806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4E673-6972-32EE-3622-674CA3FE6EF2}"/>
              </a:ext>
            </a:extLst>
          </p:cNvPr>
          <p:cNvSpPr>
            <a:spLocks noGrp="1"/>
          </p:cNvSpPr>
          <p:nvPr>
            <p:ph type="title"/>
          </p:nvPr>
        </p:nvSpPr>
        <p:spPr/>
        <p:txBody>
          <a:bodyPr/>
          <a:lstStyle/>
          <a:p>
            <a:r>
              <a:rPr lang="en-US" b="1" i="0" dirty="0">
                <a:solidFill>
                  <a:srgbClr val="292929"/>
                </a:solidFill>
                <a:effectLst/>
                <a:latin typeface="charter"/>
              </a:rPr>
              <a:t>Rescale and Apply different Augmentation to the </a:t>
            </a:r>
            <a:r>
              <a:rPr lang="en-US" b="1" i="0" dirty="0">
                <a:solidFill>
                  <a:srgbClr val="FF0000"/>
                </a:solidFill>
                <a:effectLst/>
                <a:latin typeface="charter"/>
              </a:rPr>
              <a:t>training </a:t>
            </a:r>
            <a:r>
              <a:rPr lang="en-US" b="1" i="0" dirty="0">
                <a:solidFill>
                  <a:srgbClr val="292929"/>
                </a:solidFill>
                <a:effectLst/>
                <a:latin typeface="charter"/>
              </a:rPr>
              <a:t>image</a:t>
            </a:r>
            <a:endParaRPr lang="en-US" dirty="0"/>
          </a:p>
        </p:txBody>
      </p:sp>
      <p:sp>
        <p:nvSpPr>
          <p:cNvPr id="3" name="Content Placeholder 2">
            <a:extLst>
              <a:ext uri="{FF2B5EF4-FFF2-40B4-BE49-F238E27FC236}">
                <a16:creationId xmlns:a16="http://schemas.microsoft.com/office/drawing/2014/main" id="{C3BA11A2-1832-91EC-7443-EA7CCA0941F9}"/>
              </a:ext>
            </a:extLst>
          </p:cNvPr>
          <p:cNvSpPr>
            <a:spLocks noGrp="1"/>
          </p:cNvSpPr>
          <p:nvPr>
            <p:ph idx="1"/>
          </p:nvPr>
        </p:nvSpPr>
        <p:spPr/>
        <p:txBody>
          <a:bodyPr/>
          <a:lstStyle/>
          <a:p>
            <a:pPr marL="0" indent="0">
              <a:buNone/>
            </a:pPr>
            <a:r>
              <a:rPr lang="en-US" b="1" i="0" dirty="0" err="1">
                <a:solidFill>
                  <a:srgbClr val="292929"/>
                </a:solidFill>
                <a:effectLst/>
                <a:latin typeface="Menlo"/>
              </a:rPr>
              <a:t>train_image_generator</a:t>
            </a:r>
            <a:r>
              <a:rPr lang="en-US" b="1" i="0" dirty="0">
                <a:solidFill>
                  <a:srgbClr val="292929"/>
                </a:solidFill>
                <a:effectLst/>
                <a:latin typeface="Menlo"/>
              </a:rPr>
              <a:t> = </a:t>
            </a:r>
            <a:r>
              <a:rPr lang="en-US" b="1" i="0" dirty="0" err="1">
                <a:solidFill>
                  <a:srgbClr val="FF0000"/>
                </a:solidFill>
                <a:effectLst/>
                <a:latin typeface="Menlo"/>
              </a:rPr>
              <a:t>ImageDataGenerator</a:t>
            </a:r>
            <a:r>
              <a:rPr lang="en-US" b="1" i="0" dirty="0">
                <a:solidFill>
                  <a:srgbClr val="292929"/>
                </a:solidFill>
                <a:effectLst/>
                <a:latin typeface="Menlo"/>
              </a:rPr>
              <a:t>( rescale=1./255, </a:t>
            </a:r>
            <a:r>
              <a:rPr lang="en-US" b="1" i="0" dirty="0" err="1">
                <a:solidFill>
                  <a:srgbClr val="292929"/>
                </a:solidFill>
                <a:effectLst/>
                <a:latin typeface="Menlo"/>
              </a:rPr>
              <a:t>rotation_range</a:t>
            </a:r>
            <a:r>
              <a:rPr lang="en-US" b="1" i="0" dirty="0">
                <a:solidFill>
                  <a:srgbClr val="292929"/>
                </a:solidFill>
                <a:effectLst/>
                <a:latin typeface="Menlo"/>
              </a:rPr>
              <a:t>=45, </a:t>
            </a:r>
            <a:r>
              <a:rPr lang="en-US" b="1" i="0" dirty="0" err="1">
                <a:solidFill>
                  <a:srgbClr val="292929"/>
                </a:solidFill>
                <a:effectLst/>
                <a:latin typeface="Menlo"/>
              </a:rPr>
              <a:t>width_shift_range</a:t>
            </a:r>
            <a:r>
              <a:rPr lang="en-US" b="1" i="0" dirty="0">
                <a:solidFill>
                  <a:srgbClr val="292929"/>
                </a:solidFill>
                <a:effectLst/>
                <a:latin typeface="Menlo"/>
              </a:rPr>
              <a:t>=.15, </a:t>
            </a:r>
            <a:r>
              <a:rPr lang="en-US" b="1" i="0" dirty="0" err="1">
                <a:solidFill>
                  <a:srgbClr val="292929"/>
                </a:solidFill>
                <a:effectLst/>
                <a:latin typeface="Menlo"/>
              </a:rPr>
              <a:t>height_shift_range</a:t>
            </a:r>
            <a:r>
              <a:rPr lang="en-US" b="1" i="0" dirty="0">
                <a:solidFill>
                  <a:srgbClr val="292929"/>
                </a:solidFill>
                <a:effectLst/>
                <a:latin typeface="Menlo"/>
              </a:rPr>
              <a:t>=.15, </a:t>
            </a:r>
            <a:r>
              <a:rPr lang="en-US" b="1" i="0" dirty="0" err="1">
                <a:solidFill>
                  <a:srgbClr val="292929"/>
                </a:solidFill>
                <a:effectLst/>
                <a:latin typeface="Menlo"/>
              </a:rPr>
              <a:t>horizontal_flip</a:t>
            </a:r>
            <a:r>
              <a:rPr lang="en-US" b="1" i="0" dirty="0">
                <a:solidFill>
                  <a:srgbClr val="292929"/>
                </a:solidFill>
                <a:effectLst/>
                <a:latin typeface="Menlo"/>
              </a:rPr>
              <a:t>=True, </a:t>
            </a:r>
            <a:r>
              <a:rPr lang="en-US" b="1" i="0" dirty="0" err="1">
                <a:solidFill>
                  <a:srgbClr val="292929"/>
                </a:solidFill>
                <a:effectLst/>
                <a:latin typeface="Menlo"/>
              </a:rPr>
              <a:t>zoom_range</a:t>
            </a:r>
            <a:r>
              <a:rPr lang="en-US" b="1" i="0" dirty="0">
                <a:solidFill>
                  <a:srgbClr val="292929"/>
                </a:solidFill>
                <a:effectLst/>
                <a:latin typeface="Menlo"/>
              </a:rPr>
              <a:t>=0.3)</a:t>
            </a:r>
            <a:endParaRPr lang="en-US" dirty="0"/>
          </a:p>
        </p:txBody>
      </p:sp>
    </p:spTree>
    <p:extLst>
      <p:ext uri="{BB962C8B-B14F-4D97-AF65-F5344CB8AC3E}">
        <p14:creationId xmlns:p14="http://schemas.microsoft.com/office/powerpoint/2010/main" val="3822537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08C28-C248-46B9-5238-EB8046107411}"/>
              </a:ext>
            </a:extLst>
          </p:cNvPr>
          <p:cNvSpPr>
            <a:spLocks noGrp="1"/>
          </p:cNvSpPr>
          <p:nvPr>
            <p:ph type="title"/>
          </p:nvPr>
        </p:nvSpPr>
        <p:spPr/>
        <p:txBody>
          <a:bodyPr/>
          <a:lstStyle/>
          <a:p>
            <a:r>
              <a:rPr lang="en-US" b="1" i="0" dirty="0">
                <a:solidFill>
                  <a:srgbClr val="292929"/>
                </a:solidFill>
                <a:effectLst/>
                <a:latin typeface="charter"/>
              </a:rPr>
              <a:t>Rescale </a:t>
            </a:r>
            <a:r>
              <a:rPr lang="en-US" b="1" i="0" dirty="0">
                <a:solidFill>
                  <a:srgbClr val="FF0000"/>
                </a:solidFill>
                <a:effectLst/>
                <a:latin typeface="charter"/>
              </a:rPr>
              <a:t>Validation</a:t>
            </a:r>
            <a:r>
              <a:rPr lang="en-US" b="1" i="0" dirty="0">
                <a:solidFill>
                  <a:srgbClr val="292929"/>
                </a:solidFill>
                <a:effectLst/>
                <a:latin typeface="charter"/>
              </a:rPr>
              <a:t> data</a:t>
            </a:r>
            <a:endParaRPr lang="en-US" dirty="0"/>
          </a:p>
        </p:txBody>
      </p:sp>
      <p:sp>
        <p:nvSpPr>
          <p:cNvPr id="3" name="Content Placeholder 2">
            <a:extLst>
              <a:ext uri="{FF2B5EF4-FFF2-40B4-BE49-F238E27FC236}">
                <a16:creationId xmlns:a16="http://schemas.microsoft.com/office/drawing/2014/main" id="{9C0CA6A2-BFF7-99BC-15B2-62F414114B8C}"/>
              </a:ext>
            </a:extLst>
          </p:cNvPr>
          <p:cNvSpPr>
            <a:spLocks noGrp="1"/>
          </p:cNvSpPr>
          <p:nvPr>
            <p:ph idx="1"/>
          </p:nvPr>
        </p:nvSpPr>
        <p:spPr/>
        <p:txBody>
          <a:bodyPr/>
          <a:lstStyle/>
          <a:p>
            <a:pPr marL="0" indent="0">
              <a:buNone/>
            </a:pPr>
            <a:r>
              <a:rPr lang="en-US" b="1" i="0" dirty="0" err="1">
                <a:solidFill>
                  <a:srgbClr val="292929"/>
                </a:solidFill>
                <a:effectLst/>
                <a:latin typeface="Menlo"/>
              </a:rPr>
              <a:t>validation_image_generator</a:t>
            </a:r>
            <a:r>
              <a:rPr lang="en-US" b="1" i="0" dirty="0">
                <a:solidFill>
                  <a:srgbClr val="292929"/>
                </a:solidFill>
                <a:effectLst/>
                <a:latin typeface="Menlo"/>
              </a:rPr>
              <a:t> = </a:t>
            </a:r>
            <a:r>
              <a:rPr lang="en-US" b="1" i="0" dirty="0" err="1">
                <a:solidFill>
                  <a:srgbClr val="292929"/>
                </a:solidFill>
                <a:effectLst/>
                <a:latin typeface="Menlo"/>
              </a:rPr>
              <a:t>ImageDataGenerator</a:t>
            </a:r>
            <a:r>
              <a:rPr lang="en-US" b="1" i="0" dirty="0">
                <a:solidFill>
                  <a:srgbClr val="292929"/>
                </a:solidFill>
                <a:effectLst/>
                <a:latin typeface="Menlo"/>
              </a:rPr>
              <a:t>(rescale=1./255)</a:t>
            </a:r>
            <a:endParaRPr lang="en-US" dirty="0"/>
          </a:p>
        </p:txBody>
      </p:sp>
    </p:spTree>
    <p:extLst>
      <p:ext uri="{BB962C8B-B14F-4D97-AF65-F5344CB8AC3E}">
        <p14:creationId xmlns:p14="http://schemas.microsoft.com/office/powerpoint/2010/main" val="442832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B2E80-7540-042E-FD8B-C239BCE43F5A}"/>
              </a:ext>
            </a:extLst>
          </p:cNvPr>
          <p:cNvSpPr>
            <a:spLocks noGrp="1"/>
          </p:cNvSpPr>
          <p:nvPr>
            <p:ph type="title"/>
          </p:nvPr>
        </p:nvSpPr>
        <p:spPr/>
        <p:txBody>
          <a:bodyPr/>
          <a:lstStyle/>
          <a:p>
            <a:r>
              <a:rPr lang="en-US" b="1" i="0" dirty="0">
                <a:solidFill>
                  <a:srgbClr val="292929"/>
                </a:solidFill>
                <a:effectLst/>
                <a:latin typeface="charter"/>
              </a:rPr>
              <a:t>Generate batches of normalized data for train and validation data set</a:t>
            </a:r>
            <a:endParaRPr lang="en-US" dirty="0"/>
          </a:p>
        </p:txBody>
      </p:sp>
      <p:sp>
        <p:nvSpPr>
          <p:cNvPr id="3" name="Content Placeholder 2">
            <a:extLst>
              <a:ext uri="{FF2B5EF4-FFF2-40B4-BE49-F238E27FC236}">
                <a16:creationId xmlns:a16="http://schemas.microsoft.com/office/drawing/2014/main" id="{CCD59C24-7777-5DFB-B358-76A3C6CD71DA}"/>
              </a:ext>
            </a:extLst>
          </p:cNvPr>
          <p:cNvSpPr>
            <a:spLocks noGrp="1"/>
          </p:cNvSpPr>
          <p:nvPr>
            <p:ph idx="1"/>
          </p:nvPr>
        </p:nvSpPr>
        <p:spPr>
          <a:xfrm>
            <a:off x="838200" y="1825625"/>
            <a:ext cx="11353800" cy="4351338"/>
          </a:xfrm>
        </p:spPr>
        <p:txBody>
          <a:bodyPr/>
          <a:lstStyle/>
          <a:p>
            <a:pPr marL="0" indent="0">
              <a:buNone/>
            </a:pPr>
            <a:r>
              <a:rPr lang="en-US" dirty="0" err="1"/>
              <a:t>train_data_gen</a:t>
            </a:r>
            <a:r>
              <a:rPr lang="en-US" dirty="0"/>
              <a:t> = </a:t>
            </a:r>
            <a:r>
              <a:rPr lang="en-US" dirty="0" err="1"/>
              <a:t>train_image_generator.</a:t>
            </a:r>
            <a:r>
              <a:rPr lang="en-US" dirty="0" err="1">
                <a:solidFill>
                  <a:srgbClr val="FF0000"/>
                </a:solidFill>
              </a:rPr>
              <a:t>flow_from_directory</a:t>
            </a:r>
            <a:r>
              <a:rPr lang="en-US" dirty="0"/>
              <a:t>(</a:t>
            </a:r>
            <a:r>
              <a:rPr lang="en-US" dirty="0" err="1"/>
              <a:t>batch_size</a:t>
            </a:r>
            <a:r>
              <a:rPr lang="en-US" dirty="0"/>
              <a:t>=</a:t>
            </a:r>
            <a:r>
              <a:rPr lang="en-US" dirty="0" err="1"/>
              <a:t>batch_size</a:t>
            </a:r>
            <a:r>
              <a:rPr lang="en-US" dirty="0"/>
              <a:t>,                                                     directory=TRAIN_PATH,  shuffle=True,                                                     </a:t>
            </a:r>
            <a:r>
              <a:rPr lang="en-US" dirty="0" err="1"/>
              <a:t>target_size</a:t>
            </a:r>
            <a:r>
              <a:rPr lang="en-US" dirty="0"/>
              <a:t>=(IMG_HEIGHT, IMG_WIDTH),                                         </a:t>
            </a:r>
            <a:r>
              <a:rPr lang="en-US" dirty="0" err="1"/>
              <a:t>class_mode</a:t>
            </a:r>
            <a:r>
              <a:rPr lang="en-US" dirty="0"/>
              <a:t>='binary')</a:t>
            </a:r>
          </a:p>
          <a:p>
            <a:pPr marL="0" indent="0">
              <a:buNone/>
            </a:pPr>
            <a:r>
              <a:rPr lang="en-US" dirty="0" err="1"/>
              <a:t>val_data_gen</a:t>
            </a:r>
            <a:r>
              <a:rPr lang="en-US" dirty="0"/>
              <a:t> = </a:t>
            </a:r>
            <a:r>
              <a:rPr lang="en-US" dirty="0" err="1"/>
              <a:t>validation_image_generator.</a:t>
            </a:r>
            <a:r>
              <a:rPr lang="en-US" dirty="0" err="1">
                <a:solidFill>
                  <a:srgbClr val="FF0000"/>
                </a:solidFill>
              </a:rPr>
              <a:t>flow_from_directory</a:t>
            </a:r>
            <a:r>
              <a:rPr lang="en-US" dirty="0"/>
              <a:t>(</a:t>
            </a:r>
            <a:r>
              <a:rPr lang="en-US" dirty="0" err="1"/>
              <a:t>batch_size</a:t>
            </a:r>
            <a:r>
              <a:rPr lang="en-US" dirty="0"/>
              <a:t>=</a:t>
            </a:r>
            <a:r>
              <a:rPr lang="en-US" dirty="0" err="1"/>
              <a:t>batch_size</a:t>
            </a:r>
            <a:r>
              <a:rPr lang="en-US" dirty="0"/>
              <a:t>,                                                              directory=VAL_PATH,                                                              </a:t>
            </a:r>
            <a:r>
              <a:rPr lang="en-US" dirty="0" err="1"/>
              <a:t>target_size</a:t>
            </a:r>
            <a:r>
              <a:rPr lang="en-US" dirty="0"/>
              <a:t>=(IMG_HEIGHT, IMG_WIDTH),                                                              </a:t>
            </a:r>
            <a:r>
              <a:rPr lang="en-US" dirty="0" err="1"/>
              <a:t>class_mode</a:t>
            </a:r>
            <a:r>
              <a:rPr lang="en-US" dirty="0"/>
              <a:t>='binary')</a:t>
            </a:r>
          </a:p>
        </p:txBody>
      </p:sp>
      <p:pic>
        <p:nvPicPr>
          <p:cNvPr id="5" name="Picture 4">
            <a:extLst>
              <a:ext uri="{FF2B5EF4-FFF2-40B4-BE49-F238E27FC236}">
                <a16:creationId xmlns:a16="http://schemas.microsoft.com/office/drawing/2014/main" id="{C60FBA19-FD51-1113-EB7A-4AC20177C607}"/>
              </a:ext>
            </a:extLst>
          </p:cNvPr>
          <p:cNvPicPr>
            <a:picLocks noChangeAspect="1"/>
          </p:cNvPicPr>
          <p:nvPr/>
        </p:nvPicPr>
        <p:blipFill>
          <a:blip r:embed="rId2"/>
          <a:stretch>
            <a:fillRect/>
          </a:stretch>
        </p:blipFill>
        <p:spPr>
          <a:xfrm>
            <a:off x="3831852" y="6176963"/>
            <a:ext cx="3524250" cy="438150"/>
          </a:xfrm>
          <a:prstGeom prst="rect">
            <a:avLst/>
          </a:prstGeom>
        </p:spPr>
      </p:pic>
    </p:spTree>
    <p:extLst>
      <p:ext uri="{BB962C8B-B14F-4D97-AF65-F5344CB8AC3E}">
        <p14:creationId xmlns:p14="http://schemas.microsoft.com/office/powerpoint/2010/main" val="1136652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B75-4034-DE14-1CD2-F828B254DA6D}"/>
              </a:ext>
            </a:extLst>
          </p:cNvPr>
          <p:cNvSpPr>
            <a:spLocks noGrp="1"/>
          </p:cNvSpPr>
          <p:nvPr>
            <p:ph type="title"/>
          </p:nvPr>
        </p:nvSpPr>
        <p:spPr>
          <a:xfrm>
            <a:off x="2097656" y="2504475"/>
            <a:ext cx="8504208" cy="1325563"/>
          </a:xfrm>
        </p:spPr>
        <p:txBody>
          <a:bodyPr/>
          <a:lstStyle/>
          <a:p>
            <a:r>
              <a:rPr lang="en-US" b="1" i="0" dirty="0">
                <a:solidFill>
                  <a:srgbClr val="292929"/>
                </a:solidFill>
                <a:effectLst/>
                <a:latin typeface="charter"/>
              </a:rPr>
              <a:t>Create the Deep Convolutional Neural network model</a:t>
            </a:r>
            <a:endParaRPr lang="en-US" dirty="0"/>
          </a:p>
        </p:txBody>
      </p:sp>
    </p:spTree>
    <p:extLst>
      <p:ext uri="{BB962C8B-B14F-4D97-AF65-F5344CB8AC3E}">
        <p14:creationId xmlns:p14="http://schemas.microsoft.com/office/powerpoint/2010/main" val="3254685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1782</Words>
  <Application>Microsoft Office PowerPoint</Application>
  <PresentationFormat>Widescreen</PresentationFormat>
  <Paragraphs>118</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charter</vt:lpstr>
      <vt:lpstr>Courier New</vt:lpstr>
      <vt:lpstr>Menlo</vt:lpstr>
      <vt:lpstr>sohne</vt:lpstr>
      <vt:lpstr>Office Theme</vt:lpstr>
      <vt:lpstr>CNN in class</vt:lpstr>
      <vt:lpstr>PowerPoint Presentation</vt:lpstr>
      <vt:lpstr>PowerPoint Presentation</vt:lpstr>
      <vt:lpstr>Create data sets</vt:lpstr>
      <vt:lpstr>Set key parameters</vt:lpstr>
      <vt:lpstr>Rescale and Apply different Augmentation to the training image</vt:lpstr>
      <vt:lpstr>Rescale Validation data</vt:lpstr>
      <vt:lpstr>Generate batches of normalized data for train and validation data set</vt:lpstr>
      <vt:lpstr>Create the Deep Convolutional Neural network model</vt:lpstr>
      <vt:lpstr>#Build the model</vt:lpstr>
      <vt:lpstr># Compile the model</vt:lpstr>
      <vt:lpstr># print the model architecture</vt:lpstr>
      <vt:lpstr>Training the Model</vt:lpstr>
      <vt:lpstr>Feature Visualization </vt:lpstr>
      <vt:lpstr>Visualizing Filters or Feature Detectors in a CNN</vt:lpstr>
      <vt:lpstr>PowerPoint Presentation</vt:lpstr>
      <vt:lpstr>PowerPoint Presentation</vt:lpstr>
      <vt:lpstr>Visualizing Feature maps or Activation maps generated in a CNN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CNN in class</dc:title>
  <dc:creator>Dr. Nouhad Rizk</dc:creator>
  <cp:lastModifiedBy>Dr. Nouhad Rizk</cp:lastModifiedBy>
  <cp:revision>5</cp:revision>
  <dcterms:created xsi:type="dcterms:W3CDTF">2022-09-07T15:01:44Z</dcterms:created>
  <dcterms:modified xsi:type="dcterms:W3CDTF">2022-09-07T17:26:48Z</dcterms:modified>
</cp:coreProperties>
</file>