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F6AC-1C99-4CF1-BC27-BE9360AF7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B7AE3-FBE0-4D28-BB40-1E75F4ACB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4EC0-31A0-4882-8A77-3726255E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A304-8623-4002-BDE2-322632F7E987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7251-4E8D-48C4-961F-F50C538E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9D542-6B81-4210-A266-E4F6B2F8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959F-1BC8-4FAE-B4F4-CA6A4897F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39DC-56CC-47B9-9C47-B8FA929D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21F9A-BDA7-4BDC-B053-27285D42E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F778-A600-49CE-84AD-0ED80921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A304-8623-4002-BDE2-322632F7E987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2C1F0-5E81-40FA-9DA6-48DCD857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3703-1F50-4CBC-A6F0-542CAA79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959F-1BC8-4FAE-B4F4-CA6A4897F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0DCE0-689A-44F4-AA29-959C2A167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C5CC2-9E70-4A39-AE52-FC5EF28F5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63DB2-077B-49F8-93D4-AF223C88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A304-8623-4002-BDE2-322632F7E987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1383-E785-48DA-A2C0-6328814D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A9356-57FC-4DF6-988F-81594326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959F-1BC8-4FAE-B4F4-CA6A4897F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4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B4F9-B3A8-4A68-9BB9-3B6106C9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61DA-EA18-4E6B-A12C-03D218E65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BED06-275E-4E7E-9DAA-A991BE74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A304-8623-4002-BDE2-322632F7E987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2D492-1E53-48D2-A681-377C2A8F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EC983-073C-4047-AF62-ECB1C6A9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959F-1BC8-4FAE-B4F4-CA6A4897F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7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C317-9EBE-427D-B598-ED8F44C9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EBC39-A69D-4C8E-94D6-6E705AAD8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A109A-7506-477E-8F52-211E4C30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A304-8623-4002-BDE2-322632F7E987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4FBD-DC90-49CB-94B8-D9A19756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D9009-F2D8-404F-8701-406B1102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959F-1BC8-4FAE-B4F4-CA6A4897F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1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A4CB-D658-4ED9-AAFE-834F9FB6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77821-F9E8-4A65-8EC1-3360C7D56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6AF26-EF10-4F0C-B9CF-026D2BE5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47980-9648-4AC6-A36D-C35C207C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A304-8623-4002-BDE2-322632F7E987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BD2FC-2B55-435C-9DB5-59536419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2CFA7-B2C7-42E3-B840-EAD3A087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959F-1BC8-4FAE-B4F4-CA6A4897F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2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CD32-0662-4FBA-A4C6-61862876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7DDE7-B45B-44C0-8EDB-E4C763A1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2A64-C9C3-4DB3-A349-75FDC7054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F3D60-BE5D-48CF-A54F-D36731F34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89A7F-38CE-48A1-AC6D-210C3B0E5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14A09-5EF6-43D5-86B8-F38C5D1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A304-8623-4002-BDE2-322632F7E987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34964-179E-4D49-8151-20302170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B77FB-DCD7-4822-A312-3743EA6A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959F-1BC8-4FAE-B4F4-CA6A4897F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6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4A46-A99A-4D9E-9EBA-53A75182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7CD3E-2D56-45AE-BE8A-CFEDA686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A304-8623-4002-BDE2-322632F7E987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5270C-A933-4104-B324-B6DAEA8C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F482C-4B58-4924-8E6F-DD64827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959F-1BC8-4FAE-B4F4-CA6A4897F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4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E6170-AD81-4A3C-A8A7-D0B900E6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A304-8623-4002-BDE2-322632F7E987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F2EBF-4A01-4099-A189-AC2EE87C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3CA2C-B97F-4A0E-940D-518D0AF2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959F-1BC8-4FAE-B4F4-CA6A4897F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5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733A-402A-459A-B463-84182999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E3BB-1BC2-4BFA-BBA0-05BF0B166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CA023-77F8-4B7A-934A-1321692D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8180B-EC38-44D8-B4A7-B834F225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A304-8623-4002-BDE2-322632F7E987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3760B-376F-4A1B-94A6-5B603ECA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D7E14-1475-490C-A417-478B37AE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959F-1BC8-4FAE-B4F4-CA6A4897F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9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76B5-4589-4371-BCB5-CF3B040F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33282-6A29-4495-8174-329A3598F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E3FCE-3B93-433B-AA6C-338C3F6C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D339F-F32A-4747-8C83-B597BD7A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A304-8623-4002-BDE2-322632F7E987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DDA35-ADE5-4F21-BF09-1B787C2C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640E-2C88-40A1-888F-9746CFB1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959F-1BC8-4FAE-B4F4-CA6A4897F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9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A6CA6-7276-419C-85C0-341CDEB1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58E79-A535-4851-B55D-DAC75895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FF56-CCD4-4A04-95CE-72B9723BC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1A304-8623-4002-BDE2-322632F7E987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5BE6-B176-4D5B-B893-62166B289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515B8-B2E9-4E12-B6B8-8BA0718D1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6959F-1BC8-4FAE-B4F4-CA6A4897F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3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A62C-FAA6-4678-BF2A-2CD58338D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689FA-19D4-40E9-A87C-8BD8D0219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02" y="4050751"/>
            <a:ext cx="957155" cy="951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60859F-32BC-4701-A7C7-56815018AE12}"/>
              </a:ext>
            </a:extLst>
          </p:cNvPr>
          <p:cNvSpPr txBox="1"/>
          <p:nvPr/>
        </p:nvSpPr>
        <p:spPr>
          <a:xfrm>
            <a:off x="5640512" y="4500081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 (x)=1/(1+e</a:t>
            </a:r>
            <a:r>
              <a:rPr lang="en-US" baseline="30000" dirty="0"/>
              <a:t>-x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512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1AC137-F247-4BBC-92CC-8D3F159319F8}"/>
                  </a:ext>
                </a:extLst>
              </p:cNvPr>
              <p:cNvSpPr txBox="1"/>
              <p:nvPr/>
            </p:nvSpPr>
            <p:spPr>
              <a:xfrm>
                <a:off x="1064978" y="2288937"/>
                <a:ext cx="711200" cy="1930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</a:rPr>
                      <m:t>E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w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r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t</m:t>
                    </m:r>
                  </m:oMath>
                </a14:m>
                <a:r>
                  <a:rPr lang="en-US" sz="2400" dirty="0"/>
                  <a:t>      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1AC137-F247-4BBC-92CC-8D3F15931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78" y="2288937"/>
                <a:ext cx="711200" cy="1930465"/>
              </a:xfrm>
              <a:prstGeom prst="rect">
                <a:avLst/>
              </a:prstGeom>
              <a:blipFill>
                <a:blip r:embed="rId2"/>
                <a:stretch>
                  <a:fillRect l="-2586" r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5DB5AC-C110-4463-A6B0-2AA60A001AF9}"/>
                  </a:ext>
                </a:extLst>
              </p:cNvPr>
              <p:cNvSpPr txBox="1"/>
              <p:nvPr/>
            </p:nvSpPr>
            <p:spPr>
              <a:xfrm>
                <a:off x="772160" y="630535"/>
                <a:ext cx="36576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sz="2400" dirty="0"/>
                  <a:t>E</a:t>
                </a:r>
              </a:p>
              <a:p>
                <a:r>
                  <a:rPr lang="en-US" sz="2400" dirty="0"/>
                  <a:t>w.r.t</a:t>
                </a:r>
              </a:p>
              <a:p>
                <a:r>
                  <a:rPr lang="en-US" sz="2400" dirty="0"/>
                  <a:t>w7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5DB5AC-C110-4463-A6B0-2AA60A00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0" y="630535"/>
                <a:ext cx="3657600" cy="1200329"/>
              </a:xfrm>
              <a:prstGeom prst="rect">
                <a:avLst/>
              </a:prstGeom>
              <a:blipFill>
                <a:blip r:embed="rId3"/>
                <a:stretch>
                  <a:fillRect l="-266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28CA9-7F7E-4D7B-A2B2-818C7C7D9A42}"/>
                  </a:ext>
                </a:extLst>
              </p:cNvPr>
              <p:cNvSpPr txBox="1"/>
              <p:nvPr/>
            </p:nvSpPr>
            <p:spPr>
              <a:xfrm>
                <a:off x="2233378" y="2307428"/>
                <a:ext cx="8128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m:rPr>
                        <m:nor/>
                      </m:rP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w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r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t</m:t>
                    </m:r>
                  </m:oMath>
                </a14:m>
                <a:r>
                  <a:rPr lang="en-US" sz="2400" dirty="0"/>
                  <a:t>       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z of y1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28CA9-7F7E-4D7B-A2B2-818C7C7D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78" y="2307428"/>
                <a:ext cx="812800" cy="1938992"/>
              </a:xfrm>
              <a:prstGeom prst="rect">
                <a:avLst/>
              </a:prstGeom>
              <a:blipFill>
                <a:blip r:embed="rId4"/>
                <a:stretch>
                  <a:fillRect l="-11194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CBD91E-3F24-4C7D-B752-88127D5336E3}"/>
                  </a:ext>
                </a:extLst>
              </p:cNvPr>
              <p:cNvSpPr txBox="1"/>
              <p:nvPr/>
            </p:nvSpPr>
            <p:spPr>
              <a:xfrm>
                <a:off x="3503378" y="2127025"/>
                <a:ext cx="711200" cy="2299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br>
                  <a:rPr lang="en-US" sz="24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/>
                        </a:solidFill>
                      </a:rPr>
                      <m:t>∗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𝜕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(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𝑧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 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𝑜𝑓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 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𝑦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1)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w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r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t</m:t>
                    </m:r>
                  </m:oMath>
                </a14:m>
                <a:r>
                  <a:rPr lang="en-US" sz="2400" dirty="0"/>
                  <a:t>       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</a:rPr>
                      <m:t>7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CBD91E-3F24-4C7D-B752-88127D533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78" y="2127025"/>
                <a:ext cx="711200" cy="2299797"/>
              </a:xfrm>
              <a:prstGeom prst="rect">
                <a:avLst/>
              </a:prstGeom>
              <a:blipFill>
                <a:blip r:embed="rId5"/>
                <a:stretch>
                  <a:fillRect l="-13793" r="-1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F1F746-AEE3-4686-A61C-6377C9E2266C}"/>
                  </a:ext>
                </a:extLst>
              </p:cNvPr>
              <p:cNvSpPr txBox="1"/>
              <p:nvPr/>
            </p:nvSpPr>
            <p:spPr>
              <a:xfrm>
                <a:off x="2030178" y="4604418"/>
                <a:ext cx="60960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is = sigmoid of (z of y1)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       =Sigmoid(h1*w7+h2*w9+b2)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Derivative of y1 w.r.t to </a:t>
                </a:r>
                <a:r>
                  <a:rPr lang="en-US" sz="2400" dirty="0">
                    <a:solidFill>
                      <a:schemeClr val="accent1"/>
                    </a:solidFill>
                    <a:highlight>
                      <a:srgbClr val="FFFF00"/>
                    </a:highlight>
                  </a:rPr>
                  <a:t>z of y1 </a:t>
                </a:r>
                <a:r>
                  <a:rPr lang="en-US" sz="24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is y1(1-y1)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(recall the derivative o the sigmoid earlier)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F1F746-AEE3-4686-A61C-6377C9E2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178" y="4604418"/>
                <a:ext cx="6096000" cy="1569660"/>
              </a:xfrm>
              <a:prstGeom prst="rect">
                <a:avLst/>
              </a:prstGeom>
              <a:blipFill>
                <a:blip r:embed="rId6"/>
                <a:stretch>
                  <a:fillRect l="-1500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B4646ED-A620-4E4E-B47A-0B5509C12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1778" y="104390"/>
            <a:ext cx="6086403" cy="45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0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C9C251-D6DA-42E5-AABF-5B0DD1CFF653}"/>
                  </a:ext>
                </a:extLst>
              </p:cNvPr>
              <p:cNvSpPr txBox="1"/>
              <p:nvPr/>
            </p:nvSpPr>
            <p:spPr>
              <a:xfrm>
                <a:off x="1064978" y="2288937"/>
                <a:ext cx="711200" cy="1930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</a:rPr>
                      <m:t>E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w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r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t</m:t>
                    </m:r>
                  </m:oMath>
                </a14:m>
                <a:r>
                  <a:rPr lang="en-US" sz="2400" dirty="0"/>
                  <a:t>      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C9C251-D6DA-42E5-AABF-5B0DD1CF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78" y="2288937"/>
                <a:ext cx="711200" cy="1930465"/>
              </a:xfrm>
              <a:prstGeom prst="rect">
                <a:avLst/>
              </a:prstGeom>
              <a:blipFill>
                <a:blip r:embed="rId2"/>
                <a:stretch>
                  <a:fillRect l="-2586" r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B7FFF1-8644-40AF-A39E-26282617C579}"/>
                  </a:ext>
                </a:extLst>
              </p:cNvPr>
              <p:cNvSpPr txBox="1"/>
              <p:nvPr/>
            </p:nvSpPr>
            <p:spPr>
              <a:xfrm>
                <a:off x="772160" y="630535"/>
                <a:ext cx="36576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sz="2400" dirty="0"/>
                  <a:t>E</a:t>
                </a:r>
              </a:p>
              <a:p>
                <a:r>
                  <a:rPr lang="en-US" sz="2400" dirty="0"/>
                  <a:t>w.r.t</a:t>
                </a:r>
              </a:p>
              <a:p>
                <a:r>
                  <a:rPr lang="en-US" sz="2400" dirty="0"/>
                  <a:t>w7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B7FFF1-8644-40AF-A39E-26282617C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0" y="630535"/>
                <a:ext cx="3657600" cy="1200329"/>
              </a:xfrm>
              <a:prstGeom prst="rect">
                <a:avLst/>
              </a:prstGeom>
              <a:blipFill>
                <a:blip r:embed="rId3"/>
                <a:stretch>
                  <a:fillRect l="-266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B407A5-65C1-4072-9BD0-643F9C454CA6}"/>
                  </a:ext>
                </a:extLst>
              </p:cNvPr>
              <p:cNvSpPr txBox="1"/>
              <p:nvPr/>
            </p:nvSpPr>
            <p:spPr>
              <a:xfrm>
                <a:off x="2233378" y="2307428"/>
                <a:ext cx="8128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m:rPr>
                        <m:nor/>
                      </m:rP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w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r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t</m:t>
                    </m:r>
                  </m:oMath>
                </a14:m>
                <a:r>
                  <a:rPr lang="en-US" sz="2400" dirty="0"/>
                  <a:t>       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z of y1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B407A5-65C1-4072-9BD0-643F9C454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78" y="2307428"/>
                <a:ext cx="812800" cy="1938992"/>
              </a:xfrm>
              <a:prstGeom prst="rect">
                <a:avLst/>
              </a:prstGeom>
              <a:blipFill>
                <a:blip r:embed="rId4"/>
                <a:stretch>
                  <a:fillRect l="-11194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3B1612-7FF0-41A7-A107-0CC048980B39}"/>
                  </a:ext>
                </a:extLst>
              </p:cNvPr>
              <p:cNvSpPr txBox="1"/>
              <p:nvPr/>
            </p:nvSpPr>
            <p:spPr>
              <a:xfrm>
                <a:off x="3503378" y="2127025"/>
                <a:ext cx="711200" cy="2299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br>
                  <a:rPr lang="en-US" sz="24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/>
                        </a:solidFill>
                      </a:rPr>
                      <m:t>∗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𝜕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(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𝑧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 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𝑜𝑓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 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𝑦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1)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w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r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t</m:t>
                    </m:r>
                  </m:oMath>
                </a14:m>
                <a:r>
                  <a:rPr lang="en-US" sz="2400" dirty="0"/>
                  <a:t>       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</a:rPr>
                      <m:t>7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3B1612-7FF0-41A7-A107-0CC048980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78" y="2127025"/>
                <a:ext cx="711200" cy="2299797"/>
              </a:xfrm>
              <a:prstGeom prst="rect">
                <a:avLst/>
              </a:prstGeom>
              <a:blipFill>
                <a:blip r:embed="rId5"/>
                <a:stretch>
                  <a:fillRect l="-13793" r="-1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AE5D49-253D-4FEF-9E56-1B89B47989C6}"/>
                  </a:ext>
                </a:extLst>
              </p:cNvPr>
              <p:cNvSpPr txBox="1"/>
              <p:nvPr/>
            </p:nvSpPr>
            <p:spPr>
              <a:xfrm>
                <a:off x="1064978" y="4426822"/>
                <a:ext cx="6096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 </a:t>
                </a:r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Derivative of E w.r.t to y1 is   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highlight>
                      <a:srgbClr val="FFFF00"/>
                    </a:highlight>
                  </a:rPr>
                  <a:t>y1-true_y1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AE5D49-253D-4FEF-9E56-1B89B479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78" y="4426822"/>
                <a:ext cx="6096000" cy="830997"/>
              </a:xfrm>
              <a:prstGeom prst="rect">
                <a:avLst/>
              </a:prstGeom>
              <a:blipFill>
                <a:blip r:embed="rId6"/>
                <a:stretch>
                  <a:fillRect l="-1600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3428B7F-8ECD-4630-9834-4C282A9BD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1778" y="104390"/>
            <a:ext cx="6086403" cy="4567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08305-8A02-4A4E-B046-5A7B0CAEC3D5}"/>
              </a:ext>
            </a:extLst>
          </p:cNvPr>
          <p:cNvSpPr txBox="1"/>
          <p:nvPr/>
        </p:nvSpPr>
        <p:spPr>
          <a:xfrm>
            <a:off x="1627813" y="4449576"/>
            <a:ext cx="510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=1/2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[(y1-true_y1)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+ 1/2(y2-true_y2)</a:t>
            </a:r>
            <a:r>
              <a:rPr lang="en-US" sz="2400" b="1" baseline="30000" dirty="0">
                <a:solidFill>
                  <a:srgbClr val="FF0000"/>
                </a:solidFill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21531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7198C0-0BD7-4836-8251-20724A5A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48" y="3525520"/>
            <a:ext cx="6155280" cy="3332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C375E5-D03D-4F75-9AED-6984C30043BD}"/>
              </a:ext>
            </a:extLst>
          </p:cNvPr>
          <p:cNvSpPr txBox="1"/>
          <p:nvPr/>
        </p:nvSpPr>
        <p:spPr>
          <a:xfrm>
            <a:off x="8019940" y="2798224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E=1/2[(y1-true_y1)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+ 1/2(y2-true_y2)</a:t>
            </a:r>
            <a:r>
              <a:rPr lang="en-US" b="1" baseline="30000" dirty="0">
                <a:solidFill>
                  <a:srgbClr val="FF0000"/>
                </a:solidFill>
              </a:rPr>
              <a:t>2]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CE36D-5ECF-4F87-8F42-16F4111565CA}"/>
              </a:ext>
            </a:extLst>
          </p:cNvPr>
          <p:cNvSpPr txBox="1"/>
          <p:nvPr/>
        </p:nvSpPr>
        <p:spPr>
          <a:xfrm>
            <a:off x="2489200" y="386080"/>
            <a:ext cx="92945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Compute the Derivative of Error with respect to w7 if</a:t>
            </a:r>
          </a:p>
          <a:p>
            <a:r>
              <a:rPr lang="en-US" sz="3300" dirty="0">
                <a:highlight>
                  <a:srgbClr val="FFFF00"/>
                </a:highlight>
              </a:rPr>
              <a:t>True_y1=0.1  (verify it =0.0765)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04256F-3179-41DF-9BB3-50F28357866A}"/>
                  </a:ext>
                </a:extLst>
              </p:cNvPr>
              <p:cNvSpPr txBox="1"/>
              <p:nvPr/>
            </p:nvSpPr>
            <p:spPr>
              <a:xfrm>
                <a:off x="1064978" y="2288937"/>
                <a:ext cx="711200" cy="1930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</a:rPr>
                      <m:t>E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w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r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t</m:t>
                    </m:r>
                  </m:oMath>
                </a14:m>
                <a:r>
                  <a:rPr lang="en-US" sz="2400" dirty="0"/>
                  <a:t>      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04256F-3179-41DF-9BB3-50F283578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78" y="2288937"/>
                <a:ext cx="711200" cy="1930465"/>
              </a:xfrm>
              <a:prstGeom prst="rect">
                <a:avLst/>
              </a:prstGeom>
              <a:blipFill>
                <a:blip r:embed="rId3"/>
                <a:stretch>
                  <a:fillRect l="-2586" r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2F3FD7-515B-43AA-B161-D79147007A73}"/>
                  </a:ext>
                </a:extLst>
              </p:cNvPr>
              <p:cNvSpPr txBox="1"/>
              <p:nvPr/>
            </p:nvSpPr>
            <p:spPr>
              <a:xfrm>
                <a:off x="772160" y="630535"/>
                <a:ext cx="36576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sz="2400" dirty="0"/>
                  <a:t>E</a:t>
                </a:r>
              </a:p>
              <a:p>
                <a:r>
                  <a:rPr lang="en-US" sz="2400" dirty="0"/>
                  <a:t>w.r.t</a:t>
                </a:r>
              </a:p>
              <a:p>
                <a:r>
                  <a:rPr lang="en-US" sz="2400" dirty="0"/>
                  <a:t>w7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2F3FD7-515B-43AA-B161-D79147007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0" y="630535"/>
                <a:ext cx="3657600" cy="1200329"/>
              </a:xfrm>
              <a:prstGeom prst="rect">
                <a:avLst/>
              </a:prstGeom>
              <a:blipFill>
                <a:blip r:embed="rId4"/>
                <a:stretch>
                  <a:fillRect l="-266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999C61-0499-46EF-A6FC-59E239305452}"/>
                  </a:ext>
                </a:extLst>
              </p:cNvPr>
              <p:cNvSpPr txBox="1"/>
              <p:nvPr/>
            </p:nvSpPr>
            <p:spPr>
              <a:xfrm>
                <a:off x="2233378" y="2307428"/>
                <a:ext cx="8128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m:rPr>
                        <m:nor/>
                      </m:rP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w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r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t</m:t>
                    </m:r>
                  </m:oMath>
                </a14:m>
                <a:r>
                  <a:rPr lang="en-US" sz="2400" dirty="0"/>
                  <a:t>       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z of y1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999C61-0499-46EF-A6FC-59E239305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78" y="2307428"/>
                <a:ext cx="812800" cy="1938992"/>
              </a:xfrm>
              <a:prstGeom prst="rect">
                <a:avLst/>
              </a:prstGeom>
              <a:blipFill>
                <a:blip r:embed="rId5"/>
                <a:stretch>
                  <a:fillRect l="-11194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D45A09-A2CA-4577-A148-03DB2F88B773}"/>
                  </a:ext>
                </a:extLst>
              </p:cNvPr>
              <p:cNvSpPr txBox="1"/>
              <p:nvPr/>
            </p:nvSpPr>
            <p:spPr>
              <a:xfrm>
                <a:off x="3503378" y="2127025"/>
                <a:ext cx="711200" cy="2299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br>
                  <a:rPr lang="en-US" sz="24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/>
                        </a:solidFill>
                      </a:rPr>
                      <m:t>∗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𝜕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(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𝑧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 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𝑜𝑓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 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𝑦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1)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w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r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t</m:t>
                    </m:r>
                  </m:oMath>
                </a14:m>
                <a:r>
                  <a:rPr lang="en-US" sz="2400" dirty="0"/>
                  <a:t>       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</a:rPr>
                      <m:t>7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D45A09-A2CA-4577-A148-03DB2F88B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78" y="2127025"/>
                <a:ext cx="711200" cy="2299797"/>
              </a:xfrm>
              <a:prstGeom prst="rect">
                <a:avLst/>
              </a:prstGeom>
              <a:blipFill>
                <a:blip r:embed="rId6"/>
                <a:stretch>
                  <a:fillRect l="-13793" r="-1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64A7E7-F558-4616-AA88-653B76FB757C}"/>
              </a:ext>
            </a:extLst>
          </p:cNvPr>
          <p:cNvSpPr txBox="1"/>
          <p:nvPr/>
        </p:nvSpPr>
        <p:spPr>
          <a:xfrm>
            <a:off x="417278" y="432663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Derivative of E w.r.t to y1 is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y1-true_y1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3AE83-147E-4CD0-9B2B-2E3C122FDE53}"/>
              </a:ext>
            </a:extLst>
          </p:cNvPr>
          <p:cNvSpPr txBox="1"/>
          <p:nvPr/>
        </p:nvSpPr>
        <p:spPr>
          <a:xfrm>
            <a:off x="2019300" y="4876226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Derivative of y1 w.r.t to </a:t>
            </a:r>
            <a:r>
              <a:rPr lang="en-US" sz="1800" dirty="0">
                <a:solidFill>
                  <a:schemeClr val="accent1"/>
                </a:solidFill>
                <a:highlight>
                  <a:srgbClr val="FFFF00"/>
                </a:highlight>
              </a:rPr>
              <a:t>z of y1 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is y1(1-y1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95BFC-0DC9-4EE1-8165-5421CA0B055F}"/>
              </a:ext>
            </a:extLst>
          </p:cNvPr>
          <p:cNvSpPr txBox="1"/>
          <p:nvPr/>
        </p:nvSpPr>
        <p:spPr>
          <a:xfrm>
            <a:off x="3178292" y="5682447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Derivative of </a:t>
            </a:r>
            <a:r>
              <a:rPr lang="en-US" sz="1800" dirty="0">
                <a:solidFill>
                  <a:schemeClr val="accent1"/>
                </a:solidFill>
                <a:highlight>
                  <a:srgbClr val="FFFF00"/>
                </a:highlight>
              </a:rPr>
              <a:t>z of y1  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w.r.t to w7 is h1</a:t>
            </a:r>
          </a:p>
        </p:txBody>
      </p:sp>
    </p:spTree>
    <p:extLst>
      <p:ext uri="{BB962C8B-B14F-4D97-AF65-F5344CB8AC3E}">
        <p14:creationId xmlns:p14="http://schemas.microsoft.com/office/powerpoint/2010/main" val="226806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D588AE-252D-4EA7-9B85-ECC65B372EE8}"/>
              </a:ext>
            </a:extLst>
          </p:cNvPr>
          <p:cNvSpPr txBox="1"/>
          <p:nvPr/>
        </p:nvSpPr>
        <p:spPr>
          <a:xfrm>
            <a:off x="8273940" y="2970944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E=1/2[(y1-true_y1)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+ 1/2(y2-true_y2)</a:t>
            </a:r>
            <a:r>
              <a:rPr lang="en-US" b="1" baseline="30000" dirty="0">
                <a:solidFill>
                  <a:srgbClr val="FF0000"/>
                </a:solidFill>
              </a:rPr>
              <a:t>2]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F7859C-AC78-4921-9A12-51D487A7FF6C}"/>
              </a:ext>
            </a:extLst>
          </p:cNvPr>
          <p:cNvGrpSpPr/>
          <p:nvPr/>
        </p:nvGrpSpPr>
        <p:grpSpPr>
          <a:xfrm>
            <a:off x="461693" y="689650"/>
            <a:ext cx="7910147" cy="5934670"/>
            <a:chOff x="1467533" y="0"/>
            <a:chExt cx="9256934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FB6E97-4D58-4E6C-9258-131DDD1162B6}"/>
                </a:ext>
              </a:extLst>
            </p:cNvPr>
            <p:cNvGrpSpPr/>
            <p:nvPr/>
          </p:nvGrpSpPr>
          <p:grpSpPr>
            <a:xfrm>
              <a:off x="1467533" y="0"/>
              <a:ext cx="9256934" cy="6858000"/>
              <a:chOff x="1467533" y="0"/>
              <a:chExt cx="9256934" cy="6858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8AA2BE6-4A08-44FA-A8DA-9B6378D38015}"/>
                  </a:ext>
                </a:extLst>
              </p:cNvPr>
              <p:cNvGrpSpPr/>
              <p:nvPr/>
            </p:nvGrpSpPr>
            <p:grpSpPr>
              <a:xfrm>
                <a:off x="1467533" y="0"/>
                <a:ext cx="9256934" cy="6858000"/>
                <a:chOff x="1406573" y="0"/>
                <a:chExt cx="9256934" cy="6858000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667D3606-FADA-46CA-9B69-90DE598349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06573" y="0"/>
                  <a:ext cx="9256934" cy="6858000"/>
                </a:xfrm>
                <a:prstGeom prst="rect">
                  <a:avLst/>
                </a:prstGeom>
              </p:spPr>
            </p:pic>
            <p:sp>
              <p:nvSpPr>
                <p:cNvPr id="13" name="Lightning Bolt 12">
                  <a:extLst>
                    <a:ext uri="{FF2B5EF4-FFF2-40B4-BE49-F238E27FC236}">
                      <a16:creationId xmlns:a16="http://schemas.microsoft.com/office/drawing/2014/main" id="{7B1D4377-5AB3-4FF4-9D23-349A19FF0CFD}"/>
                    </a:ext>
                  </a:extLst>
                </p:cNvPr>
                <p:cNvSpPr/>
                <p:nvPr/>
              </p:nvSpPr>
              <p:spPr>
                <a:xfrm>
                  <a:off x="5577840" y="2824480"/>
                  <a:ext cx="914400" cy="914400"/>
                </a:xfrm>
                <a:prstGeom prst="lightningBol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Lightning Bolt 13">
                  <a:extLst>
                    <a:ext uri="{FF2B5EF4-FFF2-40B4-BE49-F238E27FC236}">
                      <a16:creationId xmlns:a16="http://schemas.microsoft.com/office/drawing/2014/main" id="{EEF34B66-97A6-4E88-8872-A21E5C7F7EE3}"/>
                    </a:ext>
                  </a:extLst>
                </p:cNvPr>
                <p:cNvSpPr/>
                <p:nvPr/>
              </p:nvSpPr>
              <p:spPr>
                <a:xfrm>
                  <a:off x="5577840" y="772160"/>
                  <a:ext cx="914400" cy="914400"/>
                </a:xfrm>
                <a:prstGeom prst="lightningBol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582F20-FBBB-44FB-9B14-D6C4296D5B49}"/>
                  </a:ext>
                </a:extLst>
              </p:cNvPr>
              <p:cNvSpPr txBox="1"/>
              <p:nvPr/>
            </p:nvSpPr>
            <p:spPr>
              <a:xfrm>
                <a:off x="9845040" y="1598692"/>
                <a:ext cx="568960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FB5590-D541-4617-9541-3BFFA766CC79}"/>
                  </a:ext>
                </a:extLst>
              </p:cNvPr>
              <p:cNvSpPr txBox="1"/>
              <p:nvPr/>
            </p:nvSpPr>
            <p:spPr>
              <a:xfrm>
                <a:off x="9745192" y="3691233"/>
                <a:ext cx="568960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</a:p>
            </p:txBody>
          </p:sp>
        </p:grpSp>
        <p:sp>
          <p:nvSpPr>
            <p:cNvPr id="7" name="Lightning Bolt 6">
              <a:extLst>
                <a:ext uri="{FF2B5EF4-FFF2-40B4-BE49-F238E27FC236}">
                  <a16:creationId xmlns:a16="http://schemas.microsoft.com/office/drawing/2014/main" id="{92243774-9BE6-4574-A6BF-C0BEB4613093}"/>
                </a:ext>
              </a:extLst>
            </p:cNvPr>
            <p:cNvSpPr/>
            <p:nvPr/>
          </p:nvSpPr>
          <p:spPr>
            <a:xfrm>
              <a:off x="8879840" y="772160"/>
              <a:ext cx="914400" cy="9144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Lightning Bolt 7">
              <a:extLst>
                <a:ext uri="{FF2B5EF4-FFF2-40B4-BE49-F238E27FC236}">
                  <a16:creationId xmlns:a16="http://schemas.microsoft.com/office/drawing/2014/main" id="{8DD53395-41F8-4F7F-9484-245E3B3ECDBD}"/>
                </a:ext>
              </a:extLst>
            </p:cNvPr>
            <p:cNvSpPr/>
            <p:nvPr/>
          </p:nvSpPr>
          <p:spPr>
            <a:xfrm>
              <a:off x="8930640" y="2709567"/>
              <a:ext cx="914400" cy="9144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C80AF14-D058-47C1-9CA1-4768AC9DD41D}"/>
              </a:ext>
            </a:extLst>
          </p:cNvPr>
          <p:cNvSpPr txBox="1"/>
          <p:nvPr/>
        </p:nvSpPr>
        <p:spPr>
          <a:xfrm>
            <a:off x="8151712" y="1568828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Derivative of E w.r.t to y1 is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y1-true_y1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2D2AF4-AA87-4EFB-B1B6-61B59093D41D}"/>
              </a:ext>
            </a:extLst>
          </p:cNvPr>
          <p:cNvSpPr txBox="1"/>
          <p:nvPr/>
        </p:nvSpPr>
        <p:spPr>
          <a:xfrm>
            <a:off x="6927667" y="83103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Derivative of y1 w.r.t to </a:t>
            </a:r>
            <a:r>
              <a:rPr lang="en-US" sz="1800" dirty="0">
                <a:solidFill>
                  <a:schemeClr val="accent1"/>
                </a:solidFill>
                <a:highlight>
                  <a:srgbClr val="FFFF00"/>
                </a:highlight>
              </a:rPr>
              <a:t>z of y1 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is y1(1-y1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87C40-3C47-4EA5-AFF0-74BE940DF3E1}"/>
              </a:ext>
            </a:extLst>
          </p:cNvPr>
          <p:cNvSpPr txBox="1"/>
          <p:nvPr/>
        </p:nvSpPr>
        <p:spPr>
          <a:xfrm>
            <a:off x="4143578" y="206347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Derivative of </a:t>
            </a:r>
            <a:r>
              <a:rPr lang="en-US" sz="1800" dirty="0">
                <a:solidFill>
                  <a:schemeClr val="accent1"/>
                </a:solidFill>
                <a:highlight>
                  <a:srgbClr val="FFFF00"/>
                </a:highlight>
              </a:rPr>
              <a:t>z of y1  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w.r.t to w7 is h1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86D68E-7FCF-4A5A-A283-7ECBD373A858}"/>
              </a:ext>
            </a:extLst>
          </p:cNvPr>
          <p:cNvSpPr/>
          <p:nvPr/>
        </p:nvSpPr>
        <p:spPr>
          <a:xfrm>
            <a:off x="7830265" y="1618553"/>
            <a:ext cx="288261" cy="3196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3E208-2367-4C8C-81A6-5E754F28546E}"/>
              </a:ext>
            </a:extLst>
          </p:cNvPr>
          <p:cNvSpPr/>
          <p:nvPr/>
        </p:nvSpPr>
        <p:spPr>
          <a:xfrm>
            <a:off x="6507326" y="855901"/>
            <a:ext cx="288261" cy="3196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463802-C5E9-4162-97C7-CF846A70ACF3}"/>
              </a:ext>
            </a:extLst>
          </p:cNvPr>
          <p:cNvSpPr/>
          <p:nvPr/>
        </p:nvSpPr>
        <p:spPr>
          <a:xfrm>
            <a:off x="3737823" y="229494"/>
            <a:ext cx="288261" cy="3196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609BDB-1536-4E4F-B3D3-2365A0E45A94}"/>
              </a:ext>
            </a:extLst>
          </p:cNvPr>
          <p:cNvSpPr txBox="1"/>
          <p:nvPr/>
        </p:nvSpPr>
        <p:spPr>
          <a:xfrm>
            <a:off x="6838996" y="5200068"/>
            <a:ext cx="52808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rgbClr val="FF0000"/>
                </a:solidFill>
              </a:rPr>
              <a:t>Multiply 1*2*3= the gradient </a:t>
            </a:r>
          </a:p>
        </p:txBody>
      </p:sp>
    </p:spTree>
    <p:extLst>
      <p:ext uri="{BB962C8B-B14F-4D97-AF65-F5344CB8AC3E}">
        <p14:creationId xmlns:p14="http://schemas.microsoft.com/office/powerpoint/2010/main" val="217002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0928-6C8C-49D1-B863-14225226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0503"/>
            <a:ext cx="11353800" cy="2852737"/>
          </a:xfrm>
        </p:spPr>
        <p:txBody>
          <a:bodyPr/>
          <a:lstStyle/>
          <a:p>
            <a:r>
              <a:rPr lang="en-US" dirty="0"/>
              <a:t>the new w7 = w7-0.01*the Gradient</a:t>
            </a:r>
            <a:br>
              <a:rPr lang="en-US" dirty="0"/>
            </a:br>
            <a:r>
              <a:rPr lang="en-US" dirty="0"/>
              <a:t>0.01 is the learning rate</a:t>
            </a:r>
            <a:br>
              <a:rPr lang="en-US" dirty="0"/>
            </a:br>
            <a:r>
              <a:rPr lang="en-US" dirty="0"/>
              <a:t>verify that the new w7 is </a:t>
            </a:r>
            <a:r>
              <a:rPr lang="en-US" dirty="0">
                <a:solidFill>
                  <a:srgbClr val="FF0000"/>
                </a:solidFill>
              </a:rPr>
              <a:t>0.6992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0663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0870-BCD1-4E48-900E-2D3CBE1D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150"/>
            <a:ext cx="10515600" cy="1325563"/>
          </a:xfrm>
        </p:spPr>
        <p:txBody>
          <a:bodyPr/>
          <a:lstStyle/>
          <a:p>
            <a:r>
              <a:rPr lang="en-US" dirty="0"/>
              <a:t>Next compute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B100-2BE0-4227-B761-674042FC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W8-w9-w10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AA115-6B1C-4E8F-9E09-9EBA8F14B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717" y="554856"/>
            <a:ext cx="7907197" cy="59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9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D7BE-62B2-4DD4-B49E-B5F90E9F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20" y="2326005"/>
            <a:ext cx="10515600" cy="1325563"/>
          </a:xfrm>
        </p:spPr>
        <p:txBody>
          <a:bodyPr/>
          <a:lstStyle/>
          <a:p>
            <a:r>
              <a:rPr lang="en-US" dirty="0"/>
              <a:t>Compute all the weights</a:t>
            </a:r>
          </a:p>
        </p:txBody>
      </p:sp>
    </p:spTree>
    <p:extLst>
      <p:ext uri="{BB962C8B-B14F-4D97-AF65-F5344CB8AC3E}">
        <p14:creationId xmlns:p14="http://schemas.microsoft.com/office/powerpoint/2010/main" val="288249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D588AE-252D-4EA7-9B85-ECC65B372EE8}"/>
              </a:ext>
            </a:extLst>
          </p:cNvPr>
          <p:cNvSpPr txBox="1"/>
          <p:nvPr/>
        </p:nvSpPr>
        <p:spPr>
          <a:xfrm>
            <a:off x="8273940" y="2970944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E=1/2[(y1-true_y1)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+ 1/2(y2-true_y2)</a:t>
            </a:r>
            <a:r>
              <a:rPr lang="en-US" b="1" baseline="30000" dirty="0">
                <a:solidFill>
                  <a:srgbClr val="FF0000"/>
                </a:solidFill>
              </a:rPr>
              <a:t>2]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F7859C-AC78-4921-9A12-51D487A7FF6C}"/>
              </a:ext>
            </a:extLst>
          </p:cNvPr>
          <p:cNvGrpSpPr/>
          <p:nvPr/>
        </p:nvGrpSpPr>
        <p:grpSpPr>
          <a:xfrm>
            <a:off x="363793" y="531598"/>
            <a:ext cx="7910147" cy="5934670"/>
            <a:chOff x="1467533" y="0"/>
            <a:chExt cx="9256934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FB6E97-4D58-4E6C-9258-131DDD1162B6}"/>
                </a:ext>
              </a:extLst>
            </p:cNvPr>
            <p:cNvGrpSpPr/>
            <p:nvPr/>
          </p:nvGrpSpPr>
          <p:grpSpPr>
            <a:xfrm>
              <a:off x="1467533" y="0"/>
              <a:ext cx="9256934" cy="6858000"/>
              <a:chOff x="1467533" y="0"/>
              <a:chExt cx="9256934" cy="6858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8AA2BE6-4A08-44FA-A8DA-9B6378D38015}"/>
                  </a:ext>
                </a:extLst>
              </p:cNvPr>
              <p:cNvGrpSpPr/>
              <p:nvPr/>
            </p:nvGrpSpPr>
            <p:grpSpPr>
              <a:xfrm>
                <a:off x="1467533" y="0"/>
                <a:ext cx="9256934" cy="6858000"/>
                <a:chOff x="1406573" y="0"/>
                <a:chExt cx="9256934" cy="6858000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667D3606-FADA-46CA-9B69-90DE598349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06573" y="0"/>
                  <a:ext cx="9256934" cy="6858000"/>
                </a:xfrm>
                <a:prstGeom prst="rect">
                  <a:avLst/>
                </a:prstGeom>
              </p:spPr>
            </p:pic>
            <p:sp>
              <p:nvSpPr>
                <p:cNvPr id="13" name="Lightning Bolt 12">
                  <a:extLst>
                    <a:ext uri="{FF2B5EF4-FFF2-40B4-BE49-F238E27FC236}">
                      <a16:creationId xmlns:a16="http://schemas.microsoft.com/office/drawing/2014/main" id="{7B1D4377-5AB3-4FF4-9D23-349A19FF0CFD}"/>
                    </a:ext>
                  </a:extLst>
                </p:cNvPr>
                <p:cNvSpPr/>
                <p:nvPr/>
              </p:nvSpPr>
              <p:spPr>
                <a:xfrm>
                  <a:off x="5577840" y="2824480"/>
                  <a:ext cx="914400" cy="914400"/>
                </a:xfrm>
                <a:prstGeom prst="lightningBol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Lightning Bolt 13">
                  <a:extLst>
                    <a:ext uri="{FF2B5EF4-FFF2-40B4-BE49-F238E27FC236}">
                      <a16:creationId xmlns:a16="http://schemas.microsoft.com/office/drawing/2014/main" id="{EEF34B66-97A6-4E88-8872-A21E5C7F7EE3}"/>
                    </a:ext>
                  </a:extLst>
                </p:cNvPr>
                <p:cNvSpPr/>
                <p:nvPr/>
              </p:nvSpPr>
              <p:spPr>
                <a:xfrm>
                  <a:off x="5577840" y="772160"/>
                  <a:ext cx="914400" cy="914400"/>
                </a:xfrm>
                <a:prstGeom prst="lightningBol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582F20-FBBB-44FB-9B14-D6C4296D5B49}"/>
                  </a:ext>
                </a:extLst>
              </p:cNvPr>
              <p:cNvSpPr txBox="1"/>
              <p:nvPr/>
            </p:nvSpPr>
            <p:spPr>
              <a:xfrm>
                <a:off x="9845040" y="1598692"/>
                <a:ext cx="568960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FB5590-D541-4617-9541-3BFFA766CC79}"/>
                  </a:ext>
                </a:extLst>
              </p:cNvPr>
              <p:cNvSpPr txBox="1"/>
              <p:nvPr/>
            </p:nvSpPr>
            <p:spPr>
              <a:xfrm>
                <a:off x="9745192" y="3691233"/>
                <a:ext cx="568960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</a:p>
            </p:txBody>
          </p:sp>
        </p:grpSp>
        <p:sp>
          <p:nvSpPr>
            <p:cNvPr id="7" name="Lightning Bolt 6">
              <a:extLst>
                <a:ext uri="{FF2B5EF4-FFF2-40B4-BE49-F238E27FC236}">
                  <a16:creationId xmlns:a16="http://schemas.microsoft.com/office/drawing/2014/main" id="{92243774-9BE6-4574-A6BF-C0BEB4613093}"/>
                </a:ext>
              </a:extLst>
            </p:cNvPr>
            <p:cNvSpPr/>
            <p:nvPr/>
          </p:nvSpPr>
          <p:spPr>
            <a:xfrm>
              <a:off x="8879840" y="772160"/>
              <a:ext cx="914400" cy="9144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Lightning Bolt 7">
              <a:extLst>
                <a:ext uri="{FF2B5EF4-FFF2-40B4-BE49-F238E27FC236}">
                  <a16:creationId xmlns:a16="http://schemas.microsoft.com/office/drawing/2014/main" id="{8DD53395-41F8-4F7F-9484-245E3B3ECDBD}"/>
                </a:ext>
              </a:extLst>
            </p:cNvPr>
            <p:cNvSpPr/>
            <p:nvPr/>
          </p:nvSpPr>
          <p:spPr>
            <a:xfrm>
              <a:off x="8930640" y="2709567"/>
              <a:ext cx="914400" cy="9144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C80AF14-D058-47C1-9CA1-4768AC9DD41D}"/>
              </a:ext>
            </a:extLst>
          </p:cNvPr>
          <p:cNvSpPr txBox="1"/>
          <p:nvPr/>
        </p:nvSpPr>
        <p:spPr>
          <a:xfrm>
            <a:off x="5317072" y="1258581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Derivative of E w.r.t to h1   ??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2D2AF4-AA87-4EFB-B1B6-61B59093D41D}"/>
              </a:ext>
            </a:extLst>
          </p:cNvPr>
          <p:cNvSpPr txBox="1"/>
          <p:nvPr/>
        </p:nvSpPr>
        <p:spPr>
          <a:xfrm>
            <a:off x="4392951" y="760448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Derivative of h1 w.r.t to </a:t>
            </a:r>
            <a:r>
              <a:rPr lang="en-US" sz="1800" dirty="0">
                <a:solidFill>
                  <a:schemeClr val="accent1"/>
                </a:solidFill>
                <a:highlight>
                  <a:srgbClr val="FFFF00"/>
                </a:highlight>
              </a:rPr>
              <a:t>z of h1 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??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87C40-3C47-4EA5-AFF0-74BE940DF3E1}"/>
              </a:ext>
            </a:extLst>
          </p:cNvPr>
          <p:cNvSpPr txBox="1"/>
          <p:nvPr/>
        </p:nvSpPr>
        <p:spPr>
          <a:xfrm>
            <a:off x="2802458" y="267248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Derivative of </a:t>
            </a:r>
            <a:r>
              <a:rPr lang="en-US" sz="1800" dirty="0">
                <a:solidFill>
                  <a:schemeClr val="accent1"/>
                </a:solidFill>
                <a:highlight>
                  <a:srgbClr val="FFFF00"/>
                </a:highlight>
              </a:rPr>
              <a:t>z of h1  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w.r.t to w1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86D68E-7FCF-4A5A-A283-7ECBD373A858}"/>
              </a:ext>
            </a:extLst>
          </p:cNvPr>
          <p:cNvSpPr/>
          <p:nvPr/>
        </p:nvSpPr>
        <p:spPr>
          <a:xfrm>
            <a:off x="4995625" y="1308306"/>
            <a:ext cx="288261" cy="3196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3E208-2367-4C8C-81A6-5E754F28546E}"/>
              </a:ext>
            </a:extLst>
          </p:cNvPr>
          <p:cNvSpPr/>
          <p:nvPr/>
        </p:nvSpPr>
        <p:spPr>
          <a:xfrm>
            <a:off x="3972610" y="785310"/>
            <a:ext cx="288261" cy="3196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463802-C5E9-4162-97C7-CF846A70ACF3}"/>
              </a:ext>
            </a:extLst>
          </p:cNvPr>
          <p:cNvSpPr/>
          <p:nvPr/>
        </p:nvSpPr>
        <p:spPr>
          <a:xfrm>
            <a:off x="2396703" y="290395"/>
            <a:ext cx="288261" cy="3196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609BDB-1536-4E4F-B3D3-2365A0E45A94}"/>
              </a:ext>
            </a:extLst>
          </p:cNvPr>
          <p:cNvSpPr txBox="1"/>
          <p:nvPr/>
        </p:nvSpPr>
        <p:spPr>
          <a:xfrm>
            <a:off x="6838996" y="5200068"/>
            <a:ext cx="534659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rgbClr val="FF0000"/>
                </a:solidFill>
              </a:rPr>
              <a:t>Multiply 1*2*3= The gradient </a:t>
            </a:r>
          </a:p>
        </p:txBody>
      </p:sp>
    </p:spTree>
    <p:extLst>
      <p:ext uri="{BB962C8B-B14F-4D97-AF65-F5344CB8AC3E}">
        <p14:creationId xmlns:p14="http://schemas.microsoft.com/office/powerpoint/2010/main" val="1773636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0CF2CF-68BE-45CF-9326-B2591AFE9865}"/>
              </a:ext>
            </a:extLst>
          </p:cNvPr>
          <p:cNvSpPr txBox="1"/>
          <p:nvPr/>
        </p:nvSpPr>
        <p:spPr>
          <a:xfrm>
            <a:off x="3048000" y="1951335"/>
            <a:ext cx="728472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dirty="0"/>
              <a:t>The new w</a:t>
            </a:r>
            <a:r>
              <a:rPr lang="en-US" sz="3300" dirty="0">
                <a:solidFill>
                  <a:srgbClr val="FF0000"/>
                </a:solidFill>
              </a:rPr>
              <a:t>1</a:t>
            </a:r>
            <a:r>
              <a:rPr lang="en-US" sz="3300" dirty="0"/>
              <a:t> = w1-0.01*the Gradient</a:t>
            </a:r>
          </a:p>
          <a:p>
            <a:endParaRPr lang="en-US" sz="3300" dirty="0"/>
          </a:p>
          <a:p>
            <a:br>
              <a:rPr lang="en-US" sz="3300" dirty="0"/>
            </a:br>
            <a:r>
              <a:rPr lang="en-US" sz="3300" dirty="0"/>
              <a:t>0.01 is the learning rate</a:t>
            </a:r>
            <a:br>
              <a:rPr lang="en-US" sz="3300" dirty="0"/>
            </a:br>
            <a:r>
              <a:rPr lang="en-US" sz="3300" dirty="0"/>
              <a:t>verify that the new w1 is </a:t>
            </a:r>
            <a:r>
              <a:rPr lang="en-US" sz="3300" dirty="0">
                <a:solidFill>
                  <a:srgbClr val="FF0000"/>
                </a:solidFill>
              </a:rPr>
              <a:t>0.1000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92662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55A569E-C251-4E33-9F50-B8D7E751F5AD}"/>
              </a:ext>
            </a:extLst>
          </p:cNvPr>
          <p:cNvGrpSpPr/>
          <p:nvPr/>
        </p:nvGrpSpPr>
        <p:grpSpPr>
          <a:xfrm>
            <a:off x="1467533" y="0"/>
            <a:ext cx="9256934" cy="6858000"/>
            <a:chOff x="1467533" y="0"/>
            <a:chExt cx="9256934" cy="685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62F44AA-35A6-402C-93B0-68B07385CECC}"/>
                </a:ext>
              </a:extLst>
            </p:cNvPr>
            <p:cNvGrpSpPr/>
            <p:nvPr/>
          </p:nvGrpSpPr>
          <p:grpSpPr>
            <a:xfrm>
              <a:off x="1467533" y="0"/>
              <a:ext cx="9256934" cy="6858000"/>
              <a:chOff x="1467533" y="0"/>
              <a:chExt cx="9256934" cy="685800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9BF9E04-16AA-4650-A393-4994FC9050EB}"/>
                  </a:ext>
                </a:extLst>
              </p:cNvPr>
              <p:cNvGrpSpPr/>
              <p:nvPr/>
            </p:nvGrpSpPr>
            <p:grpSpPr>
              <a:xfrm>
                <a:off x="1467533" y="0"/>
                <a:ext cx="9256934" cy="6858000"/>
                <a:chOff x="1406573" y="0"/>
                <a:chExt cx="9256934" cy="6858000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A63E8505-364A-42D7-8D6D-495D85539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06573" y="0"/>
                  <a:ext cx="9256934" cy="6858000"/>
                </a:xfrm>
                <a:prstGeom prst="rect">
                  <a:avLst/>
                </a:prstGeom>
              </p:spPr>
            </p:pic>
            <p:sp>
              <p:nvSpPr>
                <p:cNvPr id="3" name="Lightning Bolt 2">
                  <a:extLst>
                    <a:ext uri="{FF2B5EF4-FFF2-40B4-BE49-F238E27FC236}">
                      <a16:creationId xmlns:a16="http://schemas.microsoft.com/office/drawing/2014/main" id="{AA1ECB30-7B9A-4FAE-8F05-89BA5A990E34}"/>
                    </a:ext>
                  </a:extLst>
                </p:cNvPr>
                <p:cNvSpPr/>
                <p:nvPr/>
              </p:nvSpPr>
              <p:spPr>
                <a:xfrm>
                  <a:off x="5577840" y="2824480"/>
                  <a:ext cx="914400" cy="914400"/>
                </a:xfrm>
                <a:prstGeom prst="lightningBol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Lightning Bolt 5">
                  <a:extLst>
                    <a:ext uri="{FF2B5EF4-FFF2-40B4-BE49-F238E27FC236}">
                      <a16:creationId xmlns:a16="http://schemas.microsoft.com/office/drawing/2014/main" id="{BF47F851-AC62-428B-BFA3-0B0CEBD27ADA}"/>
                    </a:ext>
                  </a:extLst>
                </p:cNvPr>
                <p:cNvSpPr/>
                <p:nvPr/>
              </p:nvSpPr>
              <p:spPr>
                <a:xfrm>
                  <a:off x="5577840" y="772160"/>
                  <a:ext cx="914400" cy="914400"/>
                </a:xfrm>
                <a:prstGeom prst="lightningBol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6BAC27-DB19-46C7-9E1A-874C145E6F5E}"/>
                  </a:ext>
                </a:extLst>
              </p:cNvPr>
              <p:cNvSpPr txBox="1"/>
              <p:nvPr/>
            </p:nvSpPr>
            <p:spPr>
              <a:xfrm>
                <a:off x="9845040" y="1598692"/>
                <a:ext cx="568960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44A579-726E-413D-BECF-F94366E82F9E}"/>
                  </a:ext>
                </a:extLst>
              </p:cNvPr>
              <p:cNvSpPr txBox="1"/>
              <p:nvPr/>
            </p:nvSpPr>
            <p:spPr>
              <a:xfrm>
                <a:off x="9745192" y="3691233"/>
                <a:ext cx="568960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</a:p>
            </p:txBody>
          </p:sp>
        </p:grpSp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93CAE472-8E33-45CC-807B-64B3DD7A72DA}"/>
                </a:ext>
              </a:extLst>
            </p:cNvPr>
            <p:cNvSpPr/>
            <p:nvPr/>
          </p:nvSpPr>
          <p:spPr>
            <a:xfrm>
              <a:off x="8879840" y="772160"/>
              <a:ext cx="914400" cy="9144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Lightning Bolt 13">
              <a:extLst>
                <a:ext uri="{FF2B5EF4-FFF2-40B4-BE49-F238E27FC236}">
                  <a16:creationId xmlns:a16="http://schemas.microsoft.com/office/drawing/2014/main" id="{3648AD6B-F834-4DC2-91D1-1C5DA734CDB8}"/>
                </a:ext>
              </a:extLst>
            </p:cNvPr>
            <p:cNvSpPr/>
            <p:nvPr/>
          </p:nvSpPr>
          <p:spPr>
            <a:xfrm>
              <a:off x="8930640" y="2709567"/>
              <a:ext cx="914400" cy="9144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420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509226-3E0A-4311-BE49-10522F732889}"/>
              </a:ext>
            </a:extLst>
          </p:cNvPr>
          <p:cNvSpPr txBox="1"/>
          <p:nvPr/>
        </p:nvSpPr>
        <p:spPr>
          <a:xfrm>
            <a:off x="544530" y="852755"/>
            <a:ext cx="4705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Compute the dot products for each hidden node call It</a:t>
            </a:r>
            <a:r>
              <a:rPr lang="en-US" dirty="0">
                <a:solidFill>
                  <a:schemeClr val="accent1"/>
                </a:solidFill>
              </a:rPr>
              <a:t> z</a:t>
            </a:r>
          </a:p>
          <a:p>
            <a:endParaRPr lang="en-US" dirty="0"/>
          </a:p>
          <a:p>
            <a:r>
              <a:rPr lang="en-US" dirty="0"/>
              <a:t>2- Apply sigmoid on z call it h1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F7770-55A9-4286-B8D4-A043CCEA0161}"/>
              </a:ext>
            </a:extLst>
          </p:cNvPr>
          <p:cNvSpPr txBox="1"/>
          <p:nvPr/>
        </p:nvSpPr>
        <p:spPr>
          <a:xfrm>
            <a:off x="544530" y="3131906"/>
            <a:ext cx="4705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Compute the dot products for each hidden node </a:t>
            </a:r>
            <a:r>
              <a:rPr lang="en-US" dirty="0" err="1"/>
              <a:t>ayer</a:t>
            </a:r>
            <a:r>
              <a:rPr lang="en-US" dirty="0"/>
              <a:t> call It z</a:t>
            </a:r>
          </a:p>
          <a:p>
            <a:endParaRPr lang="en-US" dirty="0"/>
          </a:p>
          <a:p>
            <a:r>
              <a:rPr lang="en-US" dirty="0"/>
              <a:t>2- Apply sigmoid on z call it h2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0F7C3D-A847-49B6-B993-C81055F2574B}"/>
              </a:ext>
            </a:extLst>
          </p:cNvPr>
          <p:cNvSpPr/>
          <p:nvPr/>
        </p:nvSpPr>
        <p:spPr>
          <a:xfrm>
            <a:off x="1842349" y="0"/>
            <a:ext cx="907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1AD2E2-71B1-4843-9670-CD0FDACA4071}"/>
              </a:ext>
            </a:extLst>
          </p:cNvPr>
          <p:cNvSpPr/>
          <p:nvPr/>
        </p:nvSpPr>
        <p:spPr>
          <a:xfrm>
            <a:off x="1842348" y="2208576"/>
            <a:ext cx="907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8A8F7D3-53C4-401B-A3A2-9E1DE0197C36}"/>
              </a:ext>
            </a:extLst>
          </p:cNvPr>
          <p:cNvGrpSpPr/>
          <p:nvPr/>
        </p:nvGrpSpPr>
        <p:grpSpPr>
          <a:xfrm>
            <a:off x="4744719" y="0"/>
            <a:ext cx="6786881" cy="5902960"/>
            <a:chOff x="1467533" y="0"/>
            <a:chExt cx="9256934" cy="68580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9D4C350-EE81-4B13-9317-D86EF10FD1F6}"/>
                </a:ext>
              </a:extLst>
            </p:cNvPr>
            <p:cNvGrpSpPr/>
            <p:nvPr/>
          </p:nvGrpSpPr>
          <p:grpSpPr>
            <a:xfrm>
              <a:off x="1467533" y="0"/>
              <a:ext cx="9256934" cy="6858000"/>
              <a:chOff x="1467533" y="0"/>
              <a:chExt cx="9256934" cy="68580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7EB6914-B27A-47BE-8C17-D942D2796BD4}"/>
                  </a:ext>
                </a:extLst>
              </p:cNvPr>
              <p:cNvGrpSpPr/>
              <p:nvPr/>
            </p:nvGrpSpPr>
            <p:grpSpPr>
              <a:xfrm>
                <a:off x="1467533" y="0"/>
                <a:ext cx="9256934" cy="6858000"/>
                <a:chOff x="1406573" y="0"/>
                <a:chExt cx="9256934" cy="6858000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186FDE83-78F7-4920-8C20-522240C9B1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06573" y="0"/>
                  <a:ext cx="9256934" cy="6858000"/>
                </a:xfrm>
                <a:prstGeom prst="rect">
                  <a:avLst/>
                </a:prstGeom>
              </p:spPr>
            </p:pic>
            <p:sp>
              <p:nvSpPr>
                <p:cNvPr id="32" name="Lightning Bolt 31">
                  <a:extLst>
                    <a:ext uri="{FF2B5EF4-FFF2-40B4-BE49-F238E27FC236}">
                      <a16:creationId xmlns:a16="http://schemas.microsoft.com/office/drawing/2014/main" id="{050C3A21-E6D3-485D-82D0-AC4D87CC7137}"/>
                    </a:ext>
                  </a:extLst>
                </p:cNvPr>
                <p:cNvSpPr/>
                <p:nvPr/>
              </p:nvSpPr>
              <p:spPr>
                <a:xfrm>
                  <a:off x="5577840" y="2824480"/>
                  <a:ext cx="914400" cy="914400"/>
                </a:xfrm>
                <a:prstGeom prst="lightningBol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Lightning Bolt 32">
                  <a:extLst>
                    <a:ext uri="{FF2B5EF4-FFF2-40B4-BE49-F238E27FC236}">
                      <a16:creationId xmlns:a16="http://schemas.microsoft.com/office/drawing/2014/main" id="{F1EC5B82-1896-4A1F-B6BB-A8E89EE10B84}"/>
                    </a:ext>
                  </a:extLst>
                </p:cNvPr>
                <p:cNvSpPr/>
                <p:nvPr/>
              </p:nvSpPr>
              <p:spPr>
                <a:xfrm>
                  <a:off x="5577840" y="772160"/>
                  <a:ext cx="914400" cy="914400"/>
                </a:xfrm>
                <a:prstGeom prst="lightningBol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181C51-6160-4836-AB3E-0C2818B18ADF}"/>
                  </a:ext>
                </a:extLst>
              </p:cNvPr>
              <p:cNvSpPr txBox="1"/>
              <p:nvPr/>
            </p:nvSpPr>
            <p:spPr>
              <a:xfrm>
                <a:off x="9845040" y="1598692"/>
                <a:ext cx="568960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15C46A-DA06-47B4-A29A-8BC9F43A9BBF}"/>
                  </a:ext>
                </a:extLst>
              </p:cNvPr>
              <p:cNvSpPr txBox="1"/>
              <p:nvPr/>
            </p:nvSpPr>
            <p:spPr>
              <a:xfrm>
                <a:off x="9745192" y="3691233"/>
                <a:ext cx="568960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</a:p>
            </p:txBody>
          </p:sp>
        </p:grpSp>
        <p:sp>
          <p:nvSpPr>
            <p:cNvPr id="26" name="Lightning Bolt 25">
              <a:extLst>
                <a:ext uri="{FF2B5EF4-FFF2-40B4-BE49-F238E27FC236}">
                  <a16:creationId xmlns:a16="http://schemas.microsoft.com/office/drawing/2014/main" id="{301FE55C-2BAB-4F7A-B086-CBB5295A39C9}"/>
                </a:ext>
              </a:extLst>
            </p:cNvPr>
            <p:cNvSpPr/>
            <p:nvPr/>
          </p:nvSpPr>
          <p:spPr>
            <a:xfrm>
              <a:off x="8879840" y="772160"/>
              <a:ext cx="914400" cy="9144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Lightning Bolt 26">
              <a:extLst>
                <a:ext uri="{FF2B5EF4-FFF2-40B4-BE49-F238E27FC236}">
                  <a16:creationId xmlns:a16="http://schemas.microsoft.com/office/drawing/2014/main" id="{454B9699-1FBF-4C4D-BB00-E115929F81B8}"/>
                </a:ext>
              </a:extLst>
            </p:cNvPr>
            <p:cNvSpPr/>
            <p:nvPr/>
          </p:nvSpPr>
          <p:spPr>
            <a:xfrm>
              <a:off x="8930640" y="2709567"/>
              <a:ext cx="914400" cy="9144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778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A730F7-DE46-4BA2-80FE-A62A27214D87}"/>
              </a:ext>
            </a:extLst>
          </p:cNvPr>
          <p:cNvSpPr txBox="1"/>
          <p:nvPr/>
        </p:nvSpPr>
        <p:spPr>
          <a:xfrm>
            <a:off x="544530" y="852755"/>
            <a:ext cx="4705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Compute the dot products for each output node call It z</a:t>
            </a:r>
          </a:p>
          <a:p>
            <a:endParaRPr lang="en-US" dirty="0"/>
          </a:p>
          <a:p>
            <a:r>
              <a:rPr lang="en-US" dirty="0"/>
              <a:t>2- Apply sigmoid on z call it </a:t>
            </a:r>
            <a:r>
              <a:rPr lang="en-US" dirty="0">
                <a:solidFill>
                  <a:srgbClr val="FF0000"/>
                </a:solidFill>
              </a:rPr>
              <a:t>y1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0C98C-A7BF-4DEA-B781-01062C7726D7}"/>
              </a:ext>
            </a:extLst>
          </p:cNvPr>
          <p:cNvSpPr txBox="1"/>
          <p:nvPr/>
        </p:nvSpPr>
        <p:spPr>
          <a:xfrm>
            <a:off x="544530" y="3131906"/>
            <a:ext cx="4705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Compute the dot products for each output node call It z</a:t>
            </a:r>
          </a:p>
          <a:p>
            <a:endParaRPr lang="en-US" dirty="0"/>
          </a:p>
          <a:p>
            <a:r>
              <a:rPr lang="en-US" dirty="0"/>
              <a:t>2- Apply sigmoid on z call it </a:t>
            </a:r>
            <a:r>
              <a:rPr lang="en-US" dirty="0">
                <a:solidFill>
                  <a:srgbClr val="FF0000"/>
                </a:solidFill>
              </a:rPr>
              <a:t>y2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7CAA3-1C7E-4DE7-93E8-7B9FFB48F7D5}"/>
              </a:ext>
            </a:extLst>
          </p:cNvPr>
          <p:cNvSpPr/>
          <p:nvPr/>
        </p:nvSpPr>
        <p:spPr>
          <a:xfrm>
            <a:off x="1863989" y="0"/>
            <a:ext cx="864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y1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7F559-844B-4796-B1DA-902B196A01DA}"/>
              </a:ext>
            </a:extLst>
          </p:cNvPr>
          <p:cNvSpPr/>
          <p:nvPr/>
        </p:nvSpPr>
        <p:spPr>
          <a:xfrm>
            <a:off x="1863988" y="2208576"/>
            <a:ext cx="864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y2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2D667-C576-4881-88AC-96DF6C2647AF}"/>
              </a:ext>
            </a:extLst>
          </p:cNvPr>
          <p:cNvSpPr txBox="1"/>
          <p:nvPr/>
        </p:nvSpPr>
        <p:spPr>
          <a:xfrm>
            <a:off x="3874423" y="5237300"/>
            <a:ext cx="4705564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h1-0.9866</a:t>
            </a:r>
          </a:p>
          <a:p>
            <a:r>
              <a:rPr lang="en-US" dirty="0"/>
              <a:t>h2- 0.9950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y1=0.8896</a:t>
            </a:r>
          </a:p>
          <a:p>
            <a:r>
              <a:rPr lang="en-US" dirty="0">
                <a:solidFill>
                  <a:srgbClr val="FF0000"/>
                </a:solidFill>
              </a:rPr>
              <a:t>y2=0.8004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A4567A-890C-4CCE-9BF7-3F6B4944B8C4}"/>
              </a:ext>
            </a:extLst>
          </p:cNvPr>
          <p:cNvGrpSpPr/>
          <p:nvPr/>
        </p:nvGrpSpPr>
        <p:grpSpPr>
          <a:xfrm>
            <a:off x="4846320" y="0"/>
            <a:ext cx="7345680" cy="4734560"/>
            <a:chOff x="1467533" y="0"/>
            <a:chExt cx="9256934" cy="68580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A7FBCC6-DDFC-4632-B654-460E0D2EE439}"/>
                </a:ext>
              </a:extLst>
            </p:cNvPr>
            <p:cNvGrpSpPr/>
            <p:nvPr/>
          </p:nvGrpSpPr>
          <p:grpSpPr>
            <a:xfrm>
              <a:off x="1467533" y="0"/>
              <a:ext cx="9256934" cy="6858000"/>
              <a:chOff x="1467533" y="0"/>
              <a:chExt cx="9256934" cy="6858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E8F0F90-A48B-47DD-B905-CE8042502B12}"/>
                  </a:ext>
                </a:extLst>
              </p:cNvPr>
              <p:cNvGrpSpPr/>
              <p:nvPr/>
            </p:nvGrpSpPr>
            <p:grpSpPr>
              <a:xfrm>
                <a:off x="1467533" y="0"/>
                <a:ext cx="9256934" cy="6858000"/>
                <a:chOff x="1406573" y="0"/>
                <a:chExt cx="9256934" cy="6858000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69810F61-4B0F-452D-9A6C-5C63621C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06573" y="0"/>
                  <a:ext cx="9256934" cy="6858000"/>
                </a:xfrm>
                <a:prstGeom prst="rect">
                  <a:avLst/>
                </a:prstGeom>
              </p:spPr>
            </p:pic>
            <p:sp>
              <p:nvSpPr>
                <p:cNvPr id="28" name="Lightning Bolt 27">
                  <a:extLst>
                    <a:ext uri="{FF2B5EF4-FFF2-40B4-BE49-F238E27FC236}">
                      <a16:creationId xmlns:a16="http://schemas.microsoft.com/office/drawing/2014/main" id="{8D89C62F-E2D0-4955-895F-DD7DD418E5EC}"/>
                    </a:ext>
                  </a:extLst>
                </p:cNvPr>
                <p:cNvSpPr/>
                <p:nvPr/>
              </p:nvSpPr>
              <p:spPr>
                <a:xfrm>
                  <a:off x="5577840" y="2824480"/>
                  <a:ext cx="914400" cy="914400"/>
                </a:xfrm>
                <a:prstGeom prst="lightningBol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Lightning Bolt 28">
                  <a:extLst>
                    <a:ext uri="{FF2B5EF4-FFF2-40B4-BE49-F238E27FC236}">
                      <a16:creationId xmlns:a16="http://schemas.microsoft.com/office/drawing/2014/main" id="{F3530EFC-C9BC-47CC-B58A-DEFA66462D1B}"/>
                    </a:ext>
                  </a:extLst>
                </p:cNvPr>
                <p:cNvSpPr/>
                <p:nvPr/>
              </p:nvSpPr>
              <p:spPr>
                <a:xfrm>
                  <a:off x="5577840" y="772160"/>
                  <a:ext cx="914400" cy="914400"/>
                </a:xfrm>
                <a:prstGeom prst="lightningBol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0139D1-E316-487C-A2DF-356EB12D744B}"/>
                  </a:ext>
                </a:extLst>
              </p:cNvPr>
              <p:cNvSpPr txBox="1"/>
              <p:nvPr/>
            </p:nvSpPr>
            <p:spPr>
              <a:xfrm>
                <a:off x="9845040" y="1598692"/>
                <a:ext cx="568960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2FED3-6BBD-451B-9FCB-86DCBCA2E082}"/>
                  </a:ext>
                </a:extLst>
              </p:cNvPr>
              <p:cNvSpPr txBox="1"/>
              <p:nvPr/>
            </p:nvSpPr>
            <p:spPr>
              <a:xfrm>
                <a:off x="9745192" y="3691233"/>
                <a:ext cx="568960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</a:p>
            </p:txBody>
          </p:sp>
        </p:grpSp>
        <p:sp>
          <p:nvSpPr>
            <p:cNvPr id="22" name="Lightning Bolt 21">
              <a:extLst>
                <a:ext uri="{FF2B5EF4-FFF2-40B4-BE49-F238E27FC236}">
                  <a16:creationId xmlns:a16="http://schemas.microsoft.com/office/drawing/2014/main" id="{416183D1-5553-4309-9E10-0AFFF67395AD}"/>
                </a:ext>
              </a:extLst>
            </p:cNvPr>
            <p:cNvSpPr/>
            <p:nvPr/>
          </p:nvSpPr>
          <p:spPr>
            <a:xfrm>
              <a:off x="8879840" y="772160"/>
              <a:ext cx="914400" cy="9144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Lightning Bolt 22">
              <a:extLst>
                <a:ext uri="{FF2B5EF4-FFF2-40B4-BE49-F238E27FC236}">
                  <a16:creationId xmlns:a16="http://schemas.microsoft.com/office/drawing/2014/main" id="{07317667-8085-483B-8362-C3185165B6E7}"/>
                </a:ext>
              </a:extLst>
            </p:cNvPr>
            <p:cNvSpPr/>
            <p:nvPr/>
          </p:nvSpPr>
          <p:spPr>
            <a:xfrm>
              <a:off x="8930640" y="2709567"/>
              <a:ext cx="914400" cy="9144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158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00AE4F-6A4A-4D69-831E-D70033272A3B}"/>
              </a:ext>
            </a:extLst>
          </p:cNvPr>
          <p:cNvSpPr/>
          <p:nvPr/>
        </p:nvSpPr>
        <p:spPr>
          <a:xfrm>
            <a:off x="94262" y="0"/>
            <a:ext cx="5193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Error Min sq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uare 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D0F77-F6F5-4F38-8311-AB101F1A6E32}"/>
              </a:ext>
            </a:extLst>
          </p:cNvPr>
          <p:cNvSpPr txBox="1"/>
          <p:nvPr/>
        </p:nvSpPr>
        <p:spPr>
          <a:xfrm>
            <a:off x="8273940" y="2970944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E=1/2[(y1-true_y1)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+ 1/2(y2-true_y2)</a:t>
            </a:r>
            <a:r>
              <a:rPr lang="en-US" b="1" baseline="30000" dirty="0">
                <a:solidFill>
                  <a:srgbClr val="FF0000"/>
                </a:solidFill>
              </a:rPr>
              <a:t>2]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6FEE7-12A9-47A9-8FF9-2CDCCE145228}"/>
              </a:ext>
            </a:extLst>
          </p:cNvPr>
          <p:cNvSpPr txBox="1"/>
          <p:nvPr/>
        </p:nvSpPr>
        <p:spPr>
          <a:xfrm>
            <a:off x="9154160" y="3817425"/>
            <a:ext cx="2293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Y1 is the predicted </a:t>
            </a:r>
          </a:p>
          <a:p>
            <a:r>
              <a:rPr lang="en-US" dirty="0" err="1"/>
              <a:t>True_y</a:t>
            </a:r>
            <a:r>
              <a:rPr lang="en-US" dirty="0"/>
              <a:t> is the expected</a:t>
            </a:r>
          </a:p>
          <a:p>
            <a:endParaRPr lang="en-US" dirty="0"/>
          </a:p>
          <a:p>
            <a:r>
              <a:rPr lang="en-US" dirty="0"/>
              <a:t>Assume</a:t>
            </a:r>
          </a:p>
          <a:p>
            <a:r>
              <a:rPr lang="en-US" dirty="0"/>
              <a:t>True_y1=0.1</a:t>
            </a:r>
          </a:p>
          <a:p>
            <a:r>
              <a:rPr lang="en-US" dirty="0"/>
              <a:t>True_y2=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B8763E-673F-4FB5-B0C7-31A814ADFAF7}"/>
              </a:ext>
            </a:extLst>
          </p:cNvPr>
          <p:cNvGrpSpPr/>
          <p:nvPr/>
        </p:nvGrpSpPr>
        <p:grpSpPr>
          <a:xfrm>
            <a:off x="461693" y="689650"/>
            <a:ext cx="7910147" cy="5934670"/>
            <a:chOff x="1467533" y="0"/>
            <a:chExt cx="9256934" cy="685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087165-5398-4A0C-A3A0-C33477F63192}"/>
                </a:ext>
              </a:extLst>
            </p:cNvPr>
            <p:cNvGrpSpPr/>
            <p:nvPr/>
          </p:nvGrpSpPr>
          <p:grpSpPr>
            <a:xfrm>
              <a:off x="1467533" y="0"/>
              <a:ext cx="9256934" cy="6858000"/>
              <a:chOff x="1467533" y="0"/>
              <a:chExt cx="9256934" cy="68580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783A365-A3F8-4140-AA4F-B9B9ED58B983}"/>
                  </a:ext>
                </a:extLst>
              </p:cNvPr>
              <p:cNvGrpSpPr/>
              <p:nvPr/>
            </p:nvGrpSpPr>
            <p:grpSpPr>
              <a:xfrm>
                <a:off x="1467533" y="0"/>
                <a:ext cx="9256934" cy="6858000"/>
                <a:chOff x="1406573" y="0"/>
                <a:chExt cx="9256934" cy="6858000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22EA049A-B1C3-4256-AD90-1C5A74B752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06573" y="0"/>
                  <a:ext cx="9256934" cy="6858000"/>
                </a:xfrm>
                <a:prstGeom prst="rect">
                  <a:avLst/>
                </a:prstGeom>
              </p:spPr>
            </p:pic>
            <p:sp>
              <p:nvSpPr>
                <p:cNvPr id="19" name="Lightning Bolt 18">
                  <a:extLst>
                    <a:ext uri="{FF2B5EF4-FFF2-40B4-BE49-F238E27FC236}">
                      <a16:creationId xmlns:a16="http://schemas.microsoft.com/office/drawing/2014/main" id="{2ED25E0A-3A45-4868-A284-9AA36082565F}"/>
                    </a:ext>
                  </a:extLst>
                </p:cNvPr>
                <p:cNvSpPr/>
                <p:nvPr/>
              </p:nvSpPr>
              <p:spPr>
                <a:xfrm>
                  <a:off x="5577840" y="2824480"/>
                  <a:ext cx="914400" cy="914400"/>
                </a:xfrm>
                <a:prstGeom prst="lightningBol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Lightning Bolt 19">
                  <a:extLst>
                    <a:ext uri="{FF2B5EF4-FFF2-40B4-BE49-F238E27FC236}">
                      <a16:creationId xmlns:a16="http://schemas.microsoft.com/office/drawing/2014/main" id="{6544F705-155B-45F1-9D61-8E8F5C0B92EC}"/>
                    </a:ext>
                  </a:extLst>
                </p:cNvPr>
                <p:cNvSpPr/>
                <p:nvPr/>
              </p:nvSpPr>
              <p:spPr>
                <a:xfrm>
                  <a:off x="5577840" y="772160"/>
                  <a:ext cx="914400" cy="914400"/>
                </a:xfrm>
                <a:prstGeom prst="lightningBol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80ED2F-4842-4ABF-B6DF-94323409AB76}"/>
                  </a:ext>
                </a:extLst>
              </p:cNvPr>
              <p:cNvSpPr txBox="1"/>
              <p:nvPr/>
            </p:nvSpPr>
            <p:spPr>
              <a:xfrm>
                <a:off x="9845040" y="1598692"/>
                <a:ext cx="568960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7AA6A8-C176-4B3E-BD6D-56B681FE2487}"/>
                  </a:ext>
                </a:extLst>
              </p:cNvPr>
              <p:cNvSpPr txBox="1"/>
              <p:nvPr/>
            </p:nvSpPr>
            <p:spPr>
              <a:xfrm>
                <a:off x="9745192" y="3691233"/>
                <a:ext cx="568960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</a:p>
            </p:txBody>
          </p:sp>
        </p:grpSp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6DE2A922-D23C-4F1F-A66D-31951485F6C9}"/>
                </a:ext>
              </a:extLst>
            </p:cNvPr>
            <p:cNvSpPr/>
            <p:nvPr/>
          </p:nvSpPr>
          <p:spPr>
            <a:xfrm>
              <a:off x="8879840" y="772160"/>
              <a:ext cx="914400" cy="9144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Lightning Bolt 13">
              <a:extLst>
                <a:ext uri="{FF2B5EF4-FFF2-40B4-BE49-F238E27FC236}">
                  <a16:creationId xmlns:a16="http://schemas.microsoft.com/office/drawing/2014/main" id="{AC85E2A1-2757-4C43-8913-DFAA6CCBCAA8}"/>
                </a:ext>
              </a:extLst>
            </p:cNvPr>
            <p:cNvSpPr/>
            <p:nvPr/>
          </p:nvSpPr>
          <p:spPr>
            <a:xfrm>
              <a:off x="8930640" y="2709567"/>
              <a:ext cx="914400" cy="9144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91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A62C-FAA6-4678-BF2A-2CD58338D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0859F-32BC-4701-A7C7-56815018AE12}"/>
              </a:ext>
            </a:extLst>
          </p:cNvPr>
          <p:cNvSpPr txBox="1"/>
          <p:nvPr/>
        </p:nvSpPr>
        <p:spPr>
          <a:xfrm>
            <a:off x="4695632" y="3971761"/>
            <a:ext cx="222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based on derivative</a:t>
            </a:r>
          </a:p>
        </p:txBody>
      </p:sp>
    </p:spTree>
    <p:extLst>
      <p:ext uri="{BB962C8B-B14F-4D97-AF65-F5344CB8AC3E}">
        <p14:creationId xmlns:p14="http://schemas.microsoft.com/office/powerpoint/2010/main" val="154710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4C0A47-076E-4183-9904-15B5035A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328737"/>
            <a:ext cx="6877050" cy="4200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DCEF05-DEE9-4317-A39D-26ED430E052A}"/>
              </a:ext>
            </a:extLst>
          </p:cNvPr>
          <p:cNvSpPr txBox="1"/>
          <p:nvPr/>
        </p:nvSpPr>
        <p:spPr>
          <a:xfrm>
            <a:off x="2790347" y="503890"/>
            <a:ext cx="55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Recall: derivative of 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175602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90A2F9-D7BF-46BD-A787-9410E8DA727B}"/>
                  </a:ext>
                </a:extLst>
              </p:cNvPr>
              <p:cNvSpPr txBox="1"/>
              <p:nvPr/>
            </p:nvSpPr>
            <p:spPr>
              <a:xfrm>
                <a:off x="271950" y="462338"/>
                <a:ext cx="1914307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highlight>
                      <a:srgbClr val="FFFF00"/>
                    </a:highlight>
                  </a:rPr>
                  <a:t>AIM:</a:t>
                </a:r>
              </a:p>
              <a:p>
                <a:endParaRPr lang="en-US" sz="4000" dirty="0"/>
              </a:p>
              <a:p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sz="4000" dirty="0"/>
                  <a:t>E</a:t>
                </a:r>
              </a:p>
              <a:p>
                <a:r>
                  <a:rPr lang="en-US" sz="4000" dirty="0"/>
                  <a:t>w.r.t</a:t>
                </a:r>
              </a:p>
              <a:p>
                <a:r>
                  <a:rPr lang="en-US" sz="4000" dirty="0"/>
                  <a:t>WEIGHT</a:t>
                </a:r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90A2F9-D7BF-46BD-A787-9410E8DA7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50" y="462338"/>
                <a:ext cx="1914307" cy="3785652"/>
              </a:xfrm>
              <a:prstGeom prst="rect">
                <a:avLst/>
              </a:prstGeom>
              <a:blipFill>
                <a:blip r:embed="rId2"/>
                <a:stretch>
                  <a:fillRect l="-11465" t="-2899" r="-9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94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3D8DB-9EEF-4BD5-8571-9410142362DA}"/>
                  </a:ext>
                </a:extLst>
              </p:cNvPr>
              <p:cNvSpPr txBox="1"/>
              <p:nvPr/>
            </p:nvSpPr>
            <p:spPr>
              <a:xfrm>
                <a:off x="1064978" y="2288937"/>
                <a:ext cx="711200" cy="1930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</a:rPr>
                      <m:t>E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w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r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t</m:t>
                    </m:r>
                  </m:oMath>
                </a14:m>
                <a:r>
                  <a:rPr lang="en-US" sz="2400" dirty="0"/>
                  <a:t>      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3D8DB-9EEF-4BD5-8571-94101423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78" y="2288937"/>
                <a:ext cx="711200" cy="1930465"/>
              </a:xfrm>
              <a:prstGeom prst="rect">
                <a:avLst/>
              </a:prstGeom>
              <a:blipFill>
                <a:blip r:embed="rId2"/>
                <a:stretch>
                  <a:fillRect l="-2586" r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80ED4B-BC4C-4532-8532-FB9F622013F6}"/>
                  </a:ext>
                </a:extLst>
              </p:cNvPr>
              <p:cNvSpPr txBox="1"/>
              <p:nvPr/>
            </p:nvSpPr>
            <p:spPr>
              <a:xfrm>
                <a:off x="772160" y="630535"/>
                <a:ext cx="36576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sz="2400" dirty="0"/>
                  <a:t>E</a:t>
                </a:r>
              </a:p>
              <a:p>
                <a:r>
                  <a:rPr lang="en-US" sz="2400" dirty="0"/>
                  <a:t>w.r.t</a:t>
                </a:r>
              </a:p>
              <a:p>
                <a:r>
                  <a:rPr lang="en-US" sz="2400" dirty="0"/>
                  <a:t>w7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80ED4B-BC4C-4532-8532-FB9F62201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0" y="630535"/>
                <a:ext cx="3657600" cy="1200329"/>
              </a:xfrm>
              <a:prstGeom prst="rect">
                <a:avLst/>
              </a:prstGeom>
              <a:blipFill>
                <a:blip r:embed="rId3"/>
                <a:stretch>
                  <a:fillRect l="-266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F1A3B9-35C7-4A1C-B91A-0F83D629FE5B}"/>
                  </a:ext>
                </a:extLst>
              </p:cNvPr>
              <p:cNvSpPr txBox="1"/>
              <p:nvPr/>
            </p:nvSpPr>
            <p:spPr>
              <a:xfrm>
                <a:off x="2233378" y="2307428"/>
                <a:ext cx="8128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m:rPr>
                        <m:nor/>
                      </m:rP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w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r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t</m:t>
                    </m:r>
                  </m:oMath>
                </a14:m>
                <a:r>
                  <a:rPr lang="en-US" sz="2400" dirty="0"/>
                  <a:t>       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z of y1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F1A3B9-35C7-4A1C-B91A-0F83D629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78" y="2307428"/>
                <a:ext cx="812800" cy="1938992"/>
              </a:xfrm>
              <a:prstGeom prst="rect">
                <a:avLst/>
              </a:prstGeom>
              <a:blipFill>
                <a:blip r:embed="rId4"/>
                <a:stretch>
                  <a:fillRect l="-11194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BC6938-2069-42A1-9D5B-DE99A5F8FC56}"/>
                  </a:ext>
                </a:extLst>
              </p:cNvPr>
              <p:cNvSpPr txBox="1"/>
              <p:nvPr/>
            </p:nvSpPr>
            <p:spPr>
              <a:xfrm>
                <a:off x="3503378" y="2127025"/>
                <a:ext cx="711200" cy="2299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br>
                  <a:rPr lang="en-US" sz="24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/>
                        </a:solidFill>
                      </a:rPr>
                      <m:t>∗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𝜕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(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𝑧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 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𝑜𝑓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 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𝑦</m:t>
                    </m:r>
                    <m:r>
                      <a:rPr lang="en-US" sz="2400">
                        <a:solidFill>
                          <a:schemeClr val="accent1"/>
                        </a:solidFill>
                      </a:rPr>
                      <m:t>1)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w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r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t</m:t>
                    </m:r>
                  </m:oMath>
                </a14:m>
                <a:r>
                  <a:rPr lang="en-US" sz="2400" dirty="0"/>
                  <a:t>       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</a:rPr>
                      <m:t>7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BC6938-2069-42A1-9D5B-DE99A5F8F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78" y="2127025"/>
                <a:ext cx="711200" cy="2299797"/>
              </a:xfrm>
              <a:prstGeom prst="rect">
                <a:avLst/>
              </a:prstGeom>
              <a:blipFill>
                <a:blip r:embed="rId5"/>
                <a:stretch>
                  <a:fillRect l="-13793" r="-1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36FEAF-0262-4D18-9C05-4FC91713C2A3}"/>
                  </a:ext>
                </a:extLst>
              </p:cNvPr>
              <p:cNvSpPr txBox="1"/>
              <p:nvPr/>
            </p:nvSpPr>
            <p:spPr>
              <a:xfrm>
                <a:off x="3503378" y="4502539"/>
                <a:ext cx="60960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is the dot product before the sigmoid function  =h1*w7+h2*w9+b2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Derivative w.r.t to w7 is h1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Derivative w.r.t to w9 is h2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Derivative w.r.t to b2  is 1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36FEAF-0262-4D18-9C05-4FC91713C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78" y="4502539"/>
                <a:ext cx="6096000" cy="1938992"/>
              </a:xfrm>
              <a:prstGeom prst="rect">
                <a:avLst/>
              </a:prstGeom>
              <a:blipFill>
                <a:blip r:embed="rId6"/>
                <a:stretch>
                  <a:fillRect l="-1600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BE1B2A6-76CA-47D7-988D-D8E5551CD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1778" y="104390"/>
            <a:ext cx="6086403" cy="45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727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Backpropagation</vt:lpstr>
      <vt:lpstr>PowerPoint Presentation</vt:lpstr>
      <vt:lpstr>PowerPoint Presentation</vt:lpstr>
      <vt:lpstr>PowerPoint Presentation</vt:lpstr>
      <vt:lpstr>PowerPoint Presentation</vt:lpstr>
      <vt:lpstr>Backpropagation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new w7 = w7-0.01*the Gradient 0.01 is the learning rate verify that the new w7 is 0.6992 </vt:lpstr>
      <vt:lpstr>Next compute </vt:lpstr>
      <vt:lpstr>Compute all the weights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</dc:title>
  <dc:creator>Dr. Nouhad Rizk</dc:creator>
  <cp:lastModifiedBy>Dr. Nouhad Rizk</cp:lastModifiedBy>
  <cp:revision>11</cp:revision>
  <dcterms:created xsi:type="dcterms:W3CDTF">2021-09-22T21:03:24Z</dcterms:created>
  <dcterms:modified xsi:type="dcterms:W3CDTF">2021-09-22T22:33:42Z</dcterms:modified>
</cp:coreProperties>
</file>