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97" r:id="rId5"/>
    <p:sldId id="29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4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635062"/>
            <a:ext cx="3101340" cy="260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85D46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133" y="499762"/>
            <a:ext cx="594973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862" y="1302062"/>
            <a:ext cx="8359775" cy="3189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E6C0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rch/torch7/wiki/Torch-for-Numpy-users" TargetMode="External"/><Relationship Id="rId13" Type="http://schemas.openxmlformats.org/officeDocument/2006/relationships/hyperlink" Target="http://hunch.net/~nyoml/torch7.pdf" TargetMode="External"/><Relationship Id="rId3" Type="http://schemas.openxmlformats.org/officeDocument/2006/relationships/hyperlink" Target="https://luapower.com/luajit-notes" TargetMode="External"/><Relationship Id="rId7" Type="http://schemas.openxmlformats.org/officeDocument/2006/relationships/hyperlink" Target="https://github.com/atamahjoubfar/Torch-for-Matlab-users/blob/master/Torch_for_Matlab_users.pdf" TargetMode="External"/><Relationship Id="rId12" Type="http://schemas.openxmlformats.org/officeDocument/2006/relationships/hyperlink" Target="https://blog.twitter.com/2016/distributed-learning-in-torch" TargetMode="External"/><Relationship Id="rId2" Type="http://schemas.openxmlformats.org/officeDocument/2006/relationships/hyperlink" Target="http://tylerneylon.com/a/learn-lua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torch/torch7/wiki/Cheatsheet" TargetMode="External"/><Relationship Id="rId11" Type="http://schemas.openxmlformats.org/officeDocument/2006/relationships/hyperlink" Target="https://github.com/soumith/imagenet-multiGPU.torch" TargetMode="External"/><Relationship Id="rId5" Type="http://schemas.openxmlformats.org/officeDocument/2006/relationships/hyperlink" Target="https://www.lua.org/pil/contents.html" TargetMode="External"/><Relationship Id="rId10" Type="http://schemas.openxmlformats.org/officeDocument/2006/relationships/hyperlink" Target="https://github.com/carpedm20/awesome-torch" TargetMode="External"/><Relationship Id="rId4" Type="http://schemas.openxmlformats.org/officeDocument/2006/relationships/hyperlink" Target="https://www.lua.org/pil/" TargetMode="External"/><Relationship Id="rId9" Type="http://schemas.openxmlformats.org/officeDocument/2006/relationships/hyperlink" Target="https://github.com/torch/torch7/wiki/ModelZoo" TargetMode="External"/><Relationship Id="rId14" Type="http://schemas.openxmlformats.org/officeDocument/2006/relationships/hyperlink" Target="http://torch.ch/docs/package-doc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ch/cunn/pull/297" TargetMode="External"/><Relationship Id="rId2" Type="http://schemas.openxmlformats.org/officeDocument/2006/relationships/hyperlink" Target="https://github.com/torch/nn/pull/849/fi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rch/torch7/blob/master/doc/tester.md" TargetMode="External"/><Relationship Id="rId4" Type="http://schemas.openxmlformats.org/officeDocument/2006/relationships/hyperlink" Target="https://github.com/torch/nn/blob/master/doc/testing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ment.farabet.net/" TargetMode="External"/><Relationship Id="rId2" Type="http://schemas.openxmlformats.org/officeDocument/2006/relationships/hyperlink" Target="http://ronan.collober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26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39" Type="http://schemas.openxmlformats.org/officeDocument/2006/relationships/image" Target="../media/image143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42" Type="http://schemas.openxmlformats.org/officeDocument/2006/relationships/image" Target="../media/image146.png"/><Relationship Id="rId47" Type="http://schemas.openxmlformats.org/officeDocument/2006/relationships/image" Target="../media/image151.png"/><Relationship Id="rId50" Type="http://schemas.openxmlformats.org/officeDocument/2006/relationships/image" Target="../media/image154.png"/><Relationship Id="rId55" Type="http://schemas.openxmlformats.org/officeDocument/2006/relationships/image" Target="../media/image159.png"/><Relationship Id="rId63" Type="http://schemas.openxmlformats.org/officeDocument/2006/relationships/image" Target="../media/image16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41" Type="http://schemas.openxmlformats.org/officeDocument/2006/relationships/image" Target="../media/image145.png"/><Relationship Id="rId54" Type="http://schemas.openxmlformats.org/officeDocument/2006/relationships/image" Target="../media/image158.png"/><Relationship Id="rId62" Type="http://schemas.openxmlformats.org/officeDocument/2006/relationships/image" Target="../media/image1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40" Type="http://schemas.openxmlformats.org/officeDocument/2006/relationships/image" Target="../media/image144.png"/><Relationship Id="rId45" Type="http://schemas.openxmlformats.org/officeDocument/2006/relationships/image" Target="../media/image149.png"/><Relationship Id="rId53" Type="http://schemas.openxmlformats.org/officeDocument/2006/relationships/image" Target="../media/image157.png"/><Relationship Id="rId58" Type="http://schemas.openxmlformats.org/officeDocument/2006/relationships/image" Target="../media/image162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49" Type="http://schemas.openxmlformats.org/officeDocument/2006/relationships/image" Target="../media/image153.png"/><Relationship Id="rId57" Type="http://schemas.openxmlformats.org/officeDocument/2006/relationships/image" Target="../media/image161.png"/><Relationship Id="rId61" Type="http://schemas.openxmlformats.org/officeDocument/2006/relationships/image" Target="../media/image165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4" Type="http://schemas.openxmlformats.org/officeDocument/2006/relationships/image" Target="../media/image148.png"/><Relationship Id="rId52" Type="http://schemas.openxmlformats.org/officeDocument/2006/relationships/image" Target="../media/image156.png"/><Relationship Id="rId60" Type="http://schemas.openxmlformats.org/officeDocument/2006/relationships/image" Target="../media/image16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43" Type="http://schemas.openxmlformats.org/officeDocument/2006/relationships/image" Target="../media/image147.png"/><Relationship Id="rId48" Type="http://schemas.openxmlformats.org/officeDocument/2006/relationships/image" Target="../media/image152.png"/><Relationship Id="rId56" Type="http://schemas.openxmlformats.org/officeDocument/2006/relationships/image" Target="../media/image160.png"/><Relationship Id="rId64" Type="http://schemas.openxmlformats.org/officeDocument/2006/relationships/image" Target="../media/image168.png"/><Relationship Id="rId8" Type="http://schemas.openxmlformats.org/officeDocument/2006/relationships/image" Target="../media/image112.png"/><Relationship Id="rId51" Type="http://schemas.openxmlformats.org/officeDocument/2006/relationships/image" Target="../media/image155.png"/><Relationship Id="rId3" Type="http://schemas.openxmlformats.org/officeDocument/2006/relationships/image" Target="../media/image107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46" Type="http://schemas.openxmlformats.org/officeDocument/2006/relationships/image" Target="../media/image150.png"/><Relationship Id="rId59" Type="http://schemas.openxmlformats.org/officeDocument/2006/relationships/image" Target="../media/image16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26" Type="http://schemas.openxmlformats.org/officeDocument/2006/relationships/image" Target="../media/image191.png"/><Relationship Id="rId39" Type="http://schemas.openxmlformats.org/officeDocument/2006/relationships/image" Target="../media/image204.png"/><Relationship Id="rId3" Type="http://schemas.openxmlformats.org/officeDocument/2006/relationships/image" Target="../media/image108.png"/><Relationship Id="rId21" Type="http://schemas.openxmlformats.org/officeDocument/2006/relationships/image" Target="../media/image186.png"/><Relationship Id="rId34" Type="http://schemas.openxmlformats.org/officeDocument/2006/relationships/image" Target="../media/image199.png"/><Relationship Id="rId42" Type="http://schemas.openxmlformats.org/officeDocument/2006/relationships/image" Target="../media/image207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5" Type="http://schemas.openxmlformats.org/officeDocument/2006/relationships/image" Target="../media/image190.png"/><Relationship Id="rId33" Type="http://schemas.openxmlformats.org/officeDocument/2006/relationships/image" Target="../media/image198.png"/><Relationship Id="rId38" Type="http://schemas.openxmlformats.org/officeDocument/2006/relationships/image" Target="../media/image203.png"/><Relationship Id="rId2" Type="http://schemas.openxmlformats.org/officeDocument/2006/relationships/image" Target="../media/image106.png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29" Type="http://schemas.openxmlformats.org/officeDocument/2006/relationships/image" Target="../media/image194.png"/><Relationship Id="rId41" Type="http://schemas.openxmlformats.org/officeDocument/2006/relationships/image" Target="../media/image20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189.png"/><Relationship Id="rId32" Type="http://schemas.openxmlformats.org/officeDocument/2006/relationships/image" Target="../media/image197.png"/><Relationship Id="rId37" Type="http://schemas.openxmlformats.org/officeDocument/2006/relationships/image" Target="../media/image202.png"/><Relationship Id="rId40" Type="http://schemas.openxmlformats.org/officeDocument/2006/relationships/image" Target="../media/image205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23" Type="http://schemas.openxmlformats.org/officeDocument/2006/relationships/image" Target="../media/image188.png"/><Relationship Id="rId28" Type="http://schemas.openxmlformats.org/officeDocument/2006/relationships/image" Target="../media/image193.png"/><Relationship Id="rId36" Type="http://schemas.openxmlformats.org/officeDocument/2006/relationships/image" Target="../media/image201.png"/><Relationship Id="rId10" Type="http://schemas.openxmlformats.org/officeDocument/2006/relationships/image" Target="../media/image175.png"/><Relationship Id="rId19" Type="http://schemas.openxmlformats.org/officeDocument/2006/relationships/image" Target="../media/image184.png"/><Relationship Id="rId31" Type="http://schemas.openxmlformats.org/officeDocument/2006/relationships/image" Target="../media/image196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Relationship Id="rId22" Type="http://schemas.openxmlformats.org/officeDocument/2006/relationships/image" Target="../media/image187.png"/><Relationship Id="rId27" Type="http://schemas.openxmlformats.org/officeDocument/2006/relationships/image" Target="../media/image192.png"/><Relationship Id="rId30" Type="http://schemas.openxmlformats.org/officeDocument/2006/relationships/image" Target="../media/image195.png"/><Relationship Id="rId35" Type="http://schemas.openxmlformats.org/officeDocument/2006/relationships/image" Target="../media/image200.png"/><Relationship Id="rId43" Type="http://schemas.openxmlformats.org/officeDocument/2006/relationships/image" Target="../media/image20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8.png"/><Relationship Id="rId18" Type="http://schemas.openxmlformats.org/officeDocument/2006/relationships/image" Target="../media/image223.png"/><Relationship Id="rId26" Type="http://schemas.openxmlformats.org/officeDocument/2006/relationships/image" Target="../media/image231.png"/><Relationship Id="rId3" Type="http://schemas.openxmlformats.org/officeDocument/2006/relationships/image" Target="../media/image106.png"/><Relationship Id="rId21" Type="http://schemas.openxmlformats.org/officeDocument/2006/relationships/image" Target="../media/image226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17" Type="http://schemas.openxmlformats.org/officeDocument/2006/relationships/image" Target="../media/image222.png"/><Relationship Id="rId25" Type="http://schemas.openxmlformats.org/officeDocument/2006/relationships/image" Target="../media/image230.png"/><Relationship Id="rId2" Type="http://schemas.openxmlformats.org/officeDocument/2006/relationships/image" Target="../media/image108.png"/><Relationship Id="rId16" Type="http://schemas.openxmlformats.org/officeDocument/2006/relationships/image" Target="../media/image221.png"/><Relationship Id="rId20" Type="http://schemas.openxmlformats.org/officeDocument/2006/relationships/image" Target="../media/image2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24" Type="http://schemas.openxmlformats.org/officeDocument/2006/relationships/image" Target="../media/image229.png"/><Relationship Id="rId5" Type="http://schemas.openxmlformats.org/officeDocument/2006/relationships/image" Target="../media/image210.png"/><Relationship Id="rId15" Type="http://schemas.openxmlformats.org/officeDocument/2006/relationships/image" Target="../media/image220.png"/><Relationship Id="rId23" Type="http://schemas.openxmlformats.org/officeDocument/2006/relationships/image" Target="../media/image228.png"/><Relationship Id="rId10" Type="http://schemas.openxmlformats.org/officeDocument/2006/relationships/image" Target="../media/image215.png"/><Relationship Id="rId19" Type="http://schemas.openxmlformats.org/officeDocument/2006/relationships/image" Target="../media/image224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Relationship Id="rId14" Type="http://schemas.openxmlformats.org/officeDocument/2006/relationships/image" Target="../media/image219.png"/><Relationship Id="rId22" Type="http://schemas.openxmlformats.org/officeDocument/2006/relationships/image" Target="../media/image227.png"/><Relationship Id="rId27" Type="http://schemas.openxmlformats.org/officeDocument/2006/relationships/image" Target="../media/image2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26" Type="http://schemas.openxmlformats.org/officeDocument/2006/relationships/image" Target="../media/image257.png"/><Relationship Id="rId3" Type="http://schemas.openxmlformats.org/officeDocument/2006/relationships/image" Target="../media/image234.png"/><Relationship Id="rId21" Type="http://schemas.openxmlformats.org/officeDocument/2006/relationships/image" Target="../media/image252.png"/><Relationship Id="rId7" Type="http://schemas.openxmlformats.org/officeDocument/2006/relationships/image" Target="../media/image238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5" Type="http://schemas.openxmlformats.org/officeDocument/2006/relationships/image" Target="../media/image256.png"/><Relationship Id="rId33" Type="http://schemas.openxmlformats.org/officeDocument/2006/relationships/image" Target="../media/image264.png"/><Relationship Id="rId2" Type="http://schemas.openxmlformats.org/officeDocument/2006/relationships/image" Target="../media/image233.png"/><Relationship Id="rId16" Type="http://schemas.openxmlformats.org/officeDocument/2006/relationships/image" Target="../media/image247.png"/><Relationship Id="rId20" Type="http://schemas.openxmlformats.org/officeDocument/2006/relationships/image" Target="../media/image251.png"/><Relationship Id="rId29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24" Type="http://schemas.openxmlformats.org/officeDocument/2006/relationships/image" Target="../media/image255.png"/><Relationship Id="rId32" Type="http://schemas.openxmlformats.org/officeDocument/2006/relationships/image" Target="../media/image263.png"/><Relationship Id="rId5" Type="http://schemas.openxmlformats.org/officeDocument/2006/relationships/image" Target="../media/image236.png"/><Relationship Id="rId15" Type="http://schemas.openxmlformats.org/officeDocument/2006/relationships/image" Target="../media/image246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10" Type="http://schemas.openxmlformats.org/officeDocument/2006/relationships/image" Target="../media/image241.png"/><Relationship Id="rId19" Type="http://schemas.openxmlformats.org/officeDocument/2006/relationships/image" Target="../media/image250.png"/><Relationship Id="rId31" Type="http://schemas.openxmlformats.org/officeDocument/2006/relationships/image" Target="../media/image262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4" Type="http://schemas.openxmlformats.org/officeDocument/2006/relationships/image" Target="../media/image245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30" Type="http://schemas.openxmlformats.org/officeDocument/2006/relationships/image" Target="../media/image2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4144" y="10220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4" y="11744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496" y="276697"/>
            <a:ext cx="6805315" cy="52536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902" rIns="0" bIns="0" rtlCol="0">
            <a:spAutoFit/>
          </a:bodyPr>
          <a:lstStyle/>
          <a:p>
            <a:pPr marL="2620645" marR="5080" indent="-1760220">
              <a:lnSpc>
                <a:spcPct val="100699"/>
              </a:lnSpc>
              <a:spcBef>
                <a:spcPts val="70"/>
              </a:spcBef>
            </a:pPr>
            <a:r>
              <a:rPr spc="-10" dirty="0"/>
              <a:t>TensorFlow, Theano, Keras, </a:t>
            </a:r>
            <a:r>
              <a:rPr spc="-1964" dirty="0"/>
              <a:t> </a:t>
            </a:r>
            <a:r>
              <a:rPr spc="-10" dirty="0"/>
              <a:t>Torch,</a:t>
            </a:r>
            <a:r>
              <a:rPr spc="-25" dirty="0"/>
              <a:t> </a:t>
            </a:r>
            <a:r>
              <a:rPr spc="-5" dirty="0"/>
              <a:t>Caffe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675" y="760486"/>
            <a:ext cx="3943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Presentation</a:t>
            </a:r>
            <a:r>
              <a:rPr spc="-80" dirty="0"/>
              <a:t> </a:t>
            </a:r>
            <a:r>
              <a:rPr spc="-260" dirty="0"/>
              <a:t>of</a:t>
            </a:r>
            <a:r>
              <a:rPr spc="-80" dirty="0"/>
              <a:t> </a:t>
            </a:r>
            <a:r>
              <a:rPr spc="-245" dirty="0"/>
              <a:t>Theano: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66" y="1660076"/>
            <a:ext cx="745744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4325" indent="-302260">
              <a:lnSpc>
                <a:spcPct val="100000"/>
              </a:lnSpc>
              <a:spcBef>
                <a:spcPts val="414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Maintained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by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Montréal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University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group.</a:t>
            </a:r>
            <a:endParaRPr sz="1800">
              <a:latin typeface="Arial Unicode MS"/>
              <a:cs typeface="Arial Unicode MS"/>
            </a:endParaRPr>
          </a:p>
          <a:p>
            <a:pPr marL="314325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Pioneered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use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computational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graph.</a:t>
            </a:r>
            <a:endParaRPr sz="1800">
              <a:latin typeface="Arial Unicode MS"/>
              <a:cs typeface="Arial Unicode MS"/>
            </a:endParaRPr>
          </a:p>
          <a:p>
            <a:pPr marL="314325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General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machine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learning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 Unicode MS"/>
                <a:cs typeface="Arial Unicode MS"/>
              </a:rPr>
              <a:t>tool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-&gt;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15" dirty="0">
                <a:solidFill>
                  <a:srgbClr val="685D46"/>
                </a:solidFill>
                <a:latin typeface="Arial Unicode MS"/>
                <a:cs typeface="Arial Unicode MS"/>
              </a:rPr>
              <a:t>Use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Arial Unicode MS"/>
                <a:cs typeface="Arial Unicode MS"/>
              </a:rPr>
              <a:t>Lasagne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Arial Unicode MS"/>
                <a:cs typeface="Arial Unicode MS"/>
              </a:rPr>
              <a:t>Keras.</a:t>
            </a:r>
            <a:endParaRPr sz="1800">
              <a:latin typeface="Arial Unicode MS"/>
              <a:cs typeface="Arial Unicode MS"/>
            </a:endParaRPr>
          </a:p>
          <a:p>
            <a:pPr marL="314325" marR="5080" indent="-302260">
              <a:lnSpc>
                <a:spcPct val="114599"/>
              </a:lnSpc>
              <a:buChar char="-"/>
              <a:tabLst>
                <a:tab pos="314325" algn="l"/>
                <a:tab pos="314960" algn="l"/>
              </a:tabLst>
            </a:pP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Very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popular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in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research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community,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Arial Unicode MS"/>
                <a:cs typeface="Arial Unicode MS"/>
              </a:rPr>
              <a:t>but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not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elsewhere.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 Unicode MS"/>
                <a:cs typeface="Arial Unicode MS"/>
              </a:rPr>
              <a:t>Falling </a:t>
            </a:r>
            <a:r>
              <a:rPr sz="1800" spc="-484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behind.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247" y="1788168"/>
            <a:ext cx="8169275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39090" indent="-327025" algn="just">
              <a:lnSpc>
                <a:spcPct val="100000"/>
              </a:lnSpc>
              <a:spcBef>
                <a:spcPts val="520"/>
              </a:spcBef>
              <a:buChar char="-"/>
              <a:tabLst>
                <a:tab pos="339725" algn="l"/>
              </a:tabLst>
            </a:pPr>
            <a:r>
              <a:rPr sz="2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Read</a:t>
            </a:r>
            <a:r>
              <a:rPr sz="24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Arial Unicode MS"/>
                <a:cs typeface="Arial Unicode MS"/>
              </a:rPr>
              <a:t>tutorials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Arial Unicode MS"/>
                <a:cs typeface="Arial Unicode MS"/>
              </a:rPr>
              <a:t>until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Arial Unicode MS"/>
                <a:cs typeface="Arial Unicode MS"/>
              </a:rPr>
              <a:t>no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Arial Unicode MS"/>
                <a:cs typeface="Arial Unicode MS"/>
              </a:rPr>
              <a:t>longer</a:t>
            </a:r>
            <a:r>
              <a:rPr sz="24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Arial Unicode MS"/>
                <a:cs typeface="Arial Unicode MS"/>
              </a:rPr>
              <a:t>can,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Arial Unicode MS"/>
                <a:cs typeface="Arial Unicode MS"/>
              </a:rPr>
              <a:t>then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Arial Unicode MS"/>
                <a:cs typeface="Arial Unicode MS"/>
              </a:rPr>
              <a:t>keep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Arial Unicode MS"/>
                <a:cs typeface="Arial Unicode MS"/>
              </a:rPr>
              <a:t>going.</a:t>
            </a:r>
            <a:endParaRPr sz="2400">
              <a:latin typeface="Arial Unicode MS"/>
              <a:cs typeface="Arial Unicode MS"/>
            </a:endParaRPr>
          </a:p>
          <a:p>
            <a:pPr marL="339090" marR="193675" indent="-327025" algn="just">
              <a:lnSpc>
                <a:spcPct val="114599"/>
              </a:lnSpc>
              <a:buChar char="-"/>
              <a:tabLst>
                <a:tab pos="339725" algn="l"/>
              </a:tabLst>
            </a:pPr>
            <a:r>
              <a:rPr sz="2400" spc="20" dirty="0">
                <a:solidFill>
                  <a:srgbClr val="685D46"/>
                </a:solidFill>
                <a:latin typeface="Arial Unicode MS"/>
                <a:cs typeface="Arial Unicode MS"/>
              </a:rPr>
              <a:t>Once</a:t>
            </a:r>
            <a:r>
              <a:rPr sz="2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2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2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Arial Unicode MS"/>
                <a:cs typeface="Arial Unicode MS"/>
              </a:rPr>
              <a:t>convinced</a:t>
            </a:r>
            <a:r>
              <a:rPr sz="2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Arial Unicode MS"/>
                <a:cs typeface="Arial Unicode MS"/>
              </a:rPr>
              <a:t>that</a:t>
            </a:r>
            <a:r>
              <a:rPr sz="2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Arial Unicode MS"/>
                <a:cs typeface="Arial Unicode MS"/>
              </a:rPr>
              <a:t>coding</a:t>
            </a:r>
            <a:r>
              <a:rPr sz="2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Arial Unicode MS"/>
                <a:cs typeface="Arial Unicode MS"/>
              </a:rPr>
              <a:t>in</a:t>
            </a:r>
            <a:r>
              <a:rPr sz="2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Arial Unicode MS"/>
                <a:cs typeface="Arial Unicode MS"/>
              </a:rPr>
              <a:t>pure</a:t>
            </a:r>
            <a:r>
              <a:rPr sz="2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Arial Unicode MS"/>
                <a:cs typeface="Arial Unicode MS"/>
              </a:rPr>
              <a:t>Theano</a:t>
            </a:r>
            <a:r>
              <a:rPr sz="2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dirty="0">
                <a:solidFill>
                  <a:srgbClr val="685D46"/>
                </a:solidFill>
                <a:latin typeface="Arial Unicode MS"/>
                <a:cs typeface="Arial Unicode MS"/>
              </a:rPr>
              <a:t>is </a:t>
            </a:r>
            <a:r>
              <a:rPr sz="2400" spc="-6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Arial Unicode MS"/>
                <a:cs typeface="Arial Unicode MS"/>
              </a:rPr>
              <a:t>cumbersome,</a:t>
            </a:r>
            <a:r>
              <a:rPr sz="24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Arial Unicode MS"/>
                <a:cs typeface="Arial Unicode MS"/>
              </a:rPr>
              <a:t>pick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30" dirty="0">
                <a:solidFill>
                  <a:srgbClr val="685D46"/>
                </a:solidFill>
                <a:latin typeface="Arial Unicode MS"/>
                <a:cs typeface="Arial Unicode MS"/>
              </a:rPr>
              <a:t>up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Arial Unicode MS"/>
                <a:cs typeface="Arial Unicode MS"/>
              </a:rPr>
              <a:t>Deep-learning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Arial Unicode MS"/>
                <a:cs typeface="Arial Unicode MS"/>
              </a:rPr>
              <a:t>library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Arial Unicode MS"/>
                <a:cs typeface="Arial Unicode MS"/>
              </a:rPr>
              <a:t>go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25" dirty="0">
                <a:solidFill>
                  <a:srgbClr val="685D46"/>
                </a:solidFill>
                <a:latin typeface="Arial Unicode MS"/>
                <a:cs typeface="Arial Unicode MS"/>
              </a:rPr>
              <a:t>on </a:t>
            </a:r>
            <a:r>
              <a:rPr sz="2400" spc="-6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Arial Unicode MS"/>
                <a:cs typeface="Arial Unicode MS"/>
              </a:rPr>
              <a:t>top.</a:t>
            </a:r>
            <a:r>
              <a:rPr sz="2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Arial Unicode MS"/>
                <a:cs typeface="Arial Unicode MS"/>
              </a:rPr>
              <a:t>(Lasagne/Keras).</a:t>
            </a:r>
            <a:endParaRPr sz="2400">
              <a:latin typeface="Arial Unicode MS"/>
              <a:cs typeface="Arial Unicode MS"/>
            </a:endParaRPr>
          </a:p>
          <a:p>
            <a:pPr marL="339090" marR="200660" indent="-327025" algn="just">
              <a:lnSpc>
                <a:spcPct val="114599"/>
              </a:lnSpc>
              <a:buChar char="-"/>
              <a:tabLst>
                <a:tab pos="339725" algn="l"/>
              </a:tabLst>
            </a:pPr>
            <a:r>
              <a:rPr sz="2400" spc="55" dirty="0">
                <a:solidFill>
                  <a:srgbClr val="685D46"/>
                </a:solidFill>
                <a:latin typeface="Arial Unicode MS"/>
                <a:cs typeface="Arial Unicode MS"/>
              </a:rPr>
              <a:t>Make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Arial Unicode MS"/>
                <a:cs typeface="Arial Unicode MS"/>
              </a:rPr>
              <a:t>Theano/Lasagne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Arial Unicode MS"/>
                <a:cs typeface="Arial Unicode MS"/>
              </a:rPr>
              <a:t>documentation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Arial Unicode MS"/>
                <a:cs typeface="Arial Unicode MS"/>
              </a:rPr>
              <a:t>your</a:t>
            </a:r>
            <a:r>
              <a:rPr sz="2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Arial Unicode MS"/>
                <a:cs typeface="Arial Unicode MS"/>
              </a:rPr>
              <a:t>home </a:t>
            </a:r>
            <a:r>
              <a:rPr sz="2400" spc="-6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Arial Unicode MS"/>
                <a:cs typeface="Arial Unicode MS"/>
              </a:rPr>
              <a:t>page.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825" y="506286"/>
            <a:ext cx="5983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What</a:t>
            </a:r>
            <a:r>
              <a:rPr spc="-80" dirty="0"/>
              <a:t> </a:t>
            </a:r>
            <a:r>
              <a:rPr spc="-130" dirty="0"/>
              <a:t>is</a:t>
            </a:r>
            <a:r>
              <a:rPr spc="-80" dirty="0"/>
              <a:t> </a:t>
            </a:r>
            <a:r>
              <a:rPr spc="-140" dirty="0"/>
              <a:t>it</a:t>
            </a:r>
            <a:r>
              <a:rPr spc="-80" dirty="0"/>
              <a:t> </a:t>
            </a:r>
            <a:r>
              <a:rPr spc="-150" dirty="0"/>
              <a:t>like</a:t>
            </a:r>
            <a:r>
              <a:rPr spc="-80" dirty="0"/>
              <a:t> </a:t>
            </a:r>
            <a:r>
              <a:rPr spc="-270" dirty="0"/>
              <a:t>to</a:t>
            </a:r>
            <a:r>
              <a:rPr spc="-80" dirty="0"/>
              <a:t> </a:t>
            </a:r>
            <a:r>
              <a:rPr spc="-220" dirty="0"/>
              <a:t>start</a:t>
            </a:r>
            <a:r>
              <a:rPr spc="-80" dirty="0"/>
              <a:t> </a:t>
            </a:r>
            <a:r>
              <a:rPr spc="-204" dirty="0"/>
              <a:t>using</a:t>
            </a:r>
            <a:r>
              <a:rPr spc="-80" dirty="0"/>
              <a:t> </a:t>
            </a:r>
            <a:r>
              <a:rPr spc="-275" dirty="0"/>
              <a:t>Theano?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24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Theano’s</a:t>
            </a:r>
            <a:r>
              <a:rPr spc="-80" dirty="0"/>
              <a:t> </a:t>
            </a:r>
            <a:r>
              <a:rPr spc="-150" dirty="0"/>
              <a:t>flexibility.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66" y="1644026"/>
            <a:ext cx="814705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4325" indent="-302260">
              <a:lnSpc>
                <a:spcPct val="100000"/>
              </a:lnSpc>
              <a:spcBef>
                <a:spcPts val="414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Automatic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differentiation.</a:t>
            </a:r>
            <a:endParaRPr sz="1800">
              <a:latin typeface="Arial Unicode MS"/>
              <a:cs typeface="Arial Unicode MS"/>
            </a:endParaRPr>
          </a:p>
          <a:p>
            <a:pPr marL="314325" marR="5080" indent="-302260">
              <a:lnSpc>
                <a:spcPct val="114599"/>
              </a:lnSpc>
              <a:buChar char="-"/>
              <a:tabLst>
                <a:tab pos="314325" algn="l"/>
                <a:tab pos="314960" algn="l"/>
              </a:tabLst>
            </a:pPr>
            <a:r>
              <a:rPr sz="1800" spc="-10" dirty="0">
                <a:solidFill>
                  <a:srgbClr val="685D46"/>
                </a:solidFill>
                <a:latin typeface="Arial Unicode MS"/>
                <a:cs typeface="Arial Unicode MS"/>
              </a:rPr>
              <a:t>Lasagne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is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very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well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conceived,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Arial Unicode MS"/>
                <a:cs typeface="Arial Unicode MS"/>
              </a:rPr>
              <a:t>saves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 Unicode MS"/>
                <a:cs typeface="Arial Unicode MS"/>
              </a:rPr>
              <a:t>lot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code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when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trying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new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things </a:t>
            </a:r>
            <a:r>
              <a:rPr sz="1800" spc="-484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without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hurting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flexibility.</a:t>
            </a:r>
            <a:endParaRPr sz="1800">
              <a:latin typeface="Arial Unicode MS"/>
              <a:cs typeface="Arial Unicode MS"/>
            </a:endParaRPr>
          </a:p>
          <a:p>
            <a:pPr marL="314325" marR="69215" indent="-302260">
              <a:lnSpc>
                <a:spcPct val="114599"/>
              </a:lnSpc>
              <a:buChar char="-"/>
              <a:tabLst>
                <a:tab pos="314325" algn="l"/>
                <a:tab pos="314960" algn="l"/>
              </a:tabLst>
            </a:pP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Most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new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ideas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can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be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implemented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quickly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 Unicode MS"/>
                <a:cs typeface="Arial Unicode MS"/>
              </a:rPr>
              <a:t>with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simple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modifications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 </a:t>
            </a:r>
            <a:r>
              <a:rPr sz="1800" spc="-484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existing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“layers”.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75" y="613662"/>
            <a:ext cx="8253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Debugging</a:t>
            </a:r>
            <a:r>
              <a:rPr spc="-80" dirty="0"/>
              <a:t> </a:t>
            </a:r>
            <a:r>
              <a:rPr spc="-195" dirty="0"/>
              <a:t>in</a:t>
            </a:r>
            <a:r>
              <a:rPr spc="-80" dirty="0"/>
              <a:t> </a:t>
            </a:r>
            <a:r>
              <a:rPr spc="-245" dirty="0"/>
              <a:t>Theano:</a:t>
            </a:r>
            <a:r>
              <a:rPr spc="-80" dirty="0"/>
              <a:t> </a:t>
            </a:r>
            <a:r>
              <a:rPr spc="-225" dirty="0"/>
              <a:t>farewell</a:t>
            </a:r>
            <a:r>
              <a:rPr spc="-80" dirty="0"/>
              <a:t> </a:t>
            </a:r>
            <a:r>
              <a:rPr spc="-270" dirty="0"/>
              <a:t>to</a:t>
            </a:r>
            <a:r>
              <a:rPr spc="-80" dirty="0"/>
              <a:t> </a:t>
            </a:r>
            <a:r>
              <a:rPr spc="-229" dirty="0"/>
              <a:t>print</a:t>
            </a:r>
            <a:r>
              <a:rPr spc="-80" dirty="0"/>
              <a:t> </a:t>
            </a:r>
            <a:r>
              <a:rPr spc="-220" dirty="0"/>
              <a:t>debugging.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475" y="1662580"/>
            <a:ext cx="8152765" cy="310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Main</a:t>
            </a:r>
            <a:r>
              <a:rPr sz="1800" spc="-7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issues:</a:t>
            </a:r>
            <a:endParaRPr sz="1800">
              <a:latin typeface="Arial Unicode MS"/>
              <a:cs typeface="Arial Unicode MS"/>
            </a:endParaRPr>
          </a:p>
          <a:p>
            <a:pPr marL="469900" indent="-302260">
              <a:lnSpc>
                <a:spcPct val="100000"/>
              </a:lnSpc>
              <a:spcBef>
                <a:spcPts val="1889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Compile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 Unicode MS"/>
                <a:cs typeface="Arial Unicode MS"/>
              </a:rPr>
              <a:t>time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big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models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can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be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huge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pain.</a:t>
            </a:r>
            <a:endParaRPr sz="1800">
              <a:latin typeface="Arial Unicode MS"/>
              <a:cs typeface="Arial Unicode MS"/>
            </a:endParaRPr>
          </a:p>
          <a:p>
            <a:pPr marL="469900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Error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messages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can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be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cryptic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 Unicode MS"/>
                <a:cs typeface="Arial Unicode MS"/>
              </a:rPr>
              <a:t>pop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Arial Unicode MS"/>
                <a:cs typeface="Arial Unicode MS"/>
              </a:rPr>
              <a:t>up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in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middle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nowhere.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Solutions:</a:t>
            </a:r>
            <a:r>
              <a:rPr sz="1800" spc="-6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Arial Unicode MS"/>
                <a:cs typeface="Arial Unicode MS"/>
              </a:rPr>
              <a:t>Be</a:t>
            </a:r>
            <a:r>
              <a:rPr sz="1800" spc="-6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smart.</a:t>
            </a:r>
            <a:endParaRPr sz="1800">
              <a:latin typeface="Arial Unicode MS"/>
              <a:cs typeface="Arial Unicode MS"/>
            </a:endParaRPr>
          </a:p>
          <a:p>
            <a:pPr marL="469900" indent="-302260">
              <a:lnSpc>
                <a:spcPct val="100000"/>
              </a:lnSpc>
              <a:spcBef>
                <a:spcPts val="1889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85D46"/>
                </a:solidFill>
                <a:latin typeface="Arial Unicode MS"/>
                <a:cs typeface="Arial Unicode MS"/>
              </a:rPr>
              <a:t>Use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reduced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models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(batch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15" dirty="0">
                <a:solidFill>
                  <a:srgbClr val="685D46"/>
                </a:solidFill>
                <a:latin typeface="Arial Unicode MS"/>
                <a:cs typeface="Arial Unicode MS"/>
              </a:rPr>
              <a:t>size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Arial Unicode MS"/>
                <a:cs typeface="Arial Unicode MS"/>
              </a:rPr>
              <a:t>1,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fewer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units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per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layer,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fewer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layers).</a:t>
            </a:r>
            <a:endParaRPr sz="1800">
              <a:latin typeface="Arial Unicode MS"/>
              <a:cs typeface="Arial Unicode MS"/>
            </a:endParaRPr>
          </a:p>
          <a:p>
            <a:pPr marL="469900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Write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 Unicode MS"/>
                <a:cs typeface="Arial Unicode MS"/>
              </a:rPr>
              <a:t>modular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code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 Unicode MS"/>
                <a:cs typeface="Arial Unicode MS"/>
              </a:rPr>
              <a:t>with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defensive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checks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unit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test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everything.</a:t>
            </a:r>
            <a:endParaRPr sz="1800">
              <a:latin typeface="Arial Unicode MS"/>
              <a:cs typeface="Arial Unicode MS"/>
            </a:endParaRPr>
          </a:p>
          <a:p>
            <a:pPr marL="469900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10" dirty="0">
                <a:solidFill>
                  <a:srgbClr val="685D46"/>
                </a:solidFill>
                <a:latin typeface="Arial Unicode MS"/>
                <a:cs typeface="Arial Unicode MS"/>
              </a:rPr>
              <a:t>Some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debugging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tools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provided.</a:t>
            </a:r>
            <a:endParaRPr sz="1800">
              <a:latin typeface="Arial Unicode MS"/>
              <a:cs typeface="Arial Unicode MS"/>
            </a:endParaRPr>
          </a:p>
          <a:p>
            <a:pPr marL="469900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No</a:t>
            </a:r>
            <a:r>
              <a:rPr sz="1800" spc="-7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prints.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67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Keras:</a:t>
            </a:r>
            <a:r>
              <a:rPr spc="-80" dirty="0"/>
              <a:t> </a:t>
            </a:r>
            <a:r>
              <a:rPr spc="-225" dirty="0"/>
              <a:t>strengths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94950"/>
            <a:ext cx="8199755" cy="33020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Easy-to-use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Python</a:t>
            </a:r>
            <a:r>
              <a:rPr sz="18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library</a:t>
            </a:r>
            <a:endParaRPr sz="1800">
              <a:latin typeface="Arial Unicode MS"/>
              <a:cs typeface="Arial Unicode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It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wraps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Theano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TensorFlow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(it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benefits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20" dirty="0">
                <a:solidFill>
                  <a:srgbClr val="685D46"/>
                </a:solidFill>
                <a:latin typeface="Arial Unicode MS"/>
                <a:cs typeface="Arial Unicode MS"/>
              </a:rPr>
              <a:t>from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advantages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both)</a:t>
            </a:r>
            <a:endParaRPr sz="1800">
              <a:latin typeface="Arial Unicode MS"/>
              <a:cs typeface="Arial Unicode MS"/>
            </a:endParaRPr>
          </a:p>
          <a:p>
            <a:pPr marL="379095" marR="1343025" indent="-367030">
              <a:lnSpc>
                <a:spcPct val="1493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Guiding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principles: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modularity,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minimalism,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extensibility,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and </a:t>
            </a:r>
            <a:r>
              <a:rPr sz="1800" spc="-484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Python-nativeness</a:t>
            </a:r>
            <a:endParaRPr sz="1800">
              <a:latin typeface="Arial Unicode MS"/>
              <a:cs typeface="Arial Unicode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Why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python?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65" dirty="0">
                <a:solidFill>
                  <a:srgbClr val="685D46"/>
                </a:solidFill>
                <a:latin typeface="Arial Unicode MS"/>
                <a:cs typeface="Arial Unicode MS"/>
              </a:rPr>
              <a:t>Easy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learn,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powerful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libraries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(scikit-learn,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matplotlib...)</a:t>
            </a:r>
            <a:endParaRPr sz="1800">
              <a:latin typeface="Arial Unicode MS"/>
              <a:cs typeface="Arial Unicode MS"/>
            </a:endParaRPr>
          </a:p>
          <a:p>
            <a:pPr marL="379095" marR="1119505" indent="-367030">
              <a:lnSpc>
                <a:spcPct val="1493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Many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easy-to-use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tools: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real-time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data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augmentation,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 Unicode MS"/>
                <a:cs typeface="Arial Unicode MS"/>
              </a:rPr>
              <a:t>callbacks </a:t>
            </a:r>
            <a:r>
              <a:rPr sz="1800" spc="-484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(Tensorboard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visualization)</a:t>
            </a:r>
            <a:endParaRPr sz="1800">
              <a:latin typeface="Arial Unicode MS"/>
              <a:cs typeface="Arial Unicode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Keras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is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gaining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official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Google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support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806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Keras</a:t>
            </a:r>
            <a:r>
              <a:rPr spc="-80" dirty="0"/>
              <a:t> </a:t>
            </a:r>
            <a:r>
              <a:rPr spc="-90" dirty="0"/>
              <a:t>:</a:t>
            </a:r>
            <a:r>
              <a:rPr spc="-80" dirty="0"/>
              <a:t> </a:t>
            </a:r>
            <a:r>
              <a:rPr spc="-200" dirty="0"/>
              <a:t>simplicity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330206"/>
            <a:ext cx="8183245" cy="283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009668"/>
                </a:solidFill>
                <a:latin typeface="Arial Unicode MS"/>
                <a:cs typeface="Arial Unicode MS"/>
              </a:rPr>
              <a:t>T</a:t>
            </a:r>
            <a:r>
              <a:rPr sz="1800" spc="-140" dirty="0">
                <a:solidFill>
                  <a:srgbClr val="009668"/>
                </a:solidFill>
                <a:latin typeface="Arial Unicode MS"/>
                <a:cs typeface="Arial Unicode MS"/>
              </a:rPr>
              <a:t>F</a:t>
            </a:r>
            <a:r>
              <a:rPr sz="1800" spc="-35" dirty="0">
                <a:solidFill>
                  <a:srgbClr val="009668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009668"/>
                </a:solidFill>
                <a:latin typeface="Arial Unicode MS"/>
                <a:cs typeface="Arial Unicode MS"/>
              </a:rPr>
              <a:t>example: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400" spc="40" dirty="0">
                <a:solidFill>
                  <a:srgbClr val="685D46"/>
                </a:solidFill>
                <a:latin typeface="Arial Unicode MS"/>
                <a:cs typeface="Arial Unicode MS"/>
              </a:rPr>
              <a:t>kernel</a:t>
            </a: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=</a:t>
            </a: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 Unicode MS"/>
                <a:cs typeface="Arial Unicode MS"/>
              </a:rPr>
              <a:t>tf.Variable(tf.truncated_normal([3,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15" dirty="0">
                <a:solidFill>
                  <a:srgbClr val="685D46"/>
                </a:solidFill>
                <a:latin typeface="Arial Unicode MS"/>
                <a:cs typeface="Arial Unicode MS"/>
              </a:rPr>
              <a:t>3,</a:t>
            </a:r>
            <a:r>
              <a:rPr sz="1400" spc="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5" dirty="0">
                <a:solidFill>
                  <a:srgbClr val="FF00FF"/>
                </a:solidFill>
                <a:latin typeface="Arial Unicode MS"/>
                <a:cs typeface="Arial Unicode MS"/>
              </a:rPr>
              <a:t>64</a:t>
            </a: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,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b="1" spc="-45" dirty="0">
                <a:solidFill>
                  <a:srgbClr val="0000FF"/>
                </a:solidFill>
                <a:latin typeface="Tahoma"/>
                <a:cs typeface="Tahoma"/>
              </a:rPr>
              <a:t>64</a:t>
            </a:r>
            <a:r>
              <a:rPr sz="1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],</a:t>
            </a: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type=tf.float32,stddev=1e-1),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 Unicode MS"/>
                <a:cs typeface="Arial Unicode MS"/>
              </a:rPr>
              <a:t>name='weights')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25" dirty="0">
                <a:solidFill>
                  <a:srgbClr val="685D46"/>
                </a:solidFill>
                <a:latin typeface="Arial Unicode MS"/>
                <a:cs typeface="Arial Unicode MS"/>
              </a:rPr>
              <a:t>conv</a:t>
            </a:r>
            <a:r>
              <a:rPr sz="14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=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tf.nn.conv2d(</a:t>
            </a:r>
            <a:r>
              <a:rPr sz="1400" spc="20" dirty="0">
                <a:solidFill>
                  <a:srgbClr val="FF00FF"/>
                </a:solidFill>
                <a:latin typeface="Arial Unicode MS"/>
                <a:cs typeface="Arial Unicode MS"/>
              </a:rPr>
              <a:t>self.conv1_1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,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 Unicode MS"/>
                <a:cs typeface="Arial Unicode MS"/>
              </a:rPr>
              <a:t>kernel,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10" dirty="0">
                <a:solidFill>
                  <a:srgbClr val="685D46"/>
                </a:solidFill>
                <a:latin typeface="Arial Unicode MS"/>
                <a:cs typeface="Arial Unicode MS"/>
              </a:rPr>
              <a:t>[1,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15" dirty="0">
                <a:solidFill>
                  <a:srgbClr val="685D46"/>
                </a:solidFill>
                <a:latin typeface="Arial Unicode MS"/>
                <a:cs typeface="Arial Unicode MS"/>
              </a:rPr>
              <a:t>1,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15" dirty="0">
                <a:solidFill>
                  <a:srgbClr val="685D46"/>
                </a:solidFill>
                <a:latin typeface="Arial Unicode MS"/>
                <a:cs typeface="Arial Unicode MS"/>
              </a:rPr>
              <a:t>1,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10" dirty="0">
                <a:solidFill>
                  <a:srgbClr val="685D46"/>
                </a:solidFill>
                <a:latin typeface="Arial Unicode MS"/>
                <a:cs typeface="Arial Unicode MS"/>
              </a:rPr>
              <a:t>1],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padding='SAME')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5" dirty="0">
                <a:solidFill>
                  <a:srgbClr val="EE6C00"/>
                </a:solidFill>
                <a:latin typeface="Arial Unicode MS"/>
                <a:cs typeface="Arial Unicode MS"/>
              </a:rPr>
              <a:t>biases</a:t>
            </a:r>
            <a:r>
              <a:rPr sz="1400" spc="-5" dirty="0">
                <a:solidFill>
                  <a:srgbClr val="EE6C00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=</a:t>
            </a: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tf.Variable(tf.constant(0.0,</a:t>
            </a: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 shape=[</a:t>
            </a:r>
            <a:r>
              <a:rPr sz="1400" b="1" spc="-5" dirty="0">
                <a:solidFill>
                  <a:srgbClr val="0000FF"/>
                </a:solidFill>
                <a:latin typeface="Tahoma"/>
                <a:cs typeface="Tahoma"/>
              </a:rPr>
              <a:t>64</a:t>
            </a: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], </a:t>
            </a:r>
            <a:r>
              <a:rPr sz="1400" spc="30" dirty="0">
                <a:solidFill>
                  <a:srgbClr val="685D46"/>
                </a:solidFill>
                <a:latin typeface="Arial Unicode MS"/>
                <a:cs typeface="Arial Unicode MS"/>
              </a:rPr>
              <a:t>dtype=tf.float32),</a:t>
            </a: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 Unicode MS"/>
                <a:cs typeface="Arial Unicode MS"/>
              </a:rPr>
              <a:t>trainable=True,</a:t>
            </a: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 Unicode MS"/>
                <a:cs typeface="Arial Unicode MS"/>
              </a:rPr>
              <a:t>name='biases')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solidFill>
                  <a:srgbClr val="CC0000"/>
                </a:solidFill>
                <a:latin typeface="Tahoma"/>
                <a:cs typeface="Tahoma"/>
              </a:rPr>
              <a:t>out</a:t>
            </a:r>
            <a:r>
              <a:rPr sz="1400" b="1" spc="-5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=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tf.nn.</a:t>
            </a:r>
            <a:r>
              <a:rPr sz="1400" spc="20" dirty="0">
                <a:solidFill>
                  <a:srgbClr val="4F6228"/>
                </a:solidFill>
                <a:latin typeface="Arial Unicode MS"/>
                <a:cs typeface="Arial Unicode MS"/>
              </a:rPr>
              <a:t>bias_add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(conv,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5" dirty="0">
                <a:solidFill>
                  <a:srgbClr val="FF9900"/>
                </a:solidFill>
                <a:latin typeface="Arial Unicode MS"/>
                <a:cs typeface="Arial Unicode MS"/>
              </a:rPr>
              <a:t>biases</a:t>
            </a: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)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5" dirty="0">
                <a:solidFill>
                  <a:srgbClr val="685D46"/>
                </a:solidFill>
                <a:latin typeface="Arial Unicode MS"/>
                <a:cs typeface="Arial Unicode MS"/>
              </a:rPr>
              <a:t>self.conv1_2</a:t>
            </a:r>
            <a:r>
              <a:rPr sz="1400" spc="-1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=</a:t>
            </a:r>
            <a:r>
              <a:rPr sz="1400" spc="-1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 Unicode MS"/>
                <a:cs typeface="Arial Unicode MS"/>
              </a:rPr>
              <a:t>tf.nn.relu(</a:t>
            </a:r>
            <a:r>
              <a:rPr sz="1400" b="1" spc="30" dirty="0">
                <a:solidFill>
                  <a:srgbClr val="CC0000"/>
                </a:solidFill>
                <a:latin typeface="Tahoma"/>
                <a:cs typeface="Tahoma"/>
              </a:rPr>
              <a:t>out</a:t>
            </a:r>
            <a:r>
              <a:rPr sz="1400" spc="30" dirty="0">
                <a:solidFill>
                  <a:srgbClr val="685D46"/>
                </a:solidFill>
                <a:latin typeface="Arial Unicode MS"/>
                <a:cs typeface="Arial Unicode MS"/>
              </a:rPr>
              <a:t>,</a:t>
            </a:r>
            <a:r>
              <a:rPr sz="1400" spc="-1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 Unicode MS"/>
                <a:cs typeface="Arial Unicode MS"/>
              </a:rPr>
              <a:t>name=’block1_conv2’)</a:t>
            </a:r>
            <a:endParaRPr sz="1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9668"/>
                </a:solidFill>
                <a:latin typeface="Arial Unicode MS"/>
                <a:cs typeface="Arial Unicode MS"/>
              </a:rPr>
              <a:t>Keras: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00" spc="30" dirty="0">
                <a:solidFill>
                  <a:srgbClr val="685D46"/>
                </a:solidFill>
                <a:latin typeface="Arial Unicode MS"/>
                <a:cs typeface="Arial Unicode MS"/>
              </a:rPr>
              <a:t>x</a:t>
            </a:r>
            <a:r>
              <a:rPr sz="1400" spc="-1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=</a:t>
            </a:r>
            <a:r>
              <a:rPr sz="1400" spc="-1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Convolution2D(64,</a:t>
            </a:r>
            <a:r>
              <a:rPr sz="1400" spc="-15" dirty="0">
                <a:solidFill>
                  <a:srgbClr val="685D46"/>
                </a:solidFill>
                <a:latin typeface="Arial Unicode MS"/>
                <a:cs typeface="Arial Unicode MS"/>
              </a:rPr>
              <a:t> 3,</a:t>
            </a:r>
            <a:r>
              <a:rPr sz="1400" spc="-1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15" dirty="0">
                <a:solidFill>
                  <a:srgbClr val="685D46"/>
                </a:solidFill>
                <a:latin typeface="Arial Unicode MS"/>
                <a:cs typeface="Arial Unicode MS"/>
              </a:rPr>
              <a:t>3, </a:t>
            </a:r>
            <a:r>
              <a:rPr sz="1400" spc="30" dirty="0">
                <a:solidFill>
                  <a:srgbClr val="685D46"/>
                </a:solidFill>
                <a:latin typeface="Arial Unicode MS"/>
                <a:cs typeface="Arial Unicode MS"/>
              </a:rPr>
              <a:t>activation='relu',</a:t>
            </a:r>
            <a:r>
              <a:rPr sz="1400" spc="-1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 Unicode MS"/>
                <a:cs typeface="Arial Unicode MS"/>
              </a:rPr>
              <a:t>border_mode='same',</a:t>
            </a:r>
            <a:r>
              <a:rPr sz="1400" spc="-1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 Unicode MS"/>
                <a:cs typeface="Arial Unicode MS"/>
              </a:rPr>
              <a:t>name='block1_conv2')(x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771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Keras:</a:t>
            </a:r>
            <a:r>
              <a:rPr spc="-80" dirty="0"/>
              <a:t> </a:t>
            </a:r>
            <a:r>
              <a:rPr spc="-305" dirty="0"/>
              <a:t>Weakness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94950"/>
            <a:ext cx="4613910" cy="1663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Less</a:t>
            </a:r>
            <a:r>
              <a:rPr sz="1800" spc="-6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flexible</a:t>
            </a:r>
            <a:endParaRPr sz="1800">
              <a:latin typeface="Arial Unicode MS"/>
              <a:cs typeface="Arial Unicode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No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RBM</a:t>
            </a:r>
            <a:r>
              <a:rPr sz="18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for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example</a:t>
            </a:r>
            <a:endParaRPr sz="1800">
              <a:latin typeface="Arial Unicode MS"/>
              <a:cs typeface="Arial Unicode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Less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projects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available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online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than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caffe</a:t>
            </a:r>
            <a:endParaRPr sz="1800">
              <a:latin typeface="Arial Unicode MS"/>
              <a:cs typeface="Arial Unicode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Multi-GPU</a:t>
            </a:r>
            <a:r>
              <a:rPr sz="18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not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15" dirty="0">
                <a:solidFill>
                  <a:srgbClr val="685D46"/>
                </a:solidFill>
                <a:latin typeface="Arial Unicode MS"/>
                <a:cs typeface="Arial Unicode MS"/>
              </a:rPr>
              <a:t>100%</a:t>
            </a:r>
            <a:r>
              <a:rPr sz="18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working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Mixed</a:t>
            </a:r>
            <a:r>
              <a:rPr spc="-45" dirty="0"/>
              <a:t> </a:t>
            </a:r>
            <a:r>
              <a:rPr spc="15" dirty="0"/>
              <a:t>language</a:t>
            </a:r>
            <a:r>
              <a:rPr spc="-45" dirty="0"/>
              <a:t> </a:t>
            </a:r>
            <a:r>
              <a:rPr spc="-20" dirty="0"/>
              <a:t>:</a:t>
            </a:r>
          </a:p>
          <a:p>
            <a:pPr marL="469900" marR="419100" indent="-409575">
              <a:lnSpc>
                <a:spcPct val="116100"/>
              </a:lnSpc>
              <a:spcBef>
                <a:spcPts val="1575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pc="-130" dirty="0"/>
              <a:t>C</a:t>
            </a:r>
            <a:r>
              <a:rPr spc="-30" dirty="0"/>
              <a:t> </a:t>
            </a:r>
            <a:r>
              <a:rPr spc="125" dirty="0"/>
              <a:t>/</a:t>
            </a:r>
            <a:r>
              <a:rPr spc="-30" dirty="0"/>
              <a:t> </a:t>
            </a:r>
            <a:r>
              <a:rPr spc="-50" dirty="0"/>
              <a:t>CUD</a:t>
            </a:r>
            <a:r>
              <a:rPr spc="-40" dirty="0"/>
              <a:t>A</a:t>
            </a:r>
            <a:r>
              <a:rPr spc="-30" dirty="0"/>
              <a:t> </a:t>
            </a:r>
            <a:r>
              <a:rPr spc="30" dirty="0"/>
              <a:t>backen</a:t>
            </a:r>
            <a:r>
              <a:rPr spc="35" dirty="0"/>
              <a:t>d</a:t>
            </a:r>
            <a:r>
              <a:rPr spc="-30" dirty="0"/>
              <a:t> </a:t>
            </a:r>
            <a:r>
              <a:rPr spc="65" dirty="0"/>
              <a:t>buil</a:t>
            </a:r>
            <a:r>
              <a:rPr spc="50" dirty="0"/>
              <a:t>t</a:t>
            </a:r>
            <a:r>
              <a:rPr spc="-30" dirty="0"/>
              <a:t> </a:t>
            </a:r>
            <a:r>
              <a:rPr spc="55" dirty="0"/>
              <a:t>on  </a:t>
            </a:r>
            <a:r>
              <a:rPr spc="70" dirty="0"/>
              <a:t>common</a:t>
            </a:r>
            <a:r>
              <a:rPr spc="-55" dirty="0"/>
              <a:t> </a:t>
            </a:r>
            <a:r>
              <a:rPr spc="30" dirty="0"/>
              <a:t>backend</a:t>
            </a:r>
            <a:r>
              <a:rPr spc="-50" dirty="0"/>
              <a:t> </a:t>
            </a:r>
            <a:r>
              <a:rPr spc="35" dirty="0"/>
              <a:t>libraries</a:t>
            </a:r>
          </a:p>
          <a:p>
            <a:pPr marL="469900" indent="-40957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pc="5" dirty="0"/>
              <a:t>Lua</a:t>
            </a:r>
            <a:r>
              <a:rPr spc="-40" dirty="0"/>
              <a:t> </a:t>
            </a:r>
            <a:r>
              <a:rPr spc="55" dirty="0"/>
              <a:t>frontend,</a:t>
            </a:r>
            <a:r>
              <a:rPr spc="-40" dirty="0"/>
              <a:t> </a:t>
            </a:r>
            <a:r>
              <a:rPr spc="60" dirty="0"/>
              <a:t>running</a:t>
            </a:r>
            <a:r>
              <a:rPr spc="-35" dirty="0"/>
              <a:t> </a:t>
            </a:r>
            <a:r>
              <a:rPr spc="70" dirty="0"/>
              <a:t>on</a:t>
            </a:r>
            <a:r>
              <a:rPr spc="-40" dirty="0"/>
              <a:t> </a:t>
            </a:r>
            <a:r>
              <a:rPr spc="-70" dirty="0"/>
              <a:t>LuaJIT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50"/>
          </a:p>
          <a:p>
            <a:pPr marL="12700">
              <a:lnSpc>
                <a:spcPct val="100000"/>
              </a:lnSpc>
            </a:pPr>
            <a:r>
              <a:rPr spc="15" dirty="0"/>
              <a:t>Why</a:t>
            </a:r>
            <a:r>
              <a:rPr spc="-60" dirty="0"/>
              <a:t> </a:t>
            </a:r>
            <a:r>
              <a:rPr spc="-35" dirty="0"/>
              <a:t>LUA</a:t>
            </a:r>
            <a:r>
              <a:rPr spc="-55" dirty="0"/>
              <a:t> </a:t>
            </a:r>
            <a:r>
              <a:rPr spc="-185" dirty="0"/>
              <a:t>???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/>
          </a:p>
          <a:p>
            <a:pPr marL="469900" indent="-286385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pc="-20" dirty="0"/>
              <a:t>Fast</a:t>
            </a:r>
            <a:r>
              <a:rPr spc="-55" dirty="0"/>
              <a:t> </a:t>
            </a:r>
            <a:r>
              <a:rPr spc="85" dirty="0"/>
              <a:t>&amp;</a:t>
            </a:r>
            <a:r>
              <a:rPr spc="-55" dirty="0"/>
              <a:t> </a:t>
            </a:r>
            <a:r>
              <a:rPr spc="50" dirty="0"/>
              <a:t>embeddable</a:t>
            </a:r>
          </a:p>
          <a:p>
            <a:pPr marL="469900" indent="-28638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/>
              <a:t>Readable</a:t>
            </a:r>
          </a:p>
          <a:p>
            <a:pPr marL="469900" indent="-28638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/>
              <a:t>Very</a:t>
            </a:r>
            <a:r>
              <a:rPr spc="-50" dirty="0"/>
              <a:t> </a:t>
            </a:r>
            <a:r>
              <a:rPr spc="45" dirty="0"/>
              <a:t>good</a:t>
            </a:r>
            <a:r>
              <a:rPr spc="-45" dirty="0"/>
              <a:t> </a:t>
            </a:r>
            <a:r>
              <a:rPr spc="40" dirty="0"/>
              <a:t>interface</a:t>
            </a:r>
            <a:r>
              <a:rPr spc="-45" dirty="0"/>
              <a:t> </a:t>
            </a:r>
            <a:r>
              <a:rPr spc="80" dirty="0"/>
              <a:t>to</a:t>
            </a:r>
            <a:r>
              <a:rPr spc="-45" dirty="0"/>
              <a:t> </a:t>
            </a:r>
            <a:r>
              <a:rPr spc="-130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3275" y="3998688"/>
            <a:ext cx="2872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Package</a:t>
            </a:r>
            <a:r>
              <a:rPr sz="14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 Unicode MS"/>
                <a:cs typeface="Arial Unicode MS"/>
              </a:rPr>
              <a:t>installation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uses</a:t>
            </a:r>
            <a:r>
              <a:rPr sz="14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luarocks.</a:t>
            </a:r>
            <a:endParaRPr sz="1400">
              <a:latin typeface="Arial Unicode MS"/>
              <a:cs typeface="Arial Unicode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8550" y="1572224"/>
            <a:ext cx="4614153" cy="1559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9018" y="1788173"/>
            <a:ext cx="1093646" cy="14942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87443" y="1789364"/>
            <a:ext cx="902969" cy="142240"/>
            <a:chOff x="4987443" y="1789364"/>
            <a:chExt cx="902969" cy="1422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6224" y="1789364"/>
              <a:ext cx="890443" cy="1177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87443" y="1925591"/>
              <a:ext cx="902969" cy="0"/>
            </a:xfrm>
            <a:custGeom>
              <a:avLst/>
              <a:gdLst/>
              <a:ahLst/>
              <a:cxnLst/>
              <a:rect l="l" t="t" r="r" b="b"/>
              <a:pathLst>
                <a:path w="902970">
                  <a:moveTo>
                    <a:pt x="0" y="0"/>
                  </a:moveTo>
                  <a:lnTo>
                    <a:pt x="902820" y="0"/>
                  </a:lnTo>
                </a:path>
              </a:pathLst>
            </a:custGeom>
            <a:ln w="11633">
              <a:solidFill>
                <a:srgbClr val="CE9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Torch</a:t>
            </a:r>
            <a:r>
              <a:rPr spc="-80" dirty="0"/>
              <a:t> </a:t>
            </a:r>
            <a:r>
              <a:rPr spc="-30" dirty="0"/>
              <a:t>-</a:t>
            </a:r>
            <a:r>
              <a:rPr spc="-80" dirty="0"/>
              <a:t> </a:t>
            </a:r>
            <a:r>
              <a:rPr spc="-315" dirty="0"/>
              <a:t>Framework</a:t>
            </a:r>
            <a:r>
              <a:rPr spc="-80" dirty="0"/>
              <a:t> </a:t>
            </a:r>
            <a:r>
              <a:rPr spc="-250" dirty="0"/>
              <a:t>Architecture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05399" y="3520025"/>
            <a:ext cx="4980305" cy="361950"/>
          </a:xfrm>
          <a:prstGeom prst="rect">
            <a:avLst/>
          </a:prstGeom>
          <a:solidFill>
            <a:srgbClr val="17B16C"/>
          </a:solidFill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Backend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BLAS,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cuDNN,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05399" y="3089250"/>
            <a:ext cx="3743325" cy="361950"/>
          </a:xfrm>
          <a:custGeom>
            <a:avLst/>
            <a:gdLst/>
            <a:ahLst/>
            <a:cxnLst/>
            <a:rect l="l" t="t" r="r" b="b"/>
            <a:pathLst>
              <a:path w="3743325" h="361950">
                <a:moveTo>
                  <a:pt x="3742799" y="361499"/>
                </a:moveTo>
                <a:lnTo>
                  <a:pt x="0" y="361499"/>
                </a:lnTo>
                <a:lnTo>
                  <a:pt x="0" y="0"/>
                </a:lnTo>
                <a:lnTo>
                  <a:pt x="3742799" y="0"/>
                </a:lnTo>
                <a:lnTo>
                  <a:pt x="3742799" y="361499"/>
                </a:lnTo>
                <a:close/>
              </a:path>
            </a:pathLst>
          </a:custGeom>
          <a:solidFill>
            <a:srgbClr val="4A8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7200" y="3089250"/>
            <a:ext cx="1178560" cy="361950"/>
          </a:xfrm>
          <a:custGeom>
            <a:avLst/>
            <a:gdLst/>
            <a:ahLst/>
            <a:cxnLst/>
            <a:rect l="l" t="t" r="r" b="b"/>
            <a:pathLst>
              <a:path w="1178559" h="361950">
                <a:moveTo>
                  <a:pt x="1178399" y="361499"/>
                </a:moveTo>
                <a:lnTo>
                  <a:pt x="0" y="361499"/>
                </a:lnTo>
                <a:lnTo>
                  <a:pt x="0" y="0"/>
                </a:lnTo>
                <a:lnTo>
                  <a:pt x="1178399" y="0"/>
                </a:lnTo>
                <a:lnTo>
                  <a:pt x="1178399" y="361499"/>
                </a:lnTo>
                <a:close/>
              </a:path>
            </a:pathLst>
          </a:custGeom>
          <a:solidFill>
            <a:srgbClr val="4A8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49699" y="2043124"/>
            <a:ext cx="5083175" cy="1883410"/>
          </a:xfrm>
          <a:prstGeom prst="rect">
            <a:avLst/>
          </a:prstGeom>
          <a:ln w="28574">
            <a:solidFill>
              <a:srgbClr val="43434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885190">
              <a:lnSpc>
                <a:spcPct val="100000"/>
              </a:lnSpc>
              <a:tabLst>
                <a:tab pos="424370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THC Tensor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Libraries	LuaT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98599" y="2658474"/>
            <a:ext cx="2479675" cy="361950"/>
          </a:xfrm>
          <a:custGeom>
            <a:avLst/>
            <a:gdLst/>
            <a:ahLst/>
            <a:cxnLst/>
            <a:rect l="l" t="t" r="r" b="b"/>
            <a:pathLst>
              <a:path w="2479675" h="361950">
                <a:moveTo>
                  <a:pt x="2479499" y="361499"/>
                </a:moveTo>
                <a:lnTo>
                  <a:pt x="0" y="361499"/>
                </a:lnTo>
                <a:lnTo>
                  <a:pt x="0" y="0"/>
                </a:lnTo>
                <a:lnTo>
                  <a:pt x="2479499" y="0"/>
                </a:lnTo>
                <a:lnTo>
                  <a:pt x="2479499" y="361499"/>
                </a:lnTo>
                <a:close/>
              </a:path>
            </a:pathLst>
          </a:custGeom>
          <a:solidFill>
            <a:srgbClr val="57C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12999" y="2085475"/>
            <a:ext cx="372745" cy="934719"/>
          </a:xfrm>
          <a:prstGeom prst="rect">
            <a:avLst/>
          </a:prstGeom>
          <a:solidFill>
            <a:srgbClr val="4A86E7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36525" marR="79375" indent="-49530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Lu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05390" y="2085479"/>
            <a:ext cx="4518660" cy="934719"/>
          </a:xfrm>
          <a:custGeom>
            <a:avLst/>
            <a:gdLst/>
            <a:ahLst/>
            <a:cxnLst/>
            <a:rect l="l" t="t" r="r" b="b"/>
            <a:pathLst>
              <a:path w="4518659" h="934719">
                <a:moveTo>
                  <a:pt x="4518355" y="0"/>
                </a:moveTo>
                <a:lnTo>
                  <a:pt x="3339947" y="0"/>
                </a:lnTo>
                <a:lnTo>
                  <a:pt x="726605" y="25"/>
                </a:lnTo>
                <a:lnTo>
                  <a:pt x="0" y="0"/>
                </a:lnTo>
                <a:lnTo>
                  <a:pt x="0" y="503732"/>
                </a:lnTo>
                <a:lnTo>
                  <a:pt x="0" y="934504"/>
                </a:lnTo>
                <a:lnTo>
                  <a:pt x="726605" y="934504"/>
                </a:lnTo>
                <a:lnTo>
                  <a:pt x="726605" y="503732"/>
                </a:lnTo>
                <a:lnTo>
                  <a:pt x="3339947" y="503732"/>
                </a:lnTo>
                <a:lnTo>
                  <a:pt x="3339947" y="934504"/>
                </a:lnTo>
                <a:lnTo>
                  <a:pt x="4518355" y="934504"/>
                </a:lnTo>
                <a:lnTo>
                  <a:pt x="4518355" y="0"/>
                </a:lnTo>
                <a:close/>
              </a:path>
            </a:pathLst>
          </a:custGeom>
          <a:solidFill>
            <a:srgbClr val="57C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91125" y="2690362"/>
            <a:ext cx="49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17AA0"/>
                </a:solidFill>
                <a:latin typeface="Arial"/>
                <a:cs typeface="Arial"/>
              </a:rPr>
              <a:t>cudnn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0975" y="2078863"/>
            <a:ext cx="1343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834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opti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	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torchnet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7825" y="2110929"/>
            <a:ext cx="1249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lua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package...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23162" y="2524962"/>
            <a:ext cx="49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6B26B"/>
                </a:solidFill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3623" y="2724387"/>
            <a:ext cx="3081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2063750" algn="l"/>
                <a:tab pos="2515235" algn="l"/>
              </a:tabLst>
            </a:pPr>
            <a:r>
              <a:rPr sz="2100" baseline="3968" dirty="0">
                <a:solidFill>
                  <a:srgbClr val="FFFFFF"/>
                </a:solidFill>
                <a:latin typeface="Arial"/>
                <a:cs typeface="Arial"/>
              </a:rPr>
              <a:t>cutorch	</a:t>
            </a:r>
            <a:r>
              <a:rPr sz="2100" spc="-7" baseline="3968" dirty="0">
                <a:solidFill>
                  <a:srgbClr val="FFFFFF"/>
                </a:solidFill>
                <a:latin typeface="Arial"/>
                <a:cs typeface="Arial"/>
              </a:rPr>
              <a:t>torc</a:t>
            </a:r>
            <a:r>
              <a:rPr sz="2100" baseline="3968" dirty="0">
                <a:solidFill>
                  <a:srgbClr val="FFFFFF"/>
                </a:solidFill>
                <a:latin typeface="Arial"/>
                <a:cs typeface="Arial"/>
              </a:rPr>
              <a:t>h	</a:t>
            </a:r>
            <a:r>
              <a:rPr sz="1400" spc="-5" dirty="0">
                <a:solidFill>
                  <a:srgbClr val="F6B26B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6B26B"/>
                </a:solidFill>
                <a:latin typeface="Arial"/>
                <a:cs typeface="Arial"/>
              </a:rPr>
              <a:t>n	</a:t>
            </a:r>
            <a:r>
              <a:rPr sz="1400" spc="-5" dirty="0">
                <a:solidFill>
                  <a:srgbClr val="F6B26B"/>
                </a:solidFill>
                <a:latin typeface="Arial"/>
                <a:cs typeface="Arial"/>
              </a:rPr>
              <a:t>display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85322" y="2078863"/>
            <a:ext cx="734060" cy="4540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8740" marR="5080" indent="-79375">
              <a:lnSpc>
                <a:spcPct val="100699"/>
              </a:lnSpc>
              <a:spcBef>
                <a:spcPts val="85"/>
              </a:spcBef>
            </a:pPr>
            <a:r>
              <a:rPr sz="1400" spc="-5" dirty="0">
                <a:solidFill>
                  <a:srgbClr val="F6B26B"/>
                </a:solidFill>
                <a:latin typeface="Arial"/>
                <a:cs typeface="Arial"/>
              </a:rPr>
              <a:t>loadcaffe  imgraph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91125" y="2293613"/>
            <a:ext cx="3523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626870" algn="l"/>
                <a:tab pos="2522855" algn="l"/>
                <a:tab pos="3015615" algn="l"/>
              </a:tabLst>
            </a:pPr>
            <a:r>
              <a:rPr sz="1400" dirty="0">
                <a:solidFill>
                  <a:srgbClr val="C17AA0"/>
                </a:solidFill>
                <a:latin typeface="Arial"/>
                <a:cs typeface="Arial"/>
              </a:rPr>
              <a:t>cunn	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autogra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nngrap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	rnn	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optnet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753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Torch</a:t>
            </a:r>
            <a:r>
              <a:rPr spc="-80" dirty="0"/>
              <a:t> </a:t>
            </a:r>
            <a:r>
              <a:rPr spc="-30" dirty="0"/>
              <a:t>-</a:t>
            </a:r>
            <a:r>
              <a:rPr spc="-80" dirty="0"/>
              <a:t> </a:t>
            </a:r>
            <a:r>
              <a:rPr spc="-240" dirty="0"/>
              <a:t>Getting</a:t>
            </a:r>
            <a:r>
              <a:rPr spc="-80" dirty="0"/>
              <a:t> </a:t>
            </a:r>
            <a:r>
              <a:rPr spc="-235" dirty="0"/>
              <a:t>Started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775" y="1263075"/>
            <a:ext cx="3670300" cy="1621155"/>
          </a:xfrm>
          <a:prstGeom prst="rect">
            <a:avLst/>
          </a:prstGeom>
          <a:solidFill>
            <a:srgbClr val="EE6C00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Lua</a:t>
            </a:r>
            <a:endParaRPr sz="14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87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n</a:t>
            </a:r>
            <a:r>
              <a:rPr sz="1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15</a:t>
            </a:r>
            <a:r>
              <a:rPr sz="1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minutes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/>
              </a:rPr>
              <a:t>gotchas</a:t>
            </a:r>
            <a:endParaRPr sz="14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if</a:t>
            </a:r>
            <a:r>
              <a:rPr sz="1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I’m</a:t>
            </a:r>
            <a:r>
              <a:rPr sz="1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a</a:t>
            </a:r>
            <a:r>
              <a:rPr sz="1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“book</a:t>
            </a:r>
            <a:r>
              <a:rPr sz="1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/>
              </a:rPr>
              <a:t>person”</a:t>
            </a:r>
            <a:endParaRPr sz="14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5"/>
              </a:rPr>
              <a:t>as</a:t>
            </a:r>
            <a:r>
              <a:rPr sz="14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5"/>
              </a:rPr>
              <a:t>I’m</a:t>
            </a:r>
            <a:r>
              <a:rPr sz="1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5"/>
              </a:rPr>
              <a:t>coding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24075" y="1263075"/>
            <a:ext cx="4708525" cy="3303270"/>
            <a:chOff x="4124075" y="1263075"/>
            <a:chExt cx="4708525" cy="3303270"/>
          </a:xfrm>
        </p:grpSpPr>
        <p:sp>
          <p:nvSpPr>
            <p:cNvPr id="5" name="object 5"/>
            <p:cNvSpPr/>
            <p:nvPr/>
          </p:nvSpPr>
          <p:spPr>
            <a:xfrm>
              <a:off x="4124075" y="1263075"/>
              <a:ext cx="4708525" cy="3303270"/>
            </a:xfrm>
            <a:custGeom>
              <a:avLst/>
              <a:gdLst/>
              <a:ahLst/>
              <a:cxnLst/>
              <a:rect l="l" t="t" r="r" b="b"/>
              <a:pathLst>
                <a:path w="4708525" h="3303270">
                  <a:moveTo>
                    <a:pt x="4708199" y="3302699"/>
                  </a:moveTo>
                  <a:lnTo>
                    <a:pt x="0" y="3302699"/>
                  </a:lnTo>
                  <a:lnTo>
                    <a:pt x="0" y="0"/>
                  </a:lnTo>
                  <a:lnTo>
                    <a:pt x="4708199" y="0"/>
                  </a:lnTo>
                  <a:lnTo>
                    <a:pt x="4708199" y="3302699"/>
                  </a:lnTo>
                  <a:close/>
                </a:path>
              </a:pathLst>
            </a:custGeom>
            <a:solidFill>
              <a:srgbClr val="4DB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60488" y="379876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6511"/>
                  </a:moveTo>
                  <a:lnTo>
                    <a:pt x="1907" y="11115"/>
                  </a:lnTo>
                  <a:lnTo>
                    <a:pt x="6511" y="13022"/>
                  </a:lnTo>
                  <a:lnTo>
                    <a:pt x="11115" y="11115"/>
                  </a:lnTo>
                  <a:lnTo>
                    <a:pt x="13022" y="6511"/>
                  </a:lnTo>
                  <a:lnTo>
                    <a:pt x="11115" y="1907"/>
                  </a:lnTo>
                  <a:lnTo>
                    <a:pt x="6511" y="0"/>
                  </a:lnTo>
                  <a:lnTo>
                    <a:pt x="1907" y="1907"/>
                  </a:lnTo>
                  <a:lnTo>
                    <a:pt x="0" y="6511"/>
                  </a:lnTo>
                  <a:close/>
                </a:path>
              </a:pathLst>
            </a:custGeom>
            <a:solidFill>
              <a:srgbClr val="CE9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24075" y="1263075"/>
            <a:ext cx="4708525" cy="330327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Pointers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Torch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875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6"/>
              </a:rPr>
              <a:t>Torch</a:t>
            </a:r>
            <a:r>
              <a:rPr sz="1400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6"/>
              </a:rPr>
              <a:t>Cheatsheet</a:t>
            </a:r>
            <a:endParaRPr sz="1400">
              <a:latin typeface="Arial"/>
              <a:cs typeface="Arial"/>
            </a:endParaRPr>
          </a:p>
          <a:p>
            <a:pPr marL="1000125" marR="463550">
              <a:lnSpc>
                <a:spcPct val="1518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Tutorials, official and unofficial packages, </a:t>
            </a:r>
            <a:r>
              <a:rPr sz="14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demos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  <a:p>
            <a:pPr marL="542925" marR="1560195">
              <a:lnSpc>
                <a:spcPct val="1518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Torch for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7"/>
              </a:rPr>
              <a:t>Matlab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  <a:hlinkClick r:id="rId7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8"/>
              </a:rPr>
              <a:t>Numpy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14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Model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9"/>
              </a:rPr>
              <a:t>Zoo</a:t>
            </a:r>
            <a:endParaRPr sz="14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865"/>
              </a:spcBef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0"/>
              </a:rPr>
              <a:t>Awesome-torch</a:t>
            </a:r>
            <a:endParaRPr sz="1400">
              <a:latin typeface="Arial"/>
              <a:cs typeface="Arial"/>
            </a:endParaRPr>
          </a:p>
          <a:p>
            <a:pPr marL="542925" marR="1098550">
              <a:lnSpc>
                <a:spcPct val="151800"/>
              </a:lnSpc>
            </a:pP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1"/>
              </a:rPr>
              <a:t>Training</a:t>
            </a:r>
            <a:r>
              <a:rPr sz="1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1"/>
              </a:rPr>
              <a:t>on</a:t>
            </a:r>
            <a:r>
              <a:rPr sz="1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1"/>
              </a:rPr>
              <a:t>multi-GPUs</a:t>
            </a:r>
            <a:r>
              <a:rPr sz="1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1"/>
              </a:rPr>
              <a:t>over</a:t>
            </a:r>
            <a:r>
              <a:rPr sz="14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1"/>
              </a:rPr>
              <a:t>ImageNet </a:t>
            </a:r>
            <a:r>
              <a:rPr sz="14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2"/>
              </a:rPr>
              <a:t>Distributed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2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2"/>
              </a:rPr>
              <a:t>training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2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2"/>
              </a:rPr>
              <a:t>with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2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2"/>
              </a:rPr>
              <a:t>Torch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699" y="2994624"/>
            <a:ext cx="3670300" cy="1574800"/>
          </a:xfrm>
          <a:prstGeom prst="rect">
            <a:avLst/>
          </a:prstGeom>
          <a:solidFill>
            <a:srgbClr val="D1217A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Torch</a:t>
            </a:r>
            <a:endParaRPr sz="1400">
              <a:latin typeface="Arial"/>
              <a:cs typeface="Arial"/>
            </a:endParaRPr>
          </a:p>
          <a:p>
            <a:pPr marL="542925" marR="502920">
              <a:lnSpc>
                <a:spcPct val="1518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Official presentation at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OML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3"/>
              </a:rPr>
              <a:t>W 14 </a:t>
            </a:r>
            <a:r>
              <a:rPr sz="14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Officia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4"/>
              </a:rPr>
              <a:t>l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4"/>
              </a:rPr>
              <a:t> 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14"/>
              </a:rPr>
              <a:t>documentation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29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Torch</a:t>
            </a:r>
            <a:r>
              <a:rPr spc="-80" dirty="0"/>
              <a:t> </a:t>
            </a:r>
            <a:r>
              <a:rPr spc="-30" dirty="0"/>
              <a:t>-</a:t>
            </a:r>
            <a:r>
              <a:rPr spc="-80" dirty="0"/>
              <a:t> </a:t>
            </a:r>
            <a:r>
              <a:rPr spc="-360" dirty="0"/>
              <a:t>Main</a:t>
            </a:r>
            <a:r>
              <a:rPr spc="-80" dirty="0"/>
              <a:t> </a:t>
            </a:r>
            <a:r>
              <a:rPr spc="-220" dirty="0"/>
              <a:t>Strengths</a:t>
            </a:r>
            <a:r>
              <a:rPr spc="-80" dirty="0"/>
              <a:t> </a:t>
            </a:r>
            <a:r>
              <a:rPr spc="-12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66" y="1276158"/>
            <a:ext cx="8105140" cy="2838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4325" indent="-302260">
              <a:lnSpc>
                <a:spcPct val="100000"/>
              </a:lnSpc>
              <a:spcBef>
                <a:spcPts val="525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Flexibility</a:t>
            </a:r>
            <a:endParaRPr sz="1800">
              <a:latin typeface="Arial Unicode MS"/>
              <a:cs typeface="Arial Unicode MS"/>
            </a:endParaRPr>
          </a:p>
          <a:p>
            <a:pPr marL="771525" lvl="1" indent="-286385">
              <a:lnSpc>
                <a:spcPct val="100000"/>
              </a:lnSpc>
              <a:spcBef>
                <a:spcPts val="330"/>
              </a:spcBef>
              <a:buChar char="-"/>
              <a:tabLst>
                <a:tab pos="771525" algn="l"/>
                <a:tab pos="772160" algn="l"/>
              </a:tabLst>
            </a:pPr>
            <a:r>
              <a:rPr sz="1400" spc="-50" dirty="0">
                <a:solidFill>
                  <a:srgbClr val="685D46"/>
                </a:solidFill>
                <a:latin typeface="Arial Unicode MS"/>
                <a:cs typeface="Arial Unicode MS"/>
              </a:rPr>
              <a:t>Easy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 Unicode MS"/>
                <a:cs typeface="Arial Unicode MS"/>
              </a:rPr>
              <a:t>extensibility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-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 Unicode MS"/>
                <a:cs typeface="Arial Unicode MS"/>
              </a:rPr>
              <a:t>at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 Unicode MS"/>
                <a:cs typeface="Arial Unicode MS"/>
              </a:rPr>
              <a:t>any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 Unicode MS"/>
                <a:cs typeface="Arial Unicode MS"/>
              </a:rPr>
              <a:t>level,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 Unicode MS"/>
                <a:cs typeface="Arial Unicode MS"/>
              </a:rPr>
              <a:t>thanks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10" dirty="0">
                <a:solidFill>
                  <a:srgbClr val="685D46"/>
                </a:solidFill>
                <a:latin typeface="Arial Unicode MS"/>
                <a:cs typeface="Arial Unicode MS"/>
              </a:rPr>
              <a:t>easy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 Unicode MS"/>
                <a:cs typeface="Arial Unicode MS"/>
              </a:rPr>
              <a:t>integration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 Unicode MS"/>
                <a:cs typeface="Arial Unicode MS"/>
              </a:rPr>
              <a:t>with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130" dirty="0">
                <a:solidFill>
                  <a:srgbClr val="685D46"/>
                </a:solidFill>
                <a:latin typeface="Arial Unicode MS"/>
                <a:cs typeface="Arial Unicode MS"/>
              </a:rPr>
              <a:t>C</a:t>
            </a:r>
            <a:endParaRPr sz="1400">
              <a:latin typeface="Arial Unicode MS"/>
              <a:cs typeface="Arial Unicode MS"/>
            </a:endParaRPr>
          </a:p>
          <a:p>
            <a:pPr marL="1228725" lvl="2" indent="-286385">
              <a:lnSpc>
                <a:spcPct val="100000"/>
              </a:lnSpc>
              <a:spcBef>
                <a:spcPts val="270"/>
              </a:spcBef>
              <a:buChar char="-"/>
              <a:tabLst>
                <a:tab pos="1228725" algn="l"/>
                <a:tab pos="1229360" algn="l"/>
              </a:tabLst>
            </a:pPr>
            <a:r>
              <a:rPr sz="1400" spc="5" dirty="0">
                <a:solidFill>
                  <a:srgbClr val="685D46"/>
                </a:solidFill>
                <a:latin typeface="Arial Unicode MS"/>
                <a:cs typeface="Arial Unicode MS"/>
              </a:rPr>
              <a:t>Result</a:t>
            </a:r>
            <a:r>
              <a:rPr sz="1400" spc="-7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:</a:t>
            </a:r>
            <a:endParaRPr sz="1400">
              <a:latin typeface="Arial Unicode MS"/>
              <a:cs typeface="Arial Unicode MS"/>
            </a:endParaRPr>
          </a:p>
          <a:p>
            <a:pPr marL="1685925" lvl="3" indent="-286385">
              <a:lnSpc>
                <a:spcPct val="100000"/>
              </a:lnSpc>
              <a:spcBef>
                <a:spcPts val="270"/>
              </a:spcBef>
              <a:buChar char="-"/>
              <a:tabLst>
                <a:tab pos="1685925" algn="l"/>
                <a:tab pos="1686560" algn="l"/>
              </a:tabLst>
            </a:pPr>
            <a:r>
              <a:rPr sz="1400" spc="40" dirty="0">
                <a:solidFill>
                  <a:srgbClr val="685D46"/>
                </a:solidFill>
                <a:latin typeface="Arial Unicode MS"/>
                <a:cs typeface="Arial Unicode MS"/>
              </a:rPr>
              <a:t>whatever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 Unicode MS"/>
                <a:cs typeface="Arial Unicode MS"/>
              </a:rPr>
              <a:t>problem,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 Unicode MS"/>
                <a:cs typeface="Arial Unicode MS"/>
              </a:rPr>
              <a:t>there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is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package.</a:t>
            </a:r>
            <a:endParaRPr sz="1400">
              <a:latin typeface="Arial Unicode MS"/>
              <a:cs typeface="Arial Unicode MS"/>
            </a:endParaRPr>
          </a:p>
          <a:p>
            <a:pPr marL="1685925" marR="5080" lvl="3" indent="-286385">
              <a:lnSpc>
                <a:spcPct val="116100"/>
              </a:lnSpc>
              <a:buChar char="-"/>
              <a:tabLst>
                <a:tab pos="1685925" algn="l"/>
                <a:tab pos="1686560" algn="l"/>
              </a:tabLst>
            </a:pPr>
            <a:r>
              <a:rPr sz="1400" spc="50" dirty="0">
                <a:solidFill>
                  <a:srgbClr val="685D46"/>
                </a:solidFill>
                <a:latin typeface="Arial Unicode MS"/>
                <a:cs typeface="Arial Unicode MS"/>
              </a:rPr>
              <a:t>new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generic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 Unicode MS"/>
                <a:cs typeface="Arial Unicode MS"/>
              </a:rPr>
              <a:t>bricks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65" dirty="0">
                <a:solidFill>
                  <a:srgbClr val="685D46"/>
                </a:solidFill>
                <a:latin typeface="Arial Unicode MS"/>
                <a:cs typeface="Arial Unicode MS"/>
              </a:rPr>
              <a:t>often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 Unicode MS"/>
                <a:cs typeface="Arial Unicode MS"/>
              </a:rPr>
              <a:t>very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 Unicode MS"/>
                <a:cs typeface="Arial Unicode MS"/>
              </a:rPr>
              <a:t>rapidly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 Unicode MS"/>
                <a:cs typeface="Arial Unicode MS"/>
              </a:rPr>
              <a:t>implemented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 Unicode MS"/>
                <a:cs typeface="Arial Unicode MS"/>
              </a:rPr>
              <a:t>by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 Unicode MS"/>
                <a:cs typeface="Arial Unicode MS"/>
              </a:rPr>
              <a:t>community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 Unicode MS"/>
                <a:cs typeface="Arial Unicode MS"/>
              </a:rPr>
              <a:t>and </a:t>
            </a:r>
            <a:r>
              <a:rPr sz="1400" spc="-37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14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10" dirty="0">
                <a:solidFill>
                  <a:srgbClr val="685D46"/>
                </a:solidFill>
                <a:latin typeface="Arial Unicode MS"/>
                <a:cs typeface="Arial Unicode MS"/>
              </a:rPr>
              <a:t>easy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 Unicode MS"/>
                <a:cs typeface="Arial Unicode MS"/>
              </a:rPr>
              <a:t>pull</a:t>
            </a:r>
            <a:endParaRPr sz="1400">
              <a:latin typeface="Arial Unicode MS"/>
              <a:cs typeface="Arial Unicode MS"/>
            </a:endParaRPr>
          </a:p>
          <a:p>
            <a:pPr marL="771525" lvl="1" indent="-286385">
              <a:lnSpc>
                <a:spcPct val="100000"/>
              </a:lnSpc>
              <a:spcBef>
                <a:spcPts val="270"/>
              </a:spcBef>
              <a:buChar char="-"/>
              <a:tabLst>
                <a:tab pos="771525" algn="l"/>
                <a:tab pos="772160" algn="l"/>
              </a:tabLst>
            </a:pPr>
            <a:r>
              <a:rPr sz="1400" spc="40" dirty="0">
                <a:solidFill>
                  <a:srgbClr val="685D46"/>
                </a:solidFill>
                <a:latin typeface="Arial Unicode MS"/>
                <a:cs typeface="Arial Unicode MS"/>
              </a:rPr>
              <a:t>Imperative</a:t>
            </a:r>
            <a:r>
              <a:rPr sz="1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35" dirty="0">
                <a:solidFill>
                  <a:srgbClr val="685D46"/>
                </a:solidFill>
                <a:latin typeface="Arial Unicode MS"/>
                <a:cs typeface="Arial Unicode MS"/>
              </a:rPr>
              <a:t>(vs</a:t>
            </a:r>
            <a:r>
              <a:rPr sz="1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declarative)</a:t>
            </a:r>
            <a:endParaRPr sz="1400">
              <a:latin typeface="Arial Unicode MS"/>
              <a:cs typeface="Arial Unicode MS"/>
            </a:endParaRPr>
          </a:p>
          <a:p>
            <a:pPr marL="771525" lvl="1" indent="-286385">
              <a:lnSpc>
                <a:spcPct val="100000"/>
              </a:lnSpc>
              <a:spcBef>
                <a:spcPts val="270"/>
              </a:spcBef>
              <a:buChar char="-"/>
              <a:tabLst>
                <a:tab pos="771525" algn="l"/>
                <a:tab pos="772160" algn="l"/>
              </a:tabLst>
            </a:pP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Typical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 Unicode MS"/>
                <a:cs typeface="Arial Unicode MS"/>
              </a:rPr>
              <a:t>use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case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: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 Unicode MS"/>
                <a:cs typeface="Arial Unicode MS"/>
              </a:rPr>
              <a:t>write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 Unicode MS"/>
                <a:cs typeface="Arial Unicode MS"/>
              </a:rPr>
              <a:t>new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 Unicode MS"/>
                <a:cs typeface="Arial Unicode MS"/>
              </a:rPr>
              <a:t>layer,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 Unicode MS"/>
                <a:cs typeface="Arial Unicode MS"/>
              </a:rPr>
              <a:t>with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GPU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 Unicode MS"/>
                <a:cs typeface="Arial Unicode MS"/>
              </a:rPr>
              <a:t>implementation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:</a:t>
            </a:r>
            <a:endParaRPr sz="1400">
              <a:latin typeface="Arial Unicode MS"/>
              <a:cs typeface="Arial Unicode MS"/>
            </a:endParaRPr>
          </a:p>
          <a:p>
            <a:pPr marL="1228725" indent="-37528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1228725" algn="l"/>
                <a:tab pos="1229360" algn="l"/>
              </a:tabLst>
            </a:pPr>
            <a:r>
              <a:rPr sz="1400" spc="60" dirty="0">
                <a:solidFill>
                  <a:srgbClr val="685D46"/>
                </a:solidFill>
                <a:latin typeface="Arial Unicode MS"/>
                <a:cs typeface="Arial Unicode MS"/>
              </a:rPr>
              <a:t>Implement</a:t>
            </a:r>
            <a:r>
              <a:rPr sz="14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 Unicode MS"/>
                <a:cs typeface="Arial Unicode MS"/>
              </a:rPr>
              <a:t>for</a:t>
            </a:r>
            <a:r>
              <a:rPr sz="1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75" dirty="0">
                <a:solidFill>
                  <a:srgbClr val="685D46"/>
                </a:solidFill>
                <a:latin typeface="Arial Unicode MS"/>
                <a:cs typeface="Arial Unicode MS"/>
              </a:rPr>
              <a:t>CPU</a:t>
            </a:r>
            <a:r>
              <a:rPr sz="1400" spc="-15" dirty="0">
                <a:solidFill>
                  <a:srgbClr val="CE93D8"/>
                </a:solidFill>
                <a:latin typeface="Arial Unicode MS"/>
                <a:cs typeface="Arial Unicode MS"/>
              </a:rPr>
              <a:t> </a:t>
            </a:r>
            <a:r>
              <a:rPr sz="1400" u="heavy" spc="7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 Unicode MS"/>
                <a:cs typeface="Arial Unicode MS"/>
                <a:hlinkClick r:id="rId2"/>
              </a:rPr>
              <a:t>nn</a:t>
            </a:r>
            <a:endParaRPr sz="1400">
              <a:latin typeface="Arial Unicode MS"/>
              <a:cs typeface="Arial Unicode MS"/>
            </a:endParaRPr>
          </a:p>
          <a:p>
            <a:pPr marL="1228725" indent="-38544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1228725" algn="l"/>
                <a:tab pos="1229360" algn="l"/>
              </a:tabLst>
            </a:pPr>
            <a:r>
              <a:rPr sz="1400" spc="60" dirty="0">
                <a:solidFill>
                  <a:srgbClr val="685D46"/>
                </a:solidFill>
                <a:latin typeface="Arial Unicode MS"/>
                <a:cs typeface="Arial Unicode MS"/>
              </a:rPr>
              <a:t>Implement</a:t>
            </a:r>
            <a:r>
              <a:rPr sz="14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 Unicode MS"/>
                <a:cs typeface="Arial Unicode MS"/>
              </a:rPr>
              <a:t>for</a:t>
            </a:r>
            <a:r>
              <a:rPr sz="1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GPU</a:t>
            </a:r>
            <a:r>
              <a:rPr sz="1400" spc="-20" dirty="0">
                <a:solidFill>
                  <a:srgbClr val="CE93D8"/>
                </a:solidFill>
                <a:latin typeface="Arial Unicode MS"/>
                <a:cs typeface="Arial Unicode MS"/>
              </a:rPr>
              <a:t> </a:t>
            </a:r>
            <a:r>
              <a:rPr sz="1400" u="heavy" spc="4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 Unicode MS"/>
                <a:cs typeface="Arial Unicode MS"/>
                <a:hlinkClick r:id="rId3"/>
              </a:rPr>
              <a:t>cunn</a:t>
            </a:r>
            <a:endParaRPr sz="1400">
              <a:latin typeface="Arial Unicode MS"/>
              <a:cs typeface="Arial Unicode MS"/>
            </a:endParaRPr>
          </a:p>
          <a:p>
            <a:pPr marL="1228725" indent="-360680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1228725" algn="l"/>
                <a:tab pos="1229360" algn="l"/>
              </a:tabLst>
            </a:pP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Test</a:t>
            </a:r>
            <a:r>
              <a:rPr sz="14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(</a:t>
            </a:r>
            <a:r>
              <a:rPr sz="1400" u="heavy" spc="2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 Unicode MS"/>
                <a:cs typeface="Arial Unicode MS"/>
                <a:hlinkClick r:id="rId4"/>
              </a:rPr>
              <a:t>jacobian</a:t>
            </a:r>
            <a:r>
              <a:rPr sz="1400" spc="-20" dirty="0">
                <a:solidFill>
                  <a:srgbClr val="CE93D8"/>
                </a:solidFill>
                <a:latin typeface="Arial Unicode MS"/>
                <a:cs typeface="Arial Unicode MS"/>
                <a:hlinkClick r:id="rId4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400" spc="-30" dirty="0">
                <a:solidFill>
                  <a:srgbClr val="CE93D8"/>
                </a:solidFill>
                <a:latin typeface="Arial Unicode MS"/>
                <a:cs typeface="Arial Unicode MS"/>
              </a:rPr>
              <a:t> </a:t>
            </a:r>
            <a:r>
              <a:rPr sz="1400" u="heavy" spc="7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 Unicode MS"/>
                <a:cs typeface="Arial Unicode MS"/>
                <a:hlinkClick r:id="rId5"/>
              </a:rPr>
              <a:t>unit</a:t>
            </a:r>
            <a:r>
              <a:rPr sz="1400" u="heavy" spc="-3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 Unicode MS"/>
                <a:cs typeface="Arial Unicode MS"/>
                <a:hlinkClick r:id="rId5"/>
              </a:rPr>
              <a:t> </a:t>
            </a:r>
            <a:r>
              <a:rPr sz="1400" u="heavy" spc="35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 Unicode MS"/>
                <a:cs typeface="Arial Unicode MS"/>
                <a:hlinkClick r:id="rId5"/>
              </a:rPr>
              <a:t>testing</a:t>
            </a:r>
            <a:r>
              <a:rPr sz="1400" u="heavy" spc="-3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 Unicode MS"/>
                <a:cs typeface="Arial Unicode MS"/>
                <a:hlinkClick r:id="rId5"/>
              </a:rPr>
              <a:t> </a:t>
            </a:r>
            <a:r>
              <a:rPr sz="1400" u="heavy" spc="5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Arial Unicode MS"/>
                <a:cs typeface="Arial Unicode MS"/>
                <a:hlinkClick r:id="rId5"/>
              </a:rPr>
              <a:t>framework</a:t>
            </a:r>
            <a:r>
              <a:rPr sz="1400" spc="50" dirty="0">
                <a:solidFill>
                  <a:srgbClr val="685D46"/>
                </a:solidFill>
                <a:latin typeface="Arial Unicode MS"/>
                <a:cs typeface="Arial Unicode MS"/>
              </a:rPr>
              <a:t>)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002" y="499762"/>
            <a:ext cx="202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28661" y="3196795"/>
            <a:ext cx="1857375" cy="204470"/>
          </a:xfrm>
          <a:custGeom>
            <a:avLst/>
            <a:gdLst/>
            <a:ahLst/>
            <a:cxnLst/>
            <a:rect l="l" t="t" r="r" b="b"/>
            <a:pathLst>
              <a:path w="1857375" h="204470">
                <a:moveTo>
                  <a:pt x="1856921" y="204338"/>
                </a:moveTo>
                <a:lnTo>
                  <a:pt x="0" y="204338"/>
                </a:lnTo>
                <a:lnTo>
                  <a:pt x="0" y="0"/>
                </a:lnTo>
                <a:lnTo>
                  <a:pt x="1856921" y="0"/>
                </a:lnTo>
                <a:lnTo>
                  <a:pt x="1856921" y="204338"/>
                </a:lnTo>
                <a:close/>
              </a:path>
            </a:pathLst>
          </a:custGeom>
          <a:solidFill>
            <a:srgbClr val="FCF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4953" y="3196795"/>
            <a:ext cx="2064385" cy="204470"/>
          </a:xfrm>
          <a:custGeom>
            <a:avLst/>
            <a:gdLst/>
            <a:ahLst/>
            <a:cxnLst/>
            <a:rect l="l" t="t" r="r" b="b"/>
            <a:pathLst>
              <a:path w="2064384" h="204470">
                <a:moveTo>
                  <a:pt x="2064209" y="204338"/>
                </a:moveTo>
                <a:lnTo>
                  <a:pt x="0" y="204338"/>
                </a:lnTo>
                <a:lnTo>
                  <a:pt x="0" y="0"/>
                </a:lnTo>
                <a:lnTo>
                  <a:pt x="2064209" y="0"/>
                </a:lnTo>
                <a:lnTo>
                  <a:pt x="2064209" y="204338"/>
                </a:lnTo>
                <a:close/>
              </a:path>
            </a:pathLst>
          </a:custGeom>
          <a:solidFill>
            <a:srgbClr val="FCF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737" y="1919287"/>
          <a:ext cx="7239634" cy="195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TensorFlow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Google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Brain,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2015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(rewritten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DistBelief)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Theano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University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Montréal,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2009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Keras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François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Chollet,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2015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(now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Google)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Torch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  <a:hlinkClick r:id="rId2"/>
                        </a:rPr>
                        <a:t>Facebook</a:t>
                      </a:r>
                      <a:r>
                        <a:rPr sz="1400" spc="-20" dirty="0">
                          <a:latin typeface="Arial"/>
                          <a:cs typeface="Arial"/>
                          <a:hlinkClick r:id="rId2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  <a:hlinkClick r:id="rId2"/>
                        </a:rPr>
                        <a:t>AI</a:t>
                      </a:r>
                      <a:r>
                        <a:rPr sz="1400" spc="-15" dirty="0">
                          <a:latin typeface="Arial"/>
                          <a:cs typeface="Arial"/>
                          <a:hlinkClick r:id="rId2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  <a:hlinkClick r:id="rId2"/>
                        </a:rPr>
                        <a:t>Research,</a:t>
                      </a:r>
                      <a:r>
                        <a:rPr sz="1400" spc="5" dirty="0">
                          <a:latin typeface="Arial"/>
                          <a:cs typeface="Arial"/>
                          <a:hlinkClick r:id="rId2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  <a:hlinkClick r:id="rId3"/>
                        </a:rPr>
                        <a:t>Twitter,</a:t>
                      </a:r>
                      <a:r>
                        <a:rPr sz="1400" spc="-15" dirty="0">
                          <a:latin typeface="Arial"/>
                          <a:cs typeface="Arial"/>
                          <a:hlinkClick r:id="rId3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  <a:hlinkClick r:id="rId3"/>
                        </a:rPr>
                        <a:t>Google</a:t>
                      </a:r>
                      <a:r>
                        <a:rPr sz="1400" spc="-20" dirty="0">
                          <a:latin typeface="Arial"/>
                          <a:cs typeface="Arial"/>
                          <a:hlinkClick r:id="rId3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  <a:hlinkClick r:id="rId3"/>
                        </a:rPr>
                        <a:t>DeepMind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Caffe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Berkeley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Vision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Learning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Center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(BVLC),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2013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29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Torch</a:t>
            </a:r>
            <a:r>
              <a:rPr spc="-80" dirty="0"/>
              <a:t> </a:t>
            </a:r>
            <a:r>
              <a:rPr spc="-30" dirty="0"/>
              <a:t>-</a:t>
            </a:r>
            <a:r>
              <a:rPr spc="-80" dirty="0"/>
              <a:t> </a:t>
            </a:r>
            <a:r>
              <a:rPr spc="-360" dirty="0"/>
              <a:t>Main</a:t>
            </a:r>
            <a:r>
              <a:rPr spc="-80" dirty="0"/>
              <a:t> </a:t>
            </a:r>
            <a:r>
              <a:rPr spc="-220" dirty="0"/>
              <a:t>Strengths</a:t>
            </a:r>
            <a:r>
              <a:rPr spc="-80" dirty="0"/>
              <a:t> </a:t>
            </a:r>
            <a:r>
              <a:rPr spc="-12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3344" y="1960888"/>
            <a:ext cx="4100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-	</a:t>
            </a:r>
            <a:r>
              <a:rPr sz="1400" spc="30" dirty="0">
                <a:solidFill>
                  <a:srgbClr val="685D46"/>
                </a:solidFill>
                <a:latin typeface="Arial Unicode MS"/>
                <a:cs typeface="Arial Unicode MS"/>
              </a:rPr>
              <a:t>mid-level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 Unicode MS"/>
                <a:cs typeface="Arial Unicode MS"/>
              </a:rPr>
              <a:t>code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-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as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 Unicode MS"/>
                <a:cs typeface="Arial Unicode MS"/>
              </a:rPr>
              <a:t>well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as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 Unicode MS"/>
                <a:cs typeface="Arial Unicode MS"/>
              </a:rPr>
              <a:t>high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 Unicode MS"/>
                <a:cs typeface="Arial Unicode MS"/>
              </a:rPr>
              <a:t>level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-</a:t>
            </a:r>
            <a:r>
              <a:rPr sz="14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is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 Unicode MS"/>
                <a:cs typeface="Arial Unicode MS"/>
              </a:rPr>
              <a:t>in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Lua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766" y="1290200"/>
            <a:ext cx="1500505" cy="1216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4325" indent="-302260">
              <a:lnSpc>
                <a:spcPct val="100000"/>
              </a:lnSpc>
              <a:spcBef>
                <a:spcPts val="414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Flexibility</a:t>
            </a:r>
            <a:endParaRPr sz="1800">
              <a:latin typeface="Arial Unicode MS"/>
              <a:cs typeface="Arial Unicode MS"/>
            </a:endParaRPr>
          </a:p>
          <a:p>
            <a:pPr marL="314325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Readability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buClr>
                <a:srgbClr val="685D46"/>
              </a:buClr>
              <a:buFont typeface="Arial Unicode MS"/>
              <a:buChar char="-"/>
            </a:pPr>
            <a:endParaRPr sz="1300">
              <a:latin typeface="Arial Unicode MS"/>
              <a:cs typeface="Arial Unicode MS"/>
            </a:endParaRPr>
          </a:p>
          <a:p>
            <a:pPr marL="314325" indent="-302260">
              <a:lnSpc>
                <a:spcPct val="100000"/>
              </a:lnSpc>
              <a:buChar char="-"/>
              <a:tabLst>
                <a:tab pos="314325" algn="l"/>
                <a:tab pos="314960" algn="l"/>
              </a:tabLst>
            </a:pP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Modularity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766" y="2488573"/>
            <a:ext cx="4162425" cy="13417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771525" indent="-286385">
              <a:lnSpc>
                <a:spcPct val="100000"/>
              </a:lnSpc>
              <a:spcBef>
                <a:spcPts val="370"/>
              </a:spcBef>
              <a:buChar char="-"/>
              <a:tabLst>
                <a:tab pos="771525" algn="l"/>
                <a:tab pos="772160" algn="l"/>
              </a:tabLst>
            </a:pPr>
            <a:r>
              <a:rPr sz="1400" spc="-50" dirty="0">
                <a:solidFill>
                  <a:srgbClr val="685D46"/>
                </a:solidFill>
                <a:latin typeface="Arial Unicode MS"/>
                <a:cs typeface="Arial Unicode MS"/>
              </a:rPr>
              <a:t>Easy</a:t>
            </a:r>
            <a:r>
              <a:rPr sz="14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4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 Unicode MS"/>
                <a:cs typeface="Arial Unicode MS"/>
              </a:rPr>
              <a:t>pull</a:t>
            </a:r>
            <a:r>
              <a:rPr sz="14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someone’s</a:t>
            </a:r>
            <a:r>
              <a:rPr sz="14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code</a:t>
            </a:r>
            <a:endParaRPr sz="1400">
              <a:latin typeface="Arial Unicode MS"/>
              <a:cs typeface="Arial Unicode MS"/>
            </a:endParaRPr>
          </a:p>
          <a:p>
            <a:pPr marL="771525" indent="-286385">
              <a:lnSpc>
                <a:spcPct val="100000"/>
              </a:lnSpc>
              <a:spcBef>
                <a:spcPts val="270"/>
              </a:spcBef>
              <a:buChar char="-"/>
              <a:tabLst>
                <a:tab pos="771525" algn="l"/>
                <a:tab pos="772160" algn="l"/>
              </a:tabLst>
            </a:pPr>
            <a:r>
              <a:rPr sz="1400" spc="-10" dirty="0">
                <a:solidFill>
                  <a:srgbClr val="685D46"/>
                </a:solidFill>
                <a:latin typeface="Arial Unicode MS"/>
                <a:cs typeface="Arial Unicode MS"/>
              </a:rPr>
              <a:t>Use</a:t>
            </a:r>
            <a:r>
              <a:rPr sz="14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 Unicode MS"/>
                <a:cs typeface="Arial Unicode MS"/>
              </a:rPr>
              <a:t>luarocks</a:t>
            </a:r>
            <a:r>
              <a:rPr sz="14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 Unicode MS"/>
                <a:cs typeface="Arial Unicode MS"/>
              </a:rPr>
              <a:t>install</a:t>
            </a:r>
            <a:r>
              <a:rPr sz="14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 Unicode MS"/>
                <a:cs typeface="Arial Unicode MS"/>
              </a:rPr>
              <a:t>required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packages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14325" algn="l"/>
              </a:tabLst>
            </a:pP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-	</a:t>
            </a: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Speed</a:t>
            </a:r>
            <a:endParaRPr sz="1800">
              <a:latin typeface="Arial Unicode MS"/>
              <a:cs typeface="Arial Unicode MS"/>
            </a:endParaRPr>
          </a:p>
          <a:p>
            <a:pPr marL="314325">
              <a:lnSpc>
                <a:spcPct val="100000"/>
              </a:lnSpc>
              <a:spcBef>
                <a:spcPts val="1885"/>
              </a:spcBef>
            </a:pP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Very</a:t>
            </a:r>
            <a:r>
              <a:rPr sz="18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convenient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for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research.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649" y="3602249"/>
            <a:ext cx="299720" cy="219075"/>
          </a:xfrm>
          <a:custGeom>
            <a:avLst/>
            <a:gdLst/>
            <a:ahLst/>
            <a:cxnLst/>
            <a:rect l="l" t="t" r="r" b="b"/>
            <a:pathLst>
              <a:path w="299720" h="219075">
                <a:moveTo>
                  <a:pt x="190199" y="218999"/>
                </a:moveTo>
                <a:lnTo>
                  <a:pt x="190199" y="164249"/>
                </a:lnTo>
                <a:lnTo>
                  <a:pt x="0" y="164249"/>
                </a:lnTo>
                <a:lnTo>
                  <a:pt x="0" y="54749"/>
                </a:lnTo>
                <a:lnTo>
                  <a:pt x="190199" y="54749"/>
                </a:lnTo>
                <a:lnTo>
                  <a:pt x="190199" y="0"/>
                </a:lnTo>
                <a:lnTo>
                  <a:pt x="299699" y="109499"/>
                </a:lnTo>
                <a:lnTo>
                  <a:pt x="190199" y="218999"/>
                </a:lnTo>
                <a:close/>
              </a:path>
            </a:pathLst>
          </a:custGeom>
          <a:solidFill>
            <a:srgbClr val="88C8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246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Torch</a:t>
            </a:r>
            <a:r>
              <a:rPr spc="-80" dirty="0"/>
              <a:t> </a:t>
            </a:r>
            <a:r>
              <a:rPr spc="-30" dirty="0"/>
              <a:t>-</a:t>
            </a:r>
            <a:r>
              <a:rPr spc="-80" dirty="0"/>
              <a:t> </a:t>
            </a:r>
            <a:r>
              <a:rPr spc="-290" dirty="0"/>
              <a:t>Weaknesses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66" y="1194950"/>
            <a:ext cx="6602730" cy="185293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14325" indent="-302260">
              <a:lnSpc>
                <a:spcPct val="100000"/>
              </a:lnSpc>
              <a:spcBef>
                <a:spcPts val="1165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Decent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proportion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projects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in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Torch,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Arial Unicode MS"/>
                <a:cs typeface="Arial Unicode MS"/>
              </a:rPr>
              <a:t>but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Arial Unicode MS"/>
                <a:cs typeface="Arial Unicode MS"/>
              </a:rPr>
              <a:t>less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than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 Unicode MS"/>
                <a:cs typeface="Arial Unicode MS"/>
              </a:rPr>
              <a:t>Caffe</a:t>
            </a:r>
            <a:endParaRPr sz="1800">
              <a:latin typeface="Arial Unicode MS"/>
              <a:cs typeface="Arial Unicode MS"/>
            </a:endParaRPr>
          </a:p>
          <a:p>
            <a:pPr marL="314325" indent="-302260">
              <a:lnSpc>
                <a:spcPct val="100000"/>
              </a:lnSpc>
              <a:spcBef>
                <a:spcPts val="1065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-85" dirty="0">
                <a:solidFill>
                  <a:srgbClr val="685D46"/>
                </a:solidFill>
                <a:latin typeface="Arial Unicode MS"/>
                <a:cs typeface="Arial Unicode MS"/>
              </a:rPr>
              <a:t>LuaJIT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is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not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mainstream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does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cause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integration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issues</a:t>
            </a:r>
            <a:endParaRPr sz="1800">
              <a:latin typeface="Arial Unicode MS"/>
              <a:cs typeface="Arial Unicode MS"/>
            </a:endParaRPr>
          </a:p>
          <a:p>
            <a:pPr marL="314325" indent="-302260">
              <a:lnSpc>
                <a:spcPct val="100000"/>
              </a:lnSpc>
              <a:spcBef>
                <a:spcPts val="1065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People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hate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Lua.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But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  <a:p>
            <a:pPr marL="771525" lvl="1" indent="-286385">
              <a:lnSpc>
                <a:spcPct val="100000"/>
              </a:lnSpc>
              <a:spcBef>
                <a:spcPts val="1080"/>
              </a:spcBef>
              <a:buChar char="-"/>
              <a:tabLst>
                <a:tab pos="771525" algn="l"/>
                <a:tab pos="772160" algn="l"/>
              </a:tabLst>
            </a:pPr>
            <a:r>
              <a:rPr sz="1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Eas</a:t>
            </a:r>
            <a:r>
              <a:rPr sz="1400" spc="-45" dirty="0">
                <a:solidFill>
                  <a:srgbClr val="685D46"/>
                </a:solidFill>
                <a:latin typeface="Arial Unicode MS"/>
                <a:cs typeface="Arial Unicode MS"/>
              </a:rPr>
              <a:t>y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 Unicode MS"/>
                <a:cs typeface="Arial Unicode MS"/>
              </a:rPr>
              <a:t>t</a:t>
            </a:r>
            <a:r>
              <a:rPr sz="1400" spc="110" dirty="0">
                <a:solidFill>
                  <a:srgbClr val="685D46"/>
                </a:solidFill>
                <a:latin typeface="Arial Unicode MS"/>
                <a:cs typeface="Arial Unicode MS"/>
              </a:rPr>
              <a:t>o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 Unicode MS"/>
                <a:cs typeface="Arial Unicode MS"/>
              </a:rPr>
              <a:t>learn</a:t>
            </a:r>
            <a:endParaRPr sz="1400">
              <a:latin typeface="Arial Unicode MS"/>
              <a:cs typeface="Arial Unicode MS"/>
            </a:endParaRPr>
          </a:p>
          <a:p>
            <a:pPr marL="771525" lvl="1" indent="-286385">
              <a:lnSpc>
                <a:spcPct val="100000"/>
              </a:lnSpc>
              <a:spcBef>
                <a:spcPts val="270"/>
              </a:spcBef>
              <a:buChar char="-"/>
              <a:tabLst>
                <a:tab pos="771525" algn="l"/>
                <a:tab pos="772160" algn="l"/>
              </a:tabLst>
            </a:pPr>
            <a:r>
              <a:rPr sz="1400" spc="40" dirty="0">
                <a:solidFill>
                  <a:srgbClr val="685D46"/>
                </a:solidFill>
                <a:latin typeface="Arial Unicode MS"/>
                <a:cs typeface="Arial Unicode MS"/>
              </a:rPr>
              <a:t>If</a:t>
            </a:r>
            <a:r>
              <a:rPr sz="14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 Unicode MS"/>
                <a:cs typeface="Arial Unicode MS"/>
              </a:rPr>
              <a:t>really,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 Unicode MS"/>
                <a:cs typeface="Arial Unicode MS"/>
              </a:rPr>
              <a:t>cannot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 Unicode MS"/>
                <a:cs typeface="Arial Unicode MS"/>
              </a:rPr>
              <a:t>bring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 Unicode MS"/>
                <a:cs typeface="Arial Unicode MS"/>
              </a:rPr>
              <a:t>yourself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4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 Unicode MS"/>
                <a:cs typeface="Arial Unicode MS"/>
              </a:rPr>
              <a:t>coding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 Unicode MS"/>
                <a:cs typeface="Arial Unicode MS"/>
              </a:rPr>
              <a:t>in</a:t>
            </a:r>
            <a:r>
              <a:rPr sz="14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10" dirty="0">
                <a:solidFill>
                  <a:srgbClr val="685D46"/>
                </a:solidFill>
                <a:latin typeface="Arial Unicode MS"/>
                <a:cs typeface="Arial Unicode MS"/>
              </a:rPr>
              <a:t>Lua...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9144635" cy="5143500"/>
            <a:chOff x="-74" y="0"/>
            <a:chExt cx="914463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07015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89499" y="2624199"/>
              <a:ext cx="765175" cy="475615"/>
            </a:xfrm>
            <a:custGeom>
              <a:avLst/>
              <a:gdLst/>
              <a:ahLst/>
              <a:cxnLst/>
              <a:rect l="l" t="t" r="r" b="b"/>
              <a:pathLst>
                <a:path w="765175" h="475614">
                  <a:moveTo>
                    <a:pt x="764999" y="475499"/>
                  </a:moveTo>
                  <a:lnTo>
                    <a:pt x="0" y="475499"/>
                  </a:lnTo>
                  <a:lnTo>
                    <a:pt x="0" y="166534"/>
                  </a:lnTo>
                  <a:lnTo>
                    <a:pt x="323062" y="166534"/>
                  </a:lnTo>
                  <a:lnTo>
                    <a:pt x="323062" y="118874"/>
                  </a:lnTo>
                  <a:lnTo>
                    <a:pt x="263624" y="118874"/>
                  </a:lnTo>
                  <a:lnTo>
                    <a:pt x="382499" y="0"/>
                  </a:lnTo>
                  <a:lnTo>
                    <a:pt x="501374" y="118874"/>
                  </a:lnTo>
                  <a:lnTo>
                    <a:pt x="441937" y="118874"/>
                  </a:lnTo>
                  <a:lnTo>
                    <a:pt x="441937" y="166534"/>
                  </a:lnTo>
                  <a:lnTo>
                    <a:pt x="764999" y="166534"/>
                  </a:lnTo>
                  <a:lnTo>
                    <a:pt x="764999" y="475499"/>
                  </a:lnTo>
                  <a:close/>
                </a:path>
              </a:pathLst>
            </a:custGeom>
            <a:solidFill>
              <a:srgbClr val="88C8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262525" y="2835933"/>
            <a:ext cx="582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Try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:)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5794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504" y="499762"/>
            <a:ext cx="86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Caffe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38" y="1488983"/>
            <a:ext cx="130968" cy="13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933" y="1437340"/>
            <a:ext cx="1505892" cy="2614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6880" y="1437340"/>
            <a:ext cx="4807743" cy="261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7395" y="1856440"/>
            <a:ext cx="1371748" cy="2101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38" y="2327183"/>
            <a:ext cx="130968" cy="139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8242" y="2274498"/>
            <a:ext cx="1083940" cy="2111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31855" y="2274498"/>
            <a:ext cx="1611957" cy="2111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58112" y="2275540"/>
            <a:ext cx="3872210" cy="261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38" y="2746283"/>
            <a:ext cx="130968" cy="139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0223" y="2694640"/>
            <a:ext cx="1079896" cy="21014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53137" y="2706993"/>
            <a:ext cx="1047452" cy="19779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98965" y="2694640"/>
            <a:ext cx="1949648" cy="26149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42978" y="3654879"/>
            <a:ext cx="73025" cy="20955"/>
          </a:xfrm>
          <a:custGeom>
            <a:avLst/>
            <a:gdLst/>
            <a:ahLst/>
            <a:cxnLst/>
            <a:rect l="l" t="t" r="r" b="b"/>
            <a:pathLst>
              <a:path w="73025" h="20954">
                <a:moveTo>
                  <a:pt x="69254" y="20389"/>
                </a:moveTo>
                <a:lnTo>
                  <a:pt x="3571" y="20389"/>
                </a:lnTo>
                <a:lnTo>
                  <a:pt x="2232" y="19645"/>
                </a:lnTo>
                <a:lnTo>
                  <a:pt x="446" y="16569"/>
                </a:lnTo>
                <a:lnTo>
                  <a:pt x="0" y="13890"/>
                </a:lnTo>
                <a:lnTo>
                  <a:pt x="0" y="6350"/>
                </a:lnTo>
                <a:lnTo>
                  <a:pt x="446" y="3720"/>
                </a:lnTo>
                <a:lnTo>
                  <a:pt x="2232" y="744"/>
                </a:lnTo>
                <a:lnTo>
                  <a:pt x="3571" y="0"/>
                </a:lnTo>
                <a:lnTo>
                  <a:pt x="68361" y="0"/>
                </a:lnTo>
                <a:lnTo>
                  <a:pt x="72776" y="8235"/>
                </a:lnTo>
                <a:lnTo>
                  <a:pt x="72776" y="10120"/>
                </a:lnTo>
                <a:lnTo>
                  <a:pt x="72776" y="13989"/>
                </a:lnTo>
                <a:lnTo>
                  <a:pt x="72330" y="16668"/>
                </a:lnTo>
                <a:lnTo>
                  <a:pt x="70544" y="19645"/>
                </a:lnTo>
                <a:lnTo>
                  <a:pt x="69254" y="20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0223" y="3533435"/>
            <a:ext cx="1596181" cy="2095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73440" y="3531798"/>
            <a:ext cx="6096595" cy="26253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8912" y="3952535"/>
            <a:ext cx="594419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899" y="499762"/>
            <a:ext cx="273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Caffe-</a:t>
            </a:r>
            <a:r>
              <a:rPr spc="-80" dirty="0"/>
              <a:t> </a:t>
            </a:r>
            <a:r>
              <a:rPr spc="-140" dirty="0"/>
              <a:t>Flexibility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1479185"/>
            <a:ext cx="118764" cy="1265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9350" y="1489454"/>
            <a:ext cx="478155" cy="180340"/>
          </a:xfrm>
          <a:custGeom>
            <a:avLst/>
            <a:gdLst/>
            <a:ahLst/>
            <a:cxnLst/>
            <a:rect l="l" t="t" r="r" b="b"/>
            <a:pathLst>
              <a:path w="478155" h="180339">
                <a:moveTo>
                  <a:pt x="60461" y="131564"/>
                </a:moveTo>
                <a:lnTo>
                  <a:pt x="55004" y="131564"/>
                </a:lnTo>
                <a:lnTo>
                  <a:pt x="52722" y="131464"/>
                </a:lnTo>
                <a:lnTo>
                  <a:pt x="50936" y="131266"/>
                </a:lnTo>
                <a:lnTo>
                  <a:pt x="49150" y="131167"/>
                </a:lnTo>
                <a:lnTo>
                  <a:pt x="815" y="10318"/>
                </a:lnTo>
                <a:lnTo>
                  <a:pt x="0" y="4663"/>
                </a:lnTo>
                <a:lnTo>
                  <a:pt x="37" y="4514"/>
                </a:lnTo>
                <a:lnTo>
                  <a:pt x="731" y="3423"/>
                </a:lnTo>
                <a:lnTo>
                  <a:pt x="1327" y="2976"/>
                </a:lnTo>
                <a:lnTo>
                  <a:pt x="2120" y="2678"/>
                </a:lnTo>
                <a:lnTo>
                  <a:pt x="3013" y="2282"/>
                </a:lnTo>
                <a:lnTo>
                  <a:pt x="4154" y="2083"/>
                </a:lnTo>
                <a:lnTo>
                  <a:pt x="5543" y="2083"/>
                </a:lnTo>
                <a:lnTo>
                  <a:pt x="6932" y="1984"/>
                </a:lnTo>
                <a:lnTo>
                  <a:pt x="8669" y="1934"/>
                </a:lnTo>
                <a:lnTo>
                  <a:pt x="13431" y="1934"/>
                </a:lnTo>
                <a:lnTo>
                  <a:pt x="15515" y="1984"/>
                </a:lnTo>
                <a:lnTo>
                  <a:pt x="18591" y="2182"/>
                </a:lnTo>
                <a:lnTo>
                  <a:pt x="19781" y="2430"/>
                </a:lnTo>
                <a:lnTo>
                  <a:pt x="20575" y="2827"/>
                </a:lnTo>
                <a:lnTo>
                  <a:pt x="21468" y="3224"/>
                </a:lnTo>
                <a:lnTo>
                  <a:pt x="22113" y="3671"/>
                </a:lnTo>
                <a:lnTo>
                  <a:pt x="22510" y="4167"/>
                </a:lnTo>
                <a:lnTo>
                  <a:pt x="23006" y="4663"/>
                </a:lnTo>
                <a:lnTo>
                  <a:pt x="23403" y="5357"/>
                </a:lnTo>
                <a:lnTo>
                  <a:pt x="57931" y="106263"/>
                </a:lnTo>
                <a:lnTo>
                  <a:pt x="58526" y="107900"/>
                </a:lnTo>
                <a:lnTo>
                  <a:pt x="79743" y="107900"/>
                </a:lnTo>
                <a:lnTo>
                  <a:pt x="72962" y="126801"/>
                </a:lnTo>
                <a:lnTo>
                  <a:pt x="72566" y="127793"/>
                </a:lnTo>
                <a:lnTo>
                  <a:pt x="72070" y="128587"/>
                </a:lnTo>
                <a:lnTo>
                  <a:pt x="71474" y="129182"/>
                </a:lnTo>
                <a:lnTo>
                  <a:pt x="70978" y="129778"/>
                </a:lnTo>
                <a:lnTo>
                  <a:pt x="70135" y="130274"/>
                </a:lnTo>
                <a:lnTo>
                  <a:pt x="67754" y="131067"/>
                </a:lnTo>
                <a:lnTo>
                  <a:pt x="66265" y="131316"/>
                </a:lnTo>
                <a:lnTo>
                  <a:pt x="62693" y="131514"/>
                </a:lnTo>
                <a:lnTo>
                  <a:pt x="60461" y="131564"/>
                </a:lnTo>
                <a:close/>
              </a:path>
              <a:path w="478155" h="180339">
                <a:moveTo>
                  <a:pt x="79743" y="107900"/>
                </a:moveTo>
                <a:lnTo>
                  <a:pt x="58526" y="107900"/>
                </a:lnTo>
                <a:lnTo>
                  <a:pt x="58973" y="106263"/>
                </a:lnTo>
                <a:lnTo>
                  <a:pt x="92757" y="6250"/>
                </a:lnTo>
                <a:lnTo>
                  <a:pt x="92955" y="5357"/>
                </a:lnTo>
                <a:lnTo>
                  <a:pt x="102629" y="1934"/>
                </a:lnTo>
                <a:lnTo>
                  <a:pt x="107193" y="1934"/>
                </a:lnTo>
                <a:lnTo>
                  <a:pt x="108880" y="1984"/>
                </a:lnTo>
                <a:lnTo>
                  <a:pt x="110170" y="2083"/>
                </a:lnTo>
                <a:lnTo>
                  <a:pt x="111559" y="2083"/>
                </a:lnTo>
                <a:lnTo>
                  <a:pt x="112600" y="2282"/>
                </a:lnTo>
                <a:lnTo>
                  <a:pt x="113295" y="2678"/>
                </a:lnTo>
                <a:lnTo>
                  <a:pt x="114089" y="3075"/>
                </a:lnTo>
                <a:lnTo>
                  <a:pt x="114634" y="3522"/>
                </a:lnTo>
                <a:lnTo>
                  <a:pt x="115230" y="4514"/>
                </a:lnTo>
                <a:lnTo>
                  <a:pt x="115267" y="4663"/>
                </a:lnTo>
                <a:lnTo>
                  <a:pt x="115329" y="7838"/>
                </a:lnTo>
                <a:lnTo>
                  <a:pt x="115130" y="8731"/>
                </a:lnTo>
                <a:lnTo>
                  <a:pt x="114783" y="9822"/>
                </a:lnTo>
                <a:lnTo>
                  <a:pt x="114670" y="10368"/>
                </a:lnTo>
                <a:lnTo>
                  <a:pt x="114535" y="10864"/>
                </a:lnTo>
                <a:lnTo>
                  <a:pt x="114337" y="11459"/>
                </a:lnTo>
                <a:lnTo>
                  <a:pt x="79743" y="107900"/>
                </a:lnTo>
                <a:close/>
              </a:path>
              <a:path w="478155" h="180339">
                <a:moveTo>
                  <a:pt x="200424" y="133350"/>
                </a:moveTo>
                <a:lnTo>
                  <a:pt x="194669" y="133350"/>
                </a:lnTo>
                <a:lnTo>
                  <a:pt x="187451" y="133089"/>
                </a:lnTo>
                <a:lnTo>
                  <a:pt x="149425" y="116830"/>
                </a:lnTo>
                <a:lnTo>
                  <a:pt x="134189" y="75269"/>
                </a:lnTo>
                <a:lnTo>
                  <a:pt x="134021" y="65037"/>
                </a:lnTo>
                <a:lnTo>
                  <a:pt x="134198" y="59652"/>
                </a:lnTo>
                <a:lnTo>
                  <a:pt x="149723" y="18008"/>
                </a:lnTo>
                <a:lnTo>
                  <a:pt x="154783" y="12154"/>
                </a:lnTo>
                <a:lnTo>
                  <a:pt x="160885" y="7689"/>
                </a:lnTo>
                <a:lnTo>
                  <a:pt x="175272" y="1537"/>
                </a:lnTo>
                <a:lnTo>
                  <a:pt x="183358" y="0"/>
                </a:lnTo>
                <a:lnTo>
                  <a:pt x="201813" y="0"/>
                </a:lnTo>
                <a:lnTo>
                  <a:pt x="209899" y="1537"/>
                </a:lnTo>
                <a:lnTo>
                  <a:pt x="223294" y="7689"/>
                </a:lnTo>
                <a:lnTo>
                  <a:pt x="228800" y="11807"/>
                </a:lnTo>
                <a:lnTo>
                  <a:pt x="233445" y="17412"/>
                </a:lnTo>
                <a:lnTo>
                  <a:pt x="185789" y="17412"/>
                </a:lnTo>
                <a:lnTo>
                  <a:pt x="180977" y="18454"/>
                </a:lnTo>
                <a:lnTo>
                  <a:pt x="157661" y="49956"/>
                </a:lnTo>
                <a:lnTo>
                  <a:pt x="157462" y="54917"/>
                </a:lnTo>
                <a:lnTo>
                  <a:pt x="245717" y="54917"/>
                </a:lnTo>
                <a:lnTo>
                  <a:pt x="245717" y="65037"/>
                </a:lnTo>
                <a:lnTo>
                  <a:pt x="244824" y="67567"/>
                </a:lnTo>
                <a:lnTo>
                  <a:pt x="243038" y="69056"/>
                </a:lnTo>
                <a:lnTo>
                  <a:pt x="241252" y="70445"/>
                </a:lnTo>
                <a:lnTo>
                  <a:pt x="239268" y="71139"/>
                </a:lnTo>
                <a:lnTo>
                  <a:pt x="157462" y="71139"/>
                </a:lnTo>
                <a:lnTo>
                  <a:pt x="157462" y="77886"/>
                </a:lnTo>
                <a:lnTo>
                  <a:pt x="183507" y="114300"/>
                </a:lnTo>
                <a:lnTo>
                  <a:pt x="189708" y="115341"/>
                </a:lnTo>
                <a:lnTo>
                  <a:pt x="240508" y="115341"/>
                </a:lnTo>
                <a:lnTo>
                  <a:pt x="240459" y="116978"/>
                </a:lnTo>
                <a:lnTo>
                  <a:pt x="239963" y="120798"/>
                </a:lnTo>
                <a:lnTo>
                  <a:pt x="239715" y="121443"/>
                </a:lnTo>
                <a:lnTo>
                  <a:pt x="239318" y="122039"/>
                </a:lnTo>
                <a:lnTo>
                  <a:pt x="239020" y="122535"/>
                </a:lnTo>
                <a:lnTo>
                  <a:pt x="238623" y="123031"/>
                </a:lnTo>
                <a:lnTo>
                  <a:pt x="237631" y="124023"/>
                </a:lnTo>
                <a:lnTo>
                  <a:pt x="236143" y="124817"/>
                </a:lnTo>
                <a:lnTo>
                  <a:pt x="233662" y="125908"/>
                </a:lnTo>
                <a:lnTo>
                  <a:pt x="231281" y="126999"/>
                </a:lnTo>
                <a:lnTo>
                  <a:pt x="228156" y="128091"/>
                </a:lnTo>
                <a:lnTo>
                  <a:pt x="220516" y="130274"/>
                </a:lnTo>
                <a:lnTo>
                  <a:pt x="216051" y="131216"/>
                </a:lnTo>
                <a:lnTo>
                  <a:pt x="210891" y="132010"/>
                </a:lnTo>
                <a:lnTo>
                  <a:pt x="205831" y="132903"/>
                </a:lnTo>
                <a:lnTo>
                  <a:pt x="200424" y="133350"/>
                </a:lnTo>
                <a:close/>
              </a:path>
              <a:path w="478155" h="180339">
                <a:moveTo>
                  <a:pt x="245717" y="54917"/>
                </a:moveTo>
                <a:lnTo>
                  <a:pt x="223244" y="54917"/>
                </a:lnTo>
                <a:lnTo>
                  <a:pt x="222928" y="46611"/>
                </a:lnTo>
                <a:lnTo>
                  <a:pt x="221533" y="39253"/>
                </a:lnTo>
                <a:lnTo>
                  <a:pt x="191246" y="17412"/>
                </a:lnTo>
                <a:lnTo>
                  <a:pt x="233445" y="17412"/>
                </a:lnTo>
                <a:lnTo>
                  <a:pt x="237432" y="22125"/>
                </a:lnTo>
                <a:lnTo>
                  <a:pt x="240607" y="28178"/>
                </a:lnTo>
                <a:lnTo>
                  <a:pt x="242592" y="35123"/>
                </a:lnTo>
                <a:lnTo>
                  <a:pt x="244675" y="42068"/>
                </a:lnTo>
                <a:lnTo>
                  <a:pt x="245717" y="49510"/>
                </a:lnTo>
                <a:lnTo>
                  <a:pt x="245717" y="54917"/>
                </a:lnTo>
                <a:close/>
              </a:path>
              <a:path w="478155" h="180339">
                <a:moveTo>
                  <a:pt x="240508" y="115341"/>
                </a:moveTo>
                <a:lnTo>
                  <a:pt x="202805" y="115341"/>
                </a:lnTo>
                <a:lnTo>
                  <a:pt x="207915" y="114895"/>
                </a:lnTo>
                <a:lnTo>
                  <a:pt x="212380" y="114002"/>
                </a:lnTo>
                <a:lnTo>
                  <a:pt x="234208" y="106610"/>
                </a:lnTo>
                <a:lnTo>
                  <a:pt x="235845" y="106114"/>
                </a:lnTo>
                <a:lnTo>
                  <a:pt x="237532" y="106114"/>
                </a:lnTo>
                <a:lnTo>
                  <a:pt x="238077" y="106263"/>
                </a:lnTo>
                <a:lnTo>
                  <a:pt x="239070" y="106858"/>
                </a:lnTo>
                <a:lnTo>
                  <a:pt x="239466" y="107354"/>
                </a:lnTo>
                <a:lnTo>
                  <a:pt x="239764" y="108049"/>
                </a:lnTo>
                <a:lnTo>
                  <a:pt x="240062" y="108644"/>
                </a:lnTo>
                <a:lnTo>
                  <a:pt x="240260" y="109537"/>
                </a:lnTo>
                <a:lnTo>
                  <a:pt x="240411" y="111273"/>
                </a:lnTo>
                <a:lnTo>
                  <a:pt x="240508" y="115341"/>
                </a:lnTo>
                <a:close/>
              </a:path>
              <a:path w="478155" h="180339">
                <a:moveTo>
                  <a:pt x="323453" y="23663"/>
                </a:moveTo>
                <a:lnTo>
                  <a:pt x="301218" y="23663"/>
                </a:lnTo>
                <a:lnTo>
                  <a:pt x="304492" y="18801"/>
                </a:lnTo>
                <a:lnTo>
                  <a:pt x="307568" y="14882"/>
                </a:lnTo>
                <a:lnTo>
                  <a:pt x="313422" y="8830"/>
                </a:lnTo>
                <a:lnTo>
                  <a:pt x="316200" y="6449"/>
                </a:lnTo>
                <a:lnTo>
                  <a:pt x="318928" y="4663"/>
                </a:lnTo>
                <a:lnTo>
                  <a:pt x="321459" y="2976"/>
                </a:lnTo>
                <a:lnTo>
                  <a:pt x="324038" y="1736"/>
                </a:lnTo>
                <a:lnTo>
                  <a:pt x="326519" y="1041"/>
                </a:lnTo>
                <a:lnTo>
                  <a:pt x="329098" y="347"/>
                </a:lnTo>
                <a:lnTo>
                  <a:pt x="331728" y="0"/>
                </a:lnTo>
                <a:lnTo>
                  <a:pt x="335498" y="0"/>
                </a:lnTo>
                <a:lnTo>
                  <a:pt x="336788" y="99"/>
                </a:lnTo>
                <a:lnTo>
                  <a:pt x="338276" y="297"/>
                </a:lnTo>
                <a:lnTo>
                  <a:pt x="339764" y="396"/>
                </a:lnTo>
                <a:lnTo>
                  <a:pt x="341302" y="644"/>
                </a:lnTo>
                <a:lnTo>
                  <a:pt x="342890" y="1041"/>
                </a:lnTo>
                <a:lnTo>
                  <a:pt x="344577" y="1339"/>
                </a:lnTo>
                <a:lnTo>
                  <a:pt x="346065" y="1736"/>
                </a:lnTo>
                <a:lnTo>
                  <a:pt x="347355" y="2232"/>
                </a:lnTo>
                <a:lnTo>
                  <a:pt x="348644" y="2629"/>
                </a:lnTo>
                <a:lnTo>
                  <a:pt x="349537" y="3075"/>
                </a:lnTo>
                <a:lnTo>
                  <a:pt x="350034" y="3571"/>
                </a:lnTo>
                <a:lnTo>
                  <a:pt x="350629" y="3968"/>
                </a:lnTo>
                <a:lnTo>
                  <a:pt x="351819" y="9078"/>
                </a:lnTo>
                <a:lnTo>
                  <a:pt x="351919" y="10269"/>
                </a:lnTo>
                <a:lnTo>
                  <a:pt x="351819" y="20339"/>
                </a:lnTo>
                <a:lnTo>
                  <a:pt x="351727" y="20984"/>
                </a:lnTo>
                <a:lnTo>
                  <a:pt x="330636" y="20984"/>
                </a:lnTo>
                <a:lnTo>
                  <a:pt x="328404" y="21431"/>
                </a:lnTo>
                <a:lnTo>
                  <a:pt x="326105" y="22373"/>
                </a:lnTo>
                <a:lnTo>
                  <a:pt x="324137" y="23217"/>
                </a:lnTo>
                <a:lnTo>
                  <a:pt x="323453" y="23663"/>
                </a:lnTo>
                <a:close/>
              </a:path>
              <a:path w="478155" h="180339">
                <a:moveTo>
                  <a:pt x="294421" y="131564"/>
                </a:moveTo>
                <a:lnTo>
                  <a:pt x="289957" y="131564"/>
                </a:lnTo>
                <a:lnTo>
                  <a:pt x="288121" y="131464"/>
                </a:lnTo>
                <a:lnTo>
                  <a:pt x="286633" y="131266"/>
                </a:lnTo>
                <a:lnTo>
                  <a:pt x="285244" y="131167"/>
                </a:lnTo>
                <a:lnTo>
                  <a:pt x="281225" y="4663"/>
                </a:lnTo>
                <a:lnTo>
                  <a:pt x="281424" y="4167"/>
                </a:lnTo>
                <a:lnTo>
                  <a:pt x="289163" y="1934"/>
                </a:lnTo>
                <a:lnTo>
                  <a:pt x="293231" y="1934"/>
                </a:lnTo>
                <a:lnTo>
                  <a:pt x="300623" y="4167"/>
                </a:lnTo>
                <a:lnTo>
                  <a:pt x="301019" y="4663"/>
                </a:lnTo>
                <a:lnTo>
                  <a:pt x="301172" y="5159"/>
                </a:lnTo>
                <a:lnTo>
                  <a:pt x="301218" y="23663"/>
                </a:lnTo>
                <a:lnTo>
                  <a:pt x="323453" y="23663"/>
                </a:lnTo>
                <a:lnTo>
                  <a:pt x="311934" y="35123"/>
                </a:lnTo>
                <a:lnTo>
                  <a:pt x="309354" y="38496"/>
                </a:lnTo>
                <a:lnTo>
                  <a:pt x="306476" y="42664"/>
                </a:lnTo>
                <a:lnTo>
                  <a:pt x="303301" y="47625"/>
                </a:lnTo>
                <a:lnTo>
                  <a:pt x="303301" y="128190"/>
                </a:lnTo>
                <a:lnTo>
                  <a:pt x="303103" y="128835"/>
                </a:lnTo>
                <a:lnTo>
                  <a:pt x="302706" y="129331"/>
                </a:lnTo>
                <a:lnTo>
                  <a:pt x="302409" y="129827"/>
                </a:lnTo>
                <a:lnTo>
                  <a:pt x="301863" y="130274"/>
                </a:lnTo>
                <a:lnTo>
                  <a:pt x="301069" y="130671"/>
                </a:lnTo>
                <a:lnTo>
                  <a:pt x="300275" y="130968"/>
                </a:lnTo>
                <a:lnTo>
                  <a:pt x="299134" y="131167"/>
                </a:lnTo>
                <a:lnTo>
                  <a:pt x="297646" y="131266"/>
                </a:lnTo>
                <a:lnTo>
                  <a:pt x="296257" y="131464"/>
                </a:lnTo>
                <a:lnTo>
                  <a:pt x="294421" y="131564"/>
                </a:lnTo>
                <a:close/>
              </a:path>
              <a:path w="478155" h="180339">
                <a:moveTo>
                  <a:pt x="349389" y="24556"/>
                </a:moveTo>
                <a:lnTo>
                  <a:pt x="347900" y="24556"/>
                </a:lnTo>
                <a:lnTo>
                  <a:pt x="347007" y="24358"/>
                </a:lnTo>
                <a:lnTo>
                  <a:pt x="345023" y="23564"/>
                </a:lnTo>
                <a:lnTo>
                  <a:pt x="343832" y="23167"/>
                </a:lnTo>
                <a:lnTo>
                  <a:pt x="342443" y="22770"/>
                </a:lnTo>
                <a:lnTo>
                  <a:pt x="341153" y="22373"/>
                </a:lnTo>
                <a:lnTo>
                  <a:pt x="339715" y="21976"/>
                </a:lnTo>
                <a:lnTo>
                  <a:pt x="336540" y="21183"/>
                </a:lnTo>
                <a:lnTo>
                  <a:pt x="334804" y="20984"/>
                </a:lnTo>
                <a:lnTo>
                  <a:pt x="351727" y="20984"/>
                </a:lnTo>
                <a:lnTo>
                  <a:pt x="351652" y="21431"/>
                </a:lnTo>
                <a:lnTo>
                  <a:pt x="351075" y="22969"/>
                </a:lnTo>
                <a:lnTo>
                  <a:pt x="350728" y="23564"/>
                </a:lnTo>
                <a:lnTo>
                  <a:pt x="349934" y="24358"/>
                </a:lnTo>
                <a:lnTo>
                  <a:pt x="349389" y="24556"/>
                </a:lnTo>
                <a:close/>
              </a:path>
              <a:path w="478155" h="180339">
                <a:moveTo>
                  <a:pt x="407935" y="179933"/>
                </a:moveTo>
                <a:lnTo>
                  <a:pt x="401089" y="179933"/>
                </a:lnTo>
                <a:lnTo>
                  <a:pt x="399204" y="179784"/>
                </a:lnTo>
                <a:lnTo>
                  <a:pt x="397716" y="179486"/>
                </a:lnTo>
                <a:lnTo>
                  <a:pt x="396327" y="179288"/>
                </a:lnTo>
                <a:lnTo>
                  <a:pt x="395235" y="178891"/>
                </a:lnTo>
                <a:lnTo>
                  <a:pt x="394441" y="178296"/>
                </a:lnTo>
                <a:lnTo>
                  <a:pt x="393648" y="177800"/>
                </a:lnTo>
                <a:lnTo>
                  <a:pt x="393201" y="177105"/>
                </a:lnTo>
                <a:lnTo>
                  <a:pt x="393102" y="175319"/>
                </a:lnTo>
                <a:lnTo>
                  <a:pt x="393350" y="174277"/>
                </a:lnTo>
                <a:lnTo>
                  <a:pt x="393846" y="173087"/>
                </a:lnTo>
                <a:lnTo>
                  <a:pt x="410515" y="130819"/>
                </a:lnTo>
                <a:lnTo>
                  <a:pt x="406794" y="126503"/>
                </a:lnTo>
                <a:lnTo>
                  <a:pt x="362791" y="8681"/>
                </a:lnTo>
                <a:lnTo>
                  <a:pt x="362443" y="7193"/>
                </a:lnTo>
                <a:lnTo>
                  <a:pt x="362505" y="4861"/>
                </a:lnTo>
                <a:lnTo>
                  <a:pt x="362791" y="4167"/>
                </a:lnTo>
                <a:lnTo>
                  <a:pt x="363485" y="3571"/>
                </a:lnTo>
                <a:lnTo>
                  <a:pt x="364180" y="2877"/>
                </a:lnTo>
                <a:lnTo>
                  <a:pt x="365321" y="2430"/>
                </a:lnTo>
                <a:lnTo>
                  <a:pt x="368595" y="2033"/>
                </a:lnTo>
                <a:lnTo>
                  <a:pt x="370778" y="1934"/>
                </a:lnTo>
                <a:lnTo>
                  <a:pt x="376136" y="1934"/>
                </a:lnTo>
                <a:lnTo>
                  <a:pt x="385363" y="4464"/>
                </a:lnTo>
                <a:lnTo>
                  <a:pt x="385760" y="5060"/>
                </a:lnTo>
                <a:lnTo>
                  <a:pt x="386206" y="5953"/>
                </a:lnTo>
                <a:lnTo>
                  <a:pt x="386720" y="7193"/>
                </a:lnTo>
                <a:lnTo>
                  <a:pt x="421379" y="104477"/>
                </a:lnTo>
                <a:lnTo>
                  <a:pt x="443249" y="104477"/>
                </a:lnTo>
                <a:lnTo>
                  <a:pt x="433732" y="130819"/>
                </a:lnTo>
                <a:lnTo>
                  <a:pt x="417014" y="176857"/>
                </a:lnTo>
                <a:lnTo>
                  <a:pt x="415674" y="177948"/>
                </a:lnTo>
                <a:lnTo>
                  <a:pt x="411309" y="179536"/>
                </a:lnTo>
                <a:lnTo>
                  <a:pt x="407935" y="179933"/>
                </a:lnTo>
                <a:close/>
              </a:path>
              <a:path w="478155" h="180339">
                <a:moveTo>
                  <a:pt x="443249" y="104477"/>
                </a:moveTo>
                <a:lnTo>
                  <a:pt x="421826" y="104477"/>
                </a:lnTo>
                <a:lnTo>
                  <a:pt x="455163" y="6548"/>
                </a:lnTo>
                <a:lnTo>
                  <a:pt x="464341" y="1934"/>
                </a:lnTo>
                <a:lnTo>
                  <a:pt x="469699" y="1934"/>
                </a:lnTo>
                <a:lnTo>
                  <a:pt x="471733" y="2033"/>
                </a:lnTo>
                <a:lnTo>
                  <a:pt x="475007" y="2430"/>
                </a:lnTo>
                <a:lnTo>
                  <a:pt x="476198" y="2877"/>
                </a:lnTo>
                <a:lnTo>
                  <a:pt x="476892" y="3571"/>
                </a:lnTo>
                <a:lnTo>
                  <a:pt x="477686" y="4167"/>
                </a:lnTo>
                <a:lnTo>
                  <a:pt x="478013" y="4861"/>
                </a:lnTo>
                <a:lnTo>
                  <a:pt x="478083" y="7193"/>
                </a:lnTo>
                <a:lnTo>
                  <a:pt x="477835" y="8532"/>
                </a:lnTo>
                <a:lnTo>
                  <a:pt x="477339" y="10120"/>
                </a:lnTo>
                <a:lnTo>
                  <a:pt x="443249" y="104477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9131" y="1432452"/>
            <a:ext cx="1205995" cy="2369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1860185"/>
            <a:ext cx="118764" cy="1265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8063" y="1431411"/>
            <a:ext cx="3380783" cy="2379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7200" y="1839795"/>
            <a:ext cx="786070" cy="210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742527" y="1813899"/>
            <a:ext cx="524510" cy="190500"/>
          </a:xfrm>
          <a:custGeom>
            <a:avLst/>
            <a:gdLst/>
            <a:ahLst/>
            <a:cxnLst/>
            <a:rect l="l" t="t" r="r" b="b"/>
            <a:pathLst>
              <a:path w="524510" h="190500">
                <a:moveTo>
                  <a:pt x="58291" y="189904"/>
                </a:moveTo>
                <a:lnTo>
                  <a:pt x="45293" y="189904"/>
                </a:lnTo>
                <a:lnTo>
                  <a:pt x="37554" y="188466"/>
                </a:lnTo>
                <a:lnTo>
                  <a:pt x="5953" y="160734"/>
                </a:lnTo>
                <a:lnTo>
                  <a:pt x="0" y="124717"/>
                </a:lnTo>
                <a:lnTo>
                  <a:pt x="269" y="116104"/>
                </a:lnTo>
                <a:lnTo>
                  <a:pt x="11162" y="78382"/>
                </a:lnTo>
                <a:lnTo>
                  <a:pt x="48617" y="56703"/>
                </a:lnTo>
                <a:lnTo>
                  <a:pt x="60424" y="56703"/>
                </a:lnTo>
                <a:lnTo>
                  <a:pt x="64194" y="57050"/>
                </a:lnTo>
                <a:lnTo>
                  <a:pt x="71536" y="58439"/>
                </a:lnTo>
                <a:lnTo>
                  <a:pt x="74860" y="59382"/>
                </a:lnTo>
                <a:lnTo>
                  <a:pt x="77837" y="60573"/>
                </a:lnTo>
                <a:lnTo>
                  <a:pt x="80912" y="61763"/>
                </a:lnTo>
                <a:lnTo>
                  <a:pt x="83641" y="63152"/>
                </a:lnTo>
                <a:lnTo>
                  <a:pt x="86022" y="64740"/>
                </a:lnTo>
                <a:lnTo>
                  <a:pt x="88403" y="66228"/>
                </a:lnTo>
                <a:lnTo>
                  <a:pt x="90140" y="67518"/>
                </a:lnTo>
                <a:lnTo>
                  <a:pt x="91231" y="68609"/>
                </a:lnTo>
                <a:lnTo>
                  <a:pt x="92322" y="69601"/>
                </a:lnTo>
                <a:lnTo>
                  <a:pt x="93067" y="70445"/>
                </a:lnTo>
                <a:lnTo>
                  <a:pt x="93464" y="71139"/>
                </a:lnTo>
                <a:lnTo>
                  <a:pt x="93860" y="71735"/>
                </a:lnTo>
                <a:lnTo>
                  <a:pt x="94208" y="72479"/>
                </a:lnTo>
                <a:lnTo>
                  <a:pt x="94505" y="73372"/>
                </a:lnTo>
                <a:lnTo>
                  <a:pt x="94803" y="74166"/>
                </a:lnTo>
                <a:lnTo>
                  <a:pt x="94952" y="75108"/>
                </a:lnTo>
                <a:lnTo>
                  <a:pt x="94952" y="75455"/>
                </a:lnTo>
                <a:lnTo>
                  <a:pt x="56256" y="75455"/>
                </a:lnTo>
                <a:lnTo>
                  <a:pt x="48750" y="76227"/>
                </a:lnTo>
                <a:lnTo>
                  <a:pt x="23607" y="112532"/>
                </a:lnTo>
                <a:lnTo>
                  <a:pt x="23068" y="123527"/>
                </a:lnTo>
                <a:lnTo>
                  <a:pt x="23184" y="132438"/>
                </a:lnTo>
                <a:lnTo>
                  <a:pt x="42415" y="167878"/>
                </a:lnTo>
                <a:lnTo>
                  <a:pt x="51494" y="170705"/>
                </a:lnTo>
                <a:lnTo>
                  <a:pt x="95432" y="170705"/>
                </a:lnTo>
                <a:lnTo>
                  <a:pt x="95299" y="171549"/>
                </a:lnTo>
                <a:lnTo>
                  <a:pt x="94902" y="173136"/>
                </a:lnTo>
                <a:lnTo>
                  <a:pt x="94605" y="173831"/>
                </a:lnTo>
                <a:lnTo>
                  <a:pt x="94208" y="174426"/>
                </a:lnTo>
                <a:lnTo>
                  <a:pt x="93910" y="174922"/>
                </a:lnTo>
                <a:lnTo>
                  <a:pt x="86320" y="181123"/>
                </a:lnTo>
                <a:lnTo>
                  <a:pt x="83641" y="182810"/>
                </a:lnTo>
                <a:lnTo>
                  <a:pt x="80615" y="184298"/>
                </a:lnTo>
                <a:lnTo>
                  <a:pt x="73868" y="186878"/>
                </a:lnTo>
                <a:lnTo>
                  <a:pt x="70197" y="187920"/>
                </a:lnTo>
                <a:lnTo>
                  <a:pt x="62358" y="189507"/>
                </a:lnTo>
                <a:lnTo>
                  <a:pt x="58291" y="189904"/>
                </a:lnTo>
                <a:close/>
              </a:path>
              <a:path w="524510" h="190500">
                <a:moveTo>
                  <a:pt x="92124" y="89743"/>
                </a:moveTo>
                <a:lnTo>
                  <a:pt x="89644" y="89743"/>
                </a:lnTo>
                <a:lnTo>
                  <a:pt x="88106" y="88999"/>
                </a:lnTo>
                <a:lnTo>
                  <a:pt x="84534" y="86022"/>
                </a:lnTo>
                <a:lnTo>
                  <a:pt x="82301" y="84385"/>
                </a:lnTo>
                <a:lnTo>
                  <a:pt x="76944" y="80813"/>
                </a:lnTo>
                <a:lnTo>
                  <a:pt x="73669" y="79176"/>
                </a:lnTo>
                <a:lnTo>
                  <a:pt x="69800" y="77688"/>
                </a:lnTo>
                <a:lnTo>
                  <a:pt x="66030" y="76200"/>
                </a:lnTo>
                <a:lnTo>
                  <a:pt x="61515" y="75455"/>
                </a:lnTo>
                <a:lnTo>
                  <a:pt x="94952" y="75455"/>
                </a:lnTo>
                <a:lnTo>
                  <a:pt x="95066" y="77688"/>
                </a:lnTo>
                <a:lnTo>
                  <a:pt x="95005" y="84385"/>
                </a:lnTo>
                <a:lnTo>
                  <a:pt x="94704" y="86270"/>
                </a:lnTo>
                <a:lnTo>
                  <a:pt x="93116" y="89048"/>
                </a:lnTo>
                <a:lnTo>
                  <a:pt x="92124" y="89743"/>
                </a:lnTo>
                <a:close/>
              </a:path>
              <a:path w="524510" h="190500">
                <a:moveTo>
                  <a:pt x="95432" y="170705"/>
                </a:moveTo>
                <a:lnTo>
                  <a:pt x="62011" y="170705"/>
                </a:lnTo>
                <a:lnTo>
                  <a:pt x="66526" y="169912"/>
                </a:lnTo>
                <a:lnTo>
                  <a:pt x="70395" y="168324"/>
                </a:lnTo>
                <a:lnTo>
                  <a:pt x="87510" y="157608"/>
                </a:lnTo>
                <a:lnTo>
                  <a:pt x="89495" y="156021"/>
                </a:lnTo>
                <a:lnTo>
                  <a:pt x="91033" y="155227"/>
                </a:lnTo>
                <a:lnTo>
                  <a:pt x="92719" y="155227"/>
                </a:lnTo>
                <a:lnTo>
                  <a:pt x="93215" y="155426"/>
                </a:lnTo>
                <a:lnTo>
                  <a:pt x="93612" y="155823"/>
                </a:lnTo>
                <a:lnTo>
                  <a:pt x="94108" y="156219"/>
                </a:lnTo>
                <a:lnTo>
                  <a:pt x="94505" y="156864"/>
                </a:lnTo>
                <a:lnTo>
                  <a:pt x="94803" y="157757"/>
                </a:lnTo>
                <a:lnTo>
                  <a:pt x="95101" y="158551"/>
                </a:lnTo>
                <a:lnTo>
                  <a:pt x="95299" y="159593"/>
                </a:lnTo>
                <a:lnTo>
                  <a:pt x="95414" y="160982"/>
                </a:lnTo>
                <a:lnTo>
                  <a:pt x="95597" y="162173"/>
                </a:lnTo>
                <a:lnTo>
                  <a:pt x="95511" y="169912"/>
                </a:lnTo>
                <a:lnTo>
                  <a:pt x="95432" y="170705"/>
                </a:lnTo>
                <a:close/>
              </a:path>
              <a:path w="524510" h="190500">
                <a:moveTo>
                  <a:pt x="177357" y="189904"/>
                </a:moveTo>
                <a:lnTo>
                  <a:pt x="137669" y="178147"/>
                </a:lnTo>
                <a:lnTo>
                  <a:pt x="119016" y="138968"/>
                </a:lnTo>
                <a:lnTo>
                  <a:pt x="118204" y="121890"/>
                </a:lnTo>
                <a:lnTo>
                  <a:pt x="118356" y="117127"/>
                </a:lnTo>
                <a:lnTo>
                  <a:pt x="133452" y="75604"/>
                </a:lnTo>
                <a:lnTo>
                  <a:pt x="138612" y="69552"/>
                </a:lnTo>
                <a:lnTo>
                  <a:pt x="180036" y="56554"/>
                </a:lnTo>
                <a:lnTo>
                  <a:pt x="187245" y="56833"/>
                </a:lnTo>
                <a:lnTo>
                  <a:pt x="224535" y="73967"/>
                </a:lnTo>
                <a:lnTo>
                  <a:pt x="225580" y="75158"/>
                </a:lnTo>
                <a:lnTo>
                  <a:pt x="172445" y="75158"/>
                </a:lnTo>
                <a:lnTo>
                  <a:pt x="166790" y="76348"/>
                </a:lnTo>
                <a:lnTo>
                  <a:pt x="162027" y="78730"/>
                </a:lnTo>
                <a:lnTo>
                  <a:pt x="157364" y="81012"/>
                </a:lnTo>
                <a:lnTo>
                  <a:pt x="141340" y="115986"/>
                </a:lnTo>
                <a:lnTo>
                  <a:pt x="141421" y="130422"/>
                </a:lnTo>
                <a:lnTo>
                  <a:pt x="160688" y="167431"/>
                </a:lnTo>
                <a:lnTo>
                  <a:pt x="171404" y="171152"/>
                </a:lnTo>
                <a:lnTo>
                  <a:pt x="223539" y="171152"/>
                </a:lnTo>
                <a:lnTo>
                  <a:pt x="218632" y="176807"/>
                </a:lnTo>
                <a:lnTo>
                  <a:pt x="184854" y="189588"/>
                </a:lnTo>
                <a:lnTo>
                  <a:pt x="177357" y="189904"/>
                </a:lnTo>
                <a:close/>
              </a:path>
              <a:path w="524510" h="190500">
                <a:moveTo>
                  <a:pt x="223539" y="171152"/>
                </a:moveTo>
                <a:lnTo>
                  <a:pt x="184997" y="171152"/>
                </a:lnTo>
                <a:lnTo>
                  <a:pt x="190602" y="170011"/>
                </a:lnTo>
                <a:lnTo>
                  <a:pt x="195365" y="167729"/>
                </a:lnTo>
                <a:lnTo>
                  <a:pt x="213820" y="142726"/>
                </a:lnTo>
                <a:lnTo>
                  <a:pt x="215308" y="136872"/>
                </a:lnTo>
                <a:lnTo>
                  <a:pt x="215883" y="131889"/>
                </a:lnTo>
                <a:lnTo>
                  <a:pt x="215964" y="115986"/>
                </a:lnTo>
                <a:lnTo>
                  <a:pt x="215407" y="110628"/>
                </a:lnTo>
                <a:lnTo>
                  <a:pt x="214117" y="104775"/>
                </a:lnTo>
                <a:lnTo>
                  <a:pt x="212927" y="98921"/>
                </a:lnTo>
                <a:lnTo>
                  <a:pt x="186138" y="75158"/>
                </a:lnTo>
                <a:lnTo>
                  <a:pt x="225580" y="75158"/>
                </a:lnTo>
                <a:lnTo>
                  <a:pt x="239186" y="114495"/>
                </a:lnTo>
                <a:lnTo>
                  <a:pt x="239334" y="124420"/>
                </a:lnTo>
                <a:lnTo>
                  <a:pt x="239176" y="129182"/>
                </a:lnTo>
                <a:lnTo>
                  <a:pt x="229050" y="164802"/>
                </a:lnTo>
                <a:lnTo>
                  <a:pt x="223539" y="171152"/>
                </a:lnTo>
                <a:close/>
              </a:path>
              <a:path w="524510" h="190500">
                <a:moveTo>
                  <a:pt x="377802" y="74860"/>
                </a:moveTo>
                <a:lnTo>
                  <a:pt x="355478" y="74860"/>
                </a:lnTo>
                <a:lnTo>
                  <a:pt x="355478" y="3720"/>
                </a:lnTo>
                <a:lnTo>
                  <a:pt x="361133" y="446"/>
                </a:lnTo>
                <a:lnTo>
                  <a:pt x="362622" y="148"/>
                </a:lnTo>
                <a:lnTo>
                  <a:pt x="364408" y="0"/>
                </a:lnTo>
                <a:lnTo>
                  <a:pt x="368773" y="0"/>
                </a:lnTo>
                <a:lnTo>
                  <a:pt x="370609" y="148"/>
                </a:lnTo>
                <a:lnTo>
                  <a:pt x="371998" y="446"/>
                </a:lnTo>
                <a:lnTo>
                  <a:pt x="373486" y="644"/>
                </a:lnTo>
                <a:lnTo>
                  <a:pt x="377802" y="3720"/>
                </a:lnTo>
                <a:lnTo>
                  <a:pt x="377802" y="74860"/>
                </a:lnTo>
                <a:close/>
              </a:path>
              <a:path w="524510" h="190500">
                <a:moveTo>
                  <a:pt x="323728" y="189904"/>
                </a:moveTo>
                <a:lnTo>
                  <a:pt x="306662" y="189904"/>
                </a:lnTo>
                <a:lnTo>
                  <a:pt x="299023" y="188168"/>
                </a:lnTo>
                <a:lnTo>
                  <a:pt x="270646" y="157956"/>
                </a:lnTo>
                <a:lnTo>
                  <a:pt x="266181" y="124717"/>
                </a:lnTo>
                <a:lnTo>
                  <a:pt x="266386" y="117099"/>
                </a:lnTo>
                <a:lnTo>
                  <a:pt x="279538" y="74860"/>
                </a:lnTo>
                <a:lnTo>
                  <a:pt x="310036" y="56554"/>
                </a:lnTo>
                <a:lnTo>
                  <a:pt x="325613" y="56554"/>
                </a:lnTo>
                <a:lnTo>
                  <a:pt x="332062" y="58092"/>
                </a:lnTo>
                <a:lnTo>
                  <a:pt x="343869" y="64244"/>
                </a:lnTo>
                <a:lnTo>
                  <a:pt x="349723" y="68808"/>
                </a:lnTo>
                <a:lnTo>
                  <a:pt x="355478" y="74860"/>
                </a:lnTo>
                <a:lnTo>
                  <a:pt x="377802" y="74860"/>
                </a:lnTo>
                <a:lnTo>
                  <a:pt x="377802" y="75753"/>
                </a:lnTo>
                <a:lnTo>
                  <a:pt x="314699" y="75753"/>
                </a:lnTo>
                <a:lnTo>
                  <a:pt x="309887" y="77092"/>
                </a:lnTo>
                <a:lnTo>
                  <a:pt x="289795" y="110926"/>
                </a:lnTo>
                <a:lnTo>
                  <a:pt x="289249" y="116582"/>
                </a:lnTo>
                <a:lnTo>
                  <a:pt x="289249" y="128488"/>
                </a:lnTo>
                <a:lnTo>
                  <a:pt x="304876" y="166836"/>
                </a:lnTo>
                <a:lnTo>
                  <a:pt x="313608" y="170854"/>
                </a:lnTo>
                <a:lnTo>
                  <a:pt x="355093" y="170854"/>
                </a:lnTo>
                <a:lnTo>
                  <a:pt x="353190" y="172798"/>
                </a:lnTo>
                <a:lnTo>
                  <a:pt x="348260" y="177142"/>
                </a:lnTo>
                <a:lnTo>
                  <a:pt x="343218" y="180909"/>
                </a:lnTo>
                <a:lnTo>
                  <a:pt x="338065" y="184100"/>
                </a:lnTo>
                <a:lnTo>
                  <a:pt x="331219" y="187969"/>
                </a:lnTo>
                <a:lnTo>
                  <a:pt x="323728" y="189904"/>
                </a:lnTo>
                <a:close/>
              </a:path>
              <a:path w="524510" h="190500">
                <a:moveTo>
                  <a:pt x="355093" y="170854"/>
                </a:moveTo>
                <a:lnTo>
                  <a:pt x="322438" y="170854"/>
                </a:lnTo>
                <a:lnTo>
                  <a:pt x="325266" y="170457"/>
                </a:lnTo>
                <a:lnTo>
                  <a:pt x="327945" y="169664"/>
                </a:lnTo>
                <a:lnTo>
                  <a:pt x="355478" y="147190"/>
                </a:lnTo>
                <a:lnTo>
                  <a:pt x="355478" y="98673"/>
                </a:lnTo>
                <a:lnTo>
                  <a:pt x="349425" y="91132"/>
                </a:lnTo>
                <a:lnTo>
                  <a:pt x="343572" y="85427"/>
                </a:lnTo>
                <a:lnTo>
                  <a:pt x="337916" y="81557"/>
                </a:lnTo>
                <a:lnTo>
                  <a:pt x="332360" y="77688"/>
                </a:lnTo>
                <a:lnTo>
                  <a:pt x="326506" y="75753"/>
                </a:lnTo>
                <a:lnTo>
                  <a:pt x="377802" y="75753"/>
                </a:lnTo>
                <a:lnTo>
                  <a:pt x="377802" y="167878"/>
                </a:lnTo>
                <a:lnTo>
                  <a:pt x="358008" y="167878"/>
                </a:lnTo>
                <a:lnTo>
                  <a:pt x="355093" y="170854"/>
                </a:lnTo>
                <a:close/>
              </a:path>
              <a:path w="524510" h="190500">
                <a:moveTo>
                  <a:pt x="369914" y="188118"/>
                </a:moveTo>
                <a:lnTo>
                  <a:pt x="366243" y="188118"/>
                </a:lnTo>
                <a:lnTo>
                  <a:pt x="364656" y="188019"/>
                </a:lnTo>
                <a:lnTo>
                  <a:pt x="363366" y="187821"/>
                </a:lnTo>
                <a:lnTo>
                  <a:pt x="362175" y="187721"/>
                </a:lnTo>
                <a:lnTo>
                  <a:pt x="358008" y="167878"/>
                </a:lnTo>
                <a:lnTo>
                  <a:pt x="377802" y="167878"/>
                </a:lnTo>
                <a:lnTo>
                  <a:pt x="377802" y="184745"/>
                </a:lnTo>
                <a:lnTo>
                  <a:pt x="377653" y="185390"/>
                </a:lnTo>
                <a:lnTo>
                  <a:pt x="372742" y="187821"/>
                </a:lnTo>
                <a:lnTo>
                  <a:pt x="371452" y="188019"/>
                </a:lnTo>
                <a:lnTo>
                  <a:pt x="369914" y="188118"/>
                </a:lnTo>
                <a:close/>
              </a:path>
              <a:path w="524510" h="190500">
                <a:moveTo>
                  <a:pt x="478979" y="189904"/>
                </a:moveTo>
                <a:lnTo>
                  <a:pt x="473224" y="189904"/>
                </a:lnTo>
                <a:lnTo>
                  <a:pt x="466006" y="189644"/>
                </a:lnTo>
                <a:lnTo>
                  <a:pt x="427981" y="173384"/>
                </a:lnTo>
                <a:lnTo>
                  <a:pt x="412744" y="131824"/>
                </a:lnTo>
                <a:lnTo>
                  <a:pt x="412576" y="121592"/>
                </a:lnTo>
                <a:lnTo>
                  <a:pt x="412754" y="116206"/>
                </a:lnTo>
                <a:lnTo>
                  <a:pt x="428278" y="74562"/>
                </a:lnTo>
                <a:lnTo>
                  <a:pt x="433339" y="68708"/>
                </a:lnTo>
                <a:lnTo>
                  <a:pt x="439441" y="64244"/>
                </a:lnTo>
                <a:lnTo>
                  <a:pt x="453827" y="58092"/>
                </a:lnTo>
                <a:lnTo>
                  <a:pt x="461914" y="56554"/>
                </a:lnTo>
                <a:lnTo>
                  <a:pt x="480368" y="56554"/>
                </a:lnTo>
                <a:lnTo>
                  <a:pt x="488455" y="58092"/>
                </a:lnTo>
                <a:lnTo>
                  <a:pt x="501849" y="64244"/>
                </a:lnTo>
                <a:lnTo>
                  <a:pt x="507356" y="68361"/>
                </a:lnTo>
                <a:lnTo>
                  <a:pt x="512000" y="73967"/>
                </a:lnTo>
                <a:lnTo>
                  <a:pt x="464344" y="73967"/>
                </a:lnTo>
                <a:lnTo>
                  <a:pt x="459532" y="75009"/>
                </a:lnTo>
                <a:lnTo>
                  <a:pt x="436216" y="106511"/>
                </a:lnTo>
                <a:lnTo>
                  <a:pt x="436017" y="111472"/>
                </a:lnTo>
                <a:lnTo>
                  <a:pt x="524273" y="111472"/>
                </a:lnTo>
                <a:lnTo>
                  <a:pt x="524273" y="121592"/>
                </a:lnTo>
                <a:lnTo>
                  <a:pt x="523380" y="124122"/>
                </a:lnTo>
                <a:lnTo>
                  <a:pt x="521594" y="125610"/>
                </a:lnTo>
                <a:lnTo>
                  <a:pt x="519808" y="127000"/>
                </a:lnTo>
                <a:lnTo>
                  <a:pt x="517823" y="127694"/>
                </a:lnTo>
                <a:lnTo>
                  <a:pt x="436017" y="127694"/>
                </a:lnTo>
                <a:lnTo>
                  <a:pt x="436017" y="134441"/>
                </a:lnTo>
                <a:lnTo>
                  <a:pt x="462062" y="170854"/>
                </a:lnTo>
                <a:lnTo>
                  <a:pt x="468264" y="171896"/>
                </a:lnTo>
                <a:lnTo>
                  <a:pt x="519064" y="171896"/>
                </a:lnTo>
                <a:lnTo>
                  <a:pt x="519014" y="173533"/>
                </a:lnTo>
                <a:lnTo>
                  <a:pt x="518518" y="177353"/>
                </a:lnTo>
                <a:lnTo>
                  <a:pt x="518270" y="177998"/>
                </a:lnTo>
                <a:lnTo>
                  <a:pt x="517873" y="178593"/>
                </a:lnTo>
                <a:lnTo>
                  <a:pt x="517575" y="179089"/>
                </a:lnTo>
                <a:lnTo>
                  <a:pt x="517178" y="179585"/>
                </a:lnTo>
                <a:lnTo>
                  <a:pt x="516186" y="180578"/>
                </a:lnTo>
                <a:lnTo>
                  <a:pt x="514698" y="181371"/>
                </a:lnTo>
                <a:lnTo>
                  <a:pt x="512217" y="182463"/>
                </a:lnTo>
                <a:lnTo>
                  <a:pt x="509836" y="183554"/>
                </a:lnTo>
                <a:lnTo>
                  <a:pt x="506711" y="184646"/>
                </a:lnTo>
                <a:lnTo>
                  <a:pt x="499071" y="186828"/>
                </a:lnTo>
                <a:lnTo>
                  <a:pt x="494606" y="187771"/>
                </a:lnTo>
                <a:lnTo>
                  <a:pt x="489447" y="188565"/>
                </a:lnTo>
                <a:lnTo>
                  <a:pt x="484387" y="189458"/>
                </a:lnTo>
                <a:lnTo>
                  <a:pt x="478979" y="189904"/>
                </a:lnTo>
                <a:close/>
              </a:path>
              <a:path w="524510" h="190500">
                <a:moveTo>
                  <a:pt x="524273" y="111472"/>
                </a:moveTo>
                <a:lnTo>
                  <a:pt x="501799" y="111472"/>
                </a:lnTo>
                <a:lnTo>
                  <a:pt x="501483" y="103165"/>
                </a:lnTo>
                <a:lnTo>
                  <a:pt x="500088" y="95808"/>
                </a:lnTo>
                <a:lnTo>
                  <a:pt x="469801" y="73967"/>
                </a:lnTo>
                <a:lnTo>
                  <a:pt x="512000" y="73967"/>
                </a:lnTo>
                <a:lnTo>
                  <a:pt x="515988" y="78680"/>
                </a:lnTo>
                <a:lnTo>
                  <a:pt x="519163" y="84732"/>
                </a:lnTo>
                <a:lnTo>
                  <a:pt x="521147" y="91678"/>
                </a:lnTo>
                <a:lnTo>
                  <a:pt x="523231" y="98623"/>
                </a:lnTo>
                <a:lnTo>
                  <a:pt x="524273" y="106064"/>
                </a:lnTo>
                <a:lnTo>
                  <a:pt x="524273" y="111472"/>
                </a:lnTo>
                <a:close/>
              </a:path>
              <a:path w="524510" h="190500">
                <a:moveTo>
                  <a:pt x="519064" y="171896"/>
                </a:moveTo>
                <a:lnTo>
                  <a:pt x="481360" y="171896"/>
                </a:lnTo>
                <a:lnTo>
                  <a:pt x="486470" y="171450"/>
                </a:lnTo>
                <a:lnTo>
                  <a:pt x="490935" y="170557"/>
                </a:lnTo>
                <a:lnTo>
                  <a:pt x="512763" y="163165"/>
                </a:lnTo>
                <a:lnTo>
                  <a:pt x="514400" y="162669"/>
                </a:lnTo>
                <a:lnTo>
                  <a:pt x="516087" y="162669"/>
                </a:lnTo>
                <a:lnTo>
                  <a:pt x="516633" y="162817"/>
                </a:lnTo>
                <a:lnTo>
                  <a:pt x="517625" y="163413"/>
                </a:lnTo>
                <a:lnTo>
                  <a:pt x="518022" y="163909"/>
                </a:lnTo>
                <a:lnTo>
                  <a:pt x="518319" y="164603"/>
                </a:lnTo>
                <a:lnTo>
                  <a:pt x="518617" y="165199"/>
                </a:lnTo>
                <a:lnTo>
                  <a:pt x="518816" y="166092"/>
                </a:lnTo>
                <a:lnTo>
                  <a:pt x="518967" y="167828"/>
                </a:lnTo>
                <a:lnTo>
                  <a:pt x="519064" y="171896"/>
                </a:lnTo>
                <a:close/>
              </a:path>
            </a:pathLst>
          </a:custGeom>
          <a:solidFill>
            <a:srgbClr val="17B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51900" y="1812411"/>
            <a:ext cx="1137604" cy="1913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2241185"/>
            <a:ext cx="118764" cy="1265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7200" y="2220795"/>
            <a:ext cx="786070" cy="2105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48331" y="2194453"/>
            <a:ext cx="792908" cy="1903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32064" y="2193411"/>
            <a:ext cx="1950867" cy="1913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2622185"/>
            <a:ext cx="118764" cy="12650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768" y="2575899"/>
            <a:ext cx="543543" cy="2366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13882" y="2575453"/>
            <a:ext cx="2289558" cy="23693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98293" y="2574411"/>
            <a:ext cx="1095889" cy="19139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3003185"/>
            <a:ext cx="118764" cy="1265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6828" y="2956453"/>
            <a:ext cx="1554655" cy="23693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519224" y="2956453"/>
            <a:ext cx="636947" cy="23693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38919" y="2965233"/>
            <a:ext cx="1079298" cy="18157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26193" y="2956453"/>
            <a:ext cx="760357" cy="236934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549877" y="3829032"/>
            <a:ext cx="66040" cy="19050"/>
          </a:xfrm>
          <a:custGeom>
            <a:avLst/>
            <a:gdLst/>
            <a:ahLst/>
            <a:cxnLst/>
            <a:rect l="l" t="t" r="r" b="b"/>
            <a:pathLst>
              <a:path w="66040" h="19050">
                <a:moveTo>
                  <a:pt x="62656" y="18454"/>
                </a:moveTo>
                <a:lnTo>
                  <a:pt x="3175" y="18454"/>
                </a:lnTo>
                <a:lnTo>
                  <a:pt x="1984" y="17760"/>
                </a:lnTo>
                <a:lnTo>
                  <a:pt x="396" y="14981"/>
                </a:lnTo>
                <a:lnTo>
                  <a:pt x="0" y="12550"/>
                </a:lnTo>
                <a:lnTo>
                  <a:pt x="0" y="5705"/>
                </a:lnTo>
                <a:lnTo>
                  <a:pt x="396" y="3373"/>
                </a:lnTo>
                <a:lnTo>
                  <a:pt x="1984" y="694"/>
                </a:lnTo>
                <a:lnTo>
                  <a:pt x="3175" y="0"/>
                </a:lnTo>
                <a:lnTo>
                  <a:pt x="61862" y="0"/>
                </a:lnTo>
                <a:lnTo>
                  <a:pt x="65930" y="7392"/>
                </a:lnTo>
                <a:lnTo>
                  <a:pt x="65930" y="9078"/>
                </a:lnTo>
                <a:lnTo>
                  <a:pt x="65930" y="12650"/>
                </a:lnTo>
                <a:lnTo>
                  <a:pt x="65484" y="15130"/>
                </a:lnTo>
                <a:lnTo>
                  <a:pt x="63797" y="17809"/>
                </a:lnTo>
                <a:lnTo>
                  <a:pt x="62656" y="1845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75411" y="3717411"/>
            <a:ext cx="2568609" cy="191392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549877" y="4210032"/>
            <a:ext cx="66040" cy="19050"/>
          </a:xfrm>
          <a:custGeom>
            <a:avLst/>
            <a:gdLst/>
            <a:ahLst/>
            <a:cxnLst/>
            <a:rect l="l" t="t" r="r" b="b"/>
            <a:pathLst>
              <a:path w="66040" h="19050">
                <a:moveTo>
                  <a:pt x="62656" y="18454"/>
                </a:moveTo>
                <a:lnTo>
                  <a:pt x="3175" y="18454"/>
                </a:lnTo>
                <a:lnTo>
                  <a:pt x="1984" y="17760"/>
                </a:lnTo>
                <a:lnTo>
                  <a:pt x="396" y="14981"/>
                </a:lnTo>
                <a:lnTo>
                  <a:pt x="0" y="12550"/>
                </a:lnTo>
                <a:lnTo>
                  <a:pt x="0" y="5705"/>
                </a:lnTo>
                <a:lnTo>
                  <a:pt x="396" y="3373"/>
                </a:lnTo>
                <a:lnTo>
                  <a:pt x="1984" y="694"/>
                </a:lnTo>
                <a:lnTo>
                  <a:pt x="3175" y="0"/>
                </a:lnTo>
                <a:lnTo>
                  <a:pt x="61862" y="0"/>
                </a:lnTo>
                <a:lnTo>
                  <a:pt x="65930" y="7392"/>
                </a:lnTo>
                <a:lnTo>
                  <a:pt x="65930" y="9078"/>
                </a:lnTo>
                <a:lnTo>
                  <a:pt x="65930" y="12650"/>
                </a:lnTo>
                <a:lnTo>
                  <a:pt x="65484" y="15130"/>
                </a:lnTo>
                <a:lnTo>
                  <a:pt x="63797" y="17809"/>
                </a:lnTo>
                <a:lnTo>
                  <a:pt x="62656" y="18454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75411" y="4098411"/>
            <a:ext cx="848218" cy="19139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59238" y="4480899"/>
            <a:ext cx="1669861" cy="23648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7595" y="4099452"/>
            <a:ext cx="6442095" cy="23693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826" y="499762"/>
            <a:ext cx="2536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Caffe-</a:t>
            </a:r>
            <a:r>
              <a:rPr spc="-80" dirty="0"/>
              <a:t> </a:t>
            </a:r>
            <a:r>
              <a:rPr spc="-235" dirty="0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366" y="1523142"/>
            <a:ext cx="163710" cy="174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051" y="1458700"/>
            <a:ext cx="1079748" cy="3268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3879" y="1458700"/>
            <a:ext cx="2169244" cy="2626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92232" y="1457360"/>
            <a:ext cx="1344103" cy="2640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366" y="2047017"/>
            <a:ext cx="163710" cy="1745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9656" y="1982575"/>
            <a:ext cx="2034107" cy="3268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83848" y="1981235"/>
            <a:ext cx="1344103" cy="26402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22180" y="3182874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40" h="26035">
                <a:moveTo>
                  <a:pt x="86617" y="25449"/>
                </a:moveTo>
                <a:lnTo>
                  <a:pt x="4514" y="25449"/>
                </a:lnTo>
                <a:lnTo>
                  <a:pt x="2827" y="24507"/>
                </a:lnTo>
                <a:lnTo>
                  <a:pt x="545" y="20637"/>
                </a:lnTo>
                <a:lnTo>
                  <a:pt x="0" y="17313"/>
                </a:lnTo>
                <a:lnTo>
                  <a:pt x="0" y="7887"/>
                </a:lnTo>
                <a:lnTo>
                  <a:pt x="545" y="4613"/>
                </a:lnTo>
                <a:lnTo>
                  <a:pt x="2827" y="942"/>
                </a:lnTo>
                <a:lnTo>
                  <a:pt x="4514" y="0"/>
                </a:lnTo>
                <a:lnTo>
                  <a:pt x="85526" y="0"/>
                </a:lnTo>
                <a:lnTo>
                  <a:pt x="91082" y="10269"/>
                </a:lnTo>
                <a:lnTo>
                  <a:pt x="91082" y="12650"/>
                </a:lnTo>
                <a:lnTo>
                  <a:pt x="91082" y="17412"/>
                </a:lnTo>
                <a:lnTo>
                  <a:pt x="90487" y="20736"/>
                </a:lnTo>
                <a:lnTo>
                  <a:pt x="88205" y="24507"/>
                </a:lnTo>
                <a:lnTo>
                  <a:pt x="86617" y="2544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3051" y="3030325"/>
            <a:ext cx="925822" cy="2626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71902" y="3028985"/>
            <a:ext cx="1682836" cy="2640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96832" y="3028985"/>
            <a:ext cx="1354633" cy="32816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46418" y="3031069"/>
            <a:ext cx="2988865" cy="32623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22180" y="3706749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40" h="26035">
                <a:moveTo>
                  <a:pt x="86617" y="25449"/>
                </a:moveTo>
                <a:lnTo>
                  <a:pt x="4514" y="25449"/>
                </a:lnTo>
                <a:lnTo>
                  <a:pt x="2827" y="24506"/>
                </a:lnTo>
                <a:lnTo>
                  <a:pt x="545" y="20637"/>
                </a:lnTo>
                <a:lnTo>
                  <a:pt x="0" y="17313"/>
                </a:lnTo>
                <a:lnTo>
                  <a:pt x="0" y="7887"/>
                </a:lnTo>
                <a:lnTo>
                  <a:pt x="545" y="4613"/>
                </a:lnTo>
                <a:lnTo>
                  <a:pt x="2827" y="942"/>
                </a:lnTo>
                <a:lnTo>
                  <a:pt x="4514" y="0"/>
                </a:lnTo>
                <a:lnTo>
                  <a:pt x="85526" y="0"/>
                </a:lnTo>
                <a:lnTo>
                  <a:pt x="91082" y="10269"/>
                </a:lnTo>
                <a:lnTo>
                  <a:pt x="91082" y="12650"/>
                </a:lnTo>
                <a:lnTo>
                  <a:pt x="91082" y="17412"/>
                </a:lnTo>
                <a:lnTo>
                  <a:pt x="90487" y="20736"/>
                </a:lnTo>
                <a:lnTo>
                  <a:pt x="88205" y="24506"/>
                </a:lnTo>
                <a:lnTo>
                  <a:pt x="86617" y="25449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1993" y="3552860"/>
            <a:ext cx="1027851" cy="2640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88397" y="3632781"/>
            <a:ext cx="1173770" cy="24824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993979" y="1847985"/>
            <a:ext cx="1750060" cy="205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7B16C"/>
                </a:solidFill>
                <a:latin typeface="Consolas"/>
                <a:cs typeface="Consolas"/>
              </a:rPr>
              <a:t>pycaffe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50">
              <a:latin typeface="Consolas"/>
              <a:cs typeface="Consolas"/>
            </a:endParaRPr>
          </a:p>
          <a:p>
            <a:pPr marL="272415">
              <a:lnSpc>
                <a:spcPct val="100000"/>
              </a:lnSpc>
            </a:pPr>
            <a:r>
              <a:rPr sz="3000" spc="-5" dirty="0">
                <a:latin typeface="Consolas"/>
                <a:cs typeface="Consolas"/>
              </a:rPr>
              <a:t>pycaffe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263" y="499762"/>
            <a:ext cx="376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Caffe-</a:t>
            </a:r>
            <a:r>
              <a:rPr spc="-80" dirty="0"/>
              <a:t> </a:t>
            </a:r>
            <a:r>
              <a:rPr spc="-340" dirty="0"/>
              <a:t>Model</a:t>
            </a:r>
            <a:r>
              <a:rPr spc="-80" dirty="0"/>
              <a:t> </a:t>
            </a:r>
            <a:r>
              <a:rPr spc="-24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9400" y="1302266"/>
            <a:ext cx="1565910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5" dirty="0">
                <a:latin typeface="Consolas"/>
                <a:cs typeface="Consolas"/>
              </a:rPr>
              <a:t>layer</a:t>
            </a:r>
            <a:r>
              <a:rPr sz="1300" spc="-6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193675" marR="5080">
              <a:lnSpc>
                <a:spcPct val="115399"/>
              </a:lnSpc>
            </a:pPr>
            <a:r>
              <a:rPr sz="1300" spc="-5" dirty="0">
                <a:latin typeface="Consolas"/>
                <a:cs typeface="Consolas"/>
              </a:rPr>
              <a:t>name: "pool1" 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type:</a:t>
            </a:r>
            <a:r>
              <a:rPr sz="1300" spc="-9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"Pooling"</a:t>
            </a:r>
            <a:endParaRPr sz="13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0350" y="2073730"/>
          <a:ext cx="6753221" cy="267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685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2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pooling_param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{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2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bottom: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"data"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22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bottom: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"fc8"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kernel_size: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2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top: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"conv1"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bottom:</a:t>
                      </a:r>
                      <a:r>
                        <a:rPr sz="13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"label"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stride: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2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param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{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top: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"loss"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pool: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MAX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lr_mult: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0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75"/>
                        </a:lnSpc>
                      </a:pPr>
                      <a:r>
                        <a:rPr sz="1300" dirty="0">
                          <a:latin typeface="Consolas"/>
                          <a:cs typeface="Consolas"/>
                        </a:rPr>
                        <a:t>}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75"/>
                        </a:lnSpc>
                      </a:pPr>
                      <a:r>
                        <a:rPr sz="1300" dirty="0">
                          <a:latin typeface="Consolas"/>
                          <a:cs typeface="Consolas"/>
                        </a:rPr>
                        <a:t>}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decay_mult: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0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bottom: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"conv1"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75"/>
                        </a:lnSpc>
                      </a:pPr>
                      <a:r>
                        <a:rPr sz="1300" dirty="0">
                          <a:latin typeface="Consolas"/>
                          <a:cs typeface="Consolas"/>
                        </a:rPr>
                        <a:t>}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top: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"pool1"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convolution_param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475"/>
                        </a:lnSpc>
                      </a:pPr>
                      <a:r>
                        <a:rPr sz="1300" dirty="0">
                          <a:latin typeface="Consolas"/>
                          <a:cs typeface="Consolas"/>
                        </a:rPr>
                        <a:t>{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sz="1300" dirty="0">
                          <a:latin typeface="Consolas"/>
                          <a:cs typeface="Consolas"/>
                        </a:rPr>
                        <a:t>}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num_output: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latin typeface="Consolas"/>
                          <a:cs typeface="Consolas"/>
                        </a:rPr>
                        <a:t>64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kernel_size: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3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1475"/>
                        </a:lnSpc>
                      </a:pPr>
                      <a:r>
                        <a:rPr sz="1300" spc="-5" dirty="0">
                          <a:latin typeface="Consolas"/>
                          <a:cs typeface="Consolas"/>
                        </a:rPr>
                        <a:t>pad:</a:t>
                      </a:r>
                      <a:r>
                        <a:rPr sz="13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dirty="0">
                          <a:latin typeface="Consolas"/>
                          <a:cs typeface="Consolas"/>
                        </a:rPr>
                        <a:t>1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475"/>
                        </a:lnSpc>
                      </a:pPr>
                      <a:r>
                        <a:rPr sz="1300" dirty="0">
                          <a:latin typeface="Consolas"/>
                          <a:cs typeface="Consolas"/>
                        </a:rPr>
                        <a:t>}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450"/>
                        </a:lnSpc>
                      </a:pPr>
                      <a:r>
                        <a:rPr sz="1300" dirty="0">
                          <a:latin typeface="Consolas"/>
                          <a:cs typeface="Consolas"/>
                        </a:rPr>
                        <a:t>}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60525" y="1302266"/>
            <a:ext cx="1928495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5" dirty="0">
                <a:latin typeface="Consolas"/>
                <a:cs typeface="Consolas"/>
              </a:rPr>
              <a:t>layer</a:t>
            </a:r>
            <a:r>
              <a:rPr sz="1300" spc="-6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19367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/>
                <a:cs typeface="Consolas"/>
              </a:rPr>
              <a:t>name:</a:t>
            </a:r>
            <a:r>
              <a:rPr sz="1300" spc="-6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"conv1"</a:t>
            </a:r>
            <a:endParaRPr sz="1300">
              <a:latin typeface="Consolas"/>
              <a:cs typeface="Consolas"/>
            </a:endParaRPr>
          </a:p>
          <a:p>
            <a:pPr marL="19367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/>
                <a:cs typeface="Consolas"/>
              </a:rPr>
              <a:t>type:</a:t>
            </a:r>
            <a:r>
              <a:rPr sz="1300" spc="-8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"Convolution"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0850" y="1302266"/>
            <a:ext cx="2291080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5" dirty="0">
                <a:latin typeface="Consolas"/>
                <a:cs typeface="Consolas"/>
              </a:rPr>
              <a:t>layer</a:t>
            </a:r>
            <a:r>
              <a:rPr sz="1300" spc="-6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19367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/>
                <a:cs typeface="Consolas"/>
              </a:rPr>
              <a:t>name:</a:t>
            </a:r>
            <a:r>
              <a:rPr sz="1300" spc="-6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"loss"</a:t>
            </a:r>
            <a:endParaRPr sz="1300">
              <a:latin typeface="Consolas"/>
              <a:cs typeface="Consolas"/>
            </a:endParaRPr>
          </a:p>
          <a:p>
            <a:pPr marL="193675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nsolas"/>
                <a:cs typeface="Consolas"/>
              </a:rPr>
              <a:t>type:</a:t>
            </a:r>
            <a:r>
              <a:rPr sz="1300" spc="-8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"SoftmaxWithLoss"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1852" y="499762"/>
            <a:ext cx="212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Caffe-</a:t>
            </a:r>
            <a:r>
              <a:rPr spc="-80" dirty="0"/>
              <a:t> </a:t>
            </a:r>
            <a:r>
              <a:rPr spc="-204" dirty="0"/>
              <a:t>Solver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949" y="1281565"/>
            <a:ext cx="7541895" cy="286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5599"/>
              </a:lnSpc>
              <a:spcBef>
                <a:spcPts val="100"/>
              </a:spcBef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dirty="0">
                <a:latin typeface="Arial"/>
                <a:cs typeface="Arial"/>
              </a:rPr>
              <a:t>creation </a:t>
            </a:r>
            <a:r>
              <a:rPr sz="2000" spc="-5" dirty="0">
                <a:latin typeface="Arial"/>
                <a:cs typeface="Arial"/>
              </a:rPr>
              <a:t>of the training network for learning and test network(s)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evaluation</a:t>
            </a:r>
            <a:endParaRPr sz="2000">
              <a:latin typeface="Arial"/>
              <a:cs typeface="Arial"/>
            </a:endParaRPr>
          </a:p>
          <a:p>
            <a:pPr marL="494665" marR="890269" indent="-482600">
              <a:lnSpc>
                <a:spcPct val="115599"/>
              </a:lnSpc>
              <a:spcBef>
                <a:spcPts val="975"/>
              </a:spcBef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spc="-5" dirty="0">
                <a:latin typeface="Arial"/>
                <a:cs typeface="Arial"/>
              </a:rPr>
              <a:t>iterative optimization by </a:t>
            </a:r>
            <a:r>
              <a:rPr sz="2000" dirty="0">
                <a:latin typeface="Arial"/>
                <a:cs typeface="Arial"/>
              </a:rPr>
              <a:t>calling </a:t>
            </a:r>
            <a:r>
              <a:rPr sz="2000" spc="-5" dirty="0">
                <a:latin typeface="Arial"/>
                <a:cs typeface="Arial"/>
              </a:rPr>
              <a:t>forward </a:t>
            </a:r>
            <a:r>
              <a:rPr sz="2000" dirty="0">
                <a:latin typeface="Arial"/>
                <a:cs typeface="Arial"/>
              </a:rPr>
              <a:t>/ </a:t>
            </a:r>
            <a:r>
              <a:rPr sz="2000" spc="-5" dirty="0">
                <a:latin typeface="Arial"/>
                <a:cs typeface="Arial"/>
              </a:rPr>
              <a:t>backward and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parameter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updating</a:t>
            </a:r>
            <a:endParaRPr sz="2000">
              <a:latin typeface="Arial"/>
              <a:cs typeface="Arial"/>
            </a:endParaRPr>
          </a:p>
          <a:p>
            <a:pPr marL="494665" indent="-482600">
              <a:lnSpc>
                <a:spcPct val="100000"/>
              </a:lnSpc>
              <a:spcBef>
                <a:spcPts val="1350"/>
              </a:spcBef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dirty="0">
                <a:latin typeface="Arial"/>
                <a:cs typeface="Arial"/>
              </a:rPr>
              <a:t>(periodical)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evaluation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  <a:p>
            <a:pPr marL="494665" marR="565150" indent="-482600">
              <a:lnSpc>
                <a:spcPct val="115599"/>
              </a:lnSpc>
              <a:spcBef>
                <a:spcPts val="975"/>
              </a:spcBef>
              <a:buFont typeface="MS PGothic"/>
              <a:buChar char="➔"/>
              <a:tabLst>
                <a:tab pos="494665" algn="l"/>
                <a:tab pos="495300" algn="l"/>
              </a:tabLst>
            </a:pPr>
            <a:r>
              <a:rPr sz="2000" dirty="0">
                <a:latin typeface="Arial"/>
                <a:cs typeface="Arial"/>
              </a:rPr>
              <a:t>snapshotting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solver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throughout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optimization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244" y="499762"/>
            <a:ext cx="3613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Caffe-</a:t>
            </a:r>
            <a:r>
              <a:rPr spc="-80" dirty="0"/>
              <a:t> </a:t>
            </a:r>
            <a:r>
              <a:rPr spc="-204" dirty="0"/>
              <a:t>Solver</a:t>
            </a:r>
            <a:r>
              <a:rPr spc="-80" dirty="0"/>
              <a:t> </a:t>
            </a:r>
            <a:r>
              <a:rPr spc="-25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1075" y="1354037"/>
            <a:ext cx="1292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nsolas"/>
                <a:cs typeface="Consolas"/>
              </a:rPr>
              <a:t>base_lr:</a:t>
            </a:r>
            <a:r>
              <a:rPr sz="1400" spc="-9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0.01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2790" y="1354037"/>
            <a:ext cx="4900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#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begin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training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at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a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learning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rate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of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0.01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=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1e-2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075" y="1849338"/>
            <a:ext cx="1682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nsolas"/>
                <a:cs typeface="Consolas"/>
              </a:rPr>
              <a:t>lr_policy: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"step"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0931" y="1815048"/>
            <a:ext cx="558546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#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learning rate policy: drop the learning rate in "steps" </a:t>
            </a:r>
            <a:r>
              <a:rPr sz="1400" spc="-75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#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by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a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factor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of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gamma every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stepsize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iterations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1075" y="2592288"/>
            <a:ext cx="1000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nsolas"/>
                <a:cs typeface="Consolas"/>
              </a:rPr>
              <a:t>gamma:</a:t>
            </a:r>
            <a:r>
              <a:rPr sz="1400" spc="-9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0.1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0931" y="2557998"/>
            <a:ext cx="470598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#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drop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the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learning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rate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by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a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factor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of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10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#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(i.e.,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multiply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it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by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a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factor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of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gamma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=</a:t>
            </a:r>
            <a:r>
              <a:rPr sz="1400" spc="-1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0.1)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075" y="3335238"/>
            <a:ext cx="1585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nsolas"/>
                <a:cs typeface="Consolas"/>
              </a:rPr>
              <a:t>stepsize: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100000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2790" y="3335238"/>
            <a:ext cx="4511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#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drop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the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learning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rate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every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100K</a:t>
            </a:r>
            <a:r>
              <a:rPr sz="1400" spc="-1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iterations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1075" y="3830537"/>
            <a:ext cx="1585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nsolas"/>
                <a:cs typeface="Consolas"/>
              </a:rPr>
              <a:t>max_iter: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350000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2790" y="3830537"/>
            <a:ext cx="3243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C9EEB"/>
                </a:solidFill>
                <a:latin typeface="Consolas"/>
                <a:cs typeface="Consolas"/>
              </a:rPr>
              <a:t>#</a:t>
            </a:r>
            <a:r>
              <a:rPr sz="1400" spc="-25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train</a:t>
            </a:r>
            <a:r>
              <a:rPr sz="1400" spc="-2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for</a:t>
            </a:r>
            <a:r>
              <a:rPr sz="1400" spc="-2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350K</a:t>
            </a:r>
            <a:r>
              <a:rPr sz="1400" spc="-2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iterations</a:t>
            </a:r>
            <a:r>
              <a:rPr sz="1400" spc="-20" dirty="0">
                <a:solidFill>
                  <a:srgbClr val="6C9EEB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6C9EEB"/>
                </a:solidFill>
                <a:latin typeface="Consolas"/>
                <a:cs typeface="Consolas"/>
              </a:rPr>
              <a:t>total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6937" y="499762"/>
            <a:ext cx="123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783" y="1276158"/>
            <a:ext cx="4349750" cy="34594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32434" indent="-42037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Introduction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 Unicode MS"/>
                <a:cs typeface="Arial Unicode MS"/>
              </a:rPr>
              <a:t>each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framework</a:t>
            </a:r>
            <a:endParaRPr sz="1800">
              <a:latin typeface="Arial Unicode MS"/>
              <a:cs typeface="Arial Unicode MS"/>
            </a:endParaRPr>
          </a:p>
          <a:p>
            <a:pPr marL="889635" lvl="1" indent="-375285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889635" algn="l"/>
                <a:tab pos="890269" algn="l"/>
              </a:tabLst>
            </a:pPr>
            <a:r>
              <a:rPr sz="1400" spc="15" dirty="0">
                <a:solidFill>
                  <a:srgbClr val="685D46"/>
                </a:solidFill>
                <a:latin typeface="Arial Unicode MS"/>
                <a:cs typeface="Arial Unicode MS"/>
              </a:rPr>
              <a:t>TensorFlow</a:t>
            </a:r>
            <a:endParaRPr sz="1400">
              <a:latin typeface="Arial Unicode MS"/>
              <a:cs typeface="Arial Unicode MS"/>
            </a:endParaRPr>
          </a:p>
          <a:p>
            <a:pPr marL="889635" lvl="1" indent="-38544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635" algn="l"/>
                <a:tab pos="890269" algn="l"/>
              </a:tabLst>
            </a:pP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Theano</a:t>
            </a:r>
            <a:endParaRPr sz="1400">
              <a:latin typeface="Arial Unicode MS"/>
              <a:cs typeface="Arial Unicode MS"/>
            </a:endParaRPr>
          </a:p>
          <a:p>
            <a:pPr marL="889635" lvl="1" indent="-36131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635" algn="l"/>
                <a:tab pos="890269" algn="l"/>
              </a:tabLst>
            </a:pPr>
            <a:r>
              <a:rPr sz="1400" spc="-5" dirty="0">
                <a:solidFill>
                  <a:srgbClr val="685D46"/>
                </a:solidFill>
                <a:latin typeface="Arial Unicode MS"/>
                <a:cs typeface="Arial Unicode MS"/>
              </a:rPr>
              <a:t>Keras</a:t>
            </a:r>
            <a:endParaRPr sz="1400">
              <a:latin typeface="Arial Unicode MS"/>
              <a:cs typeface="Arial Unicode MS"/>
            </a:endParaRPr>
          </a:p>
          <a:p>
            <a:pPr marL="889635" lvl="1" indent="-38544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635" algn="l"/>
                <a:tab pos="890269" algn="l"/>
              </a:tabLst>
            </a:pPr>
            <a:r>
              <a:rPr sz="1400" spc="20" dirty="0">
                <a:solidFill>
                  <a:srgbClr val="685D46"/>
                </a:solidFill>
                <a:latin typeface="Arial Unicode MS"/>
                <a:cs typeface="Arial Unicode MS"/>
              </a:rPr>
              <a:t>Torch</a:t>
            </a:r>
            <a:endParaRPr sz="1400">
              <a:latin typeface="Arial Unicode MS"/>
              <a:cs typeface="Arial Unicode MS"/>
            </a:endParaRPr>
          </a:p>
          <a:p>
            <a:pPr marL="889635" lvl="1" indent="-375920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635" algn="l"/>
                <a:tab pos="890269" algn="l"/>
              </a:tabLst>
            </a:pPr>
            <a:r>
              <a:rPr sz="1400" spc="5" dirty="0">
                <a:solidFill>
                  <a:srgbClr val="685D46"/>
                </a:solidFill>
                <a:latin typeface="Arial Unicode MS"/>
                <a:cs typeface="Arial Unicode MS"/>
              </a:rPr>
              <a:t>Caffe</a:t>
            </a:r>
            <a:endParaRPr sz="1400">
              <a:latin typeface="Arial Unicode MS"/>
              <a:cs typeface="Arial Unicode MS"/>
            </a:endParaRPr>
          </a:p>
          <a:p>
            <a:pPr marL="432434" indent="-42037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Further</a:t>
            </a:r>
            <a:r>
              <a:rPr sz="1800" spc="-7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comparison</a:t>
            </a:r>
            <a:endParaRPr sz="1800">
              <a:latin typeface="Arial Unicode MS"/>
              <a:cs typeface="Arial Unicode MS"/>
            </a:endParaRPr>
          </a:p>
          <a:p>
            <a:pPr marL="889635" lvl="1" indent="-375285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889635" algn="l"/>
                <a:tab pos="890269" algn="l"/>
              </a:tabLst>
            </a:pPr>
            <a:r>
              <a:rPr sz="1400" dirty="0">
                <a:solidFill>
                  <a:srgbClr val="685D46"/>
                </a:solidFill>
                <a:latin typeface="Arial Unicode MS"/>
                <a:cs typeface="Arial Unicode MS"/>
              </a:rPr>
              <a:t>Code</a:t>
            </a:r>
            <a:r>
              <a:rPr sz="1400" spc="-6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 Unicode MS"/>
                <a:cs typeface="Arial Unicode MS"/>
              </a:rPr>
              <a:t>+</a:t>
            </a:r>
            <a:r>
              <a:rPr sz="14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 Unicode MS"/>
                <a:cs typeface="Arial Unicode MS"/>
              </a:rPr>
              <a:t>models</a:t>
            </a:r>
            <a:endParaRPr sz="1400">
              <a:latin typeface="Arial Unicode MS"/>
              <a:cs typeface="Arial Unicode MS"/>
            </a:endParaRPr>
          </a:p>
          <a:p>
            <a:pPr marL="889635" lvl="1" indent="-38544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635" algn="l"/>
                <a:tab pos="890269" algn="l"/>
              </a:tabLst>
            </a:pPr>
            <a:r>
              <a:rPr sz="1400" spc="50" dirty="0">
                <a:solidFill>
                  <a:srgbClr val="685D46"/>
                </a:solidFill>
                <a:latin typeface="Arial Unicode MS"/>
                <a:cs typeface="Arial Unicode MS"/>
              </a:rPr>
              <a:t>Community</a:t>
            </a:r>
            <a:r>
              <a:rPr sz="14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4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 Unicode MS"/>
                <a:cs typeface="Arial Unicode MS"/>
              </a:rPr>
              <a:t>documentation</a:t>
            </a:r>
            <a:endParaRPr sz="1400">
              <a:latin typeface="Arial Unicode MS"/>
              <a:cs typeface="Arial Unicode MS"/>
            </a:endParaRPr>
          </a:p>
          <a:p>
            <a:pPr marL="889635" lvl="1" indent="-36131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635" algn="l"/>
                <a:tab pos="890269" algn="l"/>
              </a:tabLst>
            </a:pPr>
            <a:r>
              <a:rPr sz="1400" spc="35" dirty="0">
                <a:solidFill>
                  <a:srgbClr val="685D46"/>
                </a:solidFill>
                <a:latin typeface="Arial Unicode MS"/>
                <a:cs typeface="Arial Unicode MS"/>
              </a:rPr>
              <a:t>Performance</a:t>
            </a:r>
            <a:endParaRPr sz="1400">
              <a:latin typeface="Arial Unicode MS"/>
              <a:cs typeface="Arial Unicode MS"/>
            </a:endParaRPr>
          </a:p>
          <a:p>
            <a:pPr marL="889635" lvl="1" indent="-38544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635" algn="l"/>
                <a:tab pos="890269" algn="l"/>
              </a:tabLst>
            </a:pPr>
            <a:r>
              <a:rPr sz="1400" spc="50" dirty="0">
                <a:solidFill>
                  <a:srgbClr val="685D46"/>
                </a:solidFill>
                <a:latin typeface="Arial Unicode MS"/>
                <a:cs typeface="Arial Unicode MS"/>
              </a:rPr>
              <a:t>Model</a:t>
            </a:r>
            <a:r>
              <a:rPr sz="1400" spc="-6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 Unicode MS"/>
                <a:cs typeface="Arial Unicode MS"/>
              </a:rPr>
              <a:t>deployment</a:t>
            </a:r>
            <a:endParaRPr sz="1400">
              <a:latin typeface="Arial Unicode MS"/>
              <a:cs typeface="Arial Unicode MS"/>
            </a:endParaRPr>
          </a:p>
          <a:p>
            <a:pPr marL="889635" lvl="1" indent="-375920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635" algn="l"/>
                <a:tab pos="890269" algn="l"/>
              </a:tabLst>
            </a:pPr>
            <a:r>
              <a:rPr sz="1400" spc="10" dirty="0">
                <a:solidFill>
                  <a:srgbClr val="685D46"/>
                </a:solidFill>
                <a:latin typeface="Arial Unicode MS"/>
                <a:cs typeface="Arial Unicode MS"/>
              </a:rPr>
              <a:t>Extra</a:t>
            </a:r>
            <a:r>
              <a:rPr sz="14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 Unicode MS"/>
                <a:cs typeface="Arial Unicode MS"/>
              </a:rPr>
              <a:t>features</a:t>
            </a:r>
            <a:endParaRPr sz="1400">
              <a:latin typeface="Arial Unicode MS"/>
              <a:cs typeface="Arial Unicode MS"/>
            </a:endParaRPr>
          </a:p>
          <a:p>
            <a:pPr marL="432434" indent="-42037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Which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framework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choose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when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100" dirty="0">
                <a:solidFill>
                  <a:srgbClr val="685D46"/>
                </a:solidFill>
                <a:latin typeface="Arial Unicode MS"/>
                <a:cs typeface="Arial Unicode MS"/>
              </a:rPr>
              <a:t>..?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249" y="499762"/>
            <a:ext cx="307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Caffe-</a:t>
            </a:r>
            <a:r>
              <a:rPr spc="-80" dirty="0"/>
              <a:t> </a:t>
            </a:r>
            <a:r>
              <a:rPr spc="-25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102" y="1437340"/>
            <a:ext cx="1449288" cy="2101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8696" y="1437340"/>
            <a:ext cx="2556188" cy="2614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9957" y="1500294"/>
            <a:ext cx="954434" cy="1986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376" y="2234249"/>
            <a:ext cx="110579" cy="11787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14848" y="2190792"/>
            <a:ext cx="487680" cy="220979"/>
          </a:xfrm>
          <a:custGeom>
            <a:avLst/>
            <a:gdLst/>
            <a:ahLst/>
            <a:cxnLst/>
            <a:rect l="l" t="t" r="r" b="b"/>
            <a:pathLst>
              <a:path w="487680" h="220980">
                <a:moveTo>
                  <a:pt x="12352" y="175617"/>
                </a:moveTo>
                <a:lnTo>
                  <a:pt x="8284" y="175617"/>
                </a:lnTo>
                <a:lnTo>
                  <a:pt x="6598" y="175517"/>
                </a:lnTo>
                <a:lnTo>
                  <a:pt x="5208" y="175319"/>
                </a:lnTo>
                <a:lnTo>
                  <a:pt x="3919" y="175220"/>
                </a:lnTo>
                <a:lnTo>
                  <a:pt x="0" y="172442"/>
                </a:lnTo>
                <a:lnTo>
                  <a:pt x="0" y="3323"/>
                </a:lnTo>
                <a:lnTo>
                  <a:pt x="148" y="2728"/>
                </a:lnTo>
                <a:lnTo>
                  <a:pt x="744" y="1736"/>
                </a:lnTo>
                <a:lnTo>
                  <a:pt x="1289" y="1339"/>
                </a:lnTo>
                <a:lnTo>
                  <a:pt x="2083" y="1041"/>
                </a:lnTo>
                <a:lnTo>
                  <a:pt x="2877" y="644"/>
                </a:lnTo>
                <a:lnTo>
                  <a:pt x="3919" y="396"/>
                </a:lnTo>
                <a:lnTo>
                  <a:pt x="5208" y="297"/>
                </a:lnTo>
                <a:lnTo>
                  <a:pt x="6598" y="99"/>
                </a:lnTo>
                <a:lnTo>
                  <a:pt x="8284" y="0"/>
                </a:lnTo>
                <a:lnTo>
                  <a:pt x="12352" y="0"/>
                </a:lnTo>
                <a:lnTo>
                  <a:pt x="14039" y="99"/>
                </a:lnTo>
                <a:lnTo>
                  <a:pt x="15329" y="297"/>
                </a:lnTo>
                <a:lnTo>
                  <a:pt x="16718" y="396"/>
                </a:lnTo>
                <a:lnTo>
                  <a:pt x="17809" y="644"/>
                </a:lnTo>
                <a:lnTo>
                  <a:pt x="18603" y="1041"/>
                </a:lnTo>
                <a:lnTo>
                  <a:pt x="19397" y="1339"/>
                </a:lnTo>
                <a:lnTo>
                  <a:pt x="19942" y="1736"/>
                </a:lnTo>
                <a:lnTo>
                  <a:pt x="20538" y="2728"/>
                </a:lnTo>
                <a:lnTo>
                  <a:pt x="20687" y="3323"/>
                </a:lnTo>
                <a:lnTo>
                  <a:pt x="20687" y="172442"/>
                </a:lnTo>
                <a:lnTo>
                  <a:pt x="15329" y="175319"/>
                </a:lnTo>
                <a:lnTo>
                  <a:pt x="14039" y="175517"/>
                </a:lnTo>
                <a:lnTo>
                  <a:pt x="12352" y="175617"/>
                </a:lnTo>
                <a:close/>
              </a:path>
              <a:path w="487680" h="220980">
                <a:moveTo>
                  <a:pt x="61344" y="81557"/>
                </a:moveTo>
                <a:lnTo>
                  <a:pt x="59657" y="81557"/>
                </a:lnTo>
                <a:lnTo>
                  <a:pt x="59062" y="81408"/>
                </a:lnTo>
                <a:lnTo>
                  <a:pt x="56265" y="70544"/>
                </a:lnTo>
                <a:lnTo>
                  <a:pt x="56333" y="69800"/>
                </a:lnTo>
                <a:lnTo>
                  <a:pt x="94532" y="53131"/>
                </a:lnTo>
                <a:lnTo>
                  <a:pt x="106935" y="53131"/>
                </a:lnTo>
                <a:lnTo>
                  <a:pt x="113781" y="54074"/>
                </a:lnTo>
                <a:lnTo>
                  <a:pt x="119436" y="55959"/>
                </a:lnTo>
                <a:lnTo>
                  <a:pt x="125191" y="57745"/>
                </a:lnTo>
                <a:lnTo>
                  <a:pt x="129804" y="60424"/>
                </a:lnTo>
                <a:lnTo>
                  <a:pt x="133379" y="64095"/>
                </a:lnTo>
                <a:lnTo>
                  <a:pt x="136849" y="67468"/>
                </a:lnTo>
                <a:lnTo>
                  <a:pt x="138298" y="69949"/>
                </a:lnTo>
                <a:lnTo>
                  <a:pt x="91903" y="69949"/>
                </a:lnTo>
                <a:lnTo>
                  <a:pt x="87339" y="70544"/>
                </a:lnTo>
                <a:lnTo>
                  <a:pt x="62832" y="80962"/>
                </a:lnTo>
                <a:lnTo>
                  <a:pt x="61344" y="81557"/>
                </a:lnTo>
                <a:close/>
              </a:path>
              <a:path w="487680" h="220980">
                <a:moveTo>
                  <a:pt x="96566" y="177254"/>
                </a:moveTo>
                <a:lnTo>
                  <a:pt x="83866" y="177254"/>
                </a:lnTo>
                <a:lnTo>
                  <a:pt x="78459" y="176460"/>
                </a:lnTo>
                <a:lnTo>
                  <a:pt x="72803" y="174625"/>
                </a:lnTo>
                <a:lnTo>
                  <a:pt x="68835" y="173384"/>
                </a:lnTo>
                <a:lnTo>
                  <a:pt x="50678" y="148332"/>
                </a:lnTo>
                <a:lnTo>
                  <a:pt x="50678" y="136525"/>
                </a:lnTo>
                <a:lnTo>
                  <a:pt x="51967" y="131018"/>
                </a:lnTo>
                <a:lnTo>
                  <a:pt x="54547" y="126355"/>
                </a:lnTo>
                <a:lnTo>
                  <a:pt x="57127" y="121592"/>
                </a:lnTo>
                <a:lnTo>
                  <a:pt x="60847" y="117673"/>
                </a:lnTo>
                <a:lnTo>
                  <a:pt x="70571" y="111521"/>
                </a:lnTo>
                <a:lnTo>
                  <a:pt x="76524" y="109239"/>
                </a:lnTo>
                <a:lnTo>
                  <a:pt x="83569" y="107751"/>
                </a:lnTo>
                <a:lnTo>
                  <a:pt x="90613" y="106164"/>
                </a:lnTo>
                <a:lnTo>
                  <a:pt x="98501" y="105370"/>
                </a:lnTo>
                <a:lnTo>
                  <a:pt x="122859" y="105370"/>
                </a:lnTo>
                <a:lnTo>
                  <a:pt x="122859" y="92174"/>
                </a:lnTo>
                <a:lnTo>
                  <a:pt x="122363" y="88354"/>
                </a:lnTo>
                <a:lnTo>
                  <a:pt x="121371" y="84980"/>
                </a:lnTo>
                <a:lnTo>
                  <a:pt x="120478" y="81607"/>
                </a:lnTo>
                <a:lnTo>
                  <a:pt x="118990" y="78829"/>
                </a:lnTo>
                <a:lnTo>
                  <a:pt x="116906" y="76646"/>
                </a:lnTo>
                <a:lnTo>
                  <a:pt x="114922" y="74364"/>
                </a:lnTo>
                <a:lnTo>
                  <a:pt x="112292" y="72677"/>
                </a:lnTo>
                <a:lnTo>
                  <a:pt x="105744" y="70494"/>
                </a:lnTo>
                <a:lnTo>
                  <a:pt x="101726" y="69949"/>
                </a:lnTo>
                <a:lnTo>
                  <a:pt x="138298" y="69949"/>
                </a:lnTo>
                <a:lnTo>
                  <a:pt x="139429" y="71883"/>
                </a:lnTo>
                <a:lnTo>
                  <a:pt x="142604" y="82500"/>
                </a:lnTo>
                <a:lnTo>
                  <a:pt x="143359" y="88354"/>
                </a:lnTo>
                <a:lnTo>
                  <a:pt x="143397" y="120253"/>
                </a:lnTo>
                <a:lnTo>
                  <a:pt x="99394" y="120253"/>
                </a:lnTo>
                <a:lnTo>
                  <a:pt x="94433" y="120749"/>
                </a:lnTo>
                <a:lnTo>
                  <a:pt x="90266" y="121741"/>
                </a:lnTo>
                <a:lnTo>
                  <a:pt x="86099" y="122634"/>
                </a:lnTo>
                <a:lnTo>
                  <a:pt x="82626" y="124023"/>
                </a:lnTo>
                <a:lnTo>
                  <a:pt x="77070" y="127793"/>
                </a:lnTo>
                <a:lnTo>
                  <a:pt x="75036" y="130075"/>
                </a:lnTo>
                <a:lnTo>
                  <a:pt x="73746" y="132754"/>
                </a:lnTo>
                <a:lnTo>
                  <a:pt x="72456" y="135334"/>
                </a:lnTo>
                <a:lnTo>
                  <a:pt x="71811" y="138360"/>
                </a:lnTo>
                <a:lnTo>
                  <a:pt x="71811" y="147687"/>
                </a:lnTo>
                <a:lnTo>
                  <a:pt x="73647" y="152350"/>
                </a:lnTo>
                <a:lnTo>
                  <a:pt x="77318" y="155823"/>
                </a:lnTo>
                <a:lnTo>
                  <a:pt x="81088" y="159295"/>
                </a:lnTo>
                <a:lnTo>
                  <a:pt x="86347" y="161032"/>
                </a:lnTo>
                <a:lnTo>
                  <a:pt x="125125" y="161032"/>
                </a:lnTo>
                <a:lnTo>
                  <a:pt x="120676" y="165844"/>
                </a:lnTo>
                <a:lnTo>
                  <a:pt x="115170" y="169961"/>
                </a:lnTo>
                <a:lnTo>
                  <a:pt x="109018" y="172938"/>
                </a:lnTo>
                <a:lnTo>
                  <a:pt x="102966" y="175815"/>
                </a:lnTo>
                <a:lnTo>
                  <a:pt x="96566" y="177254"/>
                </a:lnTo>
                <a:close/>
              </a:path>
              <a:path w="487680" h="220980">
                <a:moveTo>
                  <a:pt x="125125" y="161032"/>
                </a:moveTo>
                <a:lnTo>
                  <a:pt x="98551" y="161032"/>
                </a:lnTo>
                <a:lnTo>
                  <a:pt x="103561" y="159642"/>
                </a:lnTo>
                <a:lnTo>
                  <a:pt x="108125" y="156864"/>
                </a:lnTo>
                <a:lnTo>
                  <a:pt x="112789" y="154086"/>
                </a:lnTo>
                <a:lnTo>
                  <a:pt x="117700" y="149869"/>
                </a:lnTo>
                <a:lnTo>
                  <a:pt x="122859" y="144214"/>
                </a:lnTo>
                <a:lnTo>
                  <a:pt x="122859" y="120253"/>
                </a:lnTo>
                <a:lnTo>
                  <a:pt x="143397" y="120253"/>
                </a:lnTo>
                <a:lnTo>
                  <a:pt x="143397" y="160585"/>
                </a:lnTo>
                <a:lnTo>
                  <a:pt x="125538" y="160585"/>
                </a:lnTo>
                <a:lnTo>
                  <a:pt x="125125" y="161032"/>
                </a:lnTo>
                <a:close/>
              </a:path>
              <a:path w="487680" h="220980">
                <a:moveTo>
                  <a:pt x="136750" y="175617"/>
                </a:moveTo>
                <a:lnTo>
                  <a:pt x="132285" y="175617"/>
                </a:lnTo>
                <a:lnTo>
                  <a:pt x="130549" y="175468"/>
                </a:lnTo>
                <a:lnTo>
                  <a:pt x="129259" y="175170"/>
                </a:lnTo>
                <a:lnTo>
                  <a:pt x="127969" y="174972"/>
                </a:lnTo>
                <a:lnTo>
                  <a:pt x="127026" y="174625"/>
                </a:lnTo>
                <a:lnTo>
                  <a:pt x="125836" y="173632"/>
                </a:lnTo>
                <a:lnTo>
                  <a:pt x="125558" y="172938"/>
                </a:lnTo>
                <a:lnTo>
                  <a:pt x="125538" y="160585"/>
                </a:lnTo>
                <a:lnTo>
                  <a:pt x="143397" y="160585"/>
                </a:lnTo>
                <a:lnTo>
                  <a:pt x="143374" y="172938"/>
                </a:lnTo>
                <a:lnTo>
                  <a:pt x="143050" y="173632"/>
                </a:lnTo>
                <a:lnTo>
                  <a:pt x="142356" y="174128"/>
                </a:lnTo>
                <a:lnTo>
                  <a:pt x="141760" y="174625"/>
                </a:lnTo>
                <a:lnTo>
                  <a:pt x="140867" y="174972"/>
                </a:lnTo>
                <a:lnTo>
                  <a:pt x="139677" y="175170"/>
                </a:lnTo>
                <a:lnTo>
                  <a:pt x="138486" y="175468"/>
                </a:lnTo>
                <a:lnTo>
                  <a:pt x="136750" y="175617"/>
                </a:lnTo>
                <a:close/>
              </a:path>
              <a:path w="487680" h="220980">
                <a:moveTo>
                  <a:pt x="207272" y="220563"/>
                </a:moveTo>
                <a:lnTo>
                  <a:pt x="200922" y="220563"/>
                </a:lnTo>
                <a:lnTo>
                  <a:pt x="199136" y="220464"/>
                </a:lnTo>
                <a:lnTo>
                  <a:pt x="193480" y="216346"/>
                </a:lnTo>
                <a:lnTo>
                  <a:pt x="193679" y="215354"/>
                </a:lnTo>
                <a:lnTo>
                  <a:pt x="194175" y="214163"/>
                </a:lnTo>
                <a:lnTo>
                  <a:pt x="209802" y="174873"/>
                </a:lnTo>
                <a:lnTo>
                  <a:pt x="165792" y="62507"/>
                </a:lnTo>
                <a:lnTo>
                  <a:pt x="165004" y="59779"/>
                </a:lnTo>
                <a:lnTo>
                  <a:pt x="165023" y="57646"/>
                </a:lnTo>
                <a:lnTo>
                  <a:pt x="165302" y="56901"/>
                </a:lnTo>
                <a:lnTo>
                  <a:pt x="166592" y="55810"/>
                </a:lnTo>
                <a:lnTo>
                  <a:pt x="167683" y="55413"/>
                </a:lnTo>
                <a:lnTo>
                  <a:pt x="169172" y="55215"/>
                </a:lnTo>
                <a:lnTo>
                  <a:pt x="170759" y="54917"/>
                </a:lnTo>
                <a:lnTo>
                  <a:pt x="172793" y="54768"/>
                </a:lnTo>
                <a:lnTo>
                  <a:pt x="177754" y="54768"/>
                </a:lnTo>
                <a:lnTo>
                  <a:pt x="179689" y="54867"/>
                </a:lnTo>
                <a:lnTo>
                  <a:pt x="181078" y="55066"/>
                </a:lnTo>
                <a:lnTo>
                  <a:pt x="182566" y="55165"/>
                </a:lnTo>
                <a:lnTo>
                  <a:pt x="183707" y="55413"/>
                </a:lnTo>
                <a:lnTo>
                  <a:pt x="184501" y="55810"/>
                </a:lnTo>
                <a:lnTo>
                  <a:pt x="185394" y="56108"/>
                </a:lnTo>
                <a:lnTo>
                  <a:pt x="185989" y="56554"/>
                </a:lnTo>
                <a:lnTo>
                  <a:pt x="186287" y="57150"/>
                </a:lnTo>
                <a:lnTo>
                  <a:pt x="186684" y="57745"/>
                </a:lnTo>
                <a:lnTo>
                  <a:pt x="187130" y="58588"/>
                </a:lnTo>
                <a:lnTo>
                  <a:pt x="187661" y="59779"/>
                </a:lnTo>
                <a:lnTo>
                  <a:pt x="219773" y="150316"/>
                </a:lnTo>
                <a:lnTo>
                  <a:pt x="240261" y="150316"/>
                </a:lnTo>
                <a:lnTo>
                  <a:pt x="215854" y="217785"/>
                </a:lnTo>
                <a:lnTo>
                  <a:pt x="214564" y="218826"/>
                </a:lnTo>
                <a:lnTo>
                  <a:pt x="210397" y="220216"/>
                </a:lnTo>
                <a:lnTo>
                  <a:pt x="207272" y="220563"/>
                </a:lnTo>
                <a:close/>
              </a:path>
              <a:path w="487680" h="220980">
                <a:moveTo>
                  <a:pt x="240261" y="150316"/>
                </a:moveTo>
                <a:lnTo>
                  <a:pt x="220220" y="150316"/>
                </a:lnTo>
                <a:lnTo>
                  <a:pt x="251325" y="59233"/>
                </a:lnTo>
                <a:lnTo>
                  <a:pt x="251821" y="57646"/>
                </a:lnTo>
                <a:lnTo>
                  <a:pt x="252416" y="56653"/>
                </a:lnTo>
                <a:lnTo>
                  <a:pt x="253111" y="56257"/>
                </a:lnTo>
                <a:lnTo>
                  <a:pt x="253904" y="55760"/>
                </a:lnTo>
                <a:lnTo>
                  <a:pt x="254996" y="55413"/>
                </a:lnTo>
                <a:lnTo>
                  <a:pt x="256385" y="55215"/>
                </a:lnTo>
                <a:lnTo>
                  <a:pt x="257774" y="54917"/>
                </a:lnTo>
                <a:lnTo>
                  <a:pt x="259808" y="54768"/>
                </a:lnTo>
                <a:lnTo>
                  <a:pt x="264868" y="54768"/>
                </a:lnTo>
                <a:lnTo>
                  <a:pt x="266803" y="54917"/>
                </a:lnTo>
                <a:lnTo>
                  <a:pt x="268291" y="55215"/>
                </a:lnTo>
                <a:lnTo>
                  <a:pt x="269779" y="55413"/>
                </a:lnTo>
                <a:lnTo>
                  <a:pt x="270871" y="55810"/>
                </a:lnTo>
                <a:lnTo>
                  <a:pt x="271565" y="56405"/>
                </a:lnTo>
                <a:lnTo>
                  <a:pt x="272359" y="56901"/>
                </a:lnTo>
                <a:lnTo>
                  <a:pt x="272731" y="57646"/>
                </a:lnTo>
                <a:lnTo>
                  <a:pt x="272756" y="59779"/>
                </a:lnTo>
                <a:lnTo>
                  <a:pt x="272475" y="61118"/>
                </a:lnTo>
                <a:lnTo>
                  <a:pt x="271904" y="62805"/>
                </a:lnTo>
                <a:lnTo>
                  <a:pt x="240261" y="150316"/>
                </a:lnTo>
                <a:close/>
              </a:path>
              <a:path w="487680" h="220980">
                <a:moveTo>
                  <a:pt x="349134" y="177254"/>
                </a:moveTo>
                <a:lnTo>
                  <a:pt x="334549" y="177254"/>
                </a:lnTo>
                <a:lnTo>
                  <a:pt x="326413" y="175964"/>
                </a:lnTo>
                <a:lnTo>
                  <a:pt x="293274" y="150366"/>
                </a:lnTo>
                <a:lnTo>
                  <a:pt x="287295" y="113555"/>
                </a:lnTo>
                <a:lnTo>
                  <a:pt x="287454" y="108681"/>
                </a:lnTo>
                <a:lnTo>
                  <a:pt x="306569" y="64492"/>
                </a:lnTo>
                <a:lnTo>
                  <a:pt x="333210" y="53131"/>
                </a:lnTo>
                <a:lnTo>
                  <a:pt x="350375" y="53131"/>
                </a:lnTo>
                <a:lnTo>
                  <a:pt x="357915" y="54570"/>
                </a:lnTo>
                <a:lnTo>
                  <a:pt x="364166" y="57447"/>
                </a:lnTo>
                <a:lnTo>
                  <a:pt x="370417" y="60225"/>
                </a:lnTo>
                <a:lnTo>
                  <a:pt x="375526" y="64045"/>
                </a:lnTo>
                <a:lnTo>
                  <a:pt x="379750" y="69205"/>
                </a:lnTo>
                <a:lnTo>
                  <a:pt x="335591" y="69205"/>
                </a:lnTo>
                <a:lnTo>
                  <a:pt x="331126" y="70197"/>
                </a:lnTo>
                <a:lnTo>
                  <a:pt x="327257" y="72181"/>
                </a:lnTo>
                <a:lnTo>
                  <a:pt x="323387" y="74066"/>
                </a:lnTo>
                <a:lnTo>
                  <a:pt x="320162" y="76596"/>
                </a:lnTo>
                <a:lnTo>
                  <a:pt x="309100" y="104179"/>
                </a:lnTo>
                <a:lnTo>
                  <a:pt x="391253" y="104179"/>
                </a:lnTo>
                <a:lnTo>
                  <a:pt x="391253" y="113555"/>
                </a:lnTo>
                <a:lnTo>
                  <a:pt x="390409" y="115887"/>
                </a:lnTo>
                <a:lnTo>
                  <a:pt x="388723" y="117276"/>
                </a:lnTo>
                <a:lnTo>
                  <a:pt x="387135" y="118665"/>
                </a:lnTo>
                <a:lnTo>
                  <a:pt x="385300" y="119360"/>
                </a:lnTo>
                <a:lnTo>
                  <a:pt x="309100" y="119360"/>
                </a:lnTo>
                <a:lnTo>
                  <a:pt x="309100" y="125610"/>
                </a:lnTo>
                <a:lnTo>
                  <a:pt x="333408" y="159494"/>
                </a:lnTo>
                <a:lnTo>
                  <a:pt x="339163" y="160436"/>
                </a:lnTo>
                <a:lnTo>
                  <a:pt x="386490" y="160436"/>
                </a:lnTo>
                <a:lnTo>
                  <a:pt x="386441" y="162024"/>
                </a:lnTo>
                <a:lnTo>
                  <a:pt x="384258" y="168026"/>
                </a:lnTo>
                <a:lnTo>
                  <a:pt x="383861" y="168523"/>
                </a:lnTo>
                <a:lnTo>
                  <a:pt x="354194" y="176857"/>
                </a:lnTo>
                <a:lnTo>
                  <a:pt x="349134" y="177254"/>
                </a:lnTo>
                <a:close/>
              </a:path>
              <a:path w="487680" h="220980">
                <a:moveTo>
                  <a:pt x="391253" y="104179"/>
                </a:moveTo>
                <a:lnTo>
                  <a:pt x="370417" y="104179"/>
                </a:lnTo>
                <a:lnTo>
                  <a:pt x="370128" y="96440"/>
                </a:lnTo>
                <a:lnTo>
                  <a:pt x="368817" y="89594"/>
                </a:lnTo>
                <a:lnTo>
                  <a:pt x="366482" y="83641"/>
                </a:lnTo>
                <a:lnTo>
                  <a:pt x="363124" y="78581"/>
                </a:lnTo>
                <a:lnTo>
                  <a:pt x="358064" y="72330"/>
                </a:lnTo>
                <a:lnTo>
                  <a:pt x="350573" y="69205"/>
                </a:lnTo>
                <a:lnTo>
                  <a:pt x="379750" y="69205"/>
                </a:lnTo>
                <a:lnTo>
                  <a:pt x="383563" y="73669"/>
                </a:lnTo>
                <a:lnTo>
                  <a:pt x="386540" y="79325"/>
                </a:lnTo>
                <a:lnTo>
                  <a:pt x="388425" y="85873"/>
                </a:lnTo>
                <a:lnTo>
                  <a:pt x="390310" y="92323"/>
                </a:lnTo>
                <a:lnTo>
                  <a:pt x="391253" y="99218"/>
                </a:lnTo>
                <a:lnTo>
                  <a:pt x="391253" y="104179"/>
                </a:lnTo>
                <a:close/>
              </a:path>
              <a:path w="487680" h="220980">
                <a:moveTo>
                  <a:pt x="386490" y="160436"/>
                </a:moveTo>
                <a:lnTo>
                  <a:pt x="351367" y="160436"/>
                </a:lnTo>
                <a:lnTo>
                  <a:pt x="356129" y="159990"/>
                </a:lnTo>
                <a:lnTo>
                  <a:pt x="364464" y="158204"/>
                </a:lnTo>
                <a:lnTo>
                  <a:pt x="368035" y="157212"/>
                </a:lnTo>
                <a:lnTo>
                  <a:pt x="371012" y="156120"/>
                </a:lnTo>
                <a:lnTo>
                  <a:pt x="374088" y="155029"/>
                </a:lnTo>
                <a:lnTo>
                  <a:pt x="376618" y="154086"/>
                </a:lnTo>
                <a:lnTo>
                  <a:pt x="378602" y="153292"/>
                </a:lnTo>
                <a:lnTo>
                  <a:pt x="380587" y="152400"/>
                </a:lnTo>
                <a:lnTo>
                  <a:pt x="382075" y="151953"/>
                </a:lnTo>
                <a:lnTo>
                  <a:pt x="383662" y="151953"/>
                </a:lnTo>
                <a:lnTo>
                  <a:pt x="384159" y="152102"/>
                </a:lnTo>
                <a:lnTo>
                  <a:pt x="384555" y="152400"/>
                </a:lnTo>
                <a:lnTo>
                  <a:pt x="385051" y="152598"/>
                </a:lnTo>
                <a:lnTo>
                  <a:pt x="385448" y="152995"/>
                </a:lnTo>
                <a:lnTo>
                  <a:pt x="386044" y="154185"/>
                </a:lnTo>
                <a:lnTo>
                  <a:pt x="386242" y="155029"/>
                </a:lnTo>
                <a:lnTo>
                  <a:pt x="386460" y="157609"/>
                </a:lnTo>
                <a:lnTo>
                  <a:pt x="386490" y="160436"/>
                </a:lnTo>
                <a:close/>
              </a:path>
              <a:path w="487680" h="220980">
                <a:moveTo>
                  <a:pt x="460667" y="75158"/>
                </a:moveTo>
                <a:lnTo>
                  <a:pt x="439895" y="75158"/>
                </a:lnTo>
                <a:lnTo>
                  <a:pt x="442971" y="70594"/>
                </a:lnTo>
                <a:lnTo>
                  <a:pt x="445848" y="66923"/>
                </a:lnTo>
                <a:lnTo>
                  <a:pt x="451305" y="61267"/>
                </a:lnTo>
                <a:lnTo>
                  <a:pt x="453885" y="59035"/>
                </a:lnTo>
                <a:lnTo>
                  <a:pt x="456266" y="57447"/>
                </a:lnTo>
                <a:lnTo>
                  <a:pt x="458746" y="55760"/>
                </a:lnTo>
                <a:lnTo>
                  <a:pt x="461177" y="54619"/>
                </a:lnTo>
                <a:lnTo>
                  <a:pt x="465940" y="53429"/>
                </a:lnTo>
                <a:lnTo>
                  <a:pt x="468321" y="53131"/>
                </a:lnTo>
                <a:lnTo>
                  <a:pt x="471794" y="53131"/>
                </a:lnTo>
                <a:lnTo>
                  <a:pt x="473034" y="53181"/>
                </a:lnTo>
                <a:lnTo>
                  <a:pt x="475812" y="53379"/>
                </a:lnTo>
                <a:lnTo>
                  <a:pt x="477251" y="53627"/>
                </a:lnTo>
                <a:lnTo>
                  <a:pt x="478739" y="54024"/>
                </a:lnTo>
                <a:lnTo>
                  <a:pt x="480327" y="54322"/>
                </a:lnTo>
                <a:lnTo>
                  <a:pt x="481716" y="54669"/>
                </a:lnTo>
                <a:lnTo>
                  <a:pt x="484097" y="55463"/>
                </a:lnTo>
                <a:lnTo>
                  <a:pt x="484940" y="55909"/>
                </a:lnTo>
                <a:lnTo>
                  <a:pt x="485436" y="56405"/>
                </a:lnTo>
                <a:lnTo>
                  <a:pt x="485932" y="56802"/>
                </a:lnTo>
                <a:lnTo>
                  <a:pt x="486280" y="57199"/>
                </a:lnTo>
                <a:lnTo>
                  <a:pt x="486478" y="57596"/>
                </a:lnTo>
                <a:lnTo>
                  <a:pt x="486677" y="57894"/>
                </a:lnTo>
                <a:lnTo>
                  <a:pt x="486825" y="58340"/>
                </a:lnTo>
                <a:lnTo>
                  <a:pt x="487024" y="59531"/>
                </a:lnTo>
                <a:lnTo>
                  <a:pt x="487073" y="61614"/>
                </a:lnTo>
                <a:lnTo>
                  <a:pt x="487173" y="62706"/>
                </a:lnTo>
                <a:lnTo>
                  <a:pt x="487089" y="70594"/>
                </a:lnTo>
                <a:lnTo>
                  <a:pt x="486974" y="72032"/>
                </a:lnTo>
                <a:lnTo>
                  <a:pt x="486855" y="72628"/>
                </a:lnTo>
                <a:lnTo>
                  <a:pt x="467279" y="72628"/>
                </a:lnTo>
                <a:lnTo>
                  <a:pt x="465245" y="73074"/>
                </a:lnTo>
                <a:lnTo>
                  <a:pt x="463261" y="73967"/>
                </a:lnTo>
                <a:lnTo>
                  <a:pt x="461277" y="74761"/>
                </a:lnTo>
                <a:lnTo>
                  <a:pt x="460667" y="75158"/>
                </a:lnTo>
                <a:close/>
              </a:path>
              <a:path w="487680" h="220980">
                <a:moveTo>
                  <a:pt x="433495" y="175617"/>
                </a:moveTo>
                <a:lnTo>
                  <a:pt x="429427" y="175617"/>
                </a:lnTo>
                <a:lnTo>
                  <a:pt x="427741" y="175517"/>
                </a:lnTo>
                <a:lnTo>
                  <a:pt x="426352" y="175319"/>
                </a:lnTo>
                <a:lnTo>
                  <a:pt x="425062" y="175220"/>
                </a:lnTo>
                <a:lnTo>
                  <a:pt x="421242" y="57497"/>
                </a:lnTo>
                <a:lnTo>
                  <a:pt x="421440" y="57001"/>
                </a:lnTo>
                <a:lnTo>
                  <a:pt x="421738" y="56505"/>
                </a:lnTo>
                <a:lnTo>
                  <a:pt x="422234" y="56108"/>
                </a:lnTo>
                <a:lnTo>
                  <a:pt x="423028" y="55760"/>
                </a:lnTo>
                <a:lnTo>
                  <a:pt x="423722" y="55413"/>
                </a:lnTo>
                <a:lnTo>
                  <a:pt x="424715" y="55165"/>
                </a:lnTo>
                <a:lnTo>
                  <a:pt x="425905" y="55066"/>
                </a:lnTo>
                <a:lnTo>
                  <a:pt x="427096" y="54867"/>
                </a:lnTo>
                <a:lnTo>
                  <a:pt x="428634" y="54768"/>
                </a:lnTo>
                <a:lnTo>
                  <a:pt x="432404" y="54768"/>
                </a:lnTo>
                <a:lnTo>
                  <a:pt x="433942" y="54867"/>
                </a:lnTo>
                <a:lnTo>
                  <a:pt x="435132" y="55066"/>
                </a:lnTo>
                <a:lnTo>
                  <a:pt x="436323" y="55165"/>
                </a:lnTo>
                <a:lnTo>
                  <a:pt x="437266" y="55413"/>
                </a:lnTo>
                <a:lnTo>
                  <a:pt x="437960" y="55810"/>
                </a:lnTo>
                <a:lnTo>
                  <a:pt x="438655" y="56108"/>
                </a:lnTo>
                <a:lnTo>
                  <a:pt x="439151" y="56505"/>
                </a:lnTo>
                <a:lnTo>
                  <a:pt x="439716" y="57447"/>
                </a:lnTo>
                <a:lnTo>
                  <a:pt x="439771" y="57596"/>
                </a:lnTo>
                <a:lnTo>
                  <a:pt x="439895" y="75158"/>
                </a:lnTo>
                <a:lnTo>
                  <a:pt x="460667" y="75158"/>
                </a:lnTo>
                <a:lnTo>
                  <a:pt x="441830" y="97333"/>
                </a:lnTo>
                <a:lnTo>
                  <a:pt x="441830" y="172442"/>
                </a:lnTo>
                <a:lnTo>
                  <a:pt x="441681" y="173037"/>
                </a:lnTo>
                <a:lnTo>
                  <a:pt x="436472" y="175319"/>
                </a:lnTo>
                <a:lnTo>
                  <a:pt x="435182" y="175517"/>
                </a:lnTo>
                <a:lnTo>
                  <a:pt x="433495" y="175617"/>
                </a:lnTo>
                <a:close/>
              </a:path>
              <a:path w="487680" h="220980">
                <a:moveTo>
                  <a:pt x="484791" y="75902"/>
                </a:moveTo>
                <a:lnTo>
                  <a:pt x="483402" y="75902"/>
                </a:lnTo>
                <a:lnTo>
                  <a:pt x="482559" y="75753"/>
                </a:lnTo>
                <a:lnTo>
                  <a:pt x="481567" y="75455"/>
                </a:lnTo>
                <a:lnTo>
                  <a:pt x="480674" y="75058"/>
                </a:lnTo>
                <a:lnTo>
                  <a:pt x="479582" y="74662"/>
                </a:lnTo>
                <a:lnTo>
                  <a:pt x="478293" y="74265"/>
                </a:lnTo>
                <a:lnTo>
                  <a:pt x="477102" y="73868"/>
                </a:lnTo>
                <a:lnTo>
                  <a:pt x="475762" y="73521"/>
                </a:lnTo>
                <a:lnTo>
                  <a:pt x="474274" y="73223"/>
                </a:lnTo>
                <a:lnTo>
                  <a:pt x="472786" y="72826"/>
                </a:lnTo>
                <a:lnTo>
                  <a:pt x="471149" y="72628"/>
                </a:lnTo>
                <a:lnTo>
                  <a:pt x="486855" y="72628"/>
                </a:lnTo>
                <a:lnTo>
                  <a:pt x="486757" y="73074"/>
                </a:lnTo>
                <a:lnTo>
                  <a:pt x="486464" y="73868"/>
                </a:lnTo>
                <a:lnTo>
                  <a:pt x="486280" y="74513"/>
                </a:lnTo>
                <a:lnTo>
                  <a:pt x="485982" y="75058"/>
                </a:lnTo>
                <a:lnTo>
                  <a:pt x="485287" y="75753"/>
                </a:lnTo>
                <a:lnTo>
                  <a:pt x="484791" y="75902"/>
                </a:lnTo>
                <a:close/>
              </a:path>
            </a:pathLst>
          </a:custGeom>
          <a:solidFill>
            <a:srgbClr val="17B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320" y="2190792"/>
            <a:ext cx="1088813" cy="2207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4848" y="2495592"/>
            <a:ext cx="525789" cy="17725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223749" y="2293781"/>
            <a:ext cx="61594" cy="17145"/>
          </a:xfrm>
          <a:custGeom>
            <a:avLst/>
            <a:gdLst/>
            <a:ahLst/>
            <a:cxnLst/>
            <a:rect l="l" t="t" r="r" b="b"/>
            <a:pathLst>
              <a:path w="61595" h="17144">
                <a:moveTo>
                  <a:pt x="58489" y="17115"/>
                </a:moveTo>
                <a:lnTo>
                  <a:pt x="3026" y="17115"/>
                </a:lnTo>
                <a:lnTo>
                  <a:pt x="1835" y="16470"/>
                </a:lnTo>
                <a:lnTo>
                  <a:pt x="347" y="13890"/>
                </a:lnTo>
                <a:lnTo>
                  <a:pt x="0" y="11658"/>
                </a:lnTo>
                <a:lnTo>
                  <a:pt x="0" y="5308"/>
                </a:lnTo>
                <a:lnTo>
                  <a:pt x="347" y="3125"/>
                </a:lnTo>
                <a:lnTo>
                  <a:pt x="1835" y="644"/>
                </a:lnTo>
                <a:lnTo>
                  <a:pt x="3026" y="0"/>
                </a:lnTo>
                <a:lnTo>
                  <a:pt x="57695" y="0"/>
                </a:lnTo>
                <a:lnTo>
                  <a:pt x="58291" y="148"/>
                </a:lnTo>
                <a:lnTo>
                  <a:pt x="58787" y="446"/>
                </a:lnTo>
                <a:lnTo>
                  <a:pt x="59382" y="644"/>
                </a:lnTo>
                <a:lnTo>
                  <a:pt x="61465" y="8483"/>
                </a:lnTo>
                <a:lnTo>
                  <a:pt x="61465" y="11757"/>
                </a:lnTo>
                <a:lnTo>
                  <a:pt x="61069" y="14039"/>
                </a:lnTo>
                <a:lnTo>
                  <a:pt x="59580" y="16519"/>
                </a:lnTo>
                <a:lnTo>
                  <a:pt x="58489" y="17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43029" y="2191238"/>
            <a:ext cx="795015" cy="1768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11890" y="2181118"/>
            <a:ext cx="1732863" cy="2198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16075" y="2189899"/>
            <a:ext cx="2514491" cy="2214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9376" y="3026699"/>
            <a:ext cx="110579" cy="11787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7230" y="2982348"/>
            <a:ext cx="675761" cy="17814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66013" y="2983241"/>
            <a:ext cx="580652" cy="22056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24788" y="2983241"/>
            <a:ext cx="750212" cy="22056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2318" y="3335666"/>
            <a:ext cx="1352432" cy="22056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223749" y="3086230"/>
            <a:ext cx="61594" cy="17145"/>
          </a:xfrm>
          <a:custGeom>
            <a:avLst/>
            <a:gdLst/>
            <a:ahLst/>
            <a:cxnLst/>
            <a:rect l="l" t="t" r="r" b="b"/>
            <a:pathLst>
              <a:path w="61595" h="17144">
                <a:moveTo>
                  <a:pt x="58489" y="17115"/>
                </a:moveTo>
                <a:lnTo>
                  <a:pt x="3026" y="17115"/>
                </a:lnTo>
                <a:lnTo>
                  <a:pt x="1835" y="16470"/>
                </a:lnTo>
                <a:lnTo>
                  <a:pt x="347" y="13890"/>
                </a:lnTo>
                <a:lnTo>
                  <a:pt x="0" y="11658"/>
                </a:lnTo>
                <a:lnTo>
                  <a:pt x="0" y="5308"/>
                </a:lnTo>
                <a:lnTo>
                  <a:pt x="347" y="3125"/>
                </a:lnTo>
                <a:lnTo>
                  <a:pt x="1835" y="644"/>
                </a:lnTo>
                <a:lnTo>
                  <a:pt x="3026" y="0"/>
                </a:lnTo>
                <a:lnTo>
                  <a:pt x="57695" y="0"/>
                </a:lnTo>
                <a:lnTo>
                  <a:pt x="58291" y="148"/>
                </a:lnTo>
                <a:lnTo>
                  <a:pt x="58787" y="446"/>
                </a:lnTo>
                <a:lnTo>
                  <a:pt x="59382" y="644"/>
                </a:lnTo>
                <a:lnTo>
                  <a:pt x="61465" y="8483"/>
                </a:lnTo>
                <a:lnTo>
                  <a:pt x="61465" y="11757"/>
                </a:lnTo>
                <a:lnTo>
                  <a:pt x="61069" y="14039"/>
                </a:lnTo>
                <a:lnTo>
                  <a:pt x="59580" y="16519"/>
                </a:lnTo>
                <a:lnTo>
                  <a:pt x="58489" y="17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43029" y="2983688"/>
            <a:ext cx="795015" cy="17680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417198" y="2982348"/>
            <a:ext cx="632461" cy="178147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5121919" y="2983241"/>
            <a:ext cx="330200" cy="177800"/>
          </a:xfrm>
          <a:custGeom>
            <a:avLst/>
            <a:gdLst/>
            <a:ahLst/>
            <a:cxnLst/>
            <a:rect l="l" t="t" r="r" b="b"/>
            <a:pathLst>
              <a:path w="330200" h="177800">
                <a:moveTo>
                  <a:pt x="40630" y="55512"/>
                </a:moveTo>
                <a:lnTo>
                  <a:pt x="19942" y="55512"/>
                </a:lnTo>
                <a:lnTo>
                  <a:pt x="19942" y="27979"/>
                </a:lnTo>
                <a:lnTo>
                  <a:pt x="25151" y="24854"/>
                </a:lnTo>
                <a:lnTo>
                  <a:pt x="26540" y="24655"/>
                </a:lnTo>
                <a:lnTo>
                  <a:pt x="28227" y="24556"/>
                </a:lnTo>
                <a:lnTo>
                  <a:pt x="32295" y="24556"/>
                </a:lnTo>
                <a:lnTo>
                  <a:pt x="33982" y="24655"/>
                </a:lnTo>
                <a:lnTo>
                  <a:pt x="35272" y="24854"/>
                </a:lnTo>
                <a:lnTo>
                  <a:pt x="36661" y="24953"/>
                </a:lnTo>
                <a:lnTo>
                  <a:pt x="37703" y="25201"/>
                </a:lnTo>
                <a:lnTo>
                  <a:pt x="38397" y="25598"/>
                </a:lnTo>
                <a:lnTo>
                  <a:pt x="39191" y="25995"/>
                </a:lnTo>
                <a:lnTo>
                  <a:pt x="39737" y="26441"/>
                </a:lnTo>
                <a:lnTo>
                  <a:pt x="40034" y="26937"/>
                </a:lnTo>
                <a:lnTo>
                  <a:pt x="40431" y="27433"/>
                </a:lnTo>
                <a:lnTo>
                  <a:pt x="40630" y="27979"/>
                </a:lnTo>
                <a:lnTo>
                  <a:pt x="40630" y="55512"/>
                </a:lnTo>
                <a:close/>
              </a:path>
              <a:path w="330200" h="177800">
                <a:moveTo>
                  <a:pt x="70941" y="72628"/>
                </a:moveTo>
                <a:lnTo>
                  <a:pt x="2877" y="72628"/>
                </a:lnTo>
                <a:lnTo>
                  <a:pt x="1835" y="71983"/>
                </a:lnTo>
                <a:lnTo>
                  <a:pt x="1041" y="70693"/>
                </a:lnTo>
                <a:lnTo>
                  <a:pt x="347" y="69304"/>
                </a:lnTo>
                <a:lnTo>
                  <a:pt x="0" y="67121"/>
                </a:lnTo>
                <a:lnTo>
                  <a:pt x="99" y="61217"/>
                </a:lnTo>
                <a:lnTo>
                  <a:pt x="2381" y="55959"/>
                </a:lnTo>
                <a:lnTo>
                  <a:pt x="2976" y="55661"/>
                </a:lnTo>
                <a:lnTo>
                  <a:pt x="3621" y="55512"/>
                </a:lnTo>
                <a:lnTo>
                  <a:pt x="70346" y="55512"/>
                </a:lnTo>
                <a:lnTo>
                  <a:pt x="70941" y="55661"/>
                </a:lnTo>
                <a:lnTo>
                  <a:pt x="71437" y="55959"/>
                </a:lnTo>
                <a:lnTo>
                  <a:pt x="71933" y="56157"/>
                </a:lnTo>
                <a:lnTo>
                  <a:pt x="72380" y="56653"/>
                </a:lnTo>
                <a:lnTo>
                  <a:pt x="72776" y="57447"/>
                </a:lnTo>
                <a:lnTo>
                  <a:pt x="73173" y="58142"/>
                </a:lnTo>
                <a:lnTo>
                  <a:pt x="73421" y="59035"/>
                </a:lnTo>
                <a:lnTo>
                  <a:pt x="73521" y="60126"/>
                </a:lnTo>
                <a:lnTo>
                  <a:pt x="73719" y="61217"/>
                </a:lnTo>
                <a:lnTo>
                  <a:pt x="73818" y="67121"/>
                </a:lnTo>
                <a:lnTo>
                  <a:pt x="73421" y="69304"/>
                </a:lnTo>
                <a:lnTo>
                  <a:pt x="72628" y="70693"/>
                </a:lnTo>
                <a:lnTo>
                  <a:pt x="71933" y="71983"/>
                </a:lnTo>
                <a:lnTo>
                  <a:pt x="70941" y="72628"/>
                </a:lnTo>
                <a:close/>
              </a:path>
              <a:path w="330200" h="177800">
                <a:moveTo>
                  <a:pt x="54867" y="176956"/>
                </a:moveTo>
                <a:lnTo>
                  <a:pt x="47128" y="176956"/>
                </a:lnTo>
                <a:lnTo>
                  <a:pt x="42068" y="176212"/>
                </a:lnTo>
                <a:lnTo>
                  <a:pt x="19942" y="145256"/>
                </a:lnTo>
                <a:lnTo>
                  <a:pt x="19942" y="72628"/>
                </a:lnTo>
                <a:lnTo>
                  <a:pt x="40630" y="72628"/>
                </a:lnTo>
                <a:lnTo>
                  <a:pt x="40630" y="143470"/>
                </a:lnTo>
                <a:lnTo>
                  <a:pt x="41771" y="149324"/>
                </a:lnTo>
                <a:lnTo>
                  <a:pt x="44053" y="153292"/>
                </a:lnTo>
                <a:lnTo>
                  <a:pt x="46434" y="157261"/>
                </a:lnTo>
                <a:lnTo>
                  <a:pt x="50601" y="159246"/>
                </a:lnTo>
                <a:lnTo>
                  <a:pt x="73476" y="159246"/>
                </a:lnTo>
                <a:lnTo>
                  <a:pt x="73521" y="159692"/>
                </a:lnTo>
                <a:lnTo>
                  <a:pt x="73699" y="160585"/>
                </a:lnTo>
                <a:lnTo>
                  <a:pt x="73818" y="165893"/>
                </a:lnTo>
                <a:lnTo>
                  <a:pt x="73620" y="167828"/>
                </a:lnTo>
                <a:lnTo>
                  <a:pt x="73223" y="169217"/>
                </a:lnTo>
                <a:lnTo>
                  <a:pt x="72925" y="170606"/>
                </a:lnTo>
                <a:lnTo>
                  <a:pt x="72429" y="171648"/>
                </a:lnTo>
                <a:lnTo>
                  <a:pt x="71735" y="172342"/>
                </a:lnTo>
                <a:lnTo>
                  <a:pt x="71139" y="173037"/>
                </a:lnTo>
                <a:lnTo>
                  <a:pt x="70147" y="173682"/>
                </a:lnTo>
                <a:lnTo>
                  <a:pt x="68758" y="174277"/>
                </a:lnTo>
                <a:lnTo>
                  <a:pt x="67468" y="174873"/>
                </a:lnTo>
                <a:lnTo>
                  <a:pt x="65930" y="175319"/>
                </a:lnTo>
                <a:lnTo>
                  <a:pt x="64144" y="175617"/>
                </a:lnTo>
                <a:lnTo>
                  <a:pt x="62458" y="176014"/>
                </a:lnTo>
                <a:lnTo>
                  <a:pt x="60622" y="176311"/>
                </a:lnTo>
                <a:lnTo>
                  <a:pt x="58638" y="176510"/>
                </a:lnTo>
                <a:lnTo>
                  <a:pt x="56753" y="176807"/>
                </a:lnTo>
                <a:lnTo>
                  <a:pt x="54867" y="176956"/>
                </a:lnTo>
                <a:close/>
              </a:path>
              <a:path w="330200" h="177800">
                <a:moveTo>
                  <a:pt x="73476" y="159246"/>
                </a:moveTo>
                <a:lnTo>
                  <a:pt x="58439" y="159246"/>
                </a:lnTo>
                <a:lnTo>
                  <a:pt x="60126" y="159097"/>
                </a:lnTo>
                <a:lnTo>
                  <a:pt x="61614" y="158799"/>
                </a:lnTo>
                <a:lnTo>
                  <a:pt x="63103" y="158402"/>
                </a:lnTo>
                <a:lnTo>
                  <a:pt x="64442" y="158005"/>
                </a:lnTo>
                <a:lnTo>
                  <a:pt x="65633" y="157609"/>
                </a:lnTo>
                <a:lnTo>
                  <a:pt x="67816" y="156716"/>
                </a:lnTo>
                <a:lnTo>
                  <a:pt x="68609" y="156418"/>
                </a:lnTo>
                <a:lnTo>
                  <a:pt x="69502" y="156021"/>
                </a:lnTo>
                <a:lnTo>
                  <a:pt x="70296" y="155823"/>
                </a:lnTo>
                <a:lnTo>
                  <a:pt x="71387" y="155823"/>
                </a:lnTo>
                <a:lnTo>
                  <a:pt x="71735" y="155922"/>
                </a:lnTo>
                <a:lnTo>
                  <a:pt x="72032" y="156120"/>
                </a:lnTo>
                <a:lnTo>
                  <a:pt x="72429" y="156319"/>
                </a:lnTo>
                <a:lnTo>
                  <a:pt x="72727" y="156716"/>
                </a:lnTo>
                <a:lnTo>
                  <a:pt x="72925" y="157311"/>
                </a:lnTo>
                <a:lnTo>
                  <a:pt x="73223" y="157906"/>
                </a:lnTo>
                <a:lnTo>
                  <a:pt x="73347" y="158402"/>
                </a:lnTo>
                <a:lnTo>
                  <a:pt x="73476" y="159246"/>
                </a:lnTo>
                <a:close/>
              </a:path>
              <a:path w="330200" h="177800">
                <a:moveTo>
                  <a:pt x="112431" y="175617"/>
                </a:moveTo>
                <a:lnTo>
                  <a:pt x="108363" y="175617"/>
                </a:lnTo>
                <a:lnTo>
                  <a:pt x="106676" y="175517"/>
                </a:lnTo>
                <a:lnTo>
                  <a:pt x="105287" y="175319"/>
                </a:lnTo>
                <a:lnTo>
                  <a:pt x="103997" y="175220"/>
                </a:lnTo>
                <a:lnTo>
                  <a:pt x="100078" y="172442"/>
                </a:lnTo>
                <a:lnTo>
                  <a:pt x="100078" y="3323"/>
                </a:lnTo>
                <a:lnTo>
                  <a:pt x="100227" y="2728"/>
                </a:lnTo>
                <a:lnTo>
                  <a:pt x="100822" y="1736"/>
                </a:lnTo>
                <a:lnTo>
                  <a:pt x="101368" y="1339"/>
                </a:lnTo>
                <a:lnTo>
                  <a:pt x="102162" y="1041"/>
                </a:lnTo>
                <a:lnTo>
                  <a:pt x="102955" y="644"/>
                </a:lnTo>
                <a:lnTo>
                  <a:pt x="103997" y="396"/>
                </a:lnTo>
                <a:lnTo>
                  <a:pt x="105287" y="297"/>
                </a:lnTo>
                <a:lnTo>
                  <a:pt x="106676" y="99"/>
                </a:lnTo>
                <a:lnTo>
                  <a:pt x="108363" y="0"/>
                </a:lnTo>
                <a:lnTo>
                  <a:pt x="112431" y="0"/>
                </a:lnTo>
                <a:lnTo>
                  <a:pt x="114117" y="99"/>
                </a:lnTo>
                <a:lnTo>
                  <a:pt x="115407" y="297"/>
                </a:lnTo>
                <a:lnTo>
                  <a:pt x="116796" y="396"/>
                </a:lnTo>
                <a:lnTo>
                  <a:pt x="117888" y="644"/>
                </a:lnTo>
                <a:lnTo>
                  <a:pt x="118681" y="1041"/>
                </a:lnTo>
                <a:lnTo>
                  <a:pt x="119475" y="1339"/>
                </a:lnTo>
                <a:lnTo>
                  <a:pt x="120021" y="1736"/>
                </a:lnTo>
                <a:lnTo>
                  <a:pt x="120616" y="2728"/>
                </a:lnTo>
                <a:lnTo>
                  <a:pt x="120765" y="3323"/>
                </a:lnTo>
                <a:lnTo>
                  <a:pt x="120765" y="71586"/>
                </a:lnTo>
                <a:lnTo>
                  <a:pt x="145815" y="71586"/>
                </a:lnTo>
                <a:lnTo>
                  <a:pt x="142296" y="72826"/>
                </a:lnTo>
                <a:lnTo>
                  <a:pt x="131977" y="80168"/>
                </a:lnTo>
                <a:lnTo>
                  <a:pt x="126520" y="85576"/>
                </a:lnTo>
                <a:lnTo>
                  <a:pt x="120765" y="92719"/>
                </a:lnTo>
                <a:lnTo>
                  <a:pt x="120765" y="172442"/>
                </a:lnTo>
                <a:lnTo>
                  <a:pt x="120616" y="173037"/>
                </a:lnTo>
                <a:lnTo>
                  <a:pt x="115407" y="175319"/>
                </a:lnTo>
                <a:lnTo>
                  <a:pt x="114117" y="175517"/>
                </a:lnTo>
                <a:lnTo>
                  <a:pt x="112431" y="175617"/>
                </a:lnTo>
                <a:close/>
              </a:path>
              <a:path w="330200" h="177800">
                <a:moveTo>
                  <a:pt x="145815" y="71586"/>
                </a:moveTo>
                <a:lnTo>
                  <a:pt x="120765" y="71586"/>
                </a:lnTo>
                <a:lnTo>
                  <a:pt x="126718" y="65335"/>
                </a:lnTo>
                <a:lnTo>
                  <a:pt x="132721" y="60721"/>
                </a:lnTo>
                <a:lnTo>
                  <a:pt x="138773" y="57745"/>
                </a:lnTo>
                <a:lnTo>
                  <a:pt x="144826" y="54669"/>
                </a:lnTo>
                <a:lnTo>
                  <a:pt x="150878" y="53131"/>
                </a:lnTo>
                <a:lnTo>
                  <a:pt x="164471" y="53131"/>
                </a:lnTo>
                <a:lnTo>
                  <a:pt x="170821" y="54421"/>
                </a:lnTo>
                <a:lnTo>
                  <a:pt x="175980" y="57001"/>
                </a:lnTo>
                <a:lnTo>
                  <a:pt x="181140" y="59481"/>
                </a:lnTo>
                <a:lnTo>
                  <a:pt x="185307" y="62855"/>
                </a:lnTo>
                <a:lnTo>
                  <a:pt x="191362" y="70991"/>
                </a:lnTo>
                <a:lnTo>
                  <a:pt x="147505" y="70991"/>
                </a:lnTo>
                <a:lnTo>
                  <a:pt x="145815" y="71586"/>
                </a:lnTo>
                <a:close/>
              </a:path>
              <a:path w="330200" h="177800">
                <a:moveTo>
                  <a:pt x="189127" y="175617"/>
                </a:moveTo>
                <a:lnTo>
                  <a:pt x="185059" y="175617"/>
                </a:lnTo>
                <a:lnTo>
                  <a:pt x="183323" y="175517"/>
                </a:lnTo>
                <a:lnTo>
                  <a:pt x="181933" y="175319"/>
                </a:lnTo>
                <a:lnTo>
                  <a:pt x="180644" y="175220"/>
                </a:lnTo>
                <a:lnTo>
                  <a:pt x="176724" y="172442"/>
                </a:lnTo>
                <a:lnTo>
                  <a:pt x="176724" y="99069"/>
                </a:lnTo>
                <a:lnTo>
                  <a:pt x="176228" y="93910"/>
                </a:lnTo>
                <a:lnTo>
                  <a:pt x="174244" y="86072"/>
                </a:lnTo>
                <a:lnTo>
                  <a:pt x="172756" y="82698"/>
                </a:lnTo>
                <a:lnTo>
                  <a:pt x="170771" y="79920"/>
                </a:lnTo>
                <a:lnTo>
                  <a:pt x="168886" y="77043"/>
                </a:lnTo>
                <a:lnTo>
                  <a:pt x="166406" y="74860"/>
                </a:lnTo>
                <a:lnTo>
                  <a:pt x="163330" y="73372"/>
                </a:lnTo>
                <a:lnTo>
                  <a:pt x="160254" y="71784"/>
                </a:lnTo>
                <a:lnTo>
                  <a:pt x="156732" y="70991"/>
                </a:lnTo>
                <a:lnTo>
                  <a:pt x="191362" y="70991"/>
                </a:lnTo>
                <a:lnTo>
                  <a:pt x="197412" y="172442"/>
                </a:lnTo>
                <a:lnTo>
                  <a:pt x="197213" y="173037"/>
                </a:lnTo>
                <a:lnTo>
                  <a:pt x="192054" y="175319"/>
                </a:lnTo>
                <a:lnTo>
                  <a:pt x="190764" y="175517"/>
                </a:lnTo>
                <a:lnTo>
                  <a:pt x="189127" y="175617"/>
                </a:lnTo>
                <a:close/>
              </a:path>
              <a:path w="330200" h="177800">
                <a:moveTo>
                  <a:pt x="287797" y="177254"/>
                </a:moveTo>
                <a:lnTo>
                  <a:pt x="273212" y="177254"/>
                </a:lnTo>
                <a:lnTo>
                  <a:pt x="265076" y="175964"/>
                </a:lnTo>
                <a:lnTo>
                  <a:pt x="231937" y="150366"/>
                </a:lnTo>
                <a:lnTo>
                  <a:pt x="225958" y="113555"/>
                </a:lnTo>
                <a:lnTo>
                  <a:pt x="226117" y="108681"/>
                </a:lnTo>
                <a:lnTo>
                  <a:pt x="245232" y="64492"/>
                </a:lnTo>
                <a:lnTo>
                  <a:pt x="271873" y="53131"/>
                </a:lnTo>
                <a:lnTo>
                  <a:pt x="289038" y="53131"/>
                </a:lnTo>
                <a:lnTo>
                  <a:pt x="296578" y="54570"/>
                </a:lnTo>
                <a:lnTo>
                  <a:pt x="302829" y="57447"/>
                </a:lnTo>
                <a:lnTo>
                  <a:pt x="309080" y="60225"/>
                </a:lnTo>
                <a:lnTo>
                  <a:pt x="314190" y="64045"/>
                </a:lnTo>
                <a:lnTo>
                  <a:pt x="318413" y="69205"/>
                </a:lnTo>
                <a:lnTo>
                  <a:pt x="274254" y="69205"/>
                </a:lnTo>
                <a:lnTo>
                  <a:pt x="269789" y="70197"/>
                </a:lnTo>
                <a:lnTo>
                  <a:pt x="265920" y="72181"/>
                </a:lnTo>
                <a:lnTo>
                  <a:pt x="262050" y="74066"/>
                </a:lnTo>
                <a:lnTo>
                  <a:pt x="258825" y="76596"/>
                </a:lnTo>
                <a:lnTo>
                  <a:pt x="247763" y="104179"/>
                </a:lnTo>
                <a:lnTo>
                  <a:pt x="329916" y="104179"/>
                </a:lnTo>
                <a:lnTo>
                  <a:pt x="329916" y="113555"/>
                </a:lnTo>
                <a:lnTo>
                  <a:pt x="329072" y="115887"/>
                </a:lnTo>
                <a:lnTo>
                  <a:pt x="327386" y="117276"/>
                </a:lnTo>
                <a:lnTo>
                  <a:pt x="325798" y="118665"/>
                </a:lnTo>
                <a:lnTo>
                  <a:pt x="323963" y="119360"/>
                </a:lnTo>
                <a:lnTo>
                  <a:pt x="247763" y="119360"/>
                </a:lnTo>
                <a:lnTo>
                  <a:pt x="247763" y="125610"/>
                </a:lnTo>
                <a:lnTo>
                  <a:pt x="272071" y="159494"/>
                </a:lnTo>
                <a:lnTo>
                  <a:pt x="277826" y="160436"/>
                </a:lnTo>
                <a:lnTo>
                  <a:pt x="325153" y="160436"/>
                </a:lnTo>
                <a:lnTo>
                  <a:pt x="325103" y="162024"/>
                </a:lnTo>
                <a:lnTo>
                  <a:pt x="322921" y="168026"/>
                </a:lnTo>
                <a:lnTo>
                  <a:pt x="322524" y="168523"/>
                </a:lnTo>
                <a:lnTo>
                  <a:pt x="292857" y="176857"/>
                </a:lnTo>
                <a:lnTo>
                  <a:pt x="287797" y="177254"/>
                </a:lnTo>
                <a:close/>
              </a:path>
              <a:path w="330200" h="177800">
                <a:moveTo>
                  <a:pt x="329916" y="104179"/>
                </a:moveTo>
                <a:lnTo>
                  <a:pt x="309080" y="104179"/>
                </a:lnTo>
                <a:lnTo>
                  <a:pt x="308791" y="96440"/>
                </a:lnTo>
                <a:lnTo>
                  <a:pt x="307480" y="89594"/>
                </a:lnTo>
                <a:lnTo>
                  <a:pt x="305145" y="83641"/>
                </a:lnTo>
                <a:lnTo>
                  <a:pt x="301787" y="78581"/>
                </a:lnTo>
                <a:lnTo>
                  <a:pt x="296727" y="72330"/>
                </a:lnTo>
                <a:lnTo>
                  <a:pt x="289236" y="69205"/>
                </a:lnTo>
                <a:lnTo>
                  <a:pt x="318413" y="69205"/>
                </a:lnTo>
                <a:lnTo>
                  <a:pt x="322226" y="73669"/>
                </a:lnTo>
                <a:lnTo>
                  <a:pt x="325203" y="79325"/>
                </a:lnTo>
                <a:lnTo>
                  <a:pt x="327088" y="85873"/>
                </a:lnTo>
                <a:lnTo>
                  <a:pt x="328973" y="92323"/>
                </a:lnTo>
                <a:lnTo>
                  <a:pt x="329916" y="99218"/>
                </a:lnTo>
                <a:lnTo>
                  <a:pt x="329916" y="104179"/>
                </a:lnTo>
                <a:close/>
              </a:path>
              <a:path w="330200" h="177800">
                <a:moveTo>
                  <a:pt x="325153" y="160436"/>
                </a:moveTo>
                <a:lnTo>
                  <a:pt x="290030" y="160436"/>
                </a:lnTo>
                <a:lnTo>
                  <a:pt x="294792" y="159990"/>
                </a:lnTo>
                <a:lnTo>
                  <a:pt x="303127" y="158204"/>
                </a:lnTo>
                <a:lnTo>
                  <a:pt x="306699" y="157212"/>
                </a:lnTo>
                <a:lnTo>
                  <a:pt x="309675" y="156120"/>
                </a:lnTo>
                <a:lnTo>
                  <a:pt x="312751" y="155029"/>
                </a:lnTo>
                <a:lnTo>
                  <a:pt x="315281" y="154086"/>
                </a:lnTo>
                <a:lnTo>
                  <a:pt x="317265" y="153292"/>
                </a:lnTo>
                <a:lnTo>
                  <a:pt x="319250" y="152400"/>
                </a:lnTo>
                <a:lnTo>
                  <a:pt x="320738" y="151953"/>
                </a:lnTo>
                <a:lnTo>
                  <a:pt x="322326" y="151953"/>
                </a:lnTo>
                <a:lnTo>
                  <a:pt x="322822" y="152102"/>
                </a:lnTo>
                <a:lnTo>
                  <a:pt x="323218" y="152400"/>
                </a:lnTo>
                <a:lnTo>
                  <a:pt x="323715" y="152598"/>
                </a:lnTo>
                <a:lnTo>
                  <a:pt x="324111" y="152995"/>
                </a:lnTo>
                <a:lnTo>
                  <a:pt x="324707" y="154185"/>
                </a:lnTo>
                <a:lnTo>
                  <a:pt x="324905" y="155029"/>
                </a:lnTo>
                <a:lnTo>
                  <a:pt x="325123" y="157609"/>
                </a:lnTo>
                <a:lnTo>
                  <a:pt x="325153" y="160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24540" y="2982348"/>
            <a:ext cx="304800" cy="178435"/>
          </a:xfrm>
          <a:custGeom>
            <a:avLst/>
            <a:gdLst/>
            <a:ahLst/>
            <a:cxnLst/>
            <a:rect l="l" t="t" r="r" b="b"/>
            <a:pathLst>
              <a:path w="304800" h="178435">
                <a:moveTo>
                  <a:pt x="40778" y="56405"/>
                </a:moveTo>
                <a:lnTo>
                  <a:pt x="19942" y="56405"/>
                </a:lnTo>
                <a:lnTo>
                  <a:pt x="19942" y="36810"/>
                </a:lnTo>
                <a:lnTo>
                  <a:pt x="44896" y="843"/>
                </a:lnTo>
                <a:lnTo>
                  <a:pt x="50254" y="0"/>
                </a:lnTo>
                <a:lnTo>
                  <a:pt x="59382" y="0"/>
                </a:lnTo>
                <a:lnTo>
                  <a:pt x="62210" y="297"/>
                </a:lnTo>
                <a:lnTo>
                  <a:pt x="64889" y="892"/>
                </a:lnTo>
                <a:lnTo>
                  <a:pt x="67667" y="1389"/>
                </a:lnTo>
                <a:lnTo>
                  <a:pt x="69800" y="1934"/>
                </a:lnTo>
                <a:lnTo>
                  <a:pt x="71288" y="2530"/>
                </a:lnTo>
                <a:lnTo>
                  <a:pt x="72876" y="3125"/>
                </a:lnTo>
                <a:lnTo>
                  <a:pt x="73917" y="3671"/>
                </a:lnTo>
                <a:lnTo>
                  <a:pt x="74910" y="4663"/>
                </a:lnTo>
                <a:lnTo>
                  <a:pt x="75307" y="5357"/>
                </a:lnTo>
                <a:lnTo>
                  <a:pt x="75604" y="6250"/>
                </a:lnTo>
                <a:lnTo>
                  <a:pt x="76001" y="7044"/>
                </a:lnTo>
                <a:lnTo>
                  <a:pt x="76249" y="7987"/>
                </a:lnTo>
                <a:lnTo>
                  <a:pt x="76447" y="10169"/>
                </a:lnTo>
                <a:lnTo>
                  <a:pt x="76398" y="15974"/>
                </a:lnTo>
                <a:lnTo>
                  <a:pt x="76200" y="16966"/>
                </a:lnTo>
                <a:lnTo>
                  <a:pt x="76185" y="17115"/>
                </a:lnTo>
                <a:lnTo>
                  <a:pt x="54669" y="17115"/>
                </a:lnTo>
                <a:lnTo>
                  <a:pt x="52040" y="17660"/>
                </a:lnTo>
                <a:lnTo>
                  <a:pt x="49857" y="18752"/>
                </a:lnTo>
                <a:lnTo>
                  <a:pt x="47674" y="19744"/>
                </a:lnTo>
                <a:lnTo>
                  <a:pt x="40778" y="39191"/>
                </a:lnTo>
                <a:lnTo>
                  <a:pt x="40778" y="56405"/>
                </a:lnTo>
                <a:close/>
              </a:path>
              <a:path w="304800" h="178435">
                <a:moveTo>
                  <a:pt x="74166" y="20835"/>
                </a:moveTo>
                <a:lnTo>
                  <a:pt x="73074" y="20835"/>
                </a:lnTo>
                <a:lnTo>
                  <a:pt x="72330" y="20637"/>
                </a:lnTo>
                <a:lnTo>
                  <a:pt x="70544" y="19843"/>
                </a:lnTo>
                <a:lnTo>
                  <a:pt x="69452" y="19446"/>
                </a:lnTo>
                <a:lnTo>
                  <a:pt x="68163" y="19050"/>
                </a:lnTo>
                <a:lnTo>
                  <a:pt x="66972" y="18553"/>
                </a:lnTo>
                <a:lnTo>
                  <a:pt x="65484" y="18107"/>
                </a:lnTo>
                <a:lnTo>
                  <a:pt x="62011" y="17313"/>
                </a:lnTo>
                <a:lnTo>
                  <a:pt x="60027" y="17115"/>
                </a:lnTo>
                <a:lnTo>
                  <a:pt x="76185" y="17115"/>
                </a:lnTo>
                <a:lnTo>
                  <a:pt x="76063" y="18107"/>
                </a:lnTo>
                <a:lnTo>
                  <a:pt x="75902" y="18752"/>
                </a:lnTo>
                <a:lnTo>
                  <a:pt x="75604" y="19347"/>
                </a:lnTo>
                <a:lnTo>
                  <a:pt x="75406" y="19942"/>
                </a:lnTo>
                <a:lnTo>
                  <a:pt x="75158" y="20339"/>
                </a:lnTo>
                <a:lnTo>
                  <a:pt x="74562" y="20736"/>
                </a:lnTo>
                <a:lnTo>
                  <a:pt x="74166" y="20835"/>
                </a:lnTo>
                <a:close/>
              </a:path>
              <a:path w="304800" h="178435">
                <a:moveTo>
                  <a:pt x="67369" y="73521"/>
                </a:moveTo>
                <a:lnTo>
                  <a:pt x="2728" y="73521"/>
                </a:lnTo>
                <a:lnTo>
                  <a:pt x="1736" y="72876"/>
                </a:lnTo>
                <a:lnTo>
                  <a:pt x="1041" y="71586"/>
                </a:lnTo>
                <a:lnTo>
                  <a:pt x="347" y="70197"/>
                </a:lnTo>
                <a:lnTo>
                  <a:pt x="0" y="68014"/>
                </a:lnTo>
                <a:lnTo>
                  <a:pt x="99" y="62110"/>
                </a:lnTo>
                <a:lnTo>
                  <a:pt x="496" y="59928"/>
                </a:lnTo>
                <a:lnTo>
                  <a:pt x="744" y="59035"/>
                </a:lnTo>
                <a:lnTo>
                  <a:pt x="1041" y="58340"/>
                </a:lnTo>
                <a:lnTo>
                  <a:pt x="1339" y="57546"/>
                </a:lnTo>
                <a:lnTo>
                  <a:pt x="1736" y="57050"/>
                </a:lnTo>
                <a:lnTo>
                  <a:pt x="2232" y="56852"/>
                </a:lnTo>
                <a:lnTo>
                  <a:pt x="2728" y="56554"/>
                </a:lnTo>
                <a:lnTo>
                  <a:pt x="3324" y="56405"/>
                </a:lnTo>
                <a:lnTo>
                  <a:pt x="66774" y="56405"/>
                </a:lnTo>
                <a:lnTo>
                  <a:pt x="67319" y="56554"/>
                </a:lnTo>
                <a:lnTo>
                  <a:pt x="67716" y="56852"/>
                </a:lnTo>
                <a:lnTo>
                  <a:pt x="68213" y="57050"/>
                </a:lnTo>
                <a:lnTo>
                  <a:pt x="68659" y="57546"/>
                </a:lnTo>
                <a:lnTo>
                  <a:pt x="69056" y="58340"/>
                </a:lnTo>
                <a:lnTo>
                  <a:pt x="69452" y="59035"/>
                </a:lnTo>
                <a:lnTo>
                  <a:pt x="69750" y="59928"/>
                </a:lnTo>
                <a:lnTo>
                  <a:pt x="70147" y="62110"/>
                </a:lnTo>
                <a:lnTo>
                  <a:pt x="70246" y="68014"/>
                </a:lnTo>
                <a:lnTo>
                  <a:pt x="69850" y="70197"/>
                </a:lnTo>
                <a:lnTo>
                  <a:pt x="69056" y="71586"/>
                </a:lnTo>
                <a:lnTo>
                  <a:pt x="68361" y="72876"/>
                </a:lnTo>
                <a:lnTo>
                  <a:pt x="67369" y="73521"/>
                </a:lnTo>
                <a:close/>
              </a:path>
              <a:path w="304800" h="178435">
                <a:moveTo>
                  <a:pt x="32444" y="176510"/>
                </a:moveTo>
                <a:lnTo>
                  <a:pt x="28376" y="176510"/>
                </a:lnTo>
                <a:lnTo>
                  <a:pt x="26689" y="176410"/>
                </a:lnTo>
                <a:lnTo>
                  <a:pt x="25300" y="176212"/>
                </a:lnTo>
                <a:lnTo>
                  <a:pt x="24011" y="176113"/>
                </a:lnTo>
                <a:lnTo>
                  <a:pt x="19942" y="173335"/>
                </a:lnTo>
                <a:lnTo>
                  <a:pt x="19942" y="73521"/>
                </a:lnTo>
                <a:lnTo>
                  <a:pt x="40778" y="73521"/>
                </a:lnTo>
                <a:lnTo>
                  <a:pt x="40778" y="173335"/>
                </a:lnTo>
                <a:lnTo>
                  <a:pt x="35421" y="176212"/>
                </a:lnTo>
                <a:lnTo>
                  <a:pt x="34131" y="176410"/>
                </a:lnTo>
                <a:lnTo>
                  <a:pt x="32444" y="176510"/>
                </a:lnTo>
                <a:close/>
              </a:path>
              <a:path w="304800" h="178435">
                <a:moveTo>
                  <a:pt x="138404" y="178147"/>
                </a:moveTo>
                <a:lnTo>
                  <a:pt x="124414" y="178147"/>
                </a:lnTo>
                <a:lnTo>
                  <a:pt x="118064" y="176907"/>
                </a:lnTo>
                <a:lnTo>
                  <a:pt x="92168" y="143371"/>
                </a:lnTo>
                <a:lnTo>
                  <a:pt x="91474" y="58985"/>
                </a:lnTo>
                <a:lnTo>
                  <a:pt x="91622" y="58390"/>
                </a:lnTo>
                <a:lnTo>
                  <a:pt x="92218" y="57398"/>
                </a:lnTo>
                <a:lnTo>
                  <a:pt x="92763" y="57001"/>
                </a:lnTo>
                <a:lnTo>
                  <a:pt x="93557" y="56703"/>
                </a:lnTo>
                <a:lnTo>
                  <a:pt x="94450" y="56306"/>
                </a:lnTo>
                <a:lnTo>
                  <a:pt x="95542" y="56058"/>
                </a:lnTo>
                <a:lnTo>
                  <a:pt x="96831" y="55959"/>
                </a:lnTo>
                <a:lnTo>
                  <a:pt x="98221" y="55760"/>
                </a:lnTo>
                <a:lnTo>
                  <a:pt x="99907" y="55661"/>
                </a:lnTo>
                <a:lnTo>
                  <a:pt x="103876" y="55661"/>
                </a:lnTo>
                <a:lnTo>
                  <a:pt x="105513" y="55760"/>
                </a:lnTo>
                <a:lnTo>
                  <a:pt x="106803" y="55959"/>
                </a:lnTo>
                <a:lnTo>
                  <a:pt x="108192" y="56058"/>
                </a:lnTo>
                <a:lnTo>
                  <a:pt x="109283" y="56306"/>
                </a:lnTo>
                <a:lnTo>
                  <a:pt x="110077" y="56703"/>
                </a:lnTo>
                <a:lnTo>
                  <a:pt x="110871" y="57001"/>
                </a:lnTo>
                <a:lnTo>
                  <a:pt x="111416" y="57398"/>
                </a:lnTo>
                <a:lnTo>
                  <a:pt x="111714" y="57894"/>
                </a:lnTo>
                <a:lnTo>
                  <a:pt x="112111" y="58390"/>
                </a:lnTo>
                <a:lnTo>
                  <a:pt x="112310" y="58985"/>
                </a:lnTo>
                <a:lnTo>
                  <a:pt x="112310" y="132010"/>
                </a:lnTo>
                <a:lnTo>
                  <a:pt x="112756" y="137269"/>
                </a:lnTo>
                <a:lnTo>
                  <a:pt x="132153" y="160287"/>
                </a:lnTo>
                <a:lnTo>
                  <a:pt x="167636" y="160287"/>
                </a:lnTo>
                <a:lnTo>
                  <a:pt x="163605" y="164752"/>
                </a:lnTo>
                <a:lnTo>
                  <a:pt x="157256" y="169961"/>
                </a:lnTo>
                <a:lnTo>
                  <a:pt x="144754" y="176510"/>
                </a:lnTo>
                <a:lnTo>
                  <a:pt x="138404" y="178147"/>
                </a:lnTo>
                <a:close/>
              </a:path>
              <a:path w="304800" h="178435">
                <a:moveTo>
                  <a:pt x="167636" y="160287"/>
                </a:moveTo>
                <a:lnTo>
                  <a:pt x="141381" y="160287"/>
                </a:lnTo>
                <a:lnTo>
                  <a:pt x="146540" y="158452"/>
                </a:lnTo>
                <a:lnTo>
                  <a:pt x="151600" y="154781"/>
                </a:lnTo>
                <a:lnTo>
                  <a:pt x="156759" y="151110"/>
                </a:lnTo>
                <a:lnTo>
                  <a:pt x="162266" y="145702"/>
                </a:lnTo>
                <a:lnTo>
                  <a:pt x="168120" y="138558"/>
                </a:lnTo>
                <a:lnTo>
                  <a:pt x="168219" y="58390"/>
                </a:lnTo>
                <a:lnTo>
                  <a:pt x="168418" y="57894"/>
                </a:lnTo>
                <a:lnTo>
                  <a:pt x="168715" y="57398"/>
                </a:lnTo>
                <a:lnTo>
                  <a:pt x="169261" y="57001"/>
                </a:lnTo>
                <a:lnTo>
                  <a:pt x="170055" y="56703"/>
                </a:lnTo>
                <a:lnTo>
                  <a:pt x="170948" y="56306"/>
                </a:lnTo>
                <a:lnTo>
                  <a:pt x="172039" y="56058"/>
                </a:lnTo>
                <a:lnTo>
                  <a:pt x="173329" y="55959"/>
                </a:lnTo>
                <a:lnTo>
                  <a:pt x="174718" y="55760"/>
                </a:lnTo>
                <a:lnTo>
                  <a:pt x="176454" y="55661"/>
                </a:lnTo>
                <a:lnTo>
                  <a:pt x="180522" y="55661"/>
                </a:lnTo>
                <a:lnTo>
                  <a:pt x="182160" y="55760"/>
                </a:lnTo>
                <a:lnTo>
                  <a:pt x="183449" y="55959"/>
                </a:lnTo>
                <a:lnTo>
                  <a:pt x="184839" y="56058"/>
                </a:lnTo>
                <a:lnTo>
                  <a:pt x="185880" y="56306"/>
                </a:lnTo>
                <a:lnTo>
                  <a:pt x="186575" y="56703"/>
                </a:lnTo>
                <a:lnTo>
                  <a:pt x="187368" y="57001"/>
                </a:lnTo>
                <a:lnTo>
                  <a:pt x="187964" y="57398"/>
                </a:lnTo>
                <a:lnTo>
                  <a:pt x="188757" y="58390"/>
                </a:lnTo>
                <a:lnTo>
                  <a:pt x="188956" y="58985"/>
                </a:lnTo>
                <a:lnTo>
                  <a:pt x="188956" y="157609"/>
                </a:lnTo>
                <a:lnTo>
                  <a:pt x="170055" y="157609"/>
                </a:lnTo>
                <a:lnTo>
                  <a:pt x="167636" y="160287"/>
                </a:lnTo>
                <a:close/>
              </a:path>
              <a:path w="304800" h="178435">
                <a:moveTo>
                  <a:pt x="181217" y="176510"/>
                </a:moveTo>
                <a:lnTo>
                  <a:pt x="177546" y="176510"/>
                </a:lnTo>
                <a:lnTo>
                  <a:pt x="175958" y="176410"/>
                </a:lnTo>
                <a:lnTo>
                  <a:pt x="174668" y="176212"/>
                </a:lnTo>
                <a:lnTo>
                  <a:pt x="173478" y="176113"/>
                </a:lnTo>
                <a:lnTo>
                  <a:pt x="170055" y="157609"/>
                </a:lnTo>
                <a:lnTo>
                  <a:pt x="188956" y="157609"/>
                </a:lnTo>
                <a:lnTo>
                  <a:pt x="188956" y="173335"/>
                </a:lnTo>
                <a:lnTo>
                  <a:pt x="188807" y="173930"/>
                </a:lnTo>
                <a:lnTo>
                  <a:pt x="183896" y="176212"/>
                </a:lnTo>
                <a:lnTo>
                  <a:pt x="182705" y="176410"/>
                </a:lnTo>
                <a:lnTo>
                  <a:pt x="181217" y="176510"/>
                </a:lnTo>
                <a:close/>
              </a:path>
              <a:path w="304800" h="178435">
                <a:moveTo>
                  <a:pt x="237819" y="176510"/>
                </a:moveTo>
                <a:lnTo>
                  <a:pt x="233751" y="176510"/>
                </a:lnTo>
                <a:lnTo>
                  <a:pt x="232064" y="176410"/>
                </a:lnTo>
                <a:lnTo>
                  <a:pt x="230675" y="176212"/>
                </a:lnTo>
                <a:lnTo>
                  <a:pt x="229385" y="176113"/>
                </a:lnTo>
                <a:lnTo>
                  <a:pt x="225466" y="173335"/>
                </a:lnTo>
                <a:lnTo>
                  <a:pt x="225466" y="4216"/>
                </a:lnTo>
                <a:lnTo>
                  <a:pt x="225615" y="3621"/>
                </a:lnTo>
                <a:lnTo>
                  <a:pt x="226210" y="2629"/>
                </a:lnTo>
                <a:lnTo>
                  <a:pt x="226756" y="2232"/>
                </a:lnTo>
                <a:lnTo>
                  <a:pt x="227550" y="1934"/>
                </a:lnTo>
                <a:lnTo>
                  <a:pt x="228343" y="1537"/>
                </a:lnTo>
                <a:lnTo>
                  <a:pt x="229385" y="1289"/>
                </a:lnTo>
                <a:lnTo>
                  <a:pt x="230675" y="1190"/>
                </a:lnTo>
                <a:lnTo>
                  <a:pt x="232064" y="992"/>
                </a:lnTo>
                <a:lnTo>
                  <a:pt x="233751" y="892"/>
                </a:lnTo>
                <a:lnTo>
                  <a:pt x="237819" y="892"/>
                </a:lnTo>
                <a:lnTo>
                  <a:pt x="239505" y="992"/>
                </a:lnTo>
                <a:lnTo>
                  <a:pt x="240795" y="1190"/>
                </a:lnTo>
                <a:lnTo>
                  <a:pt x="242184" y="1289"/>
                </a:lnTo>
                <a:lnTo>
                  <a:pt x="243276" y="1537"/>
                </a:lnTo>
                <a:lnTo>
                  <a:pt x="244069" y="1934"/>
                </a:lnTo>
                <a:lnTo>
                  <a:pt x="244863" y="2232"/>
                </a:lnTo>
                <a:lnTo>
                  <a:pt x="245409" y="2629"/>
                </a:lnTo>
                <a:lnTo>
                  <a:pt x="246004" y="3621"/>
                </a:lnTo>
                <a:lnTo>
                  <a:pt x="246153" y="4216"/>
                </a:lnTo>
                <a:lnTo>
                  <a:pt x="246153" y="173335"/>
                </a:lnTo>
                <a:lnTo>
                  <a:pt x="240795" y="176212"/>
                </a:lnTo>
                <a:lnTo>
                  <a:pt x="239505" y="176410"/>
                </a:lnTo>
                <a:lnTo>
                  <a:pt x="237819" y="176510"/>
                </a:lnTo>
                <a:close/>
              </a:path>
              <a:path w="304800" h="178435">
                <a:moveTo>
                  <a:pt x="296087" y="176510"/>
                </a:moveTo>
                <a:lnTo>
                  <a:pt x="292019" y="176510"/>
                </a:lnTo>
                <a:lnTo>
                  <a:pt x="290332" y="176410"/>
                </a:lnTo>
                <a:lnTo>
                  <a:pt x="288943" y="176212"/>
                </a:lnTo>
                <a:lnTo>
                  <a:pt x="287654" y="176113"/>
                </a:lnTo>
                <a:lnTo>
                  <a:pt x="283734" y="173335"/>
                </a:lnTo>
                <a:lnTo>
                  <a:pt x="283734" y="4216"/>
                </a:lnTo>
                <a:lnTo>
                  <a:pt x="283883" y="3621"/>
                </a:lnTo>
                <a:lnTo>
                  <a:pt x="284479" y="2629"/>
                </a:lnTo>
                <a:lnTo>
                  <a:pt x="285024" y="2232"/>
                </a:lnTo>
                <a:lnTo>
                  <a:pt x="285818" y="1934"/>
                </a:lnTo>
                <a:lnTo>
                  <a:pt x="286612" y="1537"/>
                </a:lnTo>
                <a:lnTo>
                  <a:pt x="287654" y="1289"/>
                </a:lnTo>
                <a:lnTo>
                  <a:pt x="288943" y="1190"/>
                </a:lnTo>
                <a:lnTo>
                  <a:pt x="290333" y="992"/>
                </a:lnTo>
                <a:lnTo>
                  <a:pt x="292019" y="892"/>
                </a:lnTo>
                <a:lnTo>
                  <a:pt x="296087" y="892"/>
                </a:lnTo>
                <a:lnTo>
                  <a:pt x="297774" y="992"/>
                </a:lnTo>
                <a:lnTo>
                  <a:pt x="299064" y="1190"/>
                </a:lnTo>
                <a:lnTo>
                  <a:pt x="300453" y="1289"/>
                </a:lnTo>
                <a:lnTo>
                  <a:pt x="301544" y="1537"/>
                </a:lnTo>
                <a:lnTo>
                  <a:pt x="302338" y="1934"/>
                </a:lnTo>
                <a:lnTo>
                  <a:pt x="303132" y="2232"/>
                </a:lnTo>
                <a:lnTo>
                  <a:pt x="303677" y="2629"/>
                </a:lnTo>
                <a:lnTo>
                  <a:pt x="304273" y="3621"/>
                </a:lnTo>
                <a:lnTo>
                  <a:pt x="304422" y="4216"/>
                </a:lnTo>
                <a:lnTo>
                  <a:pt x="304422" y="173335"/>
                </a:lnTo>
                <a:lnTo>
                  <a:pt x="299064" y="176212"/>
                </a:lnTo>
                <a:lnTo>
                  <a:pt x="297774" y="176410"/>
                </a:lnTo>
                <a:lnTo>
                  <a:pt x="296087" y="17651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909359" y="2982348"/>
            <a:ext cx="2372404" cy="21222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528147" y="3334773"/>
            <a:ext cx="3163156" cy="221605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223749" y="4326356"/>
            <a:ext cx="61594" cy="17145"/>
          </a:xfrm>
          <a:custGeom>
            <a:avLst/>
            <a:gdLst/>
            <a:ahLst/>
            <a:cxnLst/>
            <a:rect l="l" t="t" r="r" b="b"/>
            <a:pathLst>
              <a:path w="61595" h="17145">
                <a:moveTo>
                  <a:pt x="58489" y="17115"/>
                </a:moveTo>
                <a:lnTo>
                  <a:pt x="3026" y="17115"/>
                </a:lnTo>
                <a:lnTo>
                  <a:pt x="1835" y="16470"/>
                </a:lnTo>
                <a:lnTo>
                  <a:pt x="347" y="13890"/>
                </a:lnTo>
                <a:lnTo>
                  <a:pt x="0" y="11658"/>
                </a:lnTo>
                <a:lnTo>
                  <a:pt x="0" y="5308"/>
                </a:lnTo>
                <a:lnTo>
                  <a:pt x="347" y="3125"/>
                </a:lnTo>
                <a:lnTo>
                  <a:pt x="1835" y="644"/>
                </a:lnTo>
                <a:lnTo>
                  <a:pt x="3026" y="0"/>
                </a:lnTo>
                <a:lnTo>
                  <a:pt x="57695" y="0"/>
                </a:lnTo>
                <a:lnTo>
                  <a:pt x="58291" y="148"/>
                </a:lnTo>
                <a:lnTo>
                  <a:pt x="58787" y="446"/>
                </a:lnTo>
                <a:lnTo>
                  <a:pt x="59382" y="644"/>
                </a:lnTo>
                <a:lnTo>
                  <a:pt x="61465" y="8483"/>
                </a:lnTo>
                <a:lnTo>
                  <a:pt x="61465" y="11757"/>
                </a:lnTo>
                <a:lnTo>
                  <a:pt x="61069" y="14039"/>
                </a:lnTo>
                <a:lnTo>
                  <a:pt x="59580" y="16519"/>
                </a:lnTo>
                <a:lnTo>
                  <a:pt x="58489" y="17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43029" y="4223367"/>
            <a:ext cx="1981737" cy="2205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600910" y="4247923"/>
            <a:ext cx="502508" cy="15269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182723" y="4213693"/>
            <a:ext cx="2441649" cy="21981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533033" y="4572517"/>
            <a:ext cx="4732229" cy="22398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49" y="499762"/>
            <a:ext cx="194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Caffe-</a:t>
            </a:r>
            <a:r>
              <a:rPr spc="-80" dirty="0"/>
              <a:t> </a:t>
            </a:r>
            <a:r>
              <a:rPr spc="-200" dirty="0"/>
              <a:t>Extra</a:t>
            </a:r>
          </a:p>
        </p:txBody>
      </p:sp>
      <p:sp>
        <p:nvSpPr>
          <p:cNvPr id="3" name="object 3"/>
          <p:cNvSpPr/>
          <p:nvPr/>
        </p:nvSpPr>
        <p:spPr>
          <a:xfrm>
            <a:off x="529078" y="2090053"/>
            <a:ext cx="84455" cy="24130"/>
          </a:xfrm>
          <a:custGeom>
            <a:avLst/>
            <a:gdLst/>
            <a:ahLst/>
            <a:cxnLst/>
            <a:rect l="l" t="t" r="r" b="b"/>
            <a:pathLst>
              <a:path w="84454" h="24130">
                <a:moveTo>
                  <a:pt x="80019" y="23663"/>
                </a:moveTo>
                <a:lnTo>
                  <a:pt x="4117" y="23663"/>
                </a:lnTo>
                <a:lnTo>
                  <a:pt x="2579" y="22770"/>
                </a:lnTo>
                <a:lnTo>
                  <a:pt x="496" y="19198"/>
                </a:lnTo>
                <a:lnTo>
                  <a:pt x="0" y="16123"/>
                </a:lnTo>
                <a:lnTo>
                  <a:pt x="0" y="7391"/>
                </a:lnTo>
                <a:lnTo>
                  <a:pt x="496" y="4365"/>
                </a:lnTo>
                <a:lnTo>
                  <a:pt x="2579" y="892"/>
                </a:lnTo>
                <a:lnTo>
                  <a:pt x="4117" y="0"/>
                </a:lnTo>
                <a:lnTo>
                  <a:pt x="79027" y="0"/>
                </a:lnTo>
                <a:lnTo>
                  <a:pt x="84087" y="11757"/>
                </a:lnTo>
                <a:lnTo>
                  <a:pt x="84087" y="16222"/>
                </a:lnTo>
                <a:lnTo>
                  <a:pt x="83542" y="19347"/>
                </a:lnTo>
                <a:lnTo>
                  <a:pt x="81458" y="22820"/>
                </a:lnTo>
                <a:lnTo>
                  <a:pt x="80019" y="23663"/>
                </a:lnTo>
                <a:close/>
              </a:path>
            </a:pathLst>
          </a:custGeom>
          <a:solidFill>
            <a:srgbClr val="685D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241" y="1947773"/>
            <a:ext cx="1809187" cy="303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603" y="1948963"/>
            <a:ext cx="2748386" cy="30241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29078" y="2585353"/>
            <a:ext cx="84455" cy="24130"/>
          </a:xfrm>
          <a:custGeom>
            <a:avLst/>
            <a:gdLst/>
            <a:ahLst/>
            <a:cxnLst/>
            <a:rect l="l" t="t" r="r" b="b"/>
            <a:pathLst>
              <a:path w="84454" h="24130">
                <a:moveTo>
                  <a:pt x="80019" y="23663"/>
                </a:moveTo>
                <a:lnTo>
                  <a:pt x="4117" y="23663"/>
                </a:lnTo>
                <a:lnTo>
                  <a:pt x="2579" y="22770"/>
                </a:lnTo>
                <a:lnTo>
                  <a:pt x="496" y="19198"/>
                </a:lnTo>
                <a:lnTo>
                  <a:pt x="0" y="16122"/>
                </a:lnTo>
                <a:lnTo>
                  <a:pt x="0" y="7391"/>
                </a:lnTo>
                <a:lnTo>
                  <a:pt x="496" y="4365"/>
                </a:lnTo>
                <a:lnTo>
                  <a:pt x="2579" y="892"/>
                </a:lnTo>
                <a:lnTo>
                  <a:pt x="4117" y="0"/>
                </a:lnTo>
                <a:lnTo>
                  <a:pt x="79027" y="0"/>
                </a:lnTo>
                <a:lnTo>
                  <a:pt x="84087" y="11757"/>
                </a:lnTo>
                <a:lnTo>
                  <a:pt x="84087" y="16222"/>
                </a:lnTo>
                <a:lnTo>
                  <a:pt x="83542" y="19347"/>
                </a:lnTo>
                <a:lnTo>
                  <a:pt x="81458" y="22820"/>
                </a:lnTo>
                <a:lnTo>
                  <a:pt x="80019" y="23663"/>
                </a:lnTo>
                <a:close/>
              </a:path>
            </a:pathLst>
          </a:custGeom>
          <a:solidFill>
            <a:srgbClr val="685D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1293" y="2443073"/>
            <a:ext cx="2412057" cy="2442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7251" y="2444263"/>
            <a:ext cx="1823375" cy="3025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9459" y="2439799"/>
            <a:ext cx="2370408" cy="3070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4241" y="2935099"/>
            <a:ext cx="1088707" cy="30360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49" y="499762"/>
            <a:ext cx="194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Caffe-</a:t>
            </a:r>
            <a:r>
              <a:rPr spc="-80" dirty="0"/>
              <a:t> </a:t>
            </a:r>
            <a:r>
              <a:rPr spc="-200" dirty="0"/>
              <a:t>Extra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1479185"/>
            <a:ext cx="118764" cy="1265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85" y="1431411"/>
            <a:ext cx="434738" cy="1913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8322" y="1431411"/>
            <a:ext cx="1113700" cy="191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9370" y="1432452"/>
            <a:ext cx="2332151" cy="2370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1860185"/>
            <a:ext cx="118764" cy="1265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588" y="1813453"/>
            <a:ext cx="725551" cy="2269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6564" y="1812411"/>
            <a:ext cx="972600" cy="2280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62800" y="1812411"/>
            <a:ext cx="2441984" cy="2379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2241185"/>
            <a:ext cx="118764" cy="1265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9685" y="2193411"/>
            <a:ext cx="748871" cy="1913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02178" y="2194453"/>
            <a:ext cx="1044966" cy="23693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844999" y="2205615"/>
            <a:ext cx="434975" cy="179705"/>
          </a:xfrm>
          <a:custGeom>
            <a:avLst/>
            <a:gdLst/>
            <a:ahLst/>
            <a:cxnLst/>
            <a:rect l="l" t="t" r="r" b="b"/>
            <a:pathLst>
              <a:path w="434975" h="179705">
                <a:moveTo>
                  <a:pt x="80615" y="178891"/>
                </a:moveTo>
                <a:lnTo>
                  <a:pt x="73967" y="178891"/>
                </a:lnTo>
                <a:lnTo>
                  <a:pt x="65688" y="178537"/>
                </a:lnTo>
                <a:lnTo>
                  <a:pt x="25030" y="161599"/>
                </a:lnTo>
                <a:lnTo>
                  <a:pt x="2929" y="120699"/>
                </a:lnTo>
                <a:lnTo>
                  <a:pt x="0" y="91678"/>
                </a:lnTo>
                <a:lnTo>
                  <a:pt x="344" y="81111"/>
                </a:lnTo>
                <a:lnTo>
                  <a:pt x="12278" y="37318"/>
                </a:lnTo>
                <a:lnTo>
                  <a:pt x="38639" y="9664"/>
                </a:lnTo>
                <a:lnTo>
                  <a:pt x="76795" y="0"/>
                </a:lnTo>
                <a:lnTo>
                  <a:pt x="81756" y="0"/>
                </a:lnTo>
                <a:lnTo>
                  <a:pt x="86617" y="496"/>
                </a:lnTo>
                <a:lnTo>
                  <a:pt x="91380" y="1488"/>
                </a:lnTo>
                <a:lnTo>
                  <a:pt x="96142" y="2381"/>
                </a:lnTo>
                <a:lnTo>
                  <a:pt x="100558" y="3571"/>
                </a:lnTo>
                <a:lnTo>
                  <a:pt x="104626" y="5060"/>
                </a:lnTo>
                <a:lnTo>
                  <a:pt x="108694" y="6449"/>
                </a:lnTo>
                <a:lnTo>
                  <a:pt x="112266" y="8086"/>
                </a:lnTo>
                <a:lnTo>
                  <a:pt x="115341" y="9971"/>
                </a:lnTo>
                <a:lnTo>
                  <a:pt x="118516" y="11856"/>
                </a:lnTo>
                <a:lnTo>
                  <a:pt x="120699" y="13394"/>
                </a:lnTo>
                <a:lnTo>
                  <a:pt x="121890" y="14585"/>
                </a:lnTo>
                <a:lnTo>
                  <a:pt x="123179" y="15775"/>
                </a:lnTo>
                <a:lnTo>
                  <a:pt x="123973" y="16718"/>
                </a:lnTo>
                <a:lnTo>
                  <a:pt x="124271" y="17412"/>
                </a:lnTo>
                <a:lnTo>
                  <a:pt x="124668" y="18008"/>
                </a:lnTo>
                <a:lnTo>
                  <a:pt x="124965" y="18752"/>
                </a:lnTo>
                <a:lnTo>
                  <a:pt x="125164" y="19645"/>
                </a:lnTo>
                <a:lnTo>
                  <a:pt x="125387" y="20240"/>
                </a:lnTo>
                <a:lnTo>
                  <a:pt x="68907" y="20240"/>
                </a:lnTo>
                <a:lnTo>
                  <a:pt x="61862" y="21778"/>
                </a:lnTo>
                <a:lnTo>
                  <a:pt x="31204" y="51990"/>
                </a:lnTo>
                <a:lnTo>
                  <a:pt x="25003" y="90338"/>
                </a:lnTo>
                <a:lnTo>
                  <a:pt x="25226" y="98366"/>
                </a:lnTo>
                <a:lnTo>
                  <a:pt x="34478" y="135334"/>
                </a:lnTo>
                <a:lnTo>
                  <a:pt x="69105" y="158353"/>
                </a:lnTo>
                <a:lnTo>
                  <a:pt x="126115" y="158353"/>
                </a:lnTo>
                <a:lnTo>
                  <a:pt x="125858" y="159444"/>
                </a:lnTo>
                <a:lnTo>
                  <a:pt x="92124" y="176956"/>
                </a:lnTo>
                <a:lnTo>
                  <a:pt x="86667" y="178246"/>
                </a:lnTo>
                <a:lnTo>
                  <a:pt x="80615" y="178891"/>
                </a:lnTo>
                <a:close/>
              </a:path>
              <a:path w="434975" h="179705">
                <a:moveTo>
                  <a:pt x="122535" y="37058"/>
                </a:moveTo>
                <a:lnTo>
                  <a:pt x="120550" y="37058"/>
                </a:lnTo>
                <a:lnTo>
                  <a:pt x="118814" y="36214"/>
                </a:lnTo>
                <a:lnTo>
                  <a:pt x="116532" y="34528"/>
                </a:lnTo>
                <a:lnTo>
                  <a:pt x="114175" y="32692"/>
                </a:lnTo>
                <a:lnTo>
                  <a:pt x="111323" y="30807"/>
                </a:lnTo>
                <a:lnTo>
                  <a:pt x="107751" y="28723"/>
                </a:lnTo>
                <a:lnTo>
                  <a:pt x="104278" y="26541"/>
                </a:lnTo>
                <a:lnTo>
                  <a:pt x="99962" y="24606"/>
                </a:lnTo>
                <a:lnTo>
                  <a:pt x="94803" y="22919"/>
                </a:lnTo>
                <a:lnTo>
                  <a:pt x="89743" y="21133"/>
                </a:lnTo>
                <a:lnTo>
                  <a:pt x="83691" y="20240"/>
                </a:lnTo>
                <a:lnTo>
                  <a:pt x="125387" y="20240"/>
                </a:lnTo>
                <a:lnTo>
                  <a:pt x="125462" y="20439"/>
                </a:lnTo>
                <a:lnTo>
                  <a:pt x="125600" y="21133"/>
                </a:lnTo>
                <a:lnTo>
                  <a:pt x="125689" y="21778"/>
                </a:lnTo>
                <a:lnTo>
                  <a:pt x="125784" y="22919"/>
                </a:lnTo>
                <a:lnTo>
                  <a:pt x="125702" y="30807"/>
                </a:lnTo>
                <a:lnTo>
                  <a:pt x="125610" y="31402"/>
                </a:lnTo>
                <a:lnTo>
                  <a:pt x="125500" y="32742"/>
                </a:lnTo>
                <a:lnTo>
                  <a:pt x="123527" y="36462"/>
                </a:lnTo>
                <a:lnTo>
                  <a:pt x="123130" y="36859"/>
                </a:lnTo>
                <a:lnTo>
                  <a:pt x="122535" y="37058"/>
                </a:lnTo>
                <a:close/>
              </a:path>
              <a:path w="434975" h="179705">
                <a:moveTo>
                  <a:pt x="126115" y="158353"/>
                </a:moveTo>
                <a:lnTo>
                  <a:pt x="84187" y="158353"/>
                </a:lnTo>
                <a:lnTo>
                  <a:pt x="90239" y="157509"/>
                </a:lnTo>
                <a:lnTo>
                  <a:pt x="95398" y="155823"/>
                </a:lnTo>
                <a:lnTo>
                  <a:pt x="119955" y="142577"/>
                </a:lnTo>
                <a:lnTo>
                  <a:pt x="121791" y="141684"/>
                </a:lnTo>
                <a:lnTo>
                  <a:pt x="123775" y="141684"/>
                </a:lnTo>
                <a:lnTo>
                  <a:pt x="124320" y="141833"/>
                </a:lnTo>
                <a:lnTo>
                  <a:pt x="124717" y="142130"/>
                </a:lnTo>
                <a:lnTo>
                  <a:pt x="125214" y="142428"/>
                </a:lnTo>
                <a:lnTo>
                  <a:pt x="125561" y="142974"/>
                </a:lnTo>
                <a:lnTo>
                  <a:pt x="125759" y="143767"/>
                </a:lnTo>
                <a:lnTo>
                  <a:pt x="126057" y="144462"/>
                </a:lnTo>
                <a:lnTo>
                  <a:pt x="126255" y="145504"/>
                </a:lnTo>
                <a:lnTo>
                  <a:pt x="126355" y="146893"/>
                </a:lnTo>
                <a:lnTo>
                  <a:pt x="126553" y="148183"/>
                </a:lnTo>
                <a:lnTo>
                  <a:pt x="126442" y="156418"/>
                </a:lnTo>
                <a:lnTo>
                  <a:pt x="126389" y="156914"/>
                </a:lnTo>
                <a:lnTo>
                  <a:pt x="126255" y="157757"/>
                </a:lnTo>
                <a:lnTo>
                  <a:pt x="126115" y="158353"/>
                </a:lnTo>
                <a:close/>
              </a:path>
              <a:path w="434975" h="179705">
                <a:moveTo>
                  <a:pt x="172862" y="177403"/>
                </a:moveTo>
                <a:lnTo>
                  <a:pt x="168397" y="177403"/>
                </a:lnTo>
                <a:lnTo>
                  <a:pt x="166512" y="177303"/>
                </a:lnTo>
                <a:lnTo>
                  <a:pt x="159070" y="173880"/>
                </a:lnTo>
                <a:lnTo>
                  <a:pt x="159070" y="8483"/>
                </a:lnTo>
                <a:lnTo>
                  <a:pt x="160013" y="5953"/>
                </a:lnTo>
                <a:lnTo>
                  <a:pt x="161898" y="4464"/>
                </a:lnTo>
                <a:lnTo>
                  <a:pt x="163783" y="2877"/>
                </a:lnTo>
                <a:lnTo>
                  <a:pt x="165916" y="2083"/>
                </a:lnTo>
                <a:lnTo>
                  <a:pt x="209424" y="2083"/>
                </a:lnTo>
                <a:lnTo>
                  <a:pt x="212996" y="2282"/>
                </a:lnTo>
                <a:lnTo>
                  <a:pt x="216369" y="2678"/>
                </a:lnTo>
                <a:lnTo>
                  <a:pt x="219842" y="2976"/>
                </a:lnTo>
                <a:lnTo>
                  <a:pt x="255765" y="21282"/>
                </a:lnTo>
                <a:lnTo>
                  <a:pt x="182287" y="21282"/>
                </a:lnTo>
                <a:lnTo>
                  <a:pt x="182287" y="91231"/>
                </a:lnTo>
                <a:lnTo>
                  <a:pt x="253415" y="91231"/>
                </a:lnTo>
                <a:lnTo>
                  <a:pt x="249558" y="94803"/>
                </a:lnTo>
                <a:lnTo>
                  <a:pt x="244299" y="99764"/>
                </a:lnTo>
                <a:lnTo>
                  <a:pt x="202082" y="110281"/>
                </a:lnTo>
                <a:lnTo>
                  <a:pt x="182287" y="110281"/>
                </a:lnTo>
                <a:lnTo>
                  <a:pt x="182287" y="173880"/>
                </a:lnTo>
                <a:lnTo>
                  <a:pt x="174697" y="177303"/>
                </a:lnTo>
                <a:lnTo>
                  <a:pt x="172862" y="177403"/>
                </a:lnTo>
                <a:close/>
              </a:path>
              <a:path w="434975" h="179705">
                <a:moveTo>
                  <a:pt x="253415" y="91231"/>
                </a:moveTo>
                <a:lnTo>
                  <a:pt x="210168" y="91231"/>
                </a:lnTo>
                <a:lnTo>
                  <a:pt x="215972" y="90338"/>
                </a:lnTo>
                <a:lnTo>
                  <a:pt x="225200" y="86766"/>
                </a:lnTo>
                <a:lnTo>
                  <a:pt x="241819" y="60325"/>
                </a:lnTo>
                <a:lnTo>
                  <a:pt x="241819" y="48021"/>
                </a:lnTo>
                <a:lnTo>
                  <a:pt x="240479" y="42118"/>
                </a:lnTo>
                <a:lnTo>
                  <a:pt x="237800" y="37355"/>
                </a:lnTo>
                <a:lnTo>
                  <a:pt x="235221" y="32593"/>
                </a:lnTo>
                <a:lnTo>
                  <a:pt x="231946" y="29071"/>
                </a:lnTo>
                <a:lnTo>
                  <a:pt x="227978" y="26789"/>
                </a:lnTo>
                <a:lnTo>
                  <a:pt x="224108" y="24407"/>
                </a:lnTo>
                <a:lnTo>
                  <a:pt x="220090" y="22919"/>
                </a:lnTo>
                <a:lnTo>
                  <a:pt x="215923" y="22324"/>
                </a:lnTo>
                <a:lnTo>
                  <a:pt x="211755" y="21629"/>
                </a:lnTo>
                <a:lnTo>
                  <a:pt x="207687" y="21282"/>
                </a:lnTo>
                <a:lnTo>
                  <a:pt x="255765" y="21282"/>
                </a:lnTo>
                <a:lnTo>
                  <a:pt x="258984" y="25052"/>
                </a:lnTo>
                <a:lnTo>
                  <a:pt x="261613" y="29815"/>
                </a:lnTo>
                <a:lnTo>
                  <a:pt x="263399" y="35272"/>
                </a:lnTo>
                <a:lnTo>
                  <a:pt x="265284" y="40729"/>
                </a:lnTo>
                <a:lnTo>
                  <a:pt x="266226" y="46732"/>
                </a:lnTo>
                <a:lnTo>
                  <a:pt x="266226" y="62011"/>
                </a:lnTo>
                <a:lnTo>
                  <a:pt x="264788" y="69899"/>
                </a:lnTo>
                <a:lnTo>
                  <a:pt x="261911" y="76944"/>
                </a:lnTo>
                <a:lnTo>
                  <a:pt x="259033" y="83889"/>
                </a:lnTo>
                <a:lnTo>
                  <a:pt x="254916" y="89842"/>
                </a:lnTo>
                <a:lnTo>
                  <a:pt x="253415" y="91231"/>
                </a:lnTo>
                <a:close/>
              </a:path>
              <a:path w="434975" h="179705">
                <a:moveTo>
                  <a:pt x="367379" y="179189"/>
                </a:moveTo>
                <a:lnTo>
                  <a:pt x="326452" y="168126"/>
                </a:lnTo>
                <a:lnTo>
                  <a:pt x="305681" y="135880"/>
                </a:lnTo>
                <a:lnTo>
                  <a:pt x="303086" y="114002"/>
                </a:lnTo>
                <a:lnTo>
                  <a:pt x="303086" y="4960"/>
                </a:lnTo>
                <a:lnTo>
                  <a:pt x="305467" y="2530"/>
                </a:lnTo>
                <a:lnTo>
                  <a:pt x="306360" y="2133"/>
                </a:lnTo>
                <a:lnTo>
                  <a:pt x="307501" y="1835"/>
                </a:lnTo>
                <a:lnTo>
                  <a:pt x="310378" y="1438"/>
                </a:lnTo>
                <a:lnTo>
                  <a:pt x="312313" y="1339"/>
                </a:lnTo>
                <a:lnTo>
                  <a:pt x="316877" y="1339"/>
                </a:lnTo>
                <a:lnTo>
                  <a:pt x="318713" y="1438"/>
                </a:lnTo>
                <a:lnTo>
                  <a:pt x="321788" y="1835"/>
                </a:lnTo>
                <a:lnTo>
                  <a:pt x="322979" y="2133"/>
                </a:lnTo>
                <a:lnTo>
                  <a:pt x="323773" y="2530"/>
                </a:lnTo>
                <a:lnTo>
                  <a:pt x="324666" y="2827"/>
                </a:lnTo>
                <a:lnTo>
                  <a:pt x="325261" y="3274"/>
                </a:lnTo>
                <a:lnTo>
                  <a:pt x="325559" y="3869"/>
                </a:lnTo>
                <a:lnTo>
                  <a:pt x="325955" y="4365"/>
                </a:lnTo>
                <a:lnTo>
                  <a:pt x="326154" y="4960"/>
                </a:lnTo>
                <a:lnTo>
                  <a:pt x="326260" y="119964"/>
                </a:lnTo>
                <a:lnTo>
                  <a:pt x="327146" y="126255"/>
                </a:lnTo>
                <a:lnTo>
                  <a:pt x="351157" y="156418"/>
                </a:lnTo>
                <a:lnTo>
                  <a:pt x="362319" y="159394"/>
                </a:lnTo>
                <a:lnTo>
                  <a:pt x="418874" y="159394"/>
                </a:lnTo>
                <a:lnTo>
                  <a:pt x="410887" y="167381"/>
                </a:lnTo>
                <a:lnTo>
                  <a:pt x="375053" y="178910"/>
                </a:lnTo>
                <a:lnTo>
                  <a:pt x="367379" y="179189"/>
                </a:lnTo>
                <a:close/>
              </a:path>
              <a:path w="434975" h="179705">
                <a:moveTo>
                  <a:pt x="418874" y="159394"/>
                </a:moveTo>
                <a:lnTo>
                  <a:pt x="375615" y="159394"/>
                </a:lnTo>
                <a:lnTo>
                  <a:pt x="381617" y="158402"/>
                </a:lnTo>
                <a:lnTo>
                  <a:pt x="392135" y="154433"/>
                </a:lnTo>
                <a:lnTo>
                  <a:pt x="396599" y="151457"/>
                </a:lnTo>
                <a:lnTo>
                  <a:pt x="403941" y="143519"/>
                </a:lnTo>
                <a:lnTo>
                  <a:pt x="406719" y="138658"/>
                </a:lnTo>
                <a:lnTo>
                  <a:pt x="408605" y="132903"/>
                </a:lnTo>
                <a:lnTo>
                  <a:pt x="410589" y="127049"/>
                </a:lnTo>
                <a:lnTo>
                  <a:pt x="411581" y="120203"/>
                </a:lnTo>
                <a:lnTo>
                  <a:pt x="411581" y="4960"/>
                </a:lnTo>
                <a:lnTo>
                  <a:pt x="411730" y="4365"/>
                </a:lnTo>
                <a:lnTo>
                  <a:pt x="412028" y="3869"/>
                </a:lnTo>
                <a:lnTo>
                  <a:pt x="412425" y="3274"/>
                </a:lnTo>
                <a:lnTo>
                  <a:pt x="413070" y="2827"/>
                </a:lnTo>
                <a:lnTo>
                  <a:pt x="413963" y="2530"/>
                </a:lnTo>
                <a:lnTo>
                  <a:pt x="414856" y="2133"/>
                </a:lnTo>
                <a:lnTo>
                  <a:pt x="416046" y="1835"/>
                </a:lnTo>
                <a:lnTo>
                  <a:pt x="419023" y="1438"/>
                </a:lnTo>
                <a:lnTo>
                  <a:pt x="420908" y="1339"/>
                </a:lnTo>
                <a:lnTo>
                  <a:pt x="425274" y="1339"/>
                </a:lnTo>
                <a:lnTo>
                  <a:pt x="427060" y="1438"/>
                </a:lnTo>
                <a:lnTo>
                  <a:pt x="430036" y="1835"/>
                </a:lnTo>
                <a:lnTo>
                  <a:pt x="431227" y="2133"/>
                </a:lnTo>
                <a:lnTo>
                  <a:pt x="432120" y="2530"/>
                </a:lnTo>
                <a:lnTo>
                  <a:pt x="433013" y="2827"/>
                </a:lnTo>
                <a:lnTo>
                  <a:pt x="433658" y="3274"/>
                </a:lnTo>
                <a:lnTo>
                  <a:pt x="434054" y="3869"/>
                </a:lnTo>
                <a:lnTo>
                  <a:pt x="434451" y="4365"/>
                </a:lnTo>
                <a:lnTo>
                  <a:pt x="434650" y="4960"/>
                </a:lnTo>
                <a:lnTo>
                  <a:pt x="434581" y="114002"/>
                </a:lnTo>
                <a:lnTo>
                  <a:pt x="434381" y="119211"/>
                </a:lnTo>
                <a:lnTo>
                  <a:pt x="422396" y="155872"/>
                </a:lnTo>
                <a:lnTo>
                  <a:pt x="418874" y="159394"/>
                </a:lnTo>
                <a:close/>
              </a:path>
            </a:pathLst>
          </a:custGeom>
          <a:solidFill>
            <a:srgbClr val="17B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2622185"/>
            <a:ext cx="118764" cy="12650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7200" y="2601795"/>
            <a:ext cx="786070" cy="21059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42527" y="2575453"/>
            <a:ext cx="875643" cy="23693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708399" y="2575899"/>
            <a:ext cx="393065" cy="190500"/>
          </a:xfrm>
          <a:custGeom>
            <a:avLst/>
            <a:gdLst/>
            <a:ahLst/>
            <a:cxnLst/>
            <a:rect l="l" t="t" r="r" b="b"/>
            <a:pathLst>
              <a:path w="393064" h="190500">
                <a:moveTo>
                  <a:pt x="11509" y="87213"/>
                </a:moveTo>
                <a:lnTo>
                  <a:pt x="9723" y="87213"/>
                </a:lnTo>
                <a:lnTo>
                  <a:pt x="9078" y="87014"/>
                </a:lnTo>
                <a:lnTo>
                  <a:pt x="6039" y="75257"/>
                </a:lnTo>
                <a:lnTo>
                  <a:pt x="6101" y="74513"/>
                </a:lnTo>
                <a:lnTo>
                  <a:pt x="37951" y="57894"/>
                </a:lnTo>
                <a:lnTo>
                  <a:pt x="42515" y="57001"/>
                </a:lnTo>
                <a:lnTo>
                  <a:pt x="47128" y="56554"/>
                </a:lnTo>
                <a:lnTo>
                  <a:pt x="60523" y="56554"/>
                </a:lnTo>
                <a:lnTo>
                  <a:pt x="67964" y="57546"/>
                </a:lnTo>
                <a:lnTo>
                  <a:pt x="80268" y="61515"/>
                </a:lnTo>
                <a:lnTo>
                  <a:pt x="85229" y="64442"/>
                </a:lnTo>
                <a:lnTo>
                  <a:pt x="88999" y="68312"/>
                </a:lnTo>
                <a:lnTo>
                  <a:pt x="92769" y="72082"/>
                </a:lnTo>
                <a:lnTo>
                  <a:pt x="94205" y="74562"/>
                </a:lnTo>
                <a:lnTo>
                  <a:pt x="44400" y="74562"/>
                </a:lnTo>
                <a:lnTo>
                  <a:pt x="39489" y="75257"/>
                </a:lnTo>
                <a:lnTo>
                  <a:pt x="35123" y="76646"/>
                </a:lnTo>
                <a:lnTo>
                  <a:pt x="30757" y="77936"/>
                </a:lnTo>
                <a:lnTo>
                  <a:pt x="26888" y="79375"/>
                </a:lnTo>
                <a:lnTo>
                  <a:pt x="23514" y="80962"/>
                </a:lnTo>
                <a:lnTo>
                  <a:pt x="20240" y="82450"/>
                </a:lnTo>
                <a:lnTo>
                  <a:pt x="17512" y="83889"/>
                </a:lnTo>
                <a:lnTo>
                  <a:pt x="15329" y="85278"/>
                </a:lnTo>
                <a:lnTo>
                  <a:pt x="13146" y="86568"/>
                </a:lnTo>
                <a:lnTo>
                  <a:pt x="11509" y="87213"/>
                </a:lnTo>
                <a:close/>
              </a:path>
              <a:path w="393064" h="190500">
                <a:moveTo>
                  <a:pt x="49460" y="189904"/>
                </a:moveTo>
                <a:lnTo>
                  <a:pt x="35768" y="189904"/>
                </a:lnTo>
                <a:lnTo>
                  <a:pt x="30013" y="189061"/>
                </a:lnTo>
                <a:lnTo>
                  <a:pt x="24854" y="187374"/>
                </a:lnTo>
                <a:lnTo>
                  <a:pt x="19694" y="185787"/>
                </a:lnTo>
                <a:lnTo>
                  <a:pt x="0" y="158849"/>
                </a:lnTo>
                <a:lnTo>
                  <a:pt x="0" y="146149"/>
                </a:lnTo>
                <a:lnTo>
                  <a:pt x="27880" y="116780"/>
                </a:lnTo>
                <a:lnTo>
                  <a:pt x="60870" y="112662"/>
                </a:lnTo>
                <a:lnTo>
                  <a:pt x="77539" y="112662"/>
                </a:lnTo>
                <a:lnTo>
                  <a:pt x="77539" y="98474"/>
                </a:lnTo>
                <a:lnTo>
                  <a:pt x="77043" y="94357"/>
                </a:lnTo>
                <a:lnTo>
                  <a:pt x="76051" y="90785"/>
                </a:lnTo>
                <a:lnTo>
                  <a:pt x="75158" y="87213"/>
                </a:lnTo>
                <a:lnTo>
                  <a:pt x="73570" y="84236"/>
                </a:lnTo>
                <a:lnTo>
                  <a:pt x="71288" y="81855"/>
                </a:lnTo>
                <a:lnTo>
                  <a:pt x="69105" y="79474"/>
                </a:lnTo>
                <a:lnTo>
                  <a:pt x="66228" y="77688"/>
                </a:lnTo>
                <a:lnTo>
                  <a:pt x="62656" y="76497"/>
                </a:lnTo>
                <a:lnTo>
                  <a:pt x="59183" y="75207"/>
                </a:lnTo>
                <a:lnTo>
                  <a:pt x="54917" y="74562"/>
                </a:lnTo>
                <a:lnTo>
                  <a:pt x="94205" y="74562"/>
                </a:lnTo>
                <a:lnTo>
                  <a:pt x="95498" y="76795"/>
                </a:lnTo>
                <a:lnTo>
                  <a:pt x="98871" y="88106"/>
                </a:lnTo>
                <a:lnTo>
                  <a:pt x="99670" y="94357"/>
                </a:lnTo>
                <a:lnTo>
                  <a:pt x="99714" y="128736"/>
                </a:lnTo>
                <a:lnTo>
                  <a:pt x="52486" y="128736"/>
                </a:lnTo>
                <a:lnTo>
                  <a:pt x="47128" y="129282"/>
                </a:lnTo>
                <a:lnTo>
                  <a:pt x="42564" y="130373"/>
                </a:lnTo>
                <a:lnTo>
                  <a:pt x="38100" y="131365"/>
                </a:lnTo>
                <a:lnTo>
                  <a:pt x="34379" y="132853"/>
                </a:lnTo>
                <a:lnTo>
                  <a:pt x="31402" y="134838"/>
                </a:lnTo>
                <a:lnTo>
                  <a:pt x="28525" y="136822"/>
                </a:lnTo>
                <a:lnTo>
                  <a:pt x="26392" y="139253"/>
                </a:lnTo>
                <a:lnTo>
                  <a:pt x="25003" y="142130"/>
                </a:lnTo>
                <a:lnTo>
                  <a:pt x="23614" y="144909"/>
                </a:lnTo>
                <a:lnTo>
                  <a:pt x="22919" y="148183"/>
                </a:lnTo>
                <a:lnTo>
                  <a:pt x="22919" y="158204"/>
                </a:lnTo>
                <a:lnTo>
                  <a:pt x="24903" y="163214"/>
                </a:lnTo>
                <a:lnTo>
                  <a:pt x="28872" y="166985"/>
                </a:lnTo>
                <a:lnTo>
                  <a:pt x="32841" y="170656"/>
                </a:lnTo>
                <a:lnTo>
                  <a:pt x="38447" y="172491"/>
                </a:lnTo>
                <a:lnTo>
                  <a:pt x="80100" y="172491"/>
                </a:lnTo>
                <a:lnTo>
                  <a:pt x="75257" y="177700"/>
                </a:lnTo>
                <a:lnTo>
                  <a:pt x="69353" y="182116"/>
                </a:lnTo>
                <a:lnTo>
                  <a:pt x="56356" y="188366"/>
                </a:lnTo>
                <a:lnTo>
                  <a:pt x="49460" y="189904"/>
                </a:lnTo>
                <a:close/>
              </a:path>
              <a:path w="393064" h="190500">
                <a:moveTo>
                  <a:pt x="80100" y="172491"/>
                </a:moveTo>
                <a:lnTo>
                  <a:pt x="51544" y="172491"/>
                </a:lnTo>
                <a:lnTo>
                  <a:pt x="56951" y="171003"/>
                </a:lnTo>
                <a:lnTo>
                  <a:pt x="66873" y="165050"/>
                </a:lnTo>
                <a:lnTo>
                  <a:pt x="72082" y="160535"/>
                </a:lnTo>
                <a:lnTo>
                  <a:pt x="77539" y="154483"/>
                </a:lnTo>
                <a:lnTo>
                  <a:pt x="77539" y="128736"/>
                </a:lnTo>
                <a:lnTo>
                  <a:pt x="99714" y="128736"/>
                </a:lnTo>
                <a:lnTo>
                  <a:pt x="99714" y="172045"/>
                </a:lnTo>
                <a:lnTo>
                  <a:pt x="80515" y="172045"/>
                </a:lnTo>
                <a:lnTo>
                  <a:pt x="80100" y="172491"/>
                </a:lnTo>
                <a:close/>
              </a:path>
              <a:path w="393064" h="190500">
                <a:moveTo>
                  <a:pt x="92571" y="188118"/>
                </a:moveTo>
                <a:lnTo>
                  <a:pt x="87808" y="188118"/>
                </a:lnTo>
                <a:lnTo>
                  <a:pt x="85923" y="187969"/>
                </a:lnTo>
                <a:lnTo>
                  <a:pt x="84534" y="187672"/>
                </a:lnTo>
                <a:lnTo>
                  <a:pt x="83144" y="187473"/>
                </a:lnTo>
                <a:lnTo>
                  <a:pt x="80515" y="172045"/>
                </a:lnTo>
                <a:lnTo>
                  <a:pt x="99714" y="172045"/>
                </a:lnTo>
                <a:lnTo>
                  <a:pt x="95696" y="187672"/>
                </a:lnTo>
                <a:lnTo>
                  <a:pt x="94406" y="187969"/>
                </a:lnTo>
                <a:lnTo>
                  <a:pt x="92571" y="188118"/>
                </a:lnTo>
                <a:close/>
              </a:path>
              <a:path w="393064" h="190500">
                <a:moveTo>
                  <a:pt x="186256" y="78730"/>
                </a:moveTo>
                <a:lnTo>
                  <a:pt x="162236" y="78730"/>
                </a:lnTo>
                <a:lnTo>
                  <a:pt x="167361" y="73381"/>
                </a:lnTo>
                <a:lnTo>
                  <a:pt x="196218" y="56554"/>
                </a:lnTo>
                <a:lnTo>
                  <a:pt x="211299" y="56554"/>
                </a:lnTo>
                <a:lnTo>
                  <a:pt x="218096" y="57943"/>
                </a:lnTo>
                <a:lnTo>
                  <a:pt x="223553" y="60721"/>
                </a:lnTo>
                <a:lnTo>
                  <a:pt x="229109" y="63400"/>
                </a:lnTo>
                <a:lnTo>
                  <a:pt x="233574" y="67071"/>
                </a:lnTo>
                <a:lnTo>
                  <a:pt x="236947" y="71735"/>
                </a:lnTo>
                <a:lnTo>
                  <a:pt x="240118" y="75902"/>
                </a:lnTo>
                <a:lnTo>
                  <a:pt x="192994" y="75902"/>
                </a:lnTo>
                <a:lnTo>
                  <a:pt x="187437" y="77886"/>
                </a:lnTo>
                <a:lnTo>
                  <a:pt x="186256" y="78730"/>
                </a:lnTo>
                <a:close/>
              </a:path>
              <a:path w="393064" h="190500">
                <a:moveTo>
                  <a:pt x="155439" y="188118"/>
                </a:moveTo>
                <a:lnTo>
                  <a:pt x="150975" y="188118"/>
                </a:lnTo>
                <a:lnTo>
                  <a:pt x="149139" y="188019"/>
                </a:lnTo>
                <a:lnTo>
                  <a:pt x="147651" y="187821"/>
                </a:lnTo>
                <a:lnTo>
                  <a:pt x="146261" y="187721"/>
                </a:lnTo>
                <a:lnTo>
                  <a:pt x="142243" y="61217"/>
                </a:lnTo>
                <a:lnTo>
                  <a:pt x="142442" y="60721"/>
                </a:lnTo>
                <a:lnTo>
                  <a:pt x="150181" y="58489"/>
                </a:lnTo>
                <a:lnTo>
                  <a:pt x="154249" y="58489"/>
                </a:lnTo>
                <a:lnTo>
                  <a:pt x="161640" y="60721"/>
                </a:lnTo>
                <a:lnTo>
                  <a:pt x="162037" y="61218"/>
                </a:lnTo>
                <a:lnTo>
                  <a:pt x="162236" y="61862"/>
                </a:lnTo>
                <a:lnTo>
                  <a:pt x="162236" y="78730"/>
                </a:lnTo>
                <a:lnTo>
                  <a:pt x="186256" y="78730"/>
                </a:lnTo>
                <a:lnTo>
                  <a:pt x="181881" y="81855"/>
                </a:lnTo>
                <a:lnTo>
                  <a:pt x="176325" y="85725"/>
                </a:lnTo>
                <a:lnTo>
                  <a:pt x="170471" y="91479"/>
                </a:lnTo>
                <a:lnTo>
                  <a:pt x="164319" y="99119"/>
                </a:lnTo>
                <a:lnTo>
                  <a:pt x="164319" y="184745"/>
                </a:lnTo>
                <a:lnTo>
                  <a:pt x="164121" y="185390"/>
                </a:lnTo>
                <a:lnTo>
                  <a:pt x="163724" y="185886"/>
                </a:lnTo>
                <a:lnTo>
                  <a:pt x="163426" y="186382"/>
                </a:lnTo>
                <a:lnTo>
                  <a:pt x="162881" y="186828"/>
                </a:lnTo>
                <a:lnTo>
                  <a:pt x="162087" y="187225"/>
                </a:lnTo>
                <a:lnTo>
                  <a:pt x="161293" y="187523"/>
                </a:lnTo>
                <a:lnTo>
                  <a:pt x="160152" y="187721"/>
                </a:lnTo>
                <a:lnTo>
                  <a:pt x="158664" y="187821"/>
                </a:lnTo>
                <a:lnTo>
                  <a:pt x="157275" y="188019"/>
                </a:lnTo>
                <a:lnTo>
                  <a:pt x="155439" y="188118"/>
                </a:lnTo>
                <a:close/>
              </a:path>
              <a:path w="393064" h="190500">
                <a:moveTo>
                  <a:pt x="237692" y="188118"/>
                </a:moveTo>
                <a:lnTo>
                  <a:pt x="233326" y="188118"/>
                </a:lnTo>
                <a:lnTo>
                  <a:pt x="231441" y="188019"/>
                </a:lnTo>
                <a:lnTo>
                  <a:pt x="229953" y="187821"/>
                </a:lnTo>
                <a:lnTo>
                  <a:pt x="228564" y="187721"/>
                </a:lnTo>
                <a:lnTo>
                  <a:pt x="224297" y="184745"/>
                </a:lnTo>
                <a:lnTo>
                  <a:pt x="224297" y="106015"/>
                </a:lnTo>
                <a:lnTo>
                  <a:pt x="223751" y="100458"/>
                </a:lnTo>
                <a:lnTo>
                  <a:pt x="222660" y="96291"/>
                </a:lnTo>
                <a:lnTo>
                  <a:pt x="221668" y="92025"/>
                </a:lnTo>
                <a:lnTo>
                  <a:pt x="220130" y="88354"/>
                </a:lnTo>
                <a:lnTo>
                  <a:pt x="215963" y="82202"/>
                </a:lnTo>
                <a:lnTo>
                  <a:pt x="213284" y="79871"/>
                </a:lnTo>
                <a:lnTo>
                  <a:pt x="206735" y="76695"/>
                </a:lnTo>
                <a:lnTo>
                  <a:pt x="202916" y="75902"/>
                </a:lnTo>
                <a:lnTo>
                  <a:pt x="240118" y="75902"/>
                </a:lnTo>
                <a:lnTo>
                  <a:pt x="246621" y="184745"/>
                </a:lnTo>
                <a:lnTo>
                  <a:pt x="246423" y="185390"/>
                </a:lnTo>
                <a:lnTo>
                  <a:pt x="246026" y="185886"/>
                </a:lnTo>
                <a:lnTo>
                  <a:pt x="245729" y="186382"/>
                </a:lnTo>
                <a:lnTo>
                  <a:pt x="240817" y="187821"/>
                </a:lnTo>
                <a:lnTo>
                  <a:pt x="239428" y="188019"/>
                </a:lnTo>
                <a:lnTo>
                  <a:pt x="237692" y="188118"/>
                </a:lnTo>
                <a:close/>
              </a:path>
              <a:path w="393064" h="190500">
                <a:moveTo>
                  <a:pt x="392794" y="74860"/>
                </a:moveTo>
                <a:lnTo>
                  <a:pt x="370470" y="74860"/>
                </a:lnTo>
                <a:lnTo>
                  <a:pt x="370470" y="3720"/>
                </a:lnTo>
                <a:lnTo>
                  <a:pt x="376125" y="446"/>
                </a:lnTo>
                <a:lnTo>
                  <a:pt x="377613" y="148"/>
                </a:lnTo>
                <a:lnTo>
                  <a:pt x="379399" y="0"/>
                </a:lnTo>
                <a:lnTo>
                  <a:pt x="383765" y="0"/>
                </a:lnTo>
                <a:lnTo>
                  <a:pt x="385601" y="148"/>
                </a:lnTo>
                <a:lnTo>
                  <a:pt x="386989" y="446"/>
                </a:lnTo>
                <a:lnTo>
                  <a:pt x="388478" y="644"/>
                </a:lnTo>
                <a:lnTo>
                  <a:pt x="392794" y="3720"/>
                </a:lnTo>
                <a:lnTo>
                  <a:pt x="392794" y="74860"/>
                </a:lnTo>
                <a:close/>
              </a:path>
              <a:path w="393064" h="190500">
                <a:moveTo>
                  <a:pt x="338720" y="189904"/>
                </a:moveTo>
                <a:lnTo>
                  <a:pt x="321654" y="189904"/>
                </a:lnTo>
                <a:lnTo>
                  <a:pt x="314014" y="188168"/>
                </a:lnTo>
                <a:lnTo>
                  <a:pt x="285638" y="157956"/>
                </a:lnTo>
                <a:lnTo>
                  <a:pt x="281173" y="124717"/>
                </a:lnTo>
                <a:lnTo>
                  <a:pt x="281377" y="117099"/>
                </a:lnTo>
                <a:lnTo>
                  <a:pt x="294530" y="74860"/>
                </a:lnTo>
                <a:lnTo>
                  <a:pt x="325027" y="56554"/>
                </a:lnTo>
                <a:lnTo>
                  <a:pt x="340605" y="56554"/>
                </a:lnTo>
                <a:lnTo>
                  <a:pt x="347054" y="58092"/>
                </a:lnTo>
                <a:lnTo>
                  <a:pt x="358861" y="64244"/>
                </a:lnTo>
                <a:lnTo>
                  <a:pt x="364715" y="68808"/>
                </a:lnTo>
                <a:lnTo>
                  <a:pt x="370470" y="74860"/>
                </a:lnTo>
                <a:lnTo>
                  <a:pt x="392794" y="74860"/>
                </a:lnTo>
                <a:lnTo>
                  <a:pt x="392794" y="75753"/>
                </a:lnTo>
                <a:lnTo>
                  <a:pt x="329691" y="75753"/>
                </a:lnTo>
                <a:lnTo>
                  <a:pt x="324878" y="77092"/>
                </a:lnTo>
                <a:lnTo>
                  <a:pt x="304787" y="110926"/>
                </a:lnTo>
                <a:lnTo>
                  <a:pt x="304241" y="116581"/>
                </a:lnTo>
                <a:lnTo>
                  <a:pt x="304241" y="128488"/>
                </a:lnTo>
                <a:lnTo>
                  <a:pt x="319868" y="166836"/>
                </a:lnTo>
                <a:lnTo>
                  <a:pt x="328599" y="170854"/>
                </a:lnTo>
                <a:lnTo>
                  <a:pt x="370085" y="170854"/>
                </a:lnTo>
                <a:lnTo>
                  <a:pt x="368181" y="172798"/>
                </a:lnTo>
                <a:lnTo>
                  <a:pt x="363252" y="177142"/>
                </a:lnTo>
                <a:lnTo>
                  <a:pt x="358210" y="180909"/>
                </a:lnTo>
                <a:lnTo>
                  <a:pt x="353057" y="184100"/>
                </a:lnTo>
                <a:lnTo>
                  <a:pt x="346211" y="187969"/>
                </a:lnTo>
                <a:lnTo>
                  <a:pt x="338720" y="189904"/>
                </a:lnTo>
                <a:close/>
              </a:path>
              <a:path w="393064" h="190500">
                <a:moveTo>
                  <a:pt x="370085" y="170854"/>
                </a:moveTo>
                <a:lnTo>
                  <a:pt x="337430" y="170854"/>
                </a:lnTo>
                <a:lnTo>
                  <a:pt x="340257" y="170457"/>
                </a:lnTo>
                <a:lnTo>
                  <a:pt x="342936" y="169664"/>
                </a:lnTo>
                <a:lnTo>
                  <a:pt x="370470" y="147190"/>
                </a:lnTo>
                <a:lnTo>
                  <a:pt x="370470" y="98673"/>
                </a:lnTo>
                <a:lnTo>
                  <a:pt x="364417" y="91132"/>
                </a:lnTo>
                <a:lnTo>
                  <a:pt x="358563" y="85427"/>
                </a:lnTo>
                <a:lnTo>
                  <a:pt x="352908" y="81557"/>
                </a:lnTo>
                <a:lnTo>
                  <a:pt x="347352" y="77688"/>
                </a:lnTo>
                <a:lnTo>
                  <a:pt x="341498" y="75753"/>
                </a:lnTo>
                <a:lnTo>
                  <a:pt x="392794" y="75753"/>
                </a:lnTo>
                <a:lnTo>
                  <a:pt x="392794" y="167878"/>
                </a:lnTo>
                <a:lnTo>
                  <a:pt x="373000" y="167878"/>
                </a:lnTo>
                <a:lnTo>
                  <a:pt x="370085" y="170854"/>
                </a:lnTo>
                <a:close/>
              </a:path>
              <a:path w="393064" h="190500">
                <a:moveTo>
                  <a:pt x="384906" y="188118"/>
                </a:moveTo>
                <a:lnTo>
                  <a:pt x="381235" y="188118"/>
                </a:lnTo>
                <a:lnTo>
                  <a:pt x="379648" y="188019"/>
                </a:lnTo>
                <a:lnTo>
                  <a:pt x="378357" y="187821"/>
                </a:lnTo>
                <a:lnTo>
                  <a:pt x="377167" y="187721"/>
                </a:lnTo>
                <a:lnTo>
                  <a:pt x="373000" y="184745"/>
                </a:lnTo>
                <a:lnTo>
                  <a:pt x="373000" y="167878"/>
                </a:lnTo>
                <a:lnTo>
                  <a:pt x="392794" y="167878"/>
                </a:lnTo>
                <a:lnTo>
                  <a:pt x="392794" y="184745"/>
                </a:lnTo>
                <a:lnTo>
                  <a:pt x="387734" y="187821"/>
                </a:lnTo>
                <a:lnTo>
                  <a:pt x="386444" y="188019"/>
                </a:lnTo>
                <a:lnTo>
                  <a:pt x="384906" y="188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04554" y="2575453"/>
            <a:ext cx="636479" cy="19035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3003185"/>
            <a:ext cx="118764" cy="1265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7200" y="2982795"/>
            <a:ext cx="1243420" cy="21059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09282" y="2956899"/>
            <a:ext cx="1247100" cy="23648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3384184"/>
            <a:ext cx="118764" cy="12650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62523" y="2956453"/>
            <a:ext cx="796437" cy="19035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7200" y="3363795"/>
            <a:ext cx="786070" cy="21059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35383" y="3336411"/>
            <a:ext cx="1026963" cy="19139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3765184"/>
            <a:ext cx="118764" cy="12650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866897" y="3729317"/>
            <a:ext cx="462915" cy="179705"/>
          </a:xfrm>
          <a:custGeom>
            <a:avLst/>
            <a:gdLst/>
            <a:ahLst/>
            <a:cxnLst/>
            <a:rect l="l" t="t" r="r" b="b"/>
            <a:pathLst>
              <a:path w="462915" h="179704">
                <a:moveTo>
                  <a:pt x="90022" y="179337"/>
                </a:moveTo>
                <a:lnTo>
                  <a:pt x="85656" y="179337"/>
                </a:lnTo>
                <a:lnTo>
                  <a:pt x="75805" y="178947"/>
                </a:lnTo>
                <a:lnTo>
                  <a:pt x="34794" y="165496"/>
                </a:lnTo>
                <a:lnTo>
                  <a:pt x="8963" y="135303"/>
                </a:lnTo>
                <a:lnTo>
                  <a:pt x="38" y="94257"/>
                </a:lnTo>
                <a:lnTo>
                  <a:pt x="0" y="89594"/>
                </a:lnTo>
                <a:lnTo>
                  <a:pt x="322" y="81213"/>
                </a:lnTo>
                <a:lnTo>
                  <a:pt x="13809" y="38062"/>
                </a:lnTo>
                <a:lnTo>
                  <a:pt x="43593" y="10157"/>
                </a:lnTo>
                <a:lnTo>
                  <a:pt x="86698" y="0"/>
                </a:lnTo>
                <a:lnTo>
                  <a:pt x="93345" y="0"/>
                </a:lnTo>
                <a:lnTo>
                  <a:pt x="99596" y="595"/>
                </a:lnTo>
                <a:lnTo>
                  <a:pt x="111304" y="2976"/>
                </a:lnTo>
                <a:lnTo>
                  <a:pt x="116513" y="4365"/>
                </a:lnTo>
                <a:lnTo>
                  <a:pt x="121077" y="5953"/>
                </a:lnTo>
                <a:lnTo>
                  <a:pt x="125641" y="7441"/>
                </a:lnTo>
                <a:lnTo>
                  <a:pt x="129461" y="9128"/>
                </a:lnTo>
                <a:lnTo>
                  <a:pt x="132537" y="11013"/>
                </a:lnTo>
                <a:lnTo>
                  <a:pt x="135613" y="12799"/>
                </a:lnTo>
                <a:lnTo>
                  <a:pt x="137746" y="14287"/>
                </a:lnTo>
                <a:lnTo>
                  <a:pt x="140127" y="16668"/>
                </a:lnTo>
                <a:lnTo>
                  <a:pt x="140921" y="18057"/>
                </a:lnTo>
                <a:lnTo>
                  <a:pt x="141367" y="19794"/>
                </a:lnTo>
                <a:lnTo>
                  <a:pt x="86251" y="19794"/>
                </a:lnTo>
                <a:lnTo>
                  <a:pt x="79219" y="20128"/>
                </a:lnTo>
                <a:lnTo>
                  <a:pt x="35600" y="45888"/>
                </a:lnTo>
                <a:lnTo>
                  <a:pt x="24551" y="87808"/>
                </a:lnTo>
                <a:lnTo>
                  <a:pt x="24653" y="94257"/>
                </a:lnTo>
                <a:lnTo>
                  <a:pt x="36443" y="135135"/>
                </a:lnTo>
                <a:lnTo>
                  <a:pt x="69186" y="157608"/>
                </a:lnTo>
                <a:lnTo>
                  <a:pt x="77520" y="159097"/>
                </a:lnTo>
                <a:lnTo>
                  <a:pt x="141615" y="159097"/>
                </a:lnTo>
                <a:lnTo>
                  <a:pt x="141615" y="159742"/>
                </a:lnTo>
                <a:lnTo>
                  <a:pt x="135216" y="168026"/>
                </a:lnTo>
                <a:lnTo>
                  <a:pt x="132636" y="169316"/>
                </a:lnTo>
                <a:lnTo>
                  <a:pt x="98902" y="178444"/>
                </a:lnTo>
                <a:lnTo>
                  <a:pt x="94437" y="179040"/>
                </a:lnTo>
                <a:lnTo>
                  <a:pt x="90022" y="179337"/>
                </a:lnTo>
                <a:close/>
              </a:path>
              <a:path w="462915" h="179704">
                <a:moveTo>
                  <a:pt x="138490" y="36314"/>
                </a:moveTo>
                <a:lnTo>
                  <a:pt x="136803" y="36314"/>
                </a:lnTo>
                <a:lnTo>
                  <a:pt x="134968" y="35470"/>
                </a:lnTo>
                <a:lnTo>
                  <a:pt x="132388" y="33783"/>
                </a:lnTo>
                <a:lnTo>
                  <a:pt x="129819" y="31948"/>
                </a:lnTo>
                <a:lnTo>
                  <a:pt x="126534" y="30113"/>
                </a:lnTo>
                <a:lnTo>
                  <a:pt x="122268" y="28128"/>
                </a:lnTo>
                <a:lnTo>
                  <a:pt x="118100" y="26044"/>
                </a:lnTo>
                <a:lnTo>
                  <a:pt x="113040" y="24159"/>
                </a:lnTo>
                <a:lnTo>
                  <a:pt x="107087" y="22472"/>
                </a:lnTo>
                <a:lnTo>
                  <a:pt x="101233" y="20687"/>
                </a:lnTo>
                <a:lnTo>
                  <a:pt x="94288" y="19794"/>
                </a:lnTo>
                <a:lnTo>
                  <a:pt x="141367" y="19794"/>
                </a:lnTo>
                <a:lnTo>
                  <a:pt x="141814" y="21133"/>
                </a:lnTo>
                <a:lnTo>
                  <a:pt x="141966" y="22472"/>
                </a:lnTo>
                <a:lnTo>
                  <a:pt x="141848" y="30113"/>
                </a:lnTo>
                <a:lnTo>
                  <a:pt x="141552" y="31998"/>
                </a:lnTo>
                <a:lnTo>
                  <a:pt x="141268" y="33039"/>
                </a:lnTo>
                <a:lnTo>
                  <a:pt x="140871" y="33932"/>
                </a:lnTo>
                <a:lnTo>
                  <a:pt x="140573" y="34825"/>
                </a:lnTo>
                <a:lnTo>
                  <a:pt x="140127" y="35470"/>
                </a:lnTo>
                <a:lnTo>
                  <a:pt x="139532" y="35867"/>
                </a:lnTo>
                <a:lnTo>
                  <a:pt x="139036" y="36165"/>
                </a:lnTo>
                <a:lnTo>
                  <a:pt x="138490" y="36314"/>
                </a:lnTo>
                <a:close/>
              </a:path>
              <a:path w="462915" h="179704">
                <a:moveTo>
                  <a:pt x="141615" y="159097"/>
                </a:moveTo>
                <a:lnTo>
                  <a:pt x="92006" y="159097"/>
                </a:lnTo>
                <a:lnTo>
                  <a:pt x="97463" y="158452"/>
                </a:lnTo>
                <a:lnTo>
                  <a:pt x="108476" y="155872"/>
                </a:lnTo>
                <a:lnTo>
                  <a:pt x="113636" y="153938"/>
                </a:lnTo>
                <a:lnTo>
                  <a:pt x="118398" y="151358"/>
                </a:lnTo>
                <a:lnTo>
                  <a:pt x="118398" y="100458"/>
                </a:lnTo>
                <a:lnTo>
                  <a:pt x="76429" y="100458"/>
                </a:lnTo>
                <a:lnTo>
                  <a:pt x="75288" y="99714"/>
                </a:lnTo>
                <a:lnTo>
                  <a:pt x="74494" y="98226"/>
                </a:lnTo>
                <a:lnTo>
                  <a:pt x="73700" y="96639"/>
                </a:lnTo>
                <a:lnTo>
                  <a:pt x="73303" y="94257"/>
                </a:lnTo>
                <a:lnTo>
                  <a:pt x="73402" y="87808"/>
                </a:lnTo>
                <a:lnTo>
                  <a:pt x="73799" y="85427"/>
                </a:lnTo>
                <a:lnTo>
                  <a:pt x="74097" y="84484"/>
                </a:lnTo>
                <a:lnTo>
                  <a:pt x="74494" y="83790"/>
                </a:lnTo>
                <a:lnTo>
                  <a:pt x="74928" y="82946"/>
                </a:lnTo>
                <a:lnTo>
                  <a:pt x="75337" y="82400"/>
                </a:lnTo>
                <a:lnTo>
                  <a:pt x="75833" y="82004"/>
                </a:lnTo>
                <a:lnTo>
                  <a:pt x="76429" y="81607"/>
                </a:lnTo>
                <a:lnTo>
                  <a:pt x="77123" y="81408"/>
                </a:lnTo>
                <a:lnTo>
                  <a:pt x="134422" y="81408"/>
                </a:lnTo>
                <a:lnTo>
                  <a:pt x="140871" y="86617"/>
                </a:lnTo>
                <a:lnTo>
                  <a:pt x="141367" y="87808"/>
                </a:lnTo>
                <a:lnTo>
                  <a:pt x="141615" y="89247"/>
                </a:lnTo>
                <a:lnTo>
                  <a:pt x="141615" y="159097"/>
                </a:lnTo>
                <a:close/>
              </a:path>
              <a:path w="462915" h="179704">
                <a:moveTo>
                  <a:pt x="200966" y="177700"/>
                </a:moveTo>
                <a:lnTo>
                  <a:pt x="196502" y="177700"/>
                </a:lnTo>
                <a:lnTo>
                  <a:pt x="194616" y="177601"/>
                </a:lnTo>
                <a:lnTo>
                  <a:pt x="187175" y="174178"/>
                </a:lnTo>
                <a:lnTo>
                  <a:pt x="187175" y="8780"/>
                </a:lnTo>
                <a:lnTo>
                  <a:pt x="188118" y="6250"/>
                </a:lnTo>
                <a:lnTo>
                  <a:pt x="190003" y="4762"/>
                </a:lnTo>
                <a:lnTo>
                  <a:pt x="191888" y="3175"/>
                </a:lnTo>
                <a:lnTo>
                  <a:pt x="194021" y="2381"/>
                </a:lnTo>
                <a:lnTo>
                  <a:pt x="237528" y="2381"/>
                </a:lnTo>
                <a:lnTo>
                  <a:pt x="241100" y="2579"/>
                </a:lnTo>
                <a:lnTo>
                  <a:pt x="244474" y="2976"/>
                </a:lnTo>
                <a:lnTo>
                  <a:pt x="247946" y="3274"/>
                </a:lnTo>
                <a:lnTo>
                  <a:pt x="283870" y="21580"/>
                </a:lnTo>
                <a:lnTo>
                  <a:pt x="210392" y="21580"/>
                </a:lnTo>
                <a:lnTo>
                  <a:pt x="210392" y="91529"/>
                </a:lnTo>
                <a:lnTo>
                  <a:pt x="281520" y="91529"/>
                </a:lnTo>
                <a:lnTo>
                  <a:pt x="277662" y="95101"/>
                </a:lnTo>
                <a:lnTo>
                  <a:pt x="272404" y="100062"/>
                </a:lnTo>
                <a:lnTo>
                  <a:pt x="230186" y="110579"/>
                </a:lnTo>
                <a:lnTo>
                  <a:pt x="210392" y="110579"/>
                </a:lnTo>
                <a:lnTo>
                  <a:pt x="210392" y="174178"/>
                </a:lnTo>
                <a:lnTo>
                  <a:pt x="202802" y="177601"/>
                </a:lnTo>
                <a:lnTo>
                  <a:pt x="200966" y="177700"/>
                </a:lnTo>
                <a:close/>
              </a:path>
              <a:path w="462915" h="179704">
                <a:moveTo>
                  <a:pt x="281520" y="91529"/>
                </a:moveTo>
                <a:lnTo>
                  <a:pt x="238273" y="91529"/>
                </a:lnTo>
                <a:lnTo>
                  <a:pt x="244077" y="90636"/>
                </a:lnTo>
                <a:lnTo>
                  <a:pt x="253304" y="87064"/>
                </a:lnTo>
                <a:lnTo>
                  <a:pt x="269923" y="60622"/>
                </a:lnTo>
                <a:lnTo>
                  <a:pt x="269923" y="48319"/>
                </a:lnTo>
                <a:lnTo>
                  <a:pt x="268584" y="42415"/>
                </a:lnTo>
                <a:lnTo>
                  <a:pt x="265905" y="37653"/>
                </a:lnTo>
                <a:lnTo>
                  <a:pt x="263325" y="32890"/>
                </a:lnTo>
                <a:lnTo>
                  <a:pt x="260051" y="29368"/>
                </a:lnTo>
                <a:lnTo>
                  <a:pt x="256082" y="27086"/>
                </a:lnTo>
                <a:lnTo>
                  <a:pt x="252213" y="24705"/>
                </a:lnTo>
                <a:lnTo>
                  <a:pt x="248194" y="23217"/>
                </a:lnTo>
                <a:lnTo>
                  <a:pt x="244027" y="22621"/>
                </a:lnTo>
                <a:lnTo>
                  <a:pt x="239860" y="21927"/>
                </a:lnTo>
                <a:lnTo>
                  <a:pt x="235792" y="21580"/>
                </a:lnTo>
                <a:lnTo>
                  <a:pt x="283870" y="21580"/>
                </a:lnTo>
                <a:lnTo>
                  <a:pt x="287088" y="25350"/>
                </a:lnTo>
                <a:lnTo>
                  <a:pt x="289718" y="30113"/>
                </a:lnTo>
                <a:lnTo>
                  <a:pt x="291504" y="35569"/>
                </a:lnTo>
                <a:lnTo>
                  <a:pt x="293389" y="41026"/>
                </a:lnTo>
                <a:lnTo>
                  <a:pt x="294331" y="47029"/>
                </a:lnTo>
                <a:lnTo>
                  <a:pt x="294331" y="62309"/>
                </a:lnTo>
                <a:lnTo>
                  <a:pt x="292893" y="70197"/>
                </a:lnTo>
                <a:lnTo>
                  <a:pt x="290015" y="77241"/>
                </a:lnTo>
                <a:lnTo>
                  <a:pt x="287138" y="84186"/>
                </a:lnTo>
                <a:lnTo>
                  <a:pt x="283020" y="90140"/>
                </a:lnTo>
                <a:lnTo>
                  <a:pt x="281520" y="91529"/>
                </a:lnTo>
                <a:close/>
              </a:path>
              <a:path w="462915" h="179704">
                <a:moveTo>
                  <a:pt x="395484" y="179486"/>
                </a:moveTo>
                <a:lnTo>
                  <a:pt x="354556" y="168424"/>
                </a:lnTo>
                <a:lnTo>
                  <a:pt x="333785" y="136177"/>
                </a:lnTo>
                <a:lnTo>
                  <a:pt x="331190" y="114300"/>
                </a:lnTo>
                <a:lnTo>
                  <a:pt x="331190" y="5258"/>
                </a:lnTo>
                <a:lnTo>
                  <a:pt x="333571" y="2827"/>
                </a:lnTo>
                <a:lnTo>
                  <a:pt x="334464" y="2430"/>
                </a:lnTo>
                <a:lnTo>
                  <a:pt x="335605" y="2133"/>
                </a:lnTo>
                <a:lnTo>
                  <a:pt x="338483" y="1736"/>
                </a:lnTo>
                <a:lnTo>
                  <a:pt x="340418" y="1637"/>
                </a:lnTo>
                <a:lnTo>
                  <a:pt x="344982" y="1637"/>
                </a:lnTo>
                <a:lnTo>
                  <a:pt x="346817" y="1736"/>
                </a:lnTo>
                <a:lnTo>
                  <a:pt x="349893" y="2133"/>
                </a:lnTo>
                <a:lnTo>
                  <a:pt x="351084" y="2430"/>
                </a:lnTo>
                <a:lnTo>
                  <a:pt x="351877" y="2827"/>
                </a:lnTo>
                <a:lnTo>
                  <a:pt x="352770" y="3125"/>
                </a:lnTo>
                <a:lnTo>
                  <a:pt x="353366" y="3571"/>
                </a:lnTo>
                <a:lnTo>
                  <a:pt x="353663" y="4167"/>
                </a:lnTo>
                <a:lnTo>
                  <a:pt x="354060" y="4663"/>
                </a:lnTo>
                <a:lnTo>
                  <a:pt x="354259" y="5258"/>
                </a:lnTo>
                <a:lnTo>
                  <a:pt x="354365" y="120262"/>
                </a:lnTo>
                <a:lnTo>
                  <a:pt x="355251" y="126553"/>
                </a:lnTo>
                <a:lnTo>
                  <a:pt x="379262" y="156715"/>
                </a:lnTo>
                <a:lnTo>
                  <a:pt x="390424" y="159692"/>
                </a:lnTo>
                <a:lnTo>
                  <a:pt x="446979" y="159692"/>
                </a:lnTo>
                <a:lnTo>
                  <a:pt x="438991" y="167679"/>
                </a:lnTo>
                <a:lnTo>
                  <a:pt x="403158" y="179207"/>
                </a:lnTo>
                <a:lnTo>
                  <a:pt x="395484" y="179486"/>
                </a:lnTo>
                <a:close/>
              </a:path>
              <a:path w="462915" h="179704">
                <a:moveTo>
                  <a:pt x="446979" y="159692"/>
                </a:moveTo>
                <a:lnTo>
                  <a:pt x="403719" y="159692"/>
                </a:lnTo>
                <a:lnTo>
                  <a:pt x="409722" y="158700"/>
                </a:lnTo>
                <a:lnTo>
                  <a:pt x="420239" y="154731"/>
                </a:lnTo>
                <a:lnTo>
                  <a:pt x="424704" y="151754"/>
                </a:lnTo>
                <a:lnTo>
                  <a:pt x="432046" y="143817"/>
                </a:lnTo>
                <a:lnTo>
                  <a:pt x="434824" y="138956"/>
                </a:lnTo>
                <a:lnTo>
                  <a:pt x="436709" y="133201"/>
                </a:lnTo>
                <a:lnTo>
                  <a:pt x="438694" y="127347"/>
                </a:lnTo>
                <a:lnTo>
                  <a:pt x="439686" y="120500"/>
                </a:lnTo>
                <a:lnTo>
                  <a:pt x="439686" y="5258"/>
                </a:lnTo>
                <a:lnTo>
                  <a:pt x="439835" y="4663"/>
                </a:lnTo>
                <a:lnTo>
                  <a:pt x="440132" y="4167"/>
                </a:lnTo>
                <a:lnTo>
                  <a:pt x="440529" y="3571"/>
                </a:lnTo>
                <a:lnTo>
                  <a:pt x="441174" y="3125"/>
                </a:lnTo>
                <a:lnTo>
                  <a:pt x="442067" y="2827"/>
                </a:lnTo>
                <a:lnTo>
                  <a:pt x="442960" y="2430"/>
                </a:lnTo>
                <a:lnTo>
                  <a:pt x="444151" y="2133"/>
                </a:lnTo>
                <a:lnTo>
                  <a:pt x="447127" y="1736"/>
                </a:lnTo>
                <a:lnTo>
                  <a:pt x="449012" y="1637"/>
                </a:lnTo>
                <a:lnTo>
                  <a:pt x="453378" y="1637"/>
                </a:lnTo>
                <a:lnTo>
                  <a:pt x="455164" y="1736"/>
                </a:lnTo>
                <a:lnTo>
                  <a:pt x="458141" y="2133"/>
                </a:lnTo>
                <a:lnTo>
                  <a:pt x="459331" y="2430"/>
                </a:lnTo>
                <a:lnTo>
                  <a:pt x="460224" y="2827"/>
                </a:lnTo>
                <a:lnTo>
                  <a:pt x="461117" y="3125"/>
                </a:lnTo>
                <a:lnTo>
                  <a:pt x="461762" y="3571"/>
                </a:lnTo>
                <a:lnTo>
                  <a:pt x="462159" y="4167"/>
                </a:lnTo>
                <a:lnTo>
                  <a:pt x="462556" y="4663"/>
                </a:lnTo>
                <a:lnTo>
                  <a:pt x="462754" y="5258"/>
                </a:lnTo>
                <a:lnTo>
                  <a:pt x="462686" y="114300"/>
                </a:lnTo>
                <a:lnTo>
                  <a:pt x="462486" y="119508"/>
                </a:lnTo>
                <a:lnTo>
                  <a:pt x="450501" y="156170"/>
                </a:lnTo>
                <a:lnTo>
                  <a:pt x="446979" y="159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29838" y="3717411"/>
            <a:ext cx="1651624" cy="19139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56365" y="3727234"/>
            <a:ext cx="864100" cy="228302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102447" y="3829032"/>
            <a:ext cx="66040" cy="19050"/>
          </a:xfrm>
          <a:custGeom>
            <a:avLst/>
            <a:gdLst/>
            <a:ahLst/>
            <a:cxnLst/>
            <a:rect l="l" t="t" r="r" b="b"/>
            <a:pathLst>
              <a:path w="66039" h="19050">
                <a:moveTo>
                  <a:pt x="62656" y="18454"/>
                </a:moveTo>
                <a:lnTo>
                  <a:pt x="3175" y="18454"/>
                </a:lnTo>
                <a:lnTo>
                  <a:pt x="1984" y="17760"/>
                </a:lnTo>
                <a:lnTo>
                  <a:pt x="396" y="14981"/>
                </a:lnTo>
                <a:lnTo>
                  <a:pt x="0" y="12550"/>
                </a:lnTo>
                <a:lnTo>
                  <a:pt x="0" y="5705"/>
                </a:lnTo>
                <a:lnTo>
                  <a:pt x="396" y="3373"/>
                </a:lnTo>
                <a:lnTo>
                  <a:pt x="1984" y="694"/>
                </a:lnTo>
                <a:lnTo>
                  <a:pt x="3175" y="0"/>
                </a:lnTo>
                <a:lnTo>
                  <a:pt x="61862" y="0"/>
                </a:lnTo>
                <a:lnTo>
                  <a:pt x="65930" y="7392"/>
                </a:lnTo>
                <a:lnTo>
                  <a:pt x="65930" y="9078"/>
                </a:lnTo>
                <a:lnTo>
                  <a:pt x="65930" y="12650"/>
                </a:lnTo>
                <a:lnTo>
                  <a:pt x="65484" y="15130"/>
                </a:lnTo>
                <a:lnTo>
                  <a:pt x="63797" y="17809"/>
                </a:lnTo>
                <a:lnTo>
                  <a:pt x="62656" y="18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254324" y="3718452"/>
            <a:ext cx="1659110" cy="23693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71" y="4146184"/>
            <a:ext cx="118764" cy="12650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68109" y="4098411"/>
            <a:ext cx="2404106" cy="23812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362376" y="4095880"/>
            <a:ext cx="5041681" cy="2406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EF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5" y="2122042"/>
            <a:ext cx="4626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00" dirty="0">
                <a:solidFill>
                  <a:srgbClr val="685D46"/>
                </a:solidFill>
                <a:latin typeface="Calibri"/>
                <a:cs typeface="Calibri"/>
              </a:rPr>
              <a:t>Further</a:t>
            </a:r>
            <a:r>
              <a:rPr sz="5400" b="0" spc="-8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5400" b="0" spc="-434" dirty="0">
                <a:solidFill>
                  <a:srgbClr val="685D46"/>
                </a:solidFill>
                <a:latin typeface="Calibri"/>
                <a:cs typeface="Calibri"/>
              </a:rPr>
              <a:t>comparison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891" y="499762"/>
            <a:ext cx="240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Code</a:t>
            </a:r>
            <a:r>
              <a:rPr spc="-80" dirty="0"/>
              <a:t> </a:t>
            </a:r>
            <a:r>
              <a:rPr spc="-195" dirty="0"/>
              <a:t>+</a:t>
            </a:r>
            <a:r>
              <a:rPr spc="-80" dirty="0"/>
              <a:t> </a:t>
            </a:r>
            <a:r>
              <a:rPr spc="-280" dirty="0"/>
              <a:t>models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862" y="1286437"/>
          <a:ext cx="8732517" cy="356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9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739" y="1424532"/>
            <a:ext cx="832904" cy="1247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9930" y="1432717"/>
            <a:ext cx="375930" cy="1165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9889" y="1424532"/>
            <a:ext cx="532976" cy="1247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09089" y="1424532"/>
            <a:ext cx="398012" cy="1247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5582" y="1423936"/>
            <a:ext cx="361106" cy="1253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530" y="1817229"/>
            <a:ext cx="1071993" cy="1244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5942" y="2026482"/>
            <a:ext cx="1187035" cy="1247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4107" y="2233650"/>
            <a:ext cx="1545547" cy="15775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5942" y="2445582"/>
            <a:ext cx="1430863" cy="1553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9549" y="2864979"/>
            <a:ext cx="1103403" cy="1244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9549" y="2654536"/>
            <a:ext cx="972158" cy="15582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0535" y="3074232"/>
            <a:ext cx="1532747" cy="15522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5326" y="3283186"/>
            <a:ext cx="805433" cy="15582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0833" y="3492736"/>
            <a:ext cx="1387720" cy="15582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9549" y="3912432"/>
            <a:ext cx="1258740" cy="1552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5942" y="3702882"/>
            <a:ext cx="1212013" cy="1247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45699" y="2024100"/>
            <a:ext cx="1508868" cy="15597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44601" y="1816336"/>
            <a:ext cx="1425389" cy="15597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46387" y="2233650"/>
            <a:ext cx="1024408" cy="15597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044601" y="2444986"/>
            <a:ext cx="1468022" cy="12531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46685" y="2655132"/>
            <a:ext cx="1535823" cy="12471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046685" y="2864682"/>
            <a:ext cx="1450054" cy="15522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044601" y="3073636"/>
            <a:ext cx="1174456" cy="12531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092" y="3283782"/>
            <a:ext cx="1551027" cy="1552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41774" y="3492736"/>
            <a:ext cx="1263856" cy="15582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052092" y="3702882"/>
            <a:ext cx="1398662" cy="12471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41476" y="3929696"/>
            <a:ext cx="730057" cy="13796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044601" y="4121982"/>
            <a:ext cx="1433360" cy="1552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052092" y="4331532"/>
            <a:ext cx="1194758" cy="12471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051696" y="4541082"/>
            <a:ext cx="642527" cy="12471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799830" y="1816336"/>
            <a:ext cx="904149" cy="12531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786039" y="2026482"/>
            <a:ext cx="1135676" cy="12471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786039" y="2236032"/>
            <a:ext cx="663188" cy="12471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792538" y="2445582"/>
            <a:ext cx="1211998" cy="12471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787924" y="2654536"/>
            <a:ext cx="738872" cy="12531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313981" y="1816336"/>
            <a:ext cx="1079699" cy="12531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5315587" y="2025886"/>
            <a:ext cx="1477379" cy="12531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315885" y="2236032"/>
            <a:ext cx="1080339" cy="12471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322880" y="2445582"/>
            <a:ext cx="717450" cy="124717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5307700" y="2548868"/>
            <a:ext cx="771525" cy="46355"/>
            <a:chOff x="5307700" y="2548868"/>
            <a:chExt cx="771525" cy="46355"/>
          </a:xfrm>
        </p:grpSpPr>
        <p:sp>
          <p:nvSpPr>
            <p:cNvPr id="44" name="object 44"/>
            <p:cNvSpPr/>
            <p:nvPr/>
          </p:nvSpPr>
          <p:spPr>
            <a:xfrm>
              <a:off x="5307700" y="2588804"/>
              <a:ext cx="739140" cy="0"/>
            </a:xfrm>
            <a:custGeom>
              <a:avLst/>
              <a:gdLst/>
              <a:ahLst/>
              <a:cxnLst/>
              <a:rect l="l" t="t" r="r" b="b"/>
              <a:pathLst>
                <a:path w="739139">
                  <a:moveTo>
                    <a:pt x="0" y="0"/>
                  </a:moveTo>
                  <a:lnTo>
                    <a:pt x="738829" y="0"/>
                  </a:lnTo>
                </a:path>
              </a:pathLst>
            </a:custGeom>
            <a:ln w="11633">
              <a:solidFill>
                <a:srgbClr val="CE9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59923" y="2548868"/>
              <a:ext cx="19050" cy="20955"/>
            </a:xfrm>
            <a:custGeom>
              <a:avLst/>
              <a:gdLst/>
              <a:ahLst/>
              <a:cxnLst/>
              <a:rect l="l" t="t" r="r" b="b"/>
              <a:pathLst>
                <a:path w="19050" h="20955">
                  <a:moveTo>
                    <a:pt x="12947" y="20538"/>
                  </a:moveTo>
                  <a:lnTo>
                    <a:pt x="5804" y="20538"/>
                  </a:lnTo>
                  <a:lnTo>
                    <a:pt x="3323" y="19893"/>
                  </a:lnTo>
                  <a:lnTo>
                    <a:pt x="1934" y="18603"/>
                  </a:lnTo>
                  <a:lnTo>
                    <a:pt x="644" y="17214"/>
                  </a:lnTo>
                  <a:lnTo>
                    <a:pt x="0" y="14485"/>
                  </a:lnTo>
                  <a:lnTo>
                    <a:pt x="0" y="6250"/>
                  </a:lnTo>
                  <a:lnTo>
                    <a:pt x="694" y="3472"/>
                  </a:lnTo>
                  <a:lnTo>
                    <a:pt x="3472" y="694"/>
                  </a:lnTo>
                  <a:lnTo>
                    <a:pt x="5953" y="0"/>
                  </a:lnTo>
                  <a:lnTo>
                    <a:pt x="13096" y="0"/>
                  </a:lnTo>
                  <a:lnTo>
                    <a:pt x="15527" y="694"/>
                  </a:lnTo>
                  <a:lnTo>
                    <a:pt x="16817" y="2083"/>
                  </a:lnTo>
                  <a:lnTo>
                    <a:pt x="18206" y="3373"/>
                  </a:lnTo>
                  <a:lnTo>
                    <a:pt x="18901" y="6052"/>
                  </a:lnTo>
                  <a:lnTo>
                    <a:pt x="18901" y="10120"/>
                  </a:lnTo>
                  <a:lnTo>
                    <a:pt x="18901" y="14287"/>
                  </a:lnTo>
                  <a:lnTo>
                    <a:pt x="18206" y="17065"/>
                  </a:lnTo>
                  <a:lnTo>
                    <a:pt x="15428" y="19843"/>
                  </a:lnTo>
                  <a:lnTo>
                    <a:pt x="12947" y="20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313981" y="2654536"/>
            <a:ext cx="1758672" cy="155971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310676" y="2864682"/>
            <a:ext cx="1408139" cy="33426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322934" y="3283186"/>
            <a:ext cx="681793" cy="125313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5307700" y="3427004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4">
                <a:moveTo>
                  <a:pt x="0" y="0"/>
                </a:moveTo>
                <a:lnTo>
                  <a:pt x="704035" y="0"/>
                </a:lnTo>
              </a:path>
            </a:pathLst>
          </a:custGeom>
          <a:ln w="11633">
            <a:solidFill>
              <a:srgbClr val="CE9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321293" y="3490950"/>
            <a:ext cx="1603336" cy="15597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059796" y="3283186"/>
            <a:ext cx="934779" cy="12531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5319457" y="3702286"/>
            <a:ext cx="1723695" cy="15582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312412" y="3912432"/>
            <a:ext cx="789743" cy="12471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321293" y="4121982"/>
            <a:ext cx="1061217" cy="15522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315885" y="4331532"/>
            <a:ext cx="1068315" cy="12471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319804" y="4538700"/>
            <a:ext cx="1622144" cy="157609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7283052" y="1889411"/>
            <a:ext cx="43180" cy="12065"/>
          </a:xfrm>
          <a:custGeom>
            <a:avLst/>
            <a:gdLst/>
            <a:ahLst/>
            <a:cxnLst/>
            <a:rect l="l" t="t" r="r" b="b"/>
            <a:pathLst>
              <a:path w="43179" h="12064">
                <a:moveTo>
                  <a:pt x="41175" y="12055"/>
                </a:moveTo>
                <a:lnTo>
                  <a:pt x="2133" y="12055"/>
                </a:lnTo>
                <a:lnTo>
                  <a:pt x="1339" y="11608"/>
                </a:lnTo>
                <a:lnTo>
                  <a:pt x="248" y="9822"/>
                </a:lnTo>
                <a:lnTo>
                  <a:pt x="0" y="8235"/>
                </a:lnTo>
                <a:lnTo>
                  <a:pt x="0" y="3770"/>
                </a:lnTo>
                <a:lnTo>
                  <a:pt x="248" y="2232"/>
                </a:lnTo>
                <a:lnTo>
                  <a:pt x="1339" y="446"/>
                </a:lnTo>
                <a:lnTo>
                  <a:pt x="2133" y="0"/>
                </a:lnTo>
                <a:lnTo>
                  <a:pt x="40580" y="0"/>
                </a:lnTo>
                <a:lnTo>
                  <a:pt x="40977" y="99"/>
                </a:lnTo>
                <a:lnTo>
                  <a:pt x="41374" y="297"/>
                </a:lnTo>
                <a:lnTo>
                  <a:pt x="41771" y="396"/>
                </a:lnTo>
                <a:lnTo>
                  <a:pt x="42068" y="694"/>
                </a:lnTo>
                <a:lnTo>
                  <a:pt x="42267" y="1190"/>
                </a:lnTo>
                <a:lnTo>
                  <a:pt x="42564" y="1686"/>
                </a:lnTo>
                <a:lnTo>
                  <a:pt x="42763" y="2331"/>
                </a:lnTo>
                <a:lnTo>
                  <a:pt x="42862" y="3125"/>
                </a:lnTo>
                <a:lnTo>
                  <a:pt x="43060" y="3919"/>
                </a:lnTo>
                <a:lnTo>
                  <a:pt x="43160" y="4861"/>
                </a:lnTo>
                <a:lnTo>
                  <a:pt x="43160" y="5953"/>
                </a:lnTo>
                <a:lnTo>
                  <a:pt x="43160" y="8235"/>
                </a:lnTo>
                <a:lnTo>
                  <a:pt x="42912" y="9822"/>
                </a:lnTo>
                <a:lnTo>
                  <a:pt x="41919" y="11608"/>
                </a:lnTo>
                <a:lnTo>
                  <a:pt x="41175" y="12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7386708" y="1817229"/>
            <a:ext cx="1052606" cy="12442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7285135" y="2026482"/>
            <a:ext cx="1115133" cy="124717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7288707" y="2233650"/>
            <a:ext cx="1320731" cy="155971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279940" y="2444986"/>
            <a:ext cx="1308182" cy="15582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7284149" y="2654536"/>
            <a:ext cx="1351646" cy="155971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7284149" y="2862300"/>
            <a:ext cx="777851" cy="155971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7283052" y="3280061"/>
            <a:ext cx="43180" cy="12065"/>
          </a:xfrm>
          <a:custGeom>
            <a:avLst/>
            <a:gdLst/>
            <a:ahLst/>
            <a:cxnLst/>
            <a:rect l="l" t="t" r="r" b="b"/>
            <a:pathLst>
              <a:path w="43179" h="12064">
                <a:moveTo>
                  <a:pt x="41175" y="12055"/>
                </a:moveTo>
                <a:lnTo>
                  <a:pt x="2133" y="12055"/>
                </a:lnTo>
                <a:lnTo>
                  <a:pt x="1339" y="11608"/>
                </a:lnTo>
                <a:lnTo>
                  <a:pt x="248" y="9822"/>
                </a:lnTo>
                <a:lnTo>
                  <a:pt x="0" y="8235"/>
                </a:lnTo>
                <a:lnTo>
                  <a:pt x="0" y="3770"/>
                </a:lnTo>
                <a:lnTo>
                  <a:pt x="248" y="2232"/>
                </a:lnTo>
                <a:lnTo>
                  <a:pt x="1339" y="446"/>
                </a:lnTo>
                <a:lnTo>
                  <a:pt x="2133" y="0"/>
                </a:lnTo>
                <a:lnTo>
                  <a:pt x="40580" y="0"/>
                </a:lnTo>
                <a:lnTo>
                  <a:pt x="40977" y="99"/>
                </a:lnTo>
                <a:lnTo>
                  <a:pt x="41374" y="297"/>
                </a:lnTo>
                <a:lnTo>
                  <a:pt x="41771" y="396"/>
                </a:lnTo>
                <a:lnTo>
                  <a:pt x="42068" y="694"/>
                </a:lnTo>
                <a:lnTo>
                  <a:pt x="42267" y="1190"/>
                </a:lnTo>
                <a:lnTo>
                  <a:pt x="42564" y="1686"/>
                </a:lnTo>
                <a:lnTo>
                  <a:pt x="42763" y="2331"/>
                </a:lnTo>
                <a:lnTo>
                  <a:pt x="42862" y="3125"/>
                </a:lnTo>
                <a:lnTo>
                  <a:pt x="43060" y="3919"/>
                </a:lnTo>
                <a:lnTo>
                  <a:pt x="43160" y="4861"/>
                </a:lnTo>
                <a:lnTo>
                  <a:pt x="43160" y="5953"/>
                </a:lnTo>
                <a:lnTo>
                  <a:pt x="43160" y="8235"/>
                </a:lnTo>
                <a:lnTo>
                  <a:pt x="42912" y="9822"/>
                </a:lnTo>
                <a:lnTo>
                  <a:pt x="41919" y="11608"/>
                </a:lnTo>
                <a:lnTo>
                  <a:pt x="41175" y="12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7385170" y="3206986"/>
            <a:ext cx="1428115" cy="125730"/>
            <a:chOff x="7385170" y="3206986"/>
            <a:chExt cx="1428115" cy="125730"/>
          </a:xfrm>
        </p:grpSpPr>
        <p:sp>
          <p:nvSpPr>
            <p:cNvPr id="66" name="object 66"/>
            <p:cNvSpPr/>
            <p:nvPr/>
          </p:nvSpPr>
          <p:spPr>
            <a:xfrm>
              <a:off x="7385170" y="3207582"/>
              <a:ext cx="504190" cy="125095"/>
            </a:xfrm>
            <a:custGeom>
              <a:avLst/>
              <a:gdLst/>
              <a:ahLst/>
              <a:cxnLst/>
              <a:rect l="l" t="t" r="r" b="b"/>
              <a:pathLst>
                <a:path w="504190" h="125095">
                  <a:moveTo>
                    <a:pt x="8582" y="123676"/>
                  </a:moveTo>
                  <a:lnTo>
                    <a:pt x="5705" y="123676"/>
                  </a:lnTo>
                  <a:lnTo>
                    <a:pt x="4464" y="123576"/>
                  </a:lnTo>
                  <a:lnTo>
                    <a:pt x="3472" y="123378"/>
                  </a:lnTo>
                  <a:lnTo>
                    <a:pt x="2579" y="123279"/>
                  </a:lnTo>
                  <a:lnTo>
                    <a:pt x="0" y="121741"/>
                  </a:lnTo>
                  <a:lnTo>
                    <a:pt x="0" y="1934"/>
                  </a:lnTo>
                  <a:lnTo>
                    <a:pt x="198" y="1637"/>
                  </a:lnTo>
                  <a:lnTo>
                    <a:pt x="396" y="1240"/>
                  </a:lnTo>
                  <a:lnTo>
                    <a:pt x="744" y="942"/>
                  </a:lnTo>
                  <a:lnTo>
                    <a:pt x="1240" y="744"/>
                  </a:lnTo>
                  <a:lnTo>
                    <a:pt x="1835" y="446"/>
                  </a:lnTo>
                  <a:lnTo>
                    <a:pt x="2579" y="248"/>
                  </a:lnTo>
                  <a:lnTo>
                    <a:pt x="4464" y="49"/>
                  </a:lnTo>
                  <a:lnTo>
                    <a:pt x="5705" y="0"/>
                  </a:lnTo>
                  <a:lnTo>
                    <a:pt x="8582" y="0"/>
                  </a:lnTo>
                  <a:lnTo>
                    <a:pt x="9723" y="49"/>
                  </a:lnTo>
                  <a:lnTo>
                    <a:pt x="11608" y="248"/>
                  </a:lnTo>
                  <a:lnTo>
                    <a:pt x="12352" y="446"/>
                  </a:lnTo>
                  <a:lnTo>
                    <a:pt x="12848" y="744"/>
                  </a:lnTo>
                  <a:lnTo>
                    <a:pt x="13444" y="942"/>
                  </a:lnTo>
                  <a:lnTo>
                    <a:pt x="13841" y="1240"/>
                  </a:lnTo>
                  <a:lnTo>
                    <a:pt x="14039" y="1637"/>
                  </a:lnTo>
                  <a:lnTo>
                    <a:pt x="14337" y="1934"/>
                  </a:lnTo>
                  <a:lnTo>
                    <a:pt x="14485" y="2331"/>
                  </a:lnTo>
                  <a:lnTo>
                    <a:pt x="14485" y="50452"/>
                  </a:lnTo>
                  <a:lnTo>
                    <a:pt x="32017" y="50452"/>
                  </a:lnTo>
                  <a:lnTo>
                    <a:pt x="29616" y="51296"/>
                  </a:lnTo>
                  <a:lnTo>
                    <a:pt x="22274" y="56455"/>
                  </a:lnTo>
                  <a:lnTo>
                    <a:pt x="18454" y="60275"/>
                  </a:lnTo>
                  <a:lnTo>
                    <a:pt x="14485" y="65335"/>
                  </a:lnTo>
                  <a:lnTo>
                    <a:pt x="14485" y="121344"/>
                  </a:lnTo>
                  <a:lnTo>
                    <a:pt x="14337" y="121741"/>
                  </a:lnTo>
                  <a:lnTo>
                    <a:pt x="14039" y="122039"/>
                  </a:lnTo>
                  <a:lnTo>
                    <a:pt x="13841" y="122336"/>
                  </a:lnTo>
                  <a:lnTo>
                    <a:pt x="13444" y="122634"/>
                  </a:lnTo>
                  <a:lnTo>
                    <a:pt x="12848" y="122932"/>
                  </a:lnTo>
                  <a:lnTo>
                    <a:pt x="12352" y="123130"/>
                  </a:lnTo>
                  <a:lnTo>
                    <a:pt x="11608" y="123279"/>
                  </a:lnTo>
                  <a:lnTo>
                    <a:pt x="10616" y="123378"/>
                  </a:lnTo>
                  <a:lnTo>
                    <a:pt x="9723" y="123576"/>
                  </a:lnTo>
                  <a:lnTo>
                    <a:pt x="8582" y="123676"/>
                  </a:lnTo>
                  <a:close/>
                </a:path>
                <a:path w="504190" h="125095">
                  <a:moveTo>
                    <a:pt x="32017" y="50452"/>
                  </a:moveTo>
                  <a:lnTo>
                    <a:pt x="14485" y="50452"/>
                  </a:lnTo>
                  <a:lnTo>
                    <a:pt x="18653" y="45987"/>
                  </a:lnTo>
                  <a:lnTo>
                    <a:pt x="22820" y="42713"/>
                  </a:lnTo>
                  <a:lnTo>
                    <a:pt x="26987" y="40630"/>
                  </a:lnTo>
                  <a:lnTo>
                    <a:pt x="31253" y="38447"/>
                  </a:lnTo>
                  <a:lnTo>
                    <a:pt x="35569" y="37355"/>
                  </a:lnTo>
                  <a:lnTo>
                    <a:pt x="45194" y="37355"/>
                  </a:lnTo>
                  <a:lnTo>
                    <a:pt x="49609" y="38248"/>
                  </a:lnTo>
                  <a:lnTo>
                    <a:pt x="53181" y="40034"/>
                  </a:lnTo>
                  <a:lnTo>
                    <a:pt x="56852" y="41820"/>
                  </a:lnTo>
                  <a:lnTo>
                    <a:pt x="59779" y="44251"/>
                  </a:lnTo>
                  <a:lnTo>
                    <a:pt x="61962" y="47327"/>
                  </a:lnTo>
                  <a:lnTo>
                    <a:pt x="64015" y="50006"/>
                  </a:lnTo>
                  <a:lnTo>
                    <a:pt x="33287" y="50006"/>
                  </a:lnTo>
                  <a:lnTo>
                    <a:pt x="32017" y="50452"/>
                  </a:lnTo>
                  <a:close/>
                </a:path>
                <a:path w="504190" h="125095">
                  <a:moveTo>
                    <a:pt x="62557" y="123676"/>
                  </a:moveTo>
                  <a:lnTo>
                    <a:pt x="59580" y="123676"/>
                  </a:lnTo>
                  <a:lnTo>
                    <a:pt x="58340" y="123576"/>
                  </a:lnTo>
                  <a:lnTo>
                    <a:pt x="57348" y="123378"/>
                  </a:lnTo>
                  <a:lnTo>
                    <a:pt x="56455" y="123279"/>
                  </a:lnTo>
                  <a:lnTo>
                    <a:pt x="53776" y="69800"/>
                  </a:lnTo>
                  <a:lnTo>
                    <a:pt x="53429" y="66178"/>
                  </a:lnTo>
                  <a:lnTo>
                    <a:pt x="52040" y="60622"/>
                  </a:lnTo>
                  <a:lnTo>
                    <a:pt x="50998" y="58241"/>
                  </a:lnTo>
                  <a:lnTo>
                    <a:pt x="49609" y="56257"/>
                  </a:lnTo>
                  <a:lnTo>
                    <a:pt x="48220" y="54173"/>
                  </a:lnTo>
                  <a:lnTo>
                    <a:pt x="46434" y="52635"/>
                  </a:lnTo>
                  <a:lnTo>
                    <a:pt x="44251" y="51643"/>
                  </a:lnTo>
                  <a:lnTo>
                    <a:pt x="42167" y="50552"/>
                  </a:lnTo>
                  <a:lnTo>
                    <a:pt x="39737" y="50006"/>
                  </a:lnTo>
                  <a:lnTo>
                    <a:pt x="64015" y="50006"/>
                  </a:lnTo>
                  <a:lnTo>
                    <a:pt x="68361" y="121344"/>
                  </a:lnTo>
                  <a:lnTo>
                    <a:pt x="68212" y="121741"/>
                  </a:lnTo>
                  <a:lnTo>
                    <a:pt x="67915" y="122039"/>
                  </a:lnTo>
                  <a:lnTo>
                    <a:pt x="67716" y="122336"/>
                  </a:lnTo>
                  <a:lnTo>
                    <a:pt x="64641" y="123378"/>
                  </a:lnTo>
                  <a:lnTo>
                    <a:pt x="63748" y="123576"/>
                  </a:lnTo>
                  <a:lnTo>
                    <a:pt x="62557" y="123676"/>
                  </a:lnTo>
                  <a:close/>
                </a:path>
                <a:path w="504190" h="125095">
                  <a:moveTo>
                    <a:pt x="131412" y="124717"/>
                  </a:moveTo>
                  <a:lnTo>
                    <a:pt x="121193" y="124717"/>
                  </a:lnTo>
                  <a:lnTo>
                    <a:pt x="115488" y="123825"/>
                  </a:lnTo>
                  <a:lnTo>
                    <a:pt x="88748" y="95001"/>
                  </a:lnTo>
                  <a:lnTo>
                    <a:pt x="87905" y="88651"/>
                  </a:lnTo>
                  <a:lnTo>
                    <a:pt x="87905" y="74562"/>
                  </a:lnTo>
                  <a:lnTo>
                    <a:pt x="88798" y="68460"/>
                  </a:lnTo>
                  <a:lnTo>
                    <a:pt x="90584" y="63103"/>
                  </a:lnTo>
                  <a:lnTo>
                    <a:pt x="92370" y="57646"/>
                  </a:lnTo>
                  <a:lnTo>
                    <a:pt x="94900" y="53032"/>
                  </a:lnTo>
                  <a:lnTo>
                    <a:pt x="101547" y="45392"/>
                  </a:lnTo>
                  <a:lnTo>
                    <a:pt x="105566" y="42465"/>
                  </a:lnTo>
                  <a:lnTo>
                    <a:pt x="110229" y="40481"/>
                  </a:lnTo>
                  <a:lnTo>
                    <a:pt x="114992" y="38397"/>
                  </a:lnTo>
                  <a:lnTo>
                    <a:pt x="120300" y="37355"/>
                  </a:lnTo>
                  <a:lnTo>
                    <a:pt x="132404" y="37355"/>
                  </a:lnTo>
                  <a:lnTo>
                    <a:pt x="137713" y="38348"/>
                  </a:lnTo>
                  <a:lnTo>
                    <a:pt x="146444" y="42316"/>
                  </a:lnTo>
                  <a:lnTo>
                    <a:pt x="150016" y="45045"/>
                  </a:lnTo>
                  <a:lnTo>
                    <a:pt x="153048" y="48815"/>
                  </a:lnTo>
                  <a:lnTo>
                    <a:pt x="121887" y="48815"/>
                  </a:lnTo>
                  <a:lnTo>
                    <a:pt x="118712" y="49510"/>
                  </a:lnTo>
                  <a:lnTo>
                    <a:pt x="116033" y="50899"/>
                  </a:lnTo>
                  <a:lnTo>
                    <a:pt x="113354" y="52189"/>
                  </a:lnTo>
                  <a:lnTo>
                    <a:pt x="111072" y="53975"/>
                  </a:lnTo>
                  <a:lnTo>
                    <a:pt x="103383" y="73372"/>
                  </a:lnTo>
                  <a:lnTo>
                    <a:pt x="161128" y="73372"/>
                  </a:lnTo>
                  <a:lnTo>
                    <a:pt x="161128" y="79970"/>
                  </a:lnTo>
                  <a:lnTo>
                    <a:pt x="160533" y="81607"/>
                  </a:lnTo>
                  <a:lnTo>
                    <a:pt x="159342" y="82599"/>
                  </a:lnTo>
                  <a:lnTo>
                    <a:pt x="158251" y="83591"/>
                  </a:lnTo>
                  <a:lnTo>
                    <a:pt x="156961" y="84087"/>
                  </a:lnTo>
                  <a:lnTo>
                    <a:pt x="103383" y="84087"/>
                  </a:lnTo>
                  <a:lnTo>
                    <a:pt x="103403" y="88651"/>
                  </a:lnTo>
                  <a:lnTo>
                    <a:pt x="124417" y="112960"/>
                  </a:lnTo>
                  <a:lnTo>
                    <a:pt x="157705" y="112960"/>
                  </a:lnTo>
                  <a:lnTo>
                    <a:pt x="157656" y="114002"/>
                  </a:lnTo>
                  <a:lnTo>
                    <a:pt x="147138" y="122039"/>
                  </a:lnTo>
                  <a:lnTo>
                    <a:pt x="144658" y="122733"/>
                  </a:lnTo>
                  <a:lnTo>
                    <a:pt x="141731" y="123328"/>
                  </a:lnTo>
                  <a:lnTo>
                    <a:pt x="138358" y="123825"/>
                  </a:lnTo>
                  <a:lnTo>
                    <a:pt x="134984" y="124420"/>
                  </a:lnTo>
                  <a:lnTo>
                    <a:pt x="131412" y="124717"/>
                  </a:lnTo>
                  <a:close/>
                </a:path>
                <a:path w="504190" h="125095">
                  <a:moveTo>
                    <a:pt x="161128" y="73372"/>
                  </a:moveTo>
                  <a:lnTo>
                    <a:pt x="146394" y="73372"/>
                  </a:lnTo>
                  <a:lnTo>
                    <a:pt x="146593" y="65732"/>
                  </a:lnTo>
                  <a:lnTo>
                    <a:pt x="144906" y="59729"/>
                  </a:lnTo>
                  <a:lnTo>
                    <a:pt x="137762" y="50998"/>
                  </a:lnTo>
                  <a:lnTo>
                    <a:pt x="132504" y="48815"/>
                  </a:lnTo>
                  <a:lnTo>
                    <a:pt x="153048" y="48815"/>
                  </a:lnTo>
                  <a:lnTo>
                    <a:pt x="155671" y="51891"/>
                  </a:lnTo>
                  <a:lnTo>
                    <a:pt x="157755" y="55860"/>
                  </a:lnTo>
                  <a:lnTo>
                    <a:pt x="159045" y="60424"/>
                  </a:lnTo>
                  <a:lnTo>
                    <a:pt x="160434" y="64988"/>
                  </a:lnTo>
                  <a:lnTo>
                    <a:pt x="161128" y="69850"/>
                  </a:lnTo>
                  <a:lnTo>
                    <a:pt x="161128" y="73372"/>
                  </a:lnTo>
                  <a:close/>
                </a:path>
                <a:path w="504190" h="125095">
                  <a:moveTo>
                    <a:pt x="157705" y="112960"/>
                  </a:moveTo>
                  <a:lnTo>
                    <a:pt x="133049" y="112960"/>
                  </a:lnTo>
                  <a:lnTo>
                    <a:pt x="136373" y="112662"/>
                  </a:lnTo>
                  <a:lnTo>
                    <a:pt x="139250" y="112067"/>
                  </a:lnTo>
                  <a:lnTo>
                    <a:pt x="153588" y="107205"/>
                  </a:lnTo>
                  <a:lnTo>
                    <a:pt x="154629" y="106858"/>
                  </a:lnTo>
                  <a:lnTo>
                    <a:pt x="155721" y="106858"/>
                  </a:lnTo>
                  <a:lnTo>
                    <a:pt x="156068" y="106957"/>
                  </a:lnTo>
                  <a:lnTo>
                    <a:pt x="156465" y="107205"/>
                  </a:lnTo>
                  <a:lnTo>
                    <a:pt x="156763" y="107354"/>
                  </a:lnTo>
                  <a:lnTo>
                    <a:pt x="157060" y="107701"/>
                  </a:lnTo>
                  <a:lnTo>
                    <a:pt x="157259" y="108198"/>
                  </a:lnTo>
                  <a:lnTo>
                    <a:pt x="157457" y="108595"/>
                  </a:lnTo>
                  <a:lnTo>
                    <a:pt x="157556" y="109984"/>
                  </a:lnTo>
                  <a:lnTo>
                    <a:pt x="157656" y="110678"/>
                  </a:lnTo>
                  <a:lnTo>
                    <a:pt x="157705" y="112960"/>
                  </a:lnTo>
                  <a:close/>
                </a:path>
                <a:path w="504190" h="125095">
                  <a:moveTo>
                    <a:pt x="183713" y="57447"/>
                  </a:moveTo>
                  <a:lnTo>
                    <a:pt x="182622" y="57447"/>
                  </a:lnTo>
                  <a:lnTo>
                    <a:pt x="182225" y="57348"/>
                  </a:lnTo>
                  <a:lnTo>
                    <a:pt x="180290" y="49162"/>
                  </a:lnTo>
                  <a:lnTo>
                    <a:pt x="180687" y="47476"/>
                  </a:lnTo>
                  <a:lnTo>
                    <a:pt x="201027" y="38248"/>
                  </a:lnTo>
                  <a:lnTo>
                    <a:pt x="204103" y="37653"/>
                  </a:lnTo>
                  <a:lnTo>
                    <a:pt x="207178" y="37355"/>
                  </a:lnTo>
                  <a:lnTo>
                    <a:pt x="215910" y="37355"/>
                  </a:lnTo>
                  <a:lnTo>
                    <a:pt x="220722" y="38000"/>
                  </a:lnTo>
                  <a:lnTo>
                    <a:pt x="228758" y="40580"/>
                  </a:lnTo>
                  <a:lnTo>
                    <a:pt x="232033" y="42515"/>
                  </a:lnTo>
                  <a:lnTo>
                    <a:pt x="234513" y="45094"/>
                  </a:lnTo>
                  <a:lnTo>
                    <a:pt x="236994" y="47575"/>
                  </a:lnTo>
                  <a:lnTo>
                    <a:pt x="237973" y="49262"/>
                  </a:lnTo>
                  <a:lnTo>
                    <a:pt x="205343" y="49262"/>
                  </a:lnTo>
                  <a:lnTo>
                    <a:pt x="202118" y="49708"/>
                  </a:lnTo>
                  <a:lnTo>
                    <a:pt x="199241" y="50601"/>
                  </a:lnTo>
                  <a:lnTo>
                    <a:pt x="196364" y="51395"/>
                  </a:lnTo>
                  <a:lnTo>
                    <a:pt x="193833" y="52337"/>
                  </a:lnTo>
                  <a:lnTo>
                    <a:pt x="191651" y="53429"/>
                  </a:lnTo>
                  <a:lnTo>
                    <a:pt x="189567" y="54421"/>
                  </a:lnTo>
                  <a:lnTo>
                    <a:pt x="187781" y="55364"/>
                  </a:lnTo>
                  <a:lnTo>
                    <a:pt x="186293" y="56257"/>
                  </a:lnTo>
                  <a:lnTo>
                    <a:pt x="184805" y="57050"/>
                  </a:lnTo>
                  <a:lnTo>
                    <a:pt x="183713" y="57447"/>
                  </a:lnTo>
                  <a:close/>
                </a:path>
                <a:path w="504190" h="125095">
                  <a:moveTo>
                    <a:pt x="208617" y="124717"/>
                  </a:moveTo>
                  <a:lnTo>
                    <a:pt x="199687" y="124717"/>
                  </a:lnTo>
                  <a:lnTo>
                    <a:pt x="195867" y="124172"/>
                  </a:lnTo>
                  <a:lnTo>
                    <a:pt x="176321" y="104378"/>
                  </a:lnTo>
                  <a:lnTo>
                    <a:pt x="176321" y="96043"/>
                  </a:lnTo>
                  <a:lnTo>
                    <a:pt x="209907" y="74116"/>
                  </a:lnTo>
                  <a:lnTo>
                    <a:pt x="227072" y="74116"/>
                  </a:lnTo>
                  <a:lnTo>
                    <a:pt x="227072" y="64889"/>
                  </a:lnTo>
                  <a:lnTo>
                    <a:pt x="226724" y="62210"/>
                  </a:lnTo>
                  <a:lnTo>
                    <a:pt x="226030" y="59828"/>
                  </a:lnTo>
                  <a:lnTo>
                    <a:pt x="225435" y="57447"/>
                  </a:lnTo>
                  <a:lnTo>
                    <a:pt x="224393" y="55512"/>
                  </a:lnTo>
                  <a:lnTo>
                    <a:pt x="222905" y="54024"/>
                  </a:lnTo>
                  <a:lnTo>
                    <a:pt x="221516" y="52437"/>
                  </a:lnTo>
                  <a:lnTo>
                    <a:pt x="219680" y="51246"/>
                  </a:lnTo>
                  <a:lnTo>
                    <a:pt x="215116" y="49659"/>
                  </a:lnTo>
                  <a:lnTo>
                    <a:pt x="212288" y="49262"/>
                  </a:lnTo>
                  <a:lnTo>
                    <a:pt x="237973" y="49262"/>
                  </a:lnTo>
                  <a:lnTo>
                    <a:pt x="238780" y="50651"/>
                  </a:lnTo>
                  <a:lnTo>
                    <a:pt x="240962" y="57993"/>
                  </a:lnTo>
                  <a:lnTo>
                    <a:pt x="241496" y="62210"/>
                  </a:lnTo>
                  <a:lnTo>
                    <a:pt x="241508" y="84683"/>
                  </a:lnTo>
                  <a:lnTo>
                    <a:pt x="210601" y="84683"/>
                  </a:lnTo>
                  <a:lnTo>
                    <a:pt x="207129" y="85030"/>
                  </a:lnTo>
                  <a:lnTo>
                    <a:pt x="204152" y="85725"/>
                  </a:lnTo>
                  <a:lnTo>
                    <a:pt x="201275" y="86320"/>
                  </a:lnTo>
                  <a:lnTo>
                    <a:pt x="198844" y="87312"/>
                  </a:lnTo>
                  <a:lnTo>
                    <a:pt x="196860" y="88701"/>
                  </a:lnTo>
                  <a:lnTo>
                    <a:pt x="194875" y="89991"/>
                  </a:lnTo>
                  <a:lnTo>
                    <a:pt x="193437" y="91579"/>
                  </a:lnTo>
                  <a:lnTo>
                    <a:pt x="192544" y="93464"/>
                  </a:lnTo>
                  <a:lnTo>
                    <a:pt x="191651" y="95250"/>
                  </a:lnTo>
                  <a:lnTo>
                    <a:pt x="191204" y="97383"/>
                  </a:lnTo>
                  <a:lnTo>
                    <a:pt x="191204" y="103931"/>
                  </a:lnTo>
                  <a:lnTo>
                    <a:pt x="192494" y="107205"/>
                  </a:lnTo>
                  <a:lnTo>
                    <a:pt x="195074" y="109686"/>
                  </a:lnTo>
                  <a:lnTo>
                    <a:pt x="197753" y="112166"/>
                  </a:lnTo>
                  <a:lnTo>
                    <a:pt x="201424" y="113407"/>
                  </a:lnTo>
                  <a:lnTo>
                    <a:pt x="228595" y="113407"/>
                  </a:lnTo>
                  <a:lnTo>
                    <a:pt x="225534" y="116730"/>
                  </a:lnTo>
                  <a:lnTo>
                    <a:pt x="221664" y="119657"/>
                  </a:lnTo>
                  <a:lnTo>
                    <a:pt x="217398" y="121741"/>
                  </a:lnTo>
                  <a:lnTo>
                    <a:pt x="213131" y="123725"/>
                  </a:lnTo>
                  <a:lnTo>
                    <a:pt x="208617" y="124717"/>
                  </a:lnTo>
                  <a:close/>
                </a:path>
                <a:path w="504190" h="125095">
                  <a:moveTo>
                    <a:pt x="228595" y="113407"/>
                  </a:moveTo>
                  <a:lnTo>
                    <a:pt x="209957" y="113407"/>
                  </a:lnTo>
                  <a:lnTo>
                    <a:pt x="213528" y="112414"/>
                  </a:lnTo>
                  <a:lnTo>
                    <a:pt x="220077" y="108446"/>
                  </a:lnTo>
                  <a:lnTo>
                    <a:pt x="223500" y="105469"/>
                  </a:lnTo>
                  <a:lnTo>
                    <a:pt x="227072" y="101500"/>
                  </a:lnTo>
                  <a:lnTo>
                    <a:pt x="227072" y="84683"/>
                  </a:lnTo>
                  <a:lnTo>
                    <a:pt x="241508" y="84683"/>
                  </a:lnTo>
                  <a:lnTo>
                    <a:pt x="241508" y="112960"/>
                  </a:lnTo>
                  <a:lnTo>
                    <a:pt x="229007" y="112960"/>
                  </a:lnTo>
                  <a:lnTo>
                    <a:pt x="228595" y="113407"/>
                  </a:lnTo>
                  <a:close/>
                </a:path>
                <a:path w="504190" h="125095">
                  <a:moveTo>
                    <a:pt x="236845" y="123676"/>
                  </a:moveTo>
                  <a:lnTo>
                    <a:pt x="233769" y="123676"/>
                  </a:lnTo>
                  <a:lnTo>
                    <a:pt x="232529" y="123576"/>
                  </a:lnTo>
                  <a:lnTo>
                    <a:pt x="229007" y="112960"/>
                  </a:lnTo>
                  <a:lnTo>
                    <a:pt x="241508" y="112960"/>
                  </a:lnTo>
                  <a:lnTo>
                    <a:pt x="236845" y="123676"/>
                  </a:lnTo>
                  <a:close/>
                </a:path>
                <a:path w="504190" h="125095">
                  <a:moveTo>
                    <a:pt x="295969" y="123676"/>
                  </a:moveTo>
                  <a:lnTo>
                    <a:pt x="292397" y="123676"/>
                  </a:lnTo>
                  <a:lnTo>
                    <a:pt x="290909" y="123576"/>
                  </a:lnTo>
                  <a:lnTo>
                    <a:pt x="289718" y="123378"/>
                  </a:lnTo>
                  <a:lnTo>
                    <a:pt x="288527" y="123279"/>
                  </a:lnTo>
                  <a:lnTo>
                    <a:pt x="284211" y="120402"/>
                  </a:lnTo>
                  <a:lnTo>
                    <a:pt x="257125" y="44946"/>
                  </a:lnTo>
                  <a:lnTo>
                    <a:pt x="256926" y="44152"/>
                  </a:lnTo>
                  <a:lnTo>
                    <a:pt x="256668" y="43358"/>
                  </a:lnTo>
                  <a:lnTo>
                    <a:pt x="256529" y="43011"/>
                  </a:lnTo>
                  <a:lnTo>
                    <a:pt x="256397" y="42416"/>
                  </a:lnTo>
                  <a:lnTo>
                    <a:pt x="262086" y="38546"/>
                  </a:lnTo>
                  <a:lnTo>
                    <a:pt x="265161" y="38546"/>
                  </a:lnTo>
                  <a:lnTo>
                    <a:pt x="266550" y="38596"/>
                  </a:lnTo>
                  <a:lnTo>
                    <a:pt x="268535" y="38794"/>
                  </a:lnTo>
                  <a:lnTo>
                    <a:pt x="269329" y="38992"/>
                  </a:lnTo>
                  <a:lnTo>
                    <a:pt x="269924" y="39290"/>
                  </a:lnTo>
                  <a:lnTo>
                    <a:pt x="270519" y="39489"/>
                  </a:lnTo>
                  <a:lnTo>
                    <a:pt x="270916" y="39786"/>
                  </a:lnTo>
                  <a:lnTo>
                    <a:pt x="271115" y="40183"/>
                  </a:lnTo>
                  <a:lnTo>
                    <a:pt x="271412" y="40481"/>
                  </a:lnTo>
                  <a:lnTo>
                    <a:pt x="271660" y="40878"/>
                  </a:lnTo>
                  <a:lnTo>
                    <a:pt x="272810" y="44152"/>
                  </a:lnTo>
                  <a:lnTo>
                    <a:pt x="294332" y="107007"/>
                  </a:lnTo>
                  <a:lnTo>
                    <a:pt x="294629" y="108049"/>
                  </a:lnTo>
                  <a:lnTo>
                    <a:pt x="308589" y="108049"/>
                  </a:lnTo>
                  <a:lnTo>
                    <a:pt x="304154" y="120402"/>
                  </a:lnTo>
                  <a:lnTo>
                    <a:pt x="303956" y="121096"/>
                  </a:lnTo>
                  <a:lnTo>
                    <a:pt x="303658" y="121642"/>
                  </a:lnTo>
                  <a:lnTo>
                    <a:pt x="297408" y="123626"/>
                  </a:lnTo>
                  <a:lnTo>
                    <a:pt x="295969" y="123676"/>
                  </a:lnTo>
                  <a:close/>
                </a:path>
                <a:path w="504190" h="125095">
                  <a:moveTo>
                    <a:pt x="308589" y="108049"/>
                  </a:moveTo>
                  <a:lnTo>
                    <a:pt x="294629" y="108049"/>
                  </a:lnTo>
                  <a:lnTo>
                    <a:pt x="294927" y="107007"/>
                  </a:lnTo>
                  <a:lnTo>
                    <a:pt x="317086" y="41423"/>
                  </a:lnTo>
                  <a:lnTo>
                    <a:pt x="317202" y="40878"/>
                  </a:lnTo>
                  <a:lnTo>
                    <a:pt x="317400" y="40481"/>
                  </a:lnTo>
                  <a:lnTo>
                    <a:pt x="317698" y="40183"/>
                  </a:lnTo>
                  <a:lnTo>
                    <a:pt x="317995" y="39786"/>
                  </a:lnTo>
                  <a:lnTo>
                    <a:pt x="318442" y="39489"/>
                  </a:lnTo>
                  <a:lnTo>
                    <a:pt x="319037" y="39290"/>
                  </a:lnTo>
                  <a:lnTo>
                    <a:pt x="319633" y="38992"/>
                  </a:lnTo>
                  <a:lnTo>
                    <a:pt x="320377" y="38794"/>
                  </a:lnTo>
                  <a:lnTo>
                    <a:pt x="322262" y="38596"/>
                  </a:lnTo>
                  <a:lnTo>
                    <a:pt x="323552" y="38546"/>
                  </a:lnTo>
                  <a:lnTo>
                    <a:pt x="326528" y="38546"/>
                  </a:lnTo>
                  <a:lnTo>
                    <a:pt x="331688" y="40034"/>
                  </a:lnTo>
                  <a:lnTo>
                    <a:pt x="331886" y="40332"/>
                  </a:lnTo>
                  <a:lnTo>
                    <a:pt x="331787" y="42416"/>
                  </a:lnTo>
                  <a:lnTo>
                    <a:pt x="331601" y="43507"/>
                  </a:lnTo>
                  <a:lnTo>
                    <a:pt x="331417" y="44152"/>
                  </a:lnTo>
                  <a:lnTo>
                    <a:pt x="331241" y="44946"/>
                  </a:lnTo>
                  <a:lnTo>
                    <a:pt x="308589" y="108049"/>
                  </a:lnTo>
                  <a:close/>
                </a:path>
                <a:path w="504190" h="125095">
                  <a:moveTo>
                    <a:pt x="385208" y="124717"/>
                  </a:moveTo>
                  <a:lnTo>
                    <a:pt x="374989" y="124717"/>
                  </a:lnTo>
                  <a:lnTo>
                    <a:pt x="369284" y="123825"/>
                  </a:lnTo>
                  <a:lnTo>
                    <a:pt x="342544" y="95001"/>
                  </a:lnTo>
                  <a:lnTo>
                    <a:pt x="341701" y="88651"/>
                  </a:lnTo>
                  <a:lnTo>
                    <a:pt x="341701" y="74562"/>
                  </a:lnTo>
                  <a:lnTo>
                    <a:pt x="342594" y="68460"/>
                  </a:lnTo>
                  <a:lnTo>
                    <a:pt x="344380" y="63103"/>
                  </a:lnTo>
                  <a:lnTo>
                    <a:pt x="346166" y="57646"/>
                  </a:lnTo>
                  <a:lnTo>
                    <a:pt x="348696" y="53032"/>
                  </a:lnTo>
                  <a:lnTo>
                    <a:pt x="355344" y="45392"/>
                  </a:lnTo>
                  <a:lnTo>
                    <a:pt x="359362" y="42465"/>
                  </a:lnTo>
                  <a:lnTo>
                    <a:pt x="364025" y="40481"/>
                  </a:lnTo>
                  <a:lnTo>
                    <a:pt x="368788" y="38397"/>
                  </a:lnTo>
                  <a:lnTo>
                    <a:pt x="374096" y="37355"/>
                  </a:lnTo>
                  <a:lnTo>
                    <a:pt x="386201" y="37355"/>
                  </a:lnTo>
                  <a:lnTo>
                    <a:pt x="391509" y="38348"/>
                  </a:lnTo>
                  <a:lnTo>
                    <a:pt x="400240" y="42316"/>
                  </a:lnTo>
                  <a:lnTo>
                    <a:pt x="403812" y="45045"/>
                  </a:lnTo>
                  <a:lnTo>
                    <a:pt x="406844" y="48815"/>
                  </a:lnTo>
                  <a:lnTo>
                    <a:pt x="375683" y="48815"/>
                  </a:lnTo>
                  <a:lnTo>
                    <a:pt x="372509" y="49510"/>
                  </a:lnTo>
                  <a:lnTo>
                    <a:pt x="369830" y="50899"/>
                  </a:lnTo>
                  <a:lnTo>
                    <a:pt x="367151" y="52189"/>
                  </a:lnTo>
                  <a:lnTo>
                    <a:pt x="364869" y="53975"/>
                  </a:lnTo>
                  <a:lnTo>
                    <a:pt x="357179" y="73372"/>
                  </a:lnTo>
                  <a:lnTo>
                    <a:pt x="414925" y="73372"/>
                  </a:lnTo>
                  <a:lnTo>
                    <a:pt x="414925" y="79970"/>
                  </a:lnTo>
                  <a:lnTo>
                    <a:pt x="414329" y="81607"/>
                  </a:lnTo>
                  <a:lnTo>
                    <a:pt x="413139" y="82599"/>
                  </a:lnTo>
                  <a:lnTo>
                    <a:pt x="412047" y="83591"/>
                  </a:lnTo>
                  <a:lnTo>
                    <a:pt x="410757" y="84087"/>
                  </a:lnTo>
                  <a:lnTo>
                    <a:pt x="357179" y="84087"/>
                  </a:lnTo>
                  <a:lnTo>
                    <a:pt x="357199" y="88651"/>
                  </a:lnTo>
                  <a:lnTo>
                    <a:pt x="378214" y="112960"/>
                  </a:lnTo>
                  <a:lnTo>
                    <a:pt x="411501" y="112960"/>
                  </a:lnTo>
                  <a:lnTo>
                    <a:pt x="411452" y="114002"/>
                  </a:lnTo>
                  <a:lnTo>
                    <a:pt x="400935" y="122039"/>
                  </a:lnTo>
                  <a:lnTo>
                    <a:pt x="398454" y="122733"/>
                  </a:lnTo>
                  <a:lnTo>
                    <a:pt x="395527" y="123328"/>
                  </a:lnTo>
                  <a:lnTo>
                    <a:pt x="392154" y="123825"/>
                  </a:lnTo>
                  <a:lnTo>
                    <a:pt x="388780" y="124420"/>
                  </a:lnTo>
                  <a:lnTo>
                    <a:pt x="385208" y="124717"/>
                  </a:lnTo>
                  <a:close/>
                </a:path>
                <a:path w="504190" h="125095">
                  <a:moveTo>
                    <a:pt x="414925" y="73372"/>
                  </a:moveTo>
                  <a:lnTo>
                    <a:pt x="400191" y="73372"/>
                  </a:lnTo>
                  <a:lnTo>
                    <a:pt x="400389" y="65732"/>
                  </a:lnTo>
                  <a:lnTo>
                    <a:pt x="398702" y="59729"/>
                  </a:lnTo>
                  <a:lnTo>
                    <a:pt x="391559" y="50998"/>
                  </a:lnTo>
                  <a:lnTo>
                    <a:pt x="386300" y="48815"/>
                  </a:lnTo>
                  <a:lnTo>
                    <a:pt x="406844" y="48815"/>
                  </a:lnTo>
                  <a:lnTo>
                    <a:pt x="409467" y="51891"/>
                  </a:lnTo>
                  <a:lnTo>
                    <a:pt x="411551" y="55860"/>
                  </a:lnTo>
                  <a:lnTo>
                    <a:pt x="412841" y="60424"/>
                  </a:lnTo>
                  <a:lnTo>
                    <a:pt x="414230" y="64988"/>
                  </a:lnTo>
                  <a:lnTo>
                    <a:pt x="414925" y="69850"/>
                  </a:lnTo>
                  <a:lnTo>
                    <a:pt x="414925" y="73372"/>
                  </a:lnTo>
                  <a:close/>
                </a:path>
                <a:path w="504190" h="125095">
                  <a:moveTo>
                    <a:pt x="411501" y="112960"/>
                  </a:moveTo>
                  <a:lnTo>
                    <a:pt x="386846" y="112960"/>
                  </a:lnTo>
                  <a:lnTo>
                    <a:pt x="390169" y="112662"/>
                  </a:lnTo>
                  <a:lnTo>
                    <a:pt x="393047" y="112067"/>
                  </a:lnTo>
                  <a:lnTo>
                    <a:pt x="407384" y="107205"/>
                  </a:lnTo>
                  <a:lnTo>
                    <a:pt x="408426" y="106858"/>
                  </a:lnTo>
                  <a:lnTo>
                    <a:pt x="409517" y="106858"/>
                  </a:lnTo>
                  <a:lnTo>
                    <a:pt x="409864" y="106957"/>
                  </a:lnTo>
                  <a:lnTo>
                    <a:pt x="410261" y="107205"/>
                  </a:lnTo>
                  <a:lnTo>
                    <a:pt x="410559" y="107354"/>
                  </a:lnTo>
                  <a:lnTo>
                    <a:pt x="410857" y="107701"/>
                  </a:lnTo>
                  <a:lnTo>
                    <a:pt x="411055" y="108198"/>
                  </a:lnTo>
                  <a:lnTo>
                    <a:pt x="411253" y="108595"/>
                  </a:lnTo>
                  <a:lnTo>
                    <a:pt x="411353" y="109984"/>
                  </a:lnTo>
                  <a:lnTo>
                    <a:pt x="411452" y="110678"/>
                  </a:lnTo>
                  <a:lnTo>
                    <a:pt x="411501" y="112960"/>
                  </a:lnTo>
                  <a:close/>
                </a:path>
                <a:path w="504190" h="125095">
                  <a:moveTo>
                    <a:pt x="464486" y="51792"/>
                  </a:moveTo>
                  <a:lnTo>
                    <a:pt x="448572" y="51792"/>
                  </a:lnTo>
                  <a:lnTo>
                    <a:pt x="453037" y="46831"/>
                  </a:lnTo>
                  <a:lnTo>
                    <a:pt x="457502" y="43209"/>
                  </a:lnTo>
                  <a:lnTo>
                    <a:pt x="462060" y="40878"/>
                  </a:lnTo>
                  <a:lnTo>
                    <a:pt x="466432" y="38546"/>
                  </a:lnTo>
                  <a:lnTo>
                    <a:pt x="470946" y="37355"/>
                  </a:lnTo>
                  <a:lnTo>
                    <a:pt x="480769" y="37355"/>
                  </a:lnTo>
                  <a:lnTo>
                    <a:pt x="485184" y="38248"/>
                  </a:lnTo>
                  <a:lnTo>
                    <a:pt x="488756" y="40034"/>
                  </a:lnTo>
                  <a:lnTo>
                    <a:pt x="492427" y="41820"/>
                  </a:lnTo>
                  <a:lnTo>
                    <a:pt x="495354" y="44251"/>
                  </a:lnTo>
                  <a:lnTo>
                    <a:pt x="497537" y="47327"/>
                  </a:lnTo>
                  <a:lnTo>
                    <a:pt x="499591" y="50006"/>
                  </a:lnTo>
                  <a:lnTo>
                    <a:pt x="468863" y="50006"/>
                  </a:lnTo>
                  <a:lnTo>
                    <a:pt x="465192" y="51296"/>
                  </a:lnTo>
                  <a:lnTo>
                    <a:pt x="464486" y="51792"/>
                  </a:lnTo>
                  <a:close/>
                </a:path>
                <a:path w="504190" h="125095">
                  <a:moveTo>
                    <a:pt x="444157" y="123676"/>
                  </a:moveTo>
                  <a:lnTo>
                    <a:pt x="441280" y="123676"/>
                  </a:lnTo>
                  <a:lnTo>
                    <a:pt x="440040" y="123576"/>
                  </a:lnTo>
                  <a:lnTo>
                    <a:pt x="439047" y="123378"/>
                  </a:lnTo>
                  <a:lnTo>
                    <a:pt x="438154" y="123279"/>
                  </a:lnTo>
                  <a:lnTo>
                    <a:pt x="435525" y="40481"/>
                  </a:lnTo>
                  <a:lnTo>
                    <a:pt x="435624" y="40183"/>
                  </a:lnTo>
                  <a:lnTo>
                    <a:pt x="435823" y="39786"/>
                  </a:lnTo>
                  <a:lnTo>
                    <a:pt x="436170" y="39489"/>
                  </a:lnTo>
                  <a:lnTo>
                    <a:pt x="436666" y="39290"/>
                  </a:lnTo>
                  <a:lnTo>
                    <a:pt x="437261" y="38992"/>
                  </a:lnTo>
                  <a:lnTo>
                    <a:pt x="437956" y="38794"/>
                  </a:lnTo>
                  <a:lnTo>
                    <a:pt x="439643" y="38596"/>
                  </a:lnTo>
                  <a:lnTo>
                    <a:pt x="440734" y="38546"/>
                  </a:lnTo>
                  <a:lnTo>
                    <a:pt x="443314" y="38546"/>
                  </a:lnTo>
                  <a:lnTo>
                    <a:pt x="444405" y="38596"/>
                  </a:lnTo>
                  <a:lnTo>
                    <a:pt x="446191" y="38794"/>
                  </a:lnTo>
                  <a:lnTo>
                    <a:pt x="446836" y="38992"/>
                  </a:lnTo>
                  <a:lnTo>
                    <a:pt x="447233" y="39290"/>
                  </a:lnTo>
                  <a:lnTo>
                    <a:pt x="447729" y="39489"/>
                  </a:lnTo>
                  <a:lnTo>
                    <a:pt x="448076" y="39786"/>
                  </a:lnTo>
                  <a:lnTo>
                    <a:pt x="448275" y="40183"/>
                  </a:lnTo>
                  <a:lnTo>
                    <a:pt x="448473" y="40481"/>
                  </a:lnTo>
                  <a:lnTo>
                    <a:pt x="448572" y="51792"/>
                  </a:lnTo>
                  <a:lnTo>
                    <a:pt x="464486" y="51792"/>
                  </a:lnTo>
                  <a:lnTo>
                    <a:pt x="457849" y="56455"/>
                  </a:lnTo>
                  <a:lnTo>
                    <a:pt x="454029" y="60275"/>
                  </a:lnTo>
                  <a:lnTo>
                    <a:pt x="450061" y="65335"/>
                  </a:lnTo>
                  <a:lnTo>
                    <a:pt x="450061" y="121344"/>
                  </a:lnTo>
                  <a:lnTo>
                    <a:pt x="449912" y="121741"/>
                  </a:lnTo>
                  <a:lnTo>
                    <a:pt x="449614" y="122039"/>
                  </a:lnTo>
                  <a:lnTo>
                    <a:pt x="449416" y="122336"/>
                  </a:lnTo>
                  <a:lnTo>
                    <a:pt x="449019" y="122634"/>
                  </a:lnTo>
                  <a:lnTo>
                    <a:pt x="448424" y="122932"/>
                  </a:lnTo>
                  <a:lnTo>
                    <a:pt x="447927" y="123130"/>
                  </a:lnTo>
                  <a:lnTo>
                    <a:pt x="447183" y="123279"/>
                  </a:lnTo>
                  <a:lnTo>
                    <a:pt x="446191" y="123378"/>
                  </a:lnTo>
                  <a:lnTo>
                    <a:pt x="445298" y="123576"/>
                  </a:lnTo>
                  <a:lnTo>
                    <a:pt x="444157" y="123676"/>
                  </a:lnTo>
                  <a:close/>
                </a:path>
                <a:path w="504190" h="125095">
                  <a:moveTo>
                    <a:pt x="498132" y="123676"/>
                  </a:moveTo>
                  <a:lnTo>
                    <a:pt x="495156" y="123676"/>
                  </a:lnTo>
                  <a:lnTo>
                    <a:pt x="493915" y="123576"/>
                  </a:lnTo>
                  <a:lnTo>
                    <a:pt x="492923" y="123378"/>
                  </a:lnTo>
                  <a:lnTo>
                    <a:pt x="492030" y="123279"/>
                  </a:lnTo>
                  <a:lnTo>
                    <a:pt x="489351" y="69800"/>
                  </a:lnTo>
                  <a:lnTo>
                    <a:pt x="489004" y="66178"/>
                  </a:lnTo>
                  <a:lnTo>
                    <a:pt x="487615" y="60622"/>
                  </a:lnTo>
                  <a:lnTo>
                    <a:pt x="486573" y="58241"/>
                  </a:lnTo>
                  <a:lnTo>
                    <a:pt x="485184" y="56257"/>
                  </a:lnTo>
                  <a:lnTo>
                    <a:pt x="483795" y="54173"/>
                  </a:lnTo>
                  <a:lnTo>
                    <a:pt x="482009" y="52635"/>
                  </a:lnTo>
                  <a:lnTo>
                    <a:pt x="479826" y="51643"/>
                  </a:lnTo>
                  <a:lnTo>
                    <a:pt x="477743" y="50552"/>
                  </a:lnTo>
                  <a:lnTo>
                    <a:pt x="475312" y="50006"/>
                  </a:lnTo>
                  <a:lnTo>
                    <a:pt x="499591" y="50006"/>
                  </a:lnTo>
                  <a:lnTo>
                    <a:pt x="503936" y="121344"/>
                  </a:lnTo>
                  <a:lnTo>
                    <a:pt x="503788" y="121741"/>
                  </a:lnTo>
                  <a:lnTo>
                    <a:pt x="503490" y="122039"/>
                  </a:lnTo>
                  <a:lnTo>
                    <a:pt x="503291" y="122336"/>
                  </a:lnTo>
                  <a:lnTo>
                    <a:pt x="500216" y="123378"/>
                  </a:lnTo>
                  <a:lnTo>
                    <a:pt x="499323" y="123576"/>
                  </a:lnTo>
                  <a:lnTo>
                    <a:pt x="498132" y="123676"/>
                  </a:lnTo>
                  <a:close/>
                </a:path>
              </a:pathLst>
            </a:custGeom>
            <a:solidFill>
              <a:srgbClr val="17B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917084" y="3206986"/>
              <a:ext cx="895766" cy="125313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7285135" y="3417429"/>
            <a:ext cx="1047578" cy="154930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7290543" y="3626086"/>
            <a:ext cx="1442084" cy="125313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7285135" y="3835636"/>
            <a:ext cx="1453567" cy="155823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7283052" y="4178536"/>
            <a:ext cx="715171" cy="155971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8043695" y="4178536"/>
            <a:ext cx="788230" cy="155971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7290543" y="4388682"/>
            <a:ext cx="1039952" cy="124718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7281663" y="4598232"/>
            <a:ext cx="1493616" cy="15537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513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Community</a:t>
            </a:r>
            <a:r>
              <a:rPr spc="-80" dirty="0"/>
              <a:t> </a:t>
            </a:r>
            <a:r>
              <a:rPr spc="-315" dirty="0"/>
              <a:t>and</a:t>
            </a:r>
            <a:r>
              <a:rPr spc="-80" dirty="0"/>
              <a:t> </a:t>
            </a:r>
            <a:r>
              <a:rPr spc="-29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330206"/>
            <a:ext cx="8175625" cy="310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Community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: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(Github,</a:t>
            </a:r>
            <a:r>
              <a:rPr sz="18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groups,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 Unicode MS"/>
                <a:cs typeface="Arial Unicode MS"/>
              </a:rPr>
              <a:t>discussions...)</a:t>
            </a:r>
            <a:endParaRPr sz="1800">
              <a:latin typeface="Arial Unicode MS"/>
              <a:cs typeface="Arial Unicode MS"/>
            </a:endParaRPr>
          </a:p>
          <a:p>
            <a:pPr marL="469900" indent="-302260">
              <a:lnSpc>
                <a:spcPct val="100000"/>
              </a:lnSpc>
              <a:spcBef>
                <a:spcPts val="1889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685D46"/>
                </a:solidFill>
                <a:latin typeface="Arial Unicode MS"/>
                <a:cs typeface="Arial Unicode MS"/>
              </a:rPr>
              <a:t>Caffe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has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largest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community</a:t>
            </a:r>
            <a:endParaRPr sz="1800">
              <a:latin typeface="Arial Unicode MS"/>
              <a:cs typeface="Arial Unicode MS"/>
            </a:endParaRPr>
          </a:p>
          <a:p>
            <a:pPr marL="469900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685D46"/>
                </a:solidFill>
                <a:latin typeface="Arial Unicode MS"/>
                <a:cs typeface="Arial Unicode MS"/>
              </a:rPr>
              <a:t>TensorFlow’s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is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already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large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growing.</a:t>
            </a:r>
            <a:endParaRPr sz="1800">
              <a:latin typeface="Arial Unicode MS"/>
              <a:cs typeface="Arial Unicode MS"/>
            </a:endParaRPr>
          </a:p>
          <a:p>
            <a:pPr marL="469900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685D46"/>
                </a:solidFill>
                <a:latin typeface="Arial Unicode MS"/>
                <a:cs typeface="Arial Unicode MS"/>
              </a:rPr>
              <a:t>Keras’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community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is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growing,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while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Theano’s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Lasagne’s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declining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Documentation</a:t>
            </a:r>
            <a:endParaRPr sz="1800">
              <a:latin typeface="Arial Unicode MS"/>
              <a:cs typeface="Arial Unicode MS"/>
            </a:endParaRPr>
          </a:p>
          <a:p>
            <a:pPr marL="469900" indent="-302260">
              <a:lnSpc>
                <a:spcPct val="100000"/>
              </a:lnSpc>
              <a:spcBef>
                <a:spcPts val="189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Great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documentation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for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Theano,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15" dirty="0">
                <a:solidFill>
                  <a:srgbClr val="685D46"/>
                </a:solidFill>
                <a:latin typeface="Arial Unicode MS"/>
                <a:cs typeface="Arial Unicode MS"/>
              </a:rPr>
              <a:t>Lasagne,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Keras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Torch</a:t>
            </a:r>
            <a:endParaRPr sz="1800">
              <a:latin typeface="Arial Unicode MS"/>
              <a:cs typeface="Arial Unicode MS"/>
            </a:endParaRPr>
          </a:p>
          <a:p>
            <a:pPr marL="469900" marR="233045" indent="-302260">
              <a:lnSpc>
                <a:spcPct val="1145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Most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recent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65" dirty="0">
                <a:solidFill>
                  <a:srgbClr val="685D46"/>
                </a:solidFill>
                <a:latin typeface="Arial Unicode MS"/>
                <a:cs typeface="Arial Unicode MS"/>
              </a:rPr>
              <a:t>API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is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not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documented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for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TensorFlow.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Tutorials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 Unicode MS"/>
                <a:cs typeface="Arial Unicode MS"/>
              </a:rPr>
              <a:t>often </a:t>
            </a:r>
            <a:r>
              <a:rPr sz="1800" spc="-484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outdated.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9226" y="499762"/>
            <a:ext cx="208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Performance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4287" y="1552912"/>
          <a:ext cx="8807447" cy="308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164" y="1691007"/>
            <a:ext cx="832904" cy="1247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7414" y="1691007"/>
            <a:ext cx="532976" cy="1247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12554" y="1699192"/>
            <a:ext cx="375930" cy="1165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01939" y="1691007"/>
            <a:ext cx="398012" cy="1247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70407" y="1690411"/>
            <a:ext cx="361106" cy="1253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3555" y="2082811"/>
            <a:ext cx="1241552" cy="1559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8367" y="2292957"/>
            <a:ext cx="1067209" cy="148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8367" y="2502507"/>
            <a:ext cx="1467269" cy="1553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2960" y="2711461"/>
            <a:ext cx="1150313" cy="12531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6532" y="2919225"/>
            <a:ext cx="635549" cy="15597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42126" y="2083704"/>
            <a:ext cx="1057123" cy="1244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49618" y="2298761"/>
            <a:ext cx="1489856" cy="14942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47782" y="2500125"/>
            <a:ext cx="1159206" cy="15597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42126" y="2712057"/>
            <a:ext cx="1375686" cy="15522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49667" y="2921607"/>
            <a:ext cx="1033828" cy="1553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47782" y="3128775"/>
            <a:ext cx="696721" cy="15775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142126" y="3340707"/>
            <a:ext cx="1484862" cy="1552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149618" y="3550257"/>
            <a:ext cx="1423909" cy="1247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05906" y="2082811"/>
            <a:ext cx="1021448" cy="1253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203675" y="2083407"/>
            <a:ext cx="1299973" cy="1552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898663" y="2292957"/>
            <a:ext cx="832904" cy="12471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203675" y="2293254"/>
            <a:ext cx="1077271" cy="15507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208437" y="2501911"/>
            <a:ext cx="1041317" cy="15582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214142" y="2712057"/>
            <a:ext cx="1455188" cy="14867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208735" y="2921011"/>
            <a:ext cx="1372994" cy="1559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209033" y="3131157"/>
            <a:ext cx="777392" cy="15537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215730" y="3349488"/>
            <a:ext cx="1117682" cy="14644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214192" y="3550257"/>
            <a:ext cx="1324662" cy="1552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208735" y="3759212"/>
            <a:ext cx="1411171" cy="12531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212307" y="3966976"/>
            <a:ext cx="1357498" cy="15597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205262" y="4178907"/>
            <a:ext cx="1083155" cy="1552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215730" y="4386075"/>
            <a:ext cx="628612" cy="157608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6967877" y="2155886"/>
            <a:ext cx="43180" cy="12065"/>
          </a:xfrm>
          <a:custGeom>
            <a:avLst/>
            <a:gdLst/>
            <a:ahLst/>
            <a:cxnLst/>
            <a:rect l="l" t="t" r="r" b="b"/>
            <a:pathLst>
              <a:path w="43179" h="12064">
                <a:moveTo>
                  <a:pt x="41175" y="12055"/>
                </a:moveTo>
                <a:lnTo>
                  <a:pt x="2133" y="12055"/>
                </a:lnTo>
                <a:lnTo>
                  <a:pt x="1339" y="11608"/>
                </a:lnTo>
                <a:lnTo>
                  <a:pt x="248" y="9822"/>
                </a:lnTo>
                <a:lnTo>
                  <a:pt x="0" y="8235"/>
                </a:lnTo>
                <a:lnTo>
                  <a:pt x="0" y="3770"/>
                </a:lnTo>
                <a:lnTo>
                  <a:pt x="248" y="2232"/>
                </a:lnTo>
                <a:lnTo>
                  <a:pt x="1339" y="446"/>
                </a:lnTo>
                <a:lnTo>
                  <a:pt x="2133" y="0"/>
                </a:lnTo>
                <a:lnTo>
                  <a:pt x="40580" y="0"/>
                </a:lnTo>
                <a:lnTo>
                  <a:pt x="40977" y="99"/>
                </a:lnTo>
                <a:lnTo>
                  <a:pt x="41374" y="297"/>
                </a:lnTo>
                <a:lnTo>
                  <a:pt x="41771" y="396"/>
                </a:lnTo>
                <a:lnTo>
                  <a:pt x="42068" y="694"/>
                </a:lnTo>
                <a:lnTo>
                  <a:pt x="42267" y="1190"/>
                </a:lnTo>
                <a:lnTo>
                  <a:pt x="42564" y="1686"/>
                </a:lnTo>
                <a:lnTo>
                  <a:pt x="42763" y="2331"/>
                </a:lnTo>
                <a:lnTo>
                  <a:pt x="42862" y="3125"/>
                </a:lnTo>
                <a:lnTo>
                  <a:pt x="43060" y="3919"/>
                </a:lnTo>
                <a:lnTo>
                  <a:pt x="43160" y="4861"/>
                </a:lnTo>
                <a:lnTo>
                  <a:pt x="43160" y="5953"/>
                </a:lnTo>
                <a:lnTo>
                  <a:pt x="43160" y="8235"/>
                </a:lnTo>
                <a:lnTo>
                  <a:pt x="42912" y="9822"/>
                </a:lnTo>
                <a:lnTo>
                  <a:pt x="41919" y="11608"/>
                </a:lnTo>
                <a:lnTo>
                  <a:pt x="41175" y="12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065133" y="2082811"/>
            <a:ext cx="990283" cy="15597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976955" y="2336861"/>
            <a:ext cx="1393045" cy="11891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973532" y="2823975"/>
            <a:ext cx="1549953" cy="15775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978890" y="2571861"/>
            <a:ext cx="1640351" cy="16222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978890" y="3079811"/>
            <a:ext cx="1326373" cy="14957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962072" y="3314811"/>
            <a:ext cx="1997856" cy="162222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6967877" y="3641786"/>
            <a:ext cx="43180" cy="12065"/>
          </a:xfrm>
          <a:custGeom>
            <a:avLst/>
            <a:gdLst/>
            <a:ahLst/>
            <a:cxnLst/>
            <a:rect l="l" t="t" r="r" b="b"/>
            <a:pathLst>
              <a:path w="43179" h="12064">
                <a:moveTo>
                  <a:pt x="41175" y="12055"/>
                </a:moveTo>
                <a:lnTo>
                  <a:pt x="2133" y="12055"/>
                </a:lnTo>
                <a:lnTo>
                  <a:pt x="1339" y="11608"/>
                </a:lnTo>
                <a:lnTo>
                  <a:pt x="248" y="9822"/>
                </a:lnTo>
                <a:lnTo>
                  <a:pt x="0" y="8235"/>
                </a:lnTo>
                <a:lnTo>
                  <a:pt x="0" y="3770"/>
                </a:lnTo>
                <a:lnTo>
                  <a:pt x="248" y="2232"/>
                </a:lnTo>
                <a:lnTo>
                  <a:pt x="1339" y="446"/>
                </a:lnTo>
                <a:lnTo>
                  <a:pt x="2133" y="0"/>
                </a:lnTo>
                <a:lnTo>
                  <a:pt x="40580" y="0"/>
                </a:lnTo>
                <a:lnTo>
                  <a:pt x="40977" y="99"/>
                </a:lnTo>
                <a:lnTo>
                  <a:pt x="41374" y="297"/>
                </a:lnTo>
                <a:lnTo>
                  <a:pt x="41771" y="396"/>
                </a:lnTo>
                <a:lnTo>
                  <a:pt x="42068" y="694"/>
                </a:lnTo>
                <a:lnTo>
                  <a:pt x="42267" y="1190"/>
                </a:lnTo>
                <a:lnTo>
                  <a:pt x="42564" y="1686"/>
                </a:lnTo>
                <a:lnTo>
                  <a:pt x="42763" y="2331"/>
                </a:lnTo>
                <a:lnTo>
                  <a:pt x="42862" y="3125"/>
                </a:lnTo>
                <a:lnTo>
                  <a:pt x="43060" y="3919"/>
                </a:lnTo>
                <a:lnTo>
                  <a:pt x="43160" y="4861"/>
                </a:lnTo>
                <a:lnTo>
                  <a:pt x="43160" y="5953"/>
                </a:lnTo>
                <a:lnTo>
                  <a:pt x="43160" y="8235"/>
                </a:lnTo>
                <a:lnTo>
                  <a:pt x="42912" y="9822"/>
                </a:lnTo>
                <a:lnTo>
                  <a:pt x="41919" y="11608"/>
                </a:lnTo>
                <a:lnTo>
                  <a:pt x="41175" y="12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064835" y="3569307"/>
            <a:ext cx="1261981" cy="155227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6967877" y="3889436"/>
            <a:ext cx="43180" cy="12065"/>
          </a:xfrm>
          <a:custGeom>
            <a:avLst/>
            <a:gdLst/>
            <a:ahLst/>
            <a:cxnLst/>
            <a:rect l="l" t="t" r="r" b="b"/>
            <a:pathLst>
              <a:path w="43179" h="12064">
                <a:moveTo>
                  <a:pt x="41175" y="12055"/>
                </a:moveTo>
                <a:lnTo>
                  <a:pt x="2133" y="12055"/>
                </a:lnTo>
                <a:lnTo>
                  <a:pt x="1339" y="11608"/>
                </a:lnTo>
                <a:lnTo>
                  <a:pt x="248" y="9822"/>
                </a:lnTo>
                <a:lnTo>
                  <a:pt x="0" y="8235"/>
                </a:lnTo>
                <a:lnTo>
                  <a:pt x="0" y="3770"/>
                </a:lnTo>
                <a:lnTo>
                  <a:pt x="248" y="2232"/>
                </a:lnTo>
                <a:lnTo>
                  <a:pt x="1339" y="446"/>
                </a:lnTo>
                <a:lnTo>
                  <a:pt x="2133" y="0"/>
                </a:lnTo>
                <a:lnTo>
                  <a:pt x="40580" y="0"/>
                </a:lnTo>
                <a:lnTo>
                  <a:pt x="40977" y="99"/>
                </a:lnTo>
                <a:lnTo>
                  <a:pt x="41374" y="297"/>
                </a:lnTo>
                <a:lnTo>
                  <a:pt x="41771" y="396"/>
                </a:lnTo>
                <a:lnTo>
                  <a:pt x="42068" y="694"/>
                </a:lnTo>
                <a:lnTo>
                  <a:pt x="42267" y="1190"/>
                </a:lnTo>
                <a:lnTo>
                  <a:pt x="42564" y="1686"/>
                </a:lnTo>
                <a:lnTo>
                  <a:pt x="42763" y="2331"/>
                </a:lnTo>
                <a:lnTo>
                  <a:pt x="42862" y="3125"/>
                </a:lnTo>
                <a:lnTo>
                  <a:pt x="43060" y="3919"/>
                </a:lnTo>
                <a:lnTo>
                  <a:pt x="43160" y="4861"/>
                </a:lnTo>
                <a:lnTo>
                  <a:pt x="43160" y="5953"/>
                </a:lnTo>
                <a:lnTo>
                  <a:pt x="43160" y="8235"/>
                </a:lnTo>
                <a:lnTo>
                  <a:pt x="42912" y="9822"/>
                </a:lnTo>
                <a:lnTo>
                  <a:pt x="41919" y="11608"/>
                </a:lnTo>
                <a:lnTo>
                  <a:pt x="41175" y="12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69945" y="3816957"/>
            <a:ext cx="1908657" cy="15522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966487" y="4064607"/>
            <a:ext cx="1330185" cy="155227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6967877" y="4384736"/>
            <a:ext cx="43180" cy="12065"/>
          </a:xfrm>
          <a:custGeom>
            <a:avLst/>
            <a:gdLst/>
            <a:ahLst/>
            <a:cxnLst/>
            <a:rect l="l" t="t" r="r" b="b"/>
            <a:pathLst>
              <a:path w="43179" h="12064">
                <a:moveTo>
                  <a:pt x="41175" y="12055"/>
                </a:moveTo>
                <a:lnTo>
                  <a:pt x="2133" y="12055"/>
                </a:lnTo>
                <a:lnTo>
                  <a:pt x="1339" y="11608"/>
                </a:lnTo>
                <a:lnTo>
                  <a:pt x="248" y="9822"/>
                </a:lnTo>
                <a:lnTo>
                  <a:pt x="0" y="8235"/>
                </a:lnTo>
                <a:lnTo>
                  <a:pt x="0" y="3770"/>
                </a:lnTo>
                <a:lnTo>
                  <a:pt x="248" y="2232"/>
                </a:lnTo>
                <a:lnTo>
                  <a:pt x="1339" y="446"/>
                </a:lnTo>
                <a:lnTo>
                  <a:pt x="2133" y="0"/>
                </a:lnTo>
                <a:lnTo>
                  <a:pt x="40580" y="0"/>
                </a:lnTo>
                <a:lnTo>
                  <a:pt x="40977" y="99"/>
                </a:lnTo>
                <a:lnTo>
                  <a:pt x="41374" y="297"/>
                </a:lnTo>
                <a:lnTo>
                  <a:pt x="41771" y="396"/>
                </a:lnTo>
                <a:lnTo>
                  <a:pt x="42068" y="694"/>
                </a:lnTo>
                <a:lnTo>
                  <a:pt x="42267" y="1190"/>
                </a:lnTo>
                <a:lnTo>
                  <a:pt x="42564" y="1686"/>
                </a:lnTo>
                <a:lnTo>
                  <a:pt x="42763" y="2331"/>
                </a:lnTo>
                <a:lnTo>
                  <a:pt x="42862" y="3125"/>
                </a:lnTo>
                <a:lnTo>
                  <a:pt x="43060" y="3919"/>
                </a:lnTo>
                <a:lnTo>
                  <a:pt x="43160" y="4861"/>
                </a:lnTo>
                <a:lnTo>
                  <a:pt x="43160" y="5953"/>
                </a:lnTo>
                <a:lnTo>
                  <a:pt x="43160" y="8235"/>
                </a:lnTo>
                <a:lnTo>
                  <a:pt x="42912" y="9822"/>
                </a:lnTo>
                <a:lnTo>
                  <a:pt x="41919" y="11608"/>
                </a:lnTo>
                <a:lnTo>
                  <a:pt x="41175" y="12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069945" y="4312256"/>
            <a:ext cx="1602554" cy="15537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763" y="499762"/>
            <a:ext cx="307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Model</a:t>
            </a:r>
            <a:r>
              <a:rPr spc="-80" dirty="0"/>
              <a:t> </a:t>
            </a:r>
            <a:r>
              <a:rPr spc="-290" dirty="0"/>
              <a:t>deployment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2185987"/>
          <a:ext cx="7354570" cy="1621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414" y="2324082"/>
            <a:ext cx="532976" cy="1247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614" y="2324082"/>
            <a:ext cx="832904" cy="1247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9104" y="2332267"/>
            <a:ext cx="375930" cy="1165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3014" y="2324082"/>
            <a:ext cx="398012" cy="1247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8057" y="2323486"/>
            <a:ext cx="361106" cy="1253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9614" y="2715886"/>
            <a:ext cx="985134" cy="1559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5424" y="2925436"/>
            <a:ext cx="1179730" cy="1492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6261" y="3135582"/>
            <a:ext cx="948811" cy="1553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2937" y="3344536"/>
            <a:ext cx="1236498" cy="3348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89150" y="2716482"/>
            <a:ext cx="646081" cy="1553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93912" y="2926032"/>
            <a:ext cx="822576" cy="1552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94657" y="3128735"/>
            <a:ext cx="1190060" cy="1555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99667" y="3345132"/>
            <a:ext cx="868498" cy="1552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90737" y="3554682"/>
            <a:ext cx="1103582" cy="15522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42457" y="2715886"/>
            <a:ext cx="1021448" cy="12531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35214" y="2926032"/>
            <a:ext cx="832904" cy="1247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94424" y="2716357"/>
            <a:ext cx="1041871" cy="12590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93118" y="2890485"/>
            <a:ext cx="1225417" cy="13141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393134" y="3072949"/>
            <a:ext cx="950019" cy="13126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91596" y="3259282"/>
            <a:ext cx="1034578" cy="12605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384155" y="3433410"/>
            <a:ext cx="1156543" cy="13275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834981" y="2717238"/>
            <a:ext cx="789211" cy="1116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834981" y="2944647"/>
            <a:ext cx="69601" cy="7421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955440" y="2917263"/>
            <a:ext cx="863589" cy="13885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834931" y="3116692"/>
            <a:ext cx="1199388" cy="33947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839991" y="3516742"/>
            <a:ext cx="1314398" cy="13945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269" y="499762"/>
            <a:ext cx="230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Extra</a:t>
            </a:r>
            <a:r>
              <a:rPr spc="-80" dirty="0"/>
              <a:t> </a:t>
            </a:r>
            <a:r>
              <a:rPr spc="-245" dirty="0"/>
              <a:t>features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8862" y="1302062"/>
          <a:ext cx="8359775" cy="3189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13716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39" y="1440157"/>
            <a:ext cx="832904" cy="1247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2679" y="1448342"/>
            <a:ext cx="375930" cy="1165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9764" y="1440157"/>
            <a:ext cx="532976" cy="1247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97814" y="1440157"/>
            <a:ext cx="398012" cy="1247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4082" y="1439561"/>
            <a:ext cx="361106" cy="1253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650" y="1968136"/>
            <a:ext cx="1125436" cy="1189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650" y="2171286"/>
            <a:ext cx="941697" cy="1559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4530" y="2381432"/>
            <a:ext cx="1233203" cy="1552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64675" y="1962332"/>
            <a:ext cx="583036" cy="1552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42580" y="1962332"/>
            <a:ext cx="485652" cy="1552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01683" y="1957593"/>
            <a:ext cx="1244153" cy="10492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03717" y="2132615"/>
            <a:ext cx="491207" cy="13037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70911" y="1968136"/>
            <a:ext cx="1037772" cy="11891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80630" y="2209982"/>
            <a:ext cx="1348314" cy="15522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77207" y="2457036"/>
            <a:ext cx="628176" cy="12531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5650" y="3278657"/>
            <a:ext cx="880439" cy="1247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5650" y="3069107"/>
            <a:ext cx="828092" cy="12471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95650" y="3488504"/>
            <a:ext cx="1410244" cy="1483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96549" y="3715020"/>
            <a:ext cx="552967" cy="13796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64675" y="3069107"/>
            <a:ext cx="828092" cy="12471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833700" y="3069107"/>
            <a:ext cx="828092" cy="12471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833700" y="3278954"/>
            <a:ext cx="1261893" cy="15493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501683" y="3064070"/>
            <a:ext cx="734714" cy="10522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501683" y="3245045"/>
            <a:ext cx="1319857" cy="1309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506396" y="3424085"/>
            <a:ext cx="990972" cy="131415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5501683" y="3606995"/>
            <a:ext cx="1134110" cy="286385"/>
            <a:chOff x="5501683" y="3606995"/>
            <a:chExt cx="1134110" cy="286385"/>
          </a:xfrm>
        </p:grpSpPr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501683" y="3632941"/>
              <a:ext cx="65434" cy="697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07934" y="3606995"/>
              <a:ext cx="1127571" cy="286196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171750" y="3069107"/>
            <a:ext cx="573196" cy="12471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73338" y="3316161"/>
            <a:ext cx="1036561" cy="15582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177207" y="3562025"/>
            <a:ext cx="1424660" cy="15775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171701" y="3842715"/>
            <a:ext cx="77688" cy="8289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297202" y="3812056"/>
            <a:ext cx="777856" cy="15522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EF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5" y="1712467"/>
            <a:ext cx="4781550" cy="16675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229"/>
              </a:spcBef>
            </a:pPr>
            <a:r>
              <a:rPr sz="5400" b="0" spc="-509" dirty="0">
                <a:solidFill>
                  <a:srgbClr val="685D46"/>
                </a:solidFill>
                <a:latin typeface="Calibri"/>
                <a:cs typeface="Calibri"/>
              </a:rPr>
              <a:t>Which</a:t>
            </a:r>
            <a:r>
              <a:rPr sz="5400" b="0" spc="-8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5400" b="0" spc="-480" dirty="0">
                <a:solidFill>
                  <a:srgbClr val="685D46"/>
                </a:solidFill>
                <a:latin typeface="Calibri"/>
                <a:cs typeface="Calibri"/>
              </a:rPr>
              <a:t>framework</a:t>
            </a:r>
            <a:r>
              <a:rPr sz="5400" b="0" spc="-8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5400" b="0" spc="-320" dirty="0">
                <a:solidFill>
                  <a:srgbClr val="685D46"/>
                </a:solidFill>
                <a:latin typeface="Calibri"/>
                <a:cs typeface="Calibri"/>
              </a:rPr>
              <a:t>to  </a:t>
            </a:r>
            <a:r>
              <a:rPr sz="5400" b="0" spc="-434" dirty="0">
                <a:solidFill>
                  <a:srgbClr val="685D46"/>
                </a:solidFill>
                <a:latin typeface="Calibri"/>
                <a:cs typeface="Calibri"/>
              </a:rPr>
              <a:t>choose</a:t>
            </a:r>
            <a:r>
              <a:rPr sz="5400" b="0" spc="-8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5400" b="0" spc="-470" dirty="0">
                <a:solidFill>
                  <a:srgbClr val="685D46"/>
                </a:solidFill>
                <a:latin typeface="Calibri"/>
                <a:cs typeface="Calibri"/>
              </a:rPr>
              <a:t>when...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D7044-2D72-4E11-8EF6-542E78BFD7B1}"/>
              </a:ext>
            </a:extLst>
          </p:cNvPr>
          <p:cNvSpPr txBox="1"/>
          <p:nvPr/>
        </p:nvSpPr>
        <p:spPr>
          <a:xfrm>
            <a:off x="838200" y="585762"/>
            <a:ext cx="7010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dirty="0">
                <a:solidFill>
                  <a:srgbClr val="FF0000"/>
                </a:solidFill>
                <a:latin typeface="-apple-system"/>
              </a:rPr>
              <a:t>T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ensorFlow </a:t>
            </a:r>
            <a:r>
              <a:rPr lang="en-US" b="0" i="0" dirty="0">
                <a:effectLst/>
                <a:latin typeface="-apple-system"/>
              </a:rPr>
              <a:t>is a software framework for building  and deploying machine learning models. (Google solution)</a:t>
            </a:r>
          </a:p>
          <a:p>
            <a:pPr algn="l" fontAlgn="base"/>
            <a:r>
              <a:rPr lang="en-US" b="0" i="0" dirty="0">
                <a:effectLst/>
                <a:latin typeface="-apple-system"/>
              </a:rPr>
              <a:t> </a:t>
            </a:r>
          </a:p>
          <a:p>
            <a:pPr algn="l" fontAlgn="base"/>
            <a:r>
              <a:rPr lang="en-US" b="0" i="0" dirty="0">
                <a:effectLst/>
                <a:latin typeface="-apple-system"/>
              </a:rPr>
              <a:t>Machine learning is a different approach</a:t>
            </a:r>
          </a:p>
          <a:p>
            <a:pPr algn="l" fontAlgn="base"/>
            <a:r>
              <a:rPr lang="en-US" b="0" i="0" dirty="0">
                <a:effectLst/>
                <a:latin typeface="-apple-system"/>
              </a:rPr>
              <a:t> than traditional programming.</a:t>
            </a:r>
          </a:p>
          <a:p>
            <a:pPr algn="l" fontAlgn="base"/>
            <a:endParaRPr lang="en-US" b="0" i="0" dirty="0"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-apple-system"/>
              </a:rPr>
              <a:t>With traditional programming,  </a:t>
            </a:r>
            <a:r>
              <a:rPr lang="en-US" b="0" i="0" dirty="0">
                <a:effectLst/>
                <a:latin typeface="-apple-system"/>
              </a:rPr>
              <a:t>we write the program that tells the computer  exactly what to do to complete the task</a:t>
            </a:r>
          </a:p>
          <a:p>
            <a:pPr algn="l" fontAlgn="base"/>
            <a:endParaRPr lang="en-US" b="0" i="0" dirty="0"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effectLst/>
                <a:latin typeface="-apple-system"/>
              </a:rPr>
              <a:t> With machine learning, we don't explicitly  tell the computer how to do something.  Instead we show a training data  and the machine learning algorithm uses the training data  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-apple-system"/>
              </a:rPr>
              <a:t>that produce its own rules to complete the task.</a:t>
            </a:r>
          </a:p>
        </p:txBody>
      </p:sp>
    </p:spTree>
    <p:extLst>
      <p:ext uri="{BB962C8B-B14F-4D97-AF65-F5344CB8AC3E}">
        <p14:creationId xmlns:p14="http://schemas.microsoft.com/office/powerpoint/2010/main" val="4043340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Which</a:t>
            </a:r>
            <a:r>
              <a:rPr spc="-80" dirty="0"/>
              <a:t> </a:t>
            </a:r>
            <a:r>
              <a:rPr spc="-320" dirty="0"/>
              <a:t>framework</a:t>
            </a:r>
            <a:r>
              <a:rPr spc="-80" dirty="0"/>
              <a:t> </a:t>
            </a:r>
            <a:r>
              <a:rPr spc="-270" dirty="0"/>
              <a:t>to</a:t>
            </a:r>
            <a:r>
              <a:rPr spc="-80" dirty="0"/>
              <a:t> </a:t>
            </a:r>
            <a:r>
              <a:rPr spc="-280" dirty="0"/>
              <a:t>choose</a:t>
            </a:r>
            <a:r>
              <a:rPr spc="-80" dirty="0"/>
              <a:t> </a:t>
            </a:r>
            <a:r>
              <a:rPr spc="-360" dirty="0"/>
              <a:t>when</a:t>
            </a:r>
            <a:r>
              <a:rPr spc="-80" dirty="0"/>
              <a:t> </a:t>
            </a:r>
            <a:r>
              <a:rPr spc="-229" dirty="0"/>
              <a:t>..?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783" y="1330206"/>
            <a:ext cx="5702300" cy="292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indent="-4203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PhD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student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 Unicode MS"/>
                <a:cs typeface="Arial Unicode MS"/>
              </a:rPr>
              <a:t>on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DL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 Unicode MS"/>
                <a:cs typeface="Arial Unicode MS"/>
              </a:rPr>
              <a:t>itself?</a:t>
            </a:r>
            <a:endParaRPr sz="1800">
              <a:latin typeface="Arial Unicode MS"/>
              <a:cs typeface="Arial Unicode MS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want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use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DL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only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get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features?</a:t>
            </a:r>
            <a:endParaRPr sz="1800">
              <a:latin typeface="Arial Unicode MS"/>
              <a:cs typeface="Arial Unicode MS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 Unicode MS"/>
                <a:cs typeface="Arial Unicode MS"/>
              </a:rPr>
              <a:t>work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in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industry?</a:t>
            </a:r>
            <a:endParaRPr sz="1800">
              <a:latin typeface="Arial Unicode MS"/>
              <a:cs typeface="Arial Unicode MS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started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your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2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Arial Unicode MS"/>
                <a:cs typeface="Arial Unicode MS"/>
              </a:rPr>
              <a:t>month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internship?</a:t>
            </a:r>
            <a:endParaRPr sz="1800">
              <a:latin typeface="Arial Unicode MS"/>
              <a:cs typeface="Arial Unicode MS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want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 Unicode MS"/>
                <a:cs typeface="Arial Unicode MS"/>
              </a:rPr>
              <a:t>give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practise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works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your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students?</a:t>
            </a:r>
            <a:endParaRPr sz="1800">
              <a:latin typeface="Arial Unicode MS"/>
              <a:cs typeface="Arial Unicode MS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curious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about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deep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learning?</a:t>
            </a:r>
            <a:endParaRPr sz="1800">
              <a:latin typeface="Arial Unicode MS"/>
              <a:cs typeface="Arial Unicode MS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don’t</a:t>
            </a:r>
            <a:r>
              <a:rPr sz="18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even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know</a:t>
            </a:r>
            <a:r>
              <a:rPr sz="18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python?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Which</a:t>
            </a:r>
            <a:r>
              <a:rPr spc="-80" dirty="0"/>
              <a:t> </a:t>
            </a:r>
            <a:r>
              <a:rPr spc="-320" dirty="0"/>
              <a:t>framework</a:t>
            </a:r>
            <a:r>
              <a:rPr spc="-80" dirty="0"/>
              <a:t> </a:t>
            </a:r>
            <a:r>
              <a:rPr spc="-270" dirty="0"/>
              <a:t>to</a:t>
            </a:r>
            <a:r>
              <a:rPr spc="-80" dirty="0"/>
              <a:t> </a:t>
            </a:r>
            <a:r>
              <a:rPr spc="-280" dirty="0"/>
              <a:t>choose</a:t>
            </a:r>
            <a:r>
              <a:rPr spc="-80" dirty="0"/>
              <a:t> </a:t>
            </a:r>
            <a:r>
              <a:rPr spc="-360" dirty="0"/>
              <a:t>when</a:t>
            </a:r>
            <a:r>
              <a:rPr spc="-80" dirty="0"/>
              <a:t> </a:t>
            </a:r>
            <a:r>
              <a:rPr spc="-229" dirty="0"/>
              <a:t>..?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783" y="1330206"/>
            <a:ext cx="7254875" cy="292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indent="-4203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PhD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student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 Unicode MS"/>
                <a:cs typeface="Arial Unicode MS"/>
              </a:rPr>
              <a:t>on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DL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itself:</a:t>
            </a:r>
            <a:r>
              <a:rPr sz="1800" spc="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b="1" spc="-25" dirty="0">
                <a:solidFill>
                  <a:srgbClr val="685D46"/>
                </a:solidFill>
                <a:latin typeface="Tahoma"/>
                <a:cs typeface="Tahoma"/>
              </a:rPr>
              <a:t>TensorFlow,</a:t>
            </a:r>
            <a:r>
              <a:rPr sz="1800" b="1" spc="-6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685D46"/>
                </a:solidFill>
                <a:latin typeface="Tahoma"/>
                <a:cs typeface="Tahoma"/>
              </a:rPr>
              <a:t>Theano,</a:t>
            </a:r>
            <a:r>
              <a:rPr sz="1800" b="1" spc="-6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685D46"/>
                </a:solidFill>
                <a:latin typeface="Tahoma"/>
                <a:cs typeface="Tahoma"/>
              </a:rPr>
              <a:t>Torch</a:t>
            </a:r>
            <a:endParaRPr sz="1800" dirty="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want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use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DL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only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get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features: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b="1" spc="-20" dirty="0">
                <a:solidFill>
                  <a:srgbClr val="685D46"/>
                </a:solidFill>
                <a:latin typeface="Tahoma"/>
                <a:cs typeface="Tahoma"/>
              </a:rPr>
              <a:t>Keras,</a:t>
            </a:r>
            <a:r>
              <a:rPr sz="1800" b="1" spc="-6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685D46"/>
                </a:solidFill>
                <a:latin typeface="Tahoma"/>
                <a:cs typeface="Tahoma"/>
              </a:rPr>
              <a:t>Caffe</a:t>
            </a:r>
            <a:endParaRPr sz="1800" dirty="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 Unicode MS"/>
                <a:cs typeface="Arial Unicode MS"/>
              </a:rPr>
              <a:t>work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in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industry: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b="1" spc="-25" dirty="0">
                <a:solidFill>
                  <a:srgbClr val="685D46"/>
                </a:solidFill>
                <a:latin typeface="Tahoma"/>
                <a:cs typeface="Tahoma"/>
              </a:rPr>
              <a:t>TensorFlow,</a:t>
            </a:r>
            <a:r>
              <a:rPr sz="1800" b="1" spc="-7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685D46"/>
                </a:solidFill>
                <a:latin typeface="Tahoma"/>
                <a:cs typeface="Tahoma"/>
              </a:rPr>
              <a:t>Caffe</a:t>
            </a:r>
            <a:endParaRPr sz="1800" dirty="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started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your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2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Arial Unicode MS"/>
                <a:cs typeface="Arial Unicode MS"/>
              </a:rPr>
              <a:t>month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internship: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b="1" spc="-20" dirty="0">
                <a:solidFill>
                  <a:srgbClr val="685D46"/>
                </a:solidFill>
                <a:latin typeface="Tahoma"/>
                <a:cs typeface="Tahoma"/>
              </a:rPr>
              <a:t>Keras,</a:t>
            </a:r>
            <a:r>
              <a:rPr sz="1800" b="1" spc="-6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685D46"/>
                </a:solidFill>
                <a:latin typeface="Tahoma"/>
                <a:cs typeface="Tahoma"/>
              </a:rPr>
              <a:t>Caffe</a:t>
            </a:r>
            <a:endParaRPr sz="1800" dirty="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want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 Unicode MS"/>
                <a:cs typeface="Arial Unicode MS"/>
              </a:rPr>
              <a:t>give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practise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works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your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students: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b="1" spc="-20" dirty="0">
                <a:solidFill>
                  <a:srgbClr val="685D46"/>
                </a:solidFill>
                <a:latin typeface="Tahoma"/>
                <a:cs typeface="Tahoma"/>
              </a:rPr>
              <a:t>Keras,</a:t>
            </a:r>
            <a:r>
              <a:rPr sz="1800" b="1" spc="-6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685D46"/>
                </a:solidFill>
                <a:latin typeface="Tahoma"/>
                <a:cs typeface="Tahoma"/>
              </a:rPr>
              <a:t>Caffe</a:t>
            </a:r>
            <a:endParaRPr sz="1800" dirty="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curious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about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deep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learning:</a:t>
            </a:r>
            <a:r>
              <a:rPr sz="1800" spc="1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b="1" spc="-15" dirty="0">
                <a:solidFill>
                  <a:srgbClr val="685D46"/>
                </a:solidFill>
                <a:latin typeface="Tahoma"/>
                <a:cs typeface="Tahoma"/>
              </a:rPr>
              <a:t>Caffe</a:t>
            </a:r>
            <a:endParaRPr sz="1800" dirty="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don’t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even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know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python:</a:t>
            </a:r>
            <a:r>
              <a:rPr sz="1800" spc="1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b="1" spc="-20" dirty="0">
                <a:solidFill>
                  <a:srgbClr val="685D46"/>
                </a:solidFill>
                <a:latin typeface="Tahoma"/>
                <a:cs typeface="Tahoma"/>
              </a:rPr>
              <a:t>Keras,</a:t>
            </a:r>
            <a:r>
              <a:rPr sz="1800" b="1" spc="-7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685D46"/>
                </a:solidFill>
                <a:latin typeface="Tahoma"/>
                <a:cs typeface="Tahoma"/>
              </a:rPr>
              <a:t>Torch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6257" y="499762"/>
            <a:ext cx="115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Docker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90200"/>
            <a:ext cx="8147050" cy="325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5920">
              <a:lnSpc>
                <a:spcPct val="114599"/>
              </a:lnSpc>
              <a:spcBef>
                <a:spcPts val="100"/>
              </a:spcBef>
            </a:pP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Docker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is a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virtualization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solution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(similar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virtual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machine). </a:t>
            </a: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can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download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container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(or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“image”)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containing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all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frameworks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need.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20" dirty="0">
                <a:solidFill>
                  <a:srgbClr val="17B16C"/>
                </a:solidFill>
                <a:latin typeface="Arial Unicode MS"/>
                <a:cs typeface="Arial Unicode MS"/>
              </a:rPr>
              <a:t>Why</a:t>
            </a:r>
            <a:r>
              <a:rPr sz="1800" spc="-50" dirty="0">
                <a:solidFill>
                  <a:srgbClr val="17B16C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17B16C"/>
                </a:solidFill>
                <a:latin typeface="Arial Unicode MS"/>
                <a:cs typeface="Arial Unicode MS"/>
              </a:rPr>
              <a:t>is</a:t>
            </a:r>
            <a:r>
              <a:rPr sz="1800" spc="-50" dirty="0">
                <a:solidFill>
                  <a:srgbClr val="17B16C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17B16C"/>
                </a:solidFill>
                <a:latin typeface="Arial Unicode MS"/>
                <a:cs typeface="Arial Unicode MS"/>
              </a:rPr>
              <a:t>is</a:t>
            </a:r>
            <a:r>
              <a:rPr sz="1800" spc="-45" dirty="0">
                <a:solidFill>
                  <a:srgbClr val="17B16C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17B16C"/>
                </a:solidFill>
                <a:latin typeface="Arial Unicode MS"/>
                <a:cs typeface="Arial Unicode MS"/>
              </a:rPr>
              <a:t>useful</a:t>
            </a:r>
            <a:r>
              <a:rPr sz="1800" spc="-50" dirty="0">
                <a:solidFill>
                  <a:srgbClr val="17B16C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17B16C"/>
                </a:solidFill>
                <a:latin typeface="Arial Unicode MS"/>
                <a:cs typeface="Arial Unicode MS"/>
              </a:rPr>
              <a:t>for</a:t>
            </a:r>
            <a:r>
              <a:rPr sz="1800" spc="-45" dirty="0">
                <a:solidFill>
                  <a:srgbClr val="17B16C"/>
                </a:solidFill>
                <a:latin typeface="Arial Unicode MS"/>
                <a:cs typeface="Arial Unicode MS"/>
              </a:rPr>
              <a:t> </a:t>
            </a:r>
            <a:r>
              <a:rPr sz="1800" spc="-95" dirty="0">
                <a:solidFill>
                  <a:srgbClr val="17B16C"/>
                </a:solidFill>
                <a:latin typeface="Arial Unicode MS"/>
                <a:cs typeface="Arial Unicode MS"/>
              </a:rPr>
              <a:t>DL?</a:t>
            </a:r>
            <a:endParaRPr sz="1800">
              <a:latin typeface="Arial Unicode MS"/>
              <a:cs typeface="Arial Unicode MS"/>
            </a:endParaRPr>
          </a:p>
          <a:p>
            <a:pPr marL="469900" marR="5080" indent="-367030">
              <a:lnSpc>
                <a:spcPct val="114599"/>
              </a:lnSpc>
              <a:spcBef>
                <a:spcPts val="15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Installing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all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DL </a:t>
            </a: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frameworks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takes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time,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so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download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docker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image </a:t>
            </a:r>
            <a:r>
              <a:rPr sz="1800" spc="-484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instead.</a:t>
            </a:r>
            <a:endParaRPr sz="1800">
              <a:latin typeface="Arial Unicode MS"/>
              <a:cs typeface="Arial Unicode MS"/>
            </a:endParaRPr>
          </a:p>
          <a:p>
            <a:pPr marL="469900" marR="331470" indent="-367030">
              <a:lnSpc>
                <a:spcPct val="1145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sure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have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same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running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environment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 Unicode MS"/>
                <a:cs typeface="Arial Unicode MS"/>
              </a:rPr>
              <a:t>on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Arial Unicode MS"/>
                <a:cs typeface="Arial Unicode MS"/>
              </a:rPr>
              <a:t>two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different </a:t>
            </a:r>
            <a:r>
              <a:rPr sz="1800" spc="-484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machines</a:t>
            </a:r>
            <a:endParaRPr sz="1800">
              <a:latin typeface="Arial Unicode MS"/>
              <a:cs typeface="Arial Unicode MS"/>
            </a:endParaRPr>
          </a:p>
          <a:p>
            <a:pPr marL="469900" indent="-367030">
              <a:lnSpc>
                <a:spcPct val="100000"/>
              </a:lnSpc>
              <a:spcBef>
                <a:spcPts val="31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cannot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be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root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 Unicode MS"/>
                <a:cs typeface="Arial Unicode MS"/>
              </a:rPr>
              <a:t>on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cluster.</a:t>
            </a:r>
            <a:endParaRPr sz="1800">
              <a:latin typeface="Arial Unicode MS"/>
              <a:cs typeface="Arial Unicode M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Don’t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share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code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only.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Share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your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docker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image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 Unicode MS"/>
                <a:cs typeface="Arial Unicode MS"/>
              </a:rPr>
              <a:t>also.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78A009-9DB2-4F85-B43F-0035BD72E4BB}"/>
              </a:ext>
            </a:extLst>
          </p:cNvPr>
          <p:cNvSpPr txBox="1"/>
          <p:nvPr/>
        </p:nvSpPr>
        <p:spPr>
          <a:xfrm>
            <a:off x="609600" y="125432"/>
            <a:ext cx="7467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Why? </a:t>
            </a:r>
          </a:p>
          <a:p>
            <a:r>
              <a:rPr lang="en-US" dirty="0"/>
              <a:t>TensorFlow is a low-level toolkit. It can take quite a few lines of code to build a machine learning model in TensorFlow.</a:t>
            </a:r>
          </a:p>
          <a:p>
            <a:r>
              <a:rPr lang="en-US" dirty="0"/>
              <a:t> works with large data sets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Tensors(2d)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?</a:t>
            </a:r>
          </a:p>
          <a:p>
            <a:r>
              <a:rPr lang="en-US" dirty="0"/>
              <a:t>There are wrappers for TensorFlow that simplify common operations. The most popular wrapper for TensorFlow is </a:t>
            </a:r>
            <a:r>
              <a:rPr lang="en-US" dirty="0" err="1"/>
              <a:t>Keras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is a high level programming toolkit that makes it easy to build many different types of neural networks with only a few lines of code.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45AEA-F4E9-4514-8EBA-98D76687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047750"/>
            <a:ext cx="4935764" cy="2018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EAE5B9-0FEF-45A8-97F3-D4EB356BE732}"/>
              </a:ext>
            </a:extLst>
          </p:cNvPr>
          <p:cNvSpPr txBox="1"/>
          <p:nvPr/>
        </p:nvSpPr>
        <p:spPr>
          <a:xfrm>
            <a:off x="5638800" y="2724150"/>
            <a:ext cx="296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3346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95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TensorFlow</a:t>
            </a:r>
            <a:r>
              <a:rPr spc="-80" dirty="0"/>
              <a:t> </a:t>
            </a:r>
            <a:r>
              <a:rPr spc="-24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974" y="1290200"/>
            <a:ext cx="609600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39420" indent="-427355">
              <a:lnSpc>
                <a:spcPct val="100000"/>
              </a:lnSpc>
              <a:spcBef>
                <a:spcPts val="414"/>
              </a:spcBef>
              <a:buAutoNum type="arabicParenR"/>
              <a:tabLst>
                <a:tab pos="439420" algn="l"/>
                <a:tab pos="440055" algn="l"/>
              </a:tabLst>
            </a:pP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Low-level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core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(C++/CUDA)</a:t>
            </a:r>
            <a:endParaRPr sz="1800" dirty="0">
              <a:latin typeface="Arial Unicode MS"/>
              <a:cs typeface="Arial Unicode MS"/>
            </a:endParaRPr>
          </a:p>
          <a:p>
            <a:pPr marL="439420" indent="-427355">
              <a:lnSpc>
                <a:spcPct val="100000"/>
              </a:lnSpc>
              <a:spcBef>
                <a:spcPts val="315"/>
              </a:spcBef>
              <a:buAutoNum type="arabicParenR"/>
              <a:tabLst>
                <a:tab pos="439420" algn="l"/>
                <a:tab pos="440055" algn="l"/>
              </a:tabLst>
            </a:pPr>
            <a:r>
              <a:rPr sz="1800" spc="25" dirty="0">
                <a:solidFill>
                  <a:srgbClr val="685D46"/>
                </a:solidFill>
                <a:latin typeface="Arial Unicode MS"/>
                <a:cs typeface="Arial Unicode MS"/>
              </a:rPr>
              <a:t>Simple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Python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65" dirty="0">
                <a:solidFill>
                  <a:srgbClr val="685D46"/>
                </a:solidFill>
                <a:latin typeface="Arial Unicode MS"/>
                <a:cs typeface="Arial Unicode MS"/>
              </a:rPr>
              <a:t>API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to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define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computational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graph</a:t>
            </a:r>
            <a:endParaRPr sz="1800" dirty="0">
              <a:latin typeface="Arial Unicode MS"/>
              <a:cs typeface="Arial Unicode MS"/>
            </a:endParaRPr>
          </a:p>
          <a:p>
            <a:pPr marL="439420" indent="-427355">
              <a:lnSpc>
                <a:spcPct val="100000"/>
              </a:lnSpc>
              <a:spcBef>
                <a:spcPts val="315"/>
              </a:spcBef>
              <a:buAutoNum type="arabicParenR"/>
              <a:tabLst>
                <a:tab pos="439420" algn="l"/>
                <a:tab pos="440055" algn="l"/>
              </a:tabLst>
            </a:pP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High-level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65" dirty="0">
                <a:solidFill>
                  <a:srgbClr val="685D46"/>
                </a:solidFill>
                <a:latin typeface="Arial Unicode MS"/>
                <a:cs typeface="Arial Unicode MS"/>
              </a:rPr>
              <a:t>API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(TF-Learn,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TF-Slim,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70" dirty="0" err="1">
                <a:solidFill>
                  <a:srgbClr val="685D46"/>
                </a:solidFill>
                <a:latin typeface="Arial Unicode MS"/>
                <a:cs typeface="Arial Unicode MS"/>
              </a:rPr>
              <a:t>Keras</a:t>
            </a:r>
            <a:r>
              <a:rPr sz="1800" spc="-70" dirty="0">
                <a:solidFill>
                  <a:srgbClr val="685D46"/>
                </a:solidFill>
                <a:latin typeface="Arial Unicode MS"/>
                <a:cs typeface="Arial Unicode MS"/>
              </a:rPr>
              <a:t>…)</a:t>
            </a:r>
            <a:endParaRPr sz="1800" dirty="0">
              <a:latin typeface="Arial Unicode MS"/>
              <a:cs typeface="Arial Unicode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8" y="2474973"/>
            <a:ext cx="5695949" cy="2228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7A57E-039D-4D5E-A555-45F23A27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343150"/>
            <a:ext cx="3795712" cy="9355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538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TensorFlow</a:t>
            </a:r>
            <a:r>
              <a:rPr spc="-80" dirty="0"/>
              <a:t> </a:t>
            </a:r>
            <a:r>
              <a:rPr spc="-270" dirty="0"/>
              <a:t>computational</a:t>
            </a:r>
            <a:r>
              <a:rPr spc="-80" dirty="0"/>
              <a:t> </a:t>
            </a:r>
            <a:r>
              <a:rPr spc="-254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766" y="1290200"/>
            <a:ext cx="3437254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4325" indent="-302260">
              <a:lnSpc>
                <a:spcPct val="100000"/>
              </a:lnSpc>
              <a:spcBef>
                <a:spcPts val="414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auto-differentiation!</a:t>
            </a:r>
            <a:endParaRPr sz="1800">
              <a:latin typeface="Arial Unicode MS"/>
              <a:cs typeface="Arial Unicode MS"/>
            </a:endParaRPr>
          </a:p>
          <a:p>
            <a:pPr marL="314325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-15" dirty="0">
                <a:solidFill>
                  <a:srgbClr val="685D46"/>
                </a:solidFill>
                <a:latin typeface="Arial Unicode MS"/>
                <a:cs typeface="Arial Unicode MS"/>
              </a:rPr>
              <a:t>easy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multi-GPU/multi-node</a:t>
            </a:r>
            <a:endParaRPr sz="1800">
              <a:latin typeface="Arial Unicode MS"/>
              <a:cs typeface="Arial Unicode MS"/>
            </a:endParaRPr>
          </a:p>
          <a:p>
            <a:pPr marL="314325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314325" algn="l"/>
                <a:tab pos="314960" algn="l"/>
              </a:tabLst>
            </a:pP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nativ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80" dirty="0">
                <a:solidFill>
                  <a:srgbClr val="685D46"/>
                </a:solidFill>
                <a:latin typeface="Arial Unicode MS"/>
                <a:cs typeface="Arial Unicode MS"/>
              </a:rPr>
              <a:t>C+</a:t>
            </a:r>
            <a:r>
              <a:rPr sz="1800" spc="-65" dirty="0">
                <a:solidFill>
                  <a:srgbClr val="685D46"/>
                </a:solidFill>
                <a:latin typeface="Arial Unicode MS"/>
                <a:cs typeface="Arial Unicode MS"/>
              </a:rPr>
              <a:t>+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multithreading</a:t>
            </a:r>
            <a:endParaRPr sz="1800">
              <a:latin typeface="Arial Unicode MS"/>
              <a:cs typeface="Arial Unicode MS"/>
            </a:endParaRPr>
          </a:p>
          <a:p>
            <a:pPr marL="314325" marR="5080" indent="-302260" algn="just">
              <a:lnSpc>
                <a:spcPct val="114599"/>
              </a:lnSpc>
              <a:buChar char="-"/>
              <a:tabLst>
                <a:tab pos="314960" algn="l"/>
              </a:tabLst>
            </a:pP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device-efficient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implementation</a:t>
            </a:r>
            <a:r>
              <a:rPr sz="1800" spc="-6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 Unicode MS"/>
                <a:cs typeface="Arial Unicode MS"/>
              </a:rPr>
              <a:t>for</a:t>
            </a:r>
            <a:r>
              <a:rPr sz="1800" spc="-6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 Unicode MS"/>
                <a:cs typeface="Arial Unicode MS"/>
              </a:rPr>
              <a:t>most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ops</a:t>
            </a:r>
            <a:endParaRPr sz="1800">
              <a:latin typeface="Arial Unicode MS"/>
              <a:cs typeface="Arial Unicode MS"/>
            </a:endParaRPr>
          </a:p>
          <a:p>
            <a:pPr marL="314325" marR="120014" indent="-302260" algn="just">
              <a:lnSpc>
                <a:spcPct val="114599"/>
              </a:lnSpc>
              <a:buChar char="-"/>
              <a:tabLst>
                <a:tab pos="314960" algn="l"/>
              </a:tabLst>
            </a:pP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whole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pipeline</a:t>
            </a:r>
            <a:r>
              <a:rPr sz="18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in</a:t>
            </a:r>
            <a:r>
              <a:rPr sz="18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the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graph: </a:t>
            </a:r>
            <a:r>
              <a:rPr sz="1800" spc="-49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data</a:t>
            </a:r>
            <a:r>
              <a:rPr sz="1800" spc="-6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loading,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preprocessing, </a:t>
            </a:r>
            <a:r>
              <a:rPr sz="1800" spc="-49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prefetching...</a:t>
            </a:r>
            <a:endParaRPr sz="1800">
              <a:latin typeface="Arial Unicode MS"/>
              <a:cs typeface="Arial Unicode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424" y="1152425"/>
            <a:ext cx="3725826" cy="3403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094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TensorBoard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50" y="1118227"/>
            <a:ext cx="4512826" cy="2360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1200" y="1118225"/>
            <a:ext cx="4230398" cy="2411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146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TensorFlow</a:t>
            </a:r>
            <a:r>
              <a:rPr spc="-80" dirty="0"/>
              <a:t> </a:t>
            </a:r>
            <a:r>
              <a:rPr spc="-28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16" y="1290200"/>
            <a:ext cx="7767955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371475" algn="l"/>
              </a:tabLst>
            </a:pP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+	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bleeding</a:t>
            </a:r>
            <a:r>
              <a:rPr sz="1800" spc="-5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 Unicode MS"/>
                <a:cs typeface="Arial Unicode MS"/>
              </a:rPr>
              <a:t>edge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(GitHub</a:t>
            </a:r>
            <a:r>
              <a:rPr sz="1800" spc="-4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Arial Unicode MS"/>
                <a:cs typeface="Arial Unicode MS"/>
              </a:rPr>
              <a:t>yay!)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1475" algn="l"/>
              </a:tabLst>
            </a:pP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+	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division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in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core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contrib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=&gt;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very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quick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merging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new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hotness</a:t>
            </a:r>
            <a:endParaRPr sz="1800">
              <a:latin typeface="Arial Unicode MS"/>
              <a:cs typeface="Arial Unicode MS"/>
            </a:endParaRPr>
          </a:p>
          <a:p>
            <a:pPr marL="371475" marR="5080" indent="-359410">
              <a:lnSpc>
                <a:spcPct val="114599"/>
              </a:lnSpc>
              <a:tabLst>
                <a:tab pos="371475" algn="l"/>
              </a:tabLst>
            </a:pP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+	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 Unicode MS"/>
                <a:cs typeface="Arial Unicode MS"/>
              </a:rPr>
              <a:t>lot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 Unicode MS"/>
                <a:cs typeface="Arial Unicode MS"/>
              </a:rPr>
              <a:t>of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new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related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55" dirty="0">
                <a:solidFill>
                  <a:srgbClr val="685D46"/>
                </a:solidFill>
                <a:latin typeface="Arial Unicode MS"/>
                <a:cs typeface="Arial Unicode MS"/>
              </a:rPr>
              <a:t>API: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150" dirty="0">
                <a:solidFill>
                  <a:srgbClr val="685D46"/>
                </a:solidFill>
                <a:latin typeface="Arial Unicode MS"/>
                <a:cs typeface="Arial Unicode MS"/>
              </a:rPr>
              <a:t>CRF,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Arial Unicode MS"/>
                <a:cs typeface="Arial Unicode MS"/>
              </a:rPr>
              <a:t>BayesFlow,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SparseTensor,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audio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IO,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-130" dirty="0">
                <a:solidFill>
                  <a:srgbClr val="685D46"/>
                </a:solidFill>
                <a:latin typeface="Arial Unicode MS"/>
                <a:cs typeface="Arial Unicode MS"/>
              </a:rPr>
              <a:t>CTC, </a:t>
            </a:r>
            <a:r>
              <a:rPr sz="1800" spc="-484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seq2seq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1475" algn="l"/>
              </a:tabLst>
            </a:pP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+	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so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 Unicode MS"/>
                <a:cs typeface="Arial Unicode MS"/>
              </a:rPr>
              <a:t>it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can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 Unicode MS"/>
                <a:cs typeface="Arial Unicode MS"/>
              </a:rPr>
              <a:t>easily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handle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 Unicode MS"/>
                <a:cs typeface="Arial Unicode MS"/>
              </a:rPr>
              <a:t>images,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videos,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audio,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text...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71475" algn="l"/>
              </a:tabLst>
            </a:pP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+	</a:t>
            </a:r>
            <a:r>
              <a:rPr sz="1800" spc="80" dirty="0">
                <a:solidFill>
                  <a:srgbClr val="685D46"/>
                </a:solidFill>
                <a:latin typeface="Arial Unicode MS"/>
                <a:cs typeface="Arial Unicode MS"/>
              </a:rPr>
              <a:t>if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really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need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new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native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op,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 Unicode MS"/>
                <a:cs typeface="Arial Unicode MS"/>
              </a:rPr>
              <a:t>you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 Unicode MS"/>
                <a:cs typeface="Arial Unicode MS"/>
              </a:rPr>
              <a:t>can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load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685D46"/>
                </a:solidFill>
                <a:latin typeface="Arial Unicode MS"/>
                <a:cs typeface="Arial Unicode MS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 Unicode MS"/>
                <a:cs typeface="Arial Unicode MS"/>
              </a:rPr>
              <a:t>dynamic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lib</a:t>
            </a:r>
            <a:endParaRPr sz="1800">
              <a:latin typeface="Arial Unicode MS"/>
              <a:cs typeface="Arial Unicode MS"/>
            </a:endParaRPr>
          </a:p>
          <a:p>
            <a:pPr marL="371475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371475" algn="l"/>
                <a:tab pos="372110" algn="l"/>
              </a:tabLst>
            </a:pPr>
            <a:r>
              <a:rPr sz="1800" spc="55" dirty="0">
                <a:solidFill>
                  <a:srgbClr val="685D46"/>
                </a:solidFill>
                <a:latin typeface="Arial Unicode MS"/>
                <a:cs typeface="Arial Unicode MS"/>
              </a:rPr>
              <a:t>sometimes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contrib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 Unicode MS"/>
                <a:cs typeface="Arial Unicode MS"/>
              </a:rPr>
              <a:t>stuff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 Unicode MS"/>
                <a:cs typeface="Arial Unicode MS"/>
              </a:rPr>
              <a:t>disappears</a:t>
            </a:r>
            <a:r>
              <a:rPr sz="1800" spc="-4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Arial Unicode MS"/>
                <a:cs typeface="Arial Unicode MS"/>
              </a:rPr>
              <a:t>or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moves</a:t>
            </a:r>
            <a:endParaRPr sz="1800">
              <a:latin typeface="Arial Unicode MS"/>
              <a:cs typeface="Arial Unicode MS"/>
            </a:endParaRPr>
          </a:p>
          <a:p>
            <a:pPr marL="371475" indent="-302260">
              <a:lnSpc>
                <a:spcPct val="100000"/>
              </a:lnSpc>
              <a:spcBef>
                <a:spcPts val="315"/>
              </a:spcBef>
              <a:buChar char="-"/>
              <a:tabLst>
                <a:tab pos="371475" algn="l"/>
                <a:tab pos="372110" algn="l"/>
              </a:tabLst>
            </a:pP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recently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introduced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 Unicode MS"/>
                <a:cs typeface="Arial Unicode MS"/>
              </a:rPr>
              <a:t>bells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 Unicode MS"/>
                <a:cs typeface="Arial Unicode MS"/>
              </a:rPr>
              <a:t>and</a:t>
            </a:r>
            <a:r>
              <a:rPr sz="1800" spc="-2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whistles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 Unicode MS"/>
                <a:cs typeface="Arial Unicode MS"/>
              </a:rPr>
              <a:t>are</a:t>
            </a:r>
            <a:r>
              <a:rPr sz="1800" spc="-30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 Unicode MS"/>
                <a:cs typeface="Arial Unicode MS"/>
              </a:rPr>
              <a:t>barely</a:t>
            </a:r>
            <a:r>
              <a:rPr sz="1800" spc="-35" dirty="0">
                <a:solidFill>
                  <a:srgbClr val="685D46"/>
                </a:solidFill>
                <a:latin typeface="Arial Unicode MS"/>
                <a:cs typeface="Arial Unicode MS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 Unicode MS"/>
                <a:cs typeface="Arial Unicode MS"/>
              </a:rPr>
              <a:t>documented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1778</Words>
  <Application>Microsoft Office PowerPoint</Application>
  <PresentationFormat>On-screen Show (16:9)</PresentationFormat>
  <Paragraphs>281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 Unicode MS</vt:lpstr>
      <vt:lpstr>MS PGothic</vt:lpstr>
      <vt:lpstr>-apple-system</vt:lpstr>
      <vt:lpstr>Arial</vt:lpstr>
      <vt:lpstr>Calibri</vt:lpstr>
      <vt:lpstr>Consolas</vt:lpstr>
      <vt:lpstr>Tahoma</vt:lpstr>
      <vt:lpstr>Times New Roman</vt:lpstr>
      <vt:lpstr>Office Theme</vt:lpstr>
      <vt:lpstr>PowerPoint Presentation</vt:lpstr>
      <vt:lpstr>Introduction</vt:lpstr>
      <vt:lpstr>Outline</vt:lpstr>
      <vt:lpstr>PowerPoint Presentation</vt:lpstr>
      <vt:lpstr>PowerPoint Presentation</vt:lpstr>
      <vt:lpstr>TensorFlow architecture</vt:lpstr>
      <vt:lpstr>TensorFlow computational graph</vt:lpstr>
      <vt:lpstr>TensorBoard</vt:lpstr>
      <vt:lpstr>TensorFlow development</vt:lpstr>
      <vt:lpstr>Presentation of Theano:</vt:lpstr>
      <vt:lpstr>What is it like to start using Theano?</vt:lpstr>
      <vt:lpstr>Theano’s flexibility.</vt:lpstr>
      <vt:lpstr>Debugging in Theano: farewell to print debugging.</vt:lpstr>
      <vt:lpstr>Keras: strengths</vt:lpstr>
      <vt:lpstr>Keras : simplicity</vt:lpstr>
      <vt:lpstr>Keras: Weakness</vt:lpstr>
      <vt:lpstr>Torch - Framework Architecture</vt:lpstr>
      <vt:lpstr>Torch - Getting Started</vt:lpstr>
      <vt:lpstr>Torch - Main Strengths (1)</vt:lpstr>
      <vt:lpstr>Torch - Main Strengths (2)</vt:lpstr>
      <vt:lpstr>Torch - Weaknesses</vt:lpstr>
      <vt:lpstr>PowerPoint Presentation</vt:lpstr>
      <vt:lpstr>PowerPoint Presentation</vt:lpstr>
      <vt:lpstr>Caffe</vt:lpstr>
      <vt:lpstr>Caffe- Flexibility</vt:lpstr>
      <vt:lpstr>Caffe- Interface</vt:lpstr>
      <vt:lpstr>Caffe- Model examples</vt:lpstr>
      <vt:lpstr>Caffe- Solver</vt:lpstr>
      <vt:lpstr>Caffe- Solver example</vt:lpstr>
      <vt:lpstr>Caffe- Architecture</vt:lpstr>
      <vt:lpstr>Caffe- Extra</vt:lpstr>
      <vt:lpstr>Caffe- Extra</vt:lpstr>
      <vt:lpstr>Further comparison</vt:lpstr>
      <vt:lpstr>Code + models</vt:lpstr>
      <vt:lpstr>Community and Documentation</vt:lpstr>
      <vt:lpstr>Performance</vt:lpstr>
      <vt:lpstr>Model deployment</vt:lpstr>
      <vt:lpstr>Extra features</vt:lpstr>
      <vt:lpstr>Which framework to  choose when...</vt:lpstr>
      <vt:lpstr>Which framework to choose when ..?</vt:lpstr>
      <vt:lpstr>Which framework to choose when ..?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Nouhad Rizk</cp:lastModifiedBy>
  <cp:revision>5</cp:revision>
  <dcterms:created xsi:type="dcterms:W3CDTF">2021-08-03T14:48:00Z</dcterms:created>
  <dcterms:modified xsi:type="dcterms:W3CDTF">2021-08-09T14:42:15Z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