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50" r:id="rId2"/>
    <p:sldId id="517" r:id="rId3"/>
    <p:sldId id="579" r:id="rId4"/>
    <p:sldId id="580" r:id="rId5"/>
    <p:sldId id="581" r:id="rId6"/>
    <p:sldId id="582" r:id="rId7"/>
    <p:sldId id="587" r:id="rId8"/>
    <p:sldId id="583" r:id="rId9"/>
    <p:sldId id="518" r:id="rId10"/>
    <p:sldId id="584" r:id="rId11"/>
    <p:sldId id="520" r:id="rId12"/>
    <p:sldId id="523" r:id="rId13"/>
    <p:sldId id="586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5" autoAdjust="0"/>
    <p:restoredTop sz="86016" autoAdjust="0"/>
  </p:normalViewPr>
  <p:slideViewPr>
    <p:cSldViewPr>
      <p:cViewPr varScale="1">
        <p:scale>
          <a:sx n="55" d="100"/>
          <a:sy n="55" d="100"/>
        </p:scale>
        <p:origin x="440" y="5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2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A162-7AE0-4734-8329-E6EF15A67CA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3E08-1F1D-453D-99F1-53E4B2E4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8D01-B6A8-4E40-A11C-85D5B25719C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02277-9392-41C3-AA11-A5F619B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9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l-GR" altLang="el-GR" dirty="0" smtClean="0"/>
                  <a:t>two</a:t>
                </a:r>
                <a:r>
                  <a:rPr lang="el-GR" altLang="el-GR" dirty="0"/>
                  <a:t> </a:t>
                </a:r>
                <a:r>
                  <a:rPr lang="el-GR" altLang="el-GR" dirty="0" err="1"/>
                  <a:t>RNNs</a:t>
                </a:r>
                <a:r>
                  <a:rPr lang="el-GR" altLang="el-GR" dirty="0"/>
                  <a:t> </a:t>
                </a:r>
                <a:r>
                  <a:rPr lang="el-GR" altLang="el-GR" dirty="0" err="1"/>
                  <a:t>stacked</a:t>
                </a:r>
                <a:r>
                  <a:rPr lang="el-GR" altLang="el-GR" dirty="0"/>
                  <a:t> on </a:t>
                </a:r>
                <a:r>
                  <a:rPr lang="el-GR" altLang="el-GR" dirty="0" err="1"/>
                  <a:t>top</a:t>
                </a:r>
                <a:r>
                  <a:rPr lang="el-GR" altLang="el-GR" dirty="0"/>
                  <a:t> of </a:t>
                </a:r>
                <a:r>
                  <a:rPr lang="el-GR" altLang="el-GR" dirty="0" err="1"/>
                  <a:t>each</a:t>
                </a:r>
                <a:r>
                  <a:rPr lang="el-GR" altLang="el-GR" dirty="0"/>
                  <a:t> </a:t>
                </a:r>
                <a:r>
                  <a:rPr lang="el-GR" altLang="el-GR" dirty="0" err="1"/>
                  <a:t>other</a:t>
                </a:r>
                <a:endParaRPr lang="en-US" altLang="el-GR" dirty="0"/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l-GR" altLang="el-GR" dirty="0" err="1"/>
                  <a:t>output</a:t>
                </a:r>
                <a:r>
                  <a:rPr lang="el-GR" altLang="el-GR" dirty="0"/>
                  <a:t> </a:t>
                </a:r>
                <a:r>
                  <a:rPr lang="el-GR" altLang="el-GR" dirty="0" err="1"/>
                  <a:t>is</a:t>
                </a:r>
                <a:r>
                  <a:rPr lang="el-GR" altLang="el-GR" dirty="0"/>
                  <a:t> </a:t>
                </a:r>
                <a:r>
                  <a:rPr lang="el-GR" altLang="el-GR" dirty="0" err="1"/>
                  <a:t>computed</a:t>
                </a:r>
                <a:r>
                  <a:rPr lang="el-GR" altLang="el-GR" dirty="0"/>
                  <a:t> </a:t>
                </a:r>
                <a:r>
                  <a:rPr lang="el-GR" altLang="el-GR" dirty="0" err="1"/>
                  <a:t>based</a:t>
                </a:r>
                <a:r>
                  <a:rPr lang="el-GR" altLang="el-GR" dirty="0"/>
                  <a:t> on the </a:t>
                </a:r>
                <a:r>
                  <a:rPr lang="el-GR" altLang="el-GR" dirty="0" err="1" smtClean="0"/>
                  <a:t>hidden</a:t>
                </a:r>
                <a:r>
                  <a:rPr lang="el-GR" altLang="el-GR" dirty="0" smtClean="0"/>
                  <a:t> </a:t>
                </a:r>
                <a:r>
                  <a:rPr lang="el-GR" altLang="el-GR" dirty="0" err="1"/>
                  <a:t>state</a:t>
                </a:r>
                <a:r>
                  <a:rPr lang="el-GR" altLang="el-GR" dirty="0"/>
                  <a:t> of </a:t>
                </a:r>
                <a:r>
                  <a:rPr lang="el-GR" altLang="el-GR" dirty="0" err="1"/>
                  <a:t>both</a:t>
                </a:r>
                <a:r>
                  <a:rPr lang="el-GR" altLang="el-GR" dirty="0"/>
                  <a:t> </a:t>
                </a:r>
                <a:r>
                  <a:rPr lang="el-GR" altLang="el-GR" dirty="0" err="1" smtClean="0"/>
                  <a:t>RNNs</a:t>
                </a:r>
                <a:r>
                  <a:rPr lang="en-US" altLang="el-GR" dirty="0" smtClean="0"/>
                  <a:t> </a:t>
                </a:r>
                <a:r>
                  <a:rPr lang="mr-IN" i="0">
                    <a:latin typeface="Cambria Math" panose="02040503050406030204" pitchFamily="18" charset="0"/>
                  </a:rPr>
                  <a:t>[</a:t>
                </a:r>
                <a:r>
                  <a:rPr lang="en-US" i="0">
                    <a:latin typeface="Cambria Math" charset="0"/>
                  </a:rPr>
                  <a:t>ℎ</a:t>
                </a:r>
                <a:r>
                  <a:rPr lang="en-US" i="0">
                    <a:latin typeface="Cambria Math" panose="02040503050406030204" pitchFamily="18" charset="0"/>
                  </a:rPr>
                  <a:t> ⃑_</a:t>
                </a:r>
                <a:r>
                  <a:rPr lang="en-US" i="0">
                    <a:latin typeface="Cambria Math" charset="0"/>
                  </a:rPr>
                  <a:t>𝑡</a:t>
                </a:r>
                <a:r>
                  <a:rPr lang="en-US" i="0">
                    <a:latin typeface="Cambria Math" panose="02040503050406030204" pitchFamily="18" charset="0"/>
                  </a:rPr>
                  <a:t> 〖</a:t>
                </a:r>
                <a:r>
                  <a:rPr lang="en-US" i="0">
                    <a:latin typeface="Cambria Math" charset="0"/>
                  </a:rPr>
                  <a:t>;ℎ</a:t>
                </a:r>
                <a:r>
                  <a:rPr lang="en-US" i="0">
                    <a:latin typeface="Cambria Math" panose="02040503050406030204" pitchFamily="18" charset="0"/>
                  </a:rPr>
                  <a:t> ⃖〗_</a:t>
                </a:r>
                <a:r>
                  <a:rPr lang="en-US" i="0">
                    <a:latin typeface="Cambria Math" charset="0"/>
                  </a:rPr>
                  <a:t>𝑡</a:t>
                </a:r>
                <a:r>
                  <a:rPr lang="en-US" i="0">
                    <a:latin typeface="Cambria Math" panose="02040503050406030204" pitchFamily="18" charset="0"/>
                  </a:rPr>
                  <a:t>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FEE5-8EAD-403C-AFC6-4E09610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8621"/>
            <a:ext cx="10058400" cy="1050573"/>
          </a:xfrm>
        </p:spPr>
        <p:txBody>
          <a:bodyPr>
            <a:normAutofit/>
          </a:bodyPr>
          <a:lstStyle>
            <a:lvl1pPr>
              <a:defRPr sz="43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67667"/>
          </a:xfrm>
        </p:spPr>
        <p:txBody>
          <a:bodyPr/>
          <a:lstStyle>
            <a:lvl1pPr marL="288925" indent="-288925"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2000">
                <a:latin typeface="Palatino Linotype" panose="02040502050505030304" pitchFamily="18" charset="0"/>
              </a:defRPr>
            </a:lvl1pPr>
            <a:lvl2pPr marL="631825" indent="-227013"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800">
                <a:latin typeface="Palatino Linotype" panose="02040502050505030304" pitchFamily="18" charset="0"/>
              </a:defRPr>
            </a:lvl2pPr>
            <a:lvl3pPr marL="973138" indent="-231775">
              <a:buClr>
                <a:schemeClr val="tx2"/>
              </a:buClr>
              <a:buFont typeface="Courier New" panose="02070309020205020404" pitchFamily="49" charset="0"/>
              <a:buChar char="o"/>
              <a:defRPr sz="1600">
                <a:latin typeface="Palatino Linotype" panose="02040502050505030304" pitchFamily="18" charset="0"/>
              </a:defRPr>
            </a:lvl3pPr>
            <a:lvl4pPr marL="1254125" indent="-222250">
              <a:buClr>
                <a:schemeClr val="tx2"/>
              </a:buClr>
              <a:defRPr sz="1400">
                <a:latin typeface="Palatino Linotype" panose="02040502050505030304" pitchFamily="18" charset="0"/>
              </a:defRPr>
            </a:lvl4pPr>
            <a:lvl5pPr marL="1430338" indent="-176213">
              <a:buClr>
                <a:schemeClr val="tx2"/>
              </a:buClr>
              <a:defRPr sz="12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76673" y="1519537"/>
            <a:ext cx="9584265" cy="0"/>
          </a:xfrm>
          <a:prstGeom prst="line">
            <a:avLst/>
          </a:prstGeom>
          <a:ln w="254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5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32184"/>
            <a:ext cx="9052560" cy="1050573"/>
          </a:xfrm>
        </p:spPr>
        <p:txBody>
          <a:bodyPr>
            <a:normAutofit/>
          </a:bodyPr>
          <a:lstStyle>
            <a:lvl1pPr>
              <a:defRPr sz="35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67667"/>
          </a:xfrm>
        </p:spPr>
        <p:txBody>
          <a:bodyPr/>
          <a:lstStyle>
            <a:lvl1pPr>
              <a:defRPr sz="2400">
                <a:latin typeface="Palatino Linotype" panose="02040502050505030304" pitchFamily="18" charset="0"/>
              </a:defRPr>
            </a:lvl1pPr>
            <a:lvl2pPr marL="693680" indent="-236518">
              <a:defRPr sz="2000">
                <a:latin typeface="Palatino Linotype" panose="02040502050505030304" pitchFamily="18" charset="0"/>
              </a:defRPr>
            </a:lvl2pPr>
            <a:lvl3pPr>
              <a:defRPr sz="18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FEE5-8EAD-403C-AFC6-4E09610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3" r:id="rId3"/>
  </p:sldLayoutIdLst>
  <p:hf hdr="0" ftr="0" dt="0"/>
  <p:txStyles>
    <p:titleStyle>
      <a:lvl1pPr algn="ctr" defTabSz="91432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3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2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20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stanford.edu/wiki/index.php/Feature_extraction_using_convolution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850.png"/><Relationship Id="rId3" Type="http://schemas.openxmlformats.org/officeDocument/2006/relationships/image" Target="../media/image225.png"/><Relationship Id="rId7" Type="http://schemas.openxmlformats.org/officeDocument/2006/relationships/image" Target="../media/image790.png"/><Relationship Id="rId12" Type="http://schemas.openxmlformats.org/officeDocument/2006/relationships/image" Target="../media/image841.png"/><Relationship Id="rId17" Type="http://schemas.openxmlformats.org/officeDocument/2006/relationships/image" Target="../media/image2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228.png"/><Relationship Id="rId15" Type="http://schemas.openxmlformats.org/officeDocument/2006/relationships/image" Target="../media/image230.png"/><Relationship Id="rId10" Type="http://schemas.openxmlformats.org/officeDocument/2006/relationships/image" Target="../media/image820.png"/><Relationship Id="rId4" Type="http://schemas.openxmlformats.org/officeDocument/2006/relationships/image" Target="../media/image226.png"/><Relationship Id="rId9" Type="http://schemas.openxmlformats.org/officeDocument/2006/relationships/image" Target="../media/image810.png"/><Relationship Id="rId14" Type="http://schemas.openxmlformats.org/officeDocument/2006/relationships/image" Target="../media/image2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vs Shallow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Deeper networks </a:t>
            </a:r>
            <a:r>
              <a:rPr lang="en-US" dirty="0"/>
              <a:t>perform better than shallow networks</a:t>
            </a:r>
          </a:p>
          <a:p>
            <a:pPr lvl="1"/>
            <a:r>
              <a:rPr lang="en-US" dirty="0"/>
              <a:t>But only up to some limit: after a certain number of layers, the performance of deeper networks plateaus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2ABF3-FBAB-4AEA-B542-40712CFD67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Deep vs Shallow Networks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D37686-2CBC-4602-94E5-CE6270E69F25}"/>
              </a:ext>
            </a:extLst>
          </p:cNvPr>
          <p:cNvSpPr txBox="1"/>
          <p:nvPr/>
        </p:nvSpPr>
        <p:spPr>
          <a:xfrm>
            <a:off x="1572816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Hung-</a:t>
            </a:r>
            <a:r>
              <a:rPr lang="en-US" sz="1000" dirty="0" err="1"/>
              <a:t>yi</a:t>
            </a:r>
            <a:r>
              <a:rPr lang="en-US" sz="1000" dirty="0"/>
              <a:t> Lee – Deep Learning Tutorial</a:t>
            </a:r>
          </a:p>
        </p:txBody>
      </p:sp>
      <p:grpSp>
        <p:nvGrpSpPr>
          <p:cNvPr id="94" name="群組 127"/>
          <p:cNvGrpSpPr/>
          <p:nvPr/>
        </p:nvGrpSpPr>
        <p:grpSpPr>
          <a:xfrm>
            <a:off x="257403" y="3589638"/>
            <a:ext cx="5268957" cy="3202561"/>
            <a:chOff x="-411205" y="2795203"/>
            <a:chExt cx="5268957" cy="3202561"/>
          </a:xfrm>
        </p:grpSpPr>
        <p:sp>
          <p:nvSpPr>
            <p:cNvPr id="95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8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14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5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135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143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144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2" imgW="152280" imgH="215640" progId="Equation.3">
                          <p:embed/>
                        </p:oleObj>
                      </mc:Choice>
                      <mc:Fallback>
                        <p:oleObj name="方程式" r:id="rId2" imgW="152280" imgH="215640" progId="Equation.3">
                          <p:embed/>
                          <p:pic>
                            <p:nvPicPr>
                              <p:cNvPr id="176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6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141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14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4" imgW="164880" imgH="215640" progId="Equation.3">
                          <p:embed/>
                        </p:oleObj>
                      </mc:Choice>
                      <mc:Fallback>
                        <p:oleObj name="方程式" r:id="rId4" imgW="164880" imgH="215640" progId="Equation.3">
                          <p:embed/>
                          <p:pic>
                            <p:nvPicPr>
                              <p:cNvPr id="17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37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138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139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140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6" imgW="190440" imgH="228600" progId="Equation.3">
                          <p:embed/>
                        </p:oleObj>
                      </mc:Choice>
                      <mc:Fallback>
                        <p:oleObj name="方程式" r:id="rId6" imgW="190440" imgH="228600" progId="Equation.3">
                          <p:embed/>
                          <p:pic>
                            <p:nvPicPr>
                              <p:cNvPr id="17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16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19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單箭頭接點 18"/>
              <p:cNvCxnSpPr>
                <a:endCxn id="114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單箭頭接點 21"/>
              <p:cNvCxnSpPr>
                <a:endCxn id="116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單箭頭接點 23"/>
              <p:cNvCxnSpPr>
                <a:endCxn id="116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24"/>
              <p:cNvCxnSpPr>
                <a:endCxn id="117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單箭頭接點 25"/>
              <p:cNvCxnSpPr>
                <a:endCxn id="114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單箭頭接點 26"/>
              <p:cNvCxnSpPr>
                <a:stCxn id="114" idx="0"/>
                <a:endCxn id="119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單箭頭接點 27"/>
              <p:cNvCxnSpPr>
                <a:stCxn id="116" idx="0"/>
                <a:endCxn id="119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單箭頭接點 28"/>
              <p:cNvCxnSpPr>
                <a:stCxn id="117" idx="0"/>
                <a:endCxn id="119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單箭頭接點 29"/>
              <p:cNvCxnSpPr>
                <a:stCxn id="117" idx="0"/>
                <a:endCxn id="120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30"/>
              <p:cNvCxnSpPr>
                <a:stCxn id="116" idx="0"/>
                <a:endCxn id="120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31"/>
              <p:cNvCxnSpPr>
                <a:stCxn id="114" idx="0"/>
                <a:endCxn id="120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86"/>
            <p:cNvSpPr txBox="1"/>
            <p:nvPr/>
          </p:nvSpPr>
          <p:spPr>
            <a:xfrm>
              <a:off x="-411205" y="3146087"/>
              <a:ext cx="14570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 NN</a:t>
              </a:r>
              <a:endParaRPr lang="zh-TW" altLang="en-US" sz="2800" dirty="0"/>
            </a:p>
          </p:txBody>
        </p:sp>
        <p:cxnSp>
          <p:nvCxnSpPr>
            <p:cNvPr id="100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單箭頭接點 94"/>
            <p:cNvCxnSpPr>
              <a:endCxn id="103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98"/>
            <p:cNvCxnSpPr>
              <a:endCxn id="102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2"/>
            <p:cNvCxnSpPr>
              <a:endCxn id="103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102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9"/>
            <p:cNvCxnSpPr>
              <a:endCxn id="103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12"/>
            <p:cNvCxnSpPr>
              <a:endCxn id="102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15"/>
            <p:cNvCxnSpPr>
              <a:stCxn id="103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8"/>
            <p:cNvCxnSpPr>
              <a:stCxn id="103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21"/>
            <p:cNvCxnSpPr>
              <a:endCxn id="120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23"/>
            <p:cNvCxnSpPr>
              <a:stCxn id="102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2292896" y="6910536"/>
            <a:ext cx="1838591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292896" y="3194250"/>
            <a:ext cx="1838591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5344" y="2921074"/>
            <a:ext cx="2381250" cy="4781550"/>
          </a:xfrm>
          <a:prstGeom prst="rect">
            <a:avLst/>
          </a:prstGeom>
        </p:spPr>
      </p:pic>
      <p:sp>
        <p:nvSpPr>
          <p:cNvPr id="148" name="文字方塊 87"/>
          <p:cNvSpPr txBox="1"/>
          <p:nvPr/>
        </p:nvSpPr>
        <p:spPr>
          <a:xfrm>
            <a:off x="8269560" y="3933407"/>
            <a:ext cx="1818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</a:p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761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have one of many inputs and one of many outputs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0E17B0-88CF-430F-AF10-BEB776657C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Recurrent Neural Networks</a:t>
            </a:r>
          </a:p>
          <a:p>
            <a:endParaRPr lang="en-US" dirty="0"/>
          </a:p>
        </p:txBody>
      </p:sp>
      <p:pic>
        <p:nvPicPr>
          <p:cNvPr id="4" name="Picture 4" descr="Image result for person riding a motorcycle on a dirt r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91" y="3178043"/>
            <a:ext cx="1874097" cy="11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69027"/>
          <a:stretch/>
        </p:blipFill>
        <p:spPr>
          <a:xfrm rot="5400000">
            <a:off x="965655" y="2377320"/>
            <a:ext cx="1299596" cy="2677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6880" y="3295316"/>
            <a:ext cx="216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person riding a motorbike on dirt road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8" r="49558"/>
          <a:stretch/>
        </p:blipFill>
        <p:spPr>
          <a:xfrm rot="5400000">
            <a:off x="896468" y="3877159"/>
            <a:ext cx="1255572" cy="2739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70555" y="4919209"/>
            <a:ext cx="2696325" cy="70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Amazon Ember"/>
              </a:rPr>
              <a:t>Awesome movie. Highly recommended.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03996" y="5129056"/>
            <a:ext cx="1540207" cy="401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Amazon Ember"/>
              </a:rPr>
              <a:t>Positive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2" r="20354"/>
          <a:stretch/>
        </p:blipFill>
        <p:spPr>
          <a:xfrm rot="5400000">
            <a:off x="632254" y="5852149"/>
            <a:ext cx="1594343" cy="20388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65791" y="6493915"/>
            <a:ext cx="1857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Happy Diwali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30247" y="6594579"/>
            <a:ext cx="148770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Mangal"/>
              </a:rPr>
              <a:t>शुभ</a:t>
            </a:r>
            <a:r>
              <a:rPr kumimoji="0" lang="hi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/>
              </a:rPr>
              <a:t>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/>
              </a:rPr>
              <a:t>       </a:t>
            </a:r>
            <a:r>
              <a:rPr lang="hi-IN" altLang="en-US" sz="1800" dirty="0">
                <a:solidFill>
                  <a:srgbClr val="212121"/>
                </a:solidFill>
                <a:latin typeface="inherit"/>
              </a:rPr>
              <a:t>दीपावली</a:t>
            </a:r>
            <a:r>
              <a:rPr lang="hi-IN" altLang="en-US" sz="4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0822" y="3449205"/>
            <a:ext cx="1447800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Image Captioning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0822" y="4822177"/>
            <a:ext cx="1447800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Sentiment Analysis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2991" y="6380105"/>
            <a:ext cx="1447800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Machine Translation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36814" y="4534272"/>
            <a:ext cx="986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806" y="5974432"/>
            <a:ext cx="986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806" y="3094112"/>
            <a:ext cx="986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704" y="2662064"/>
            <a:ext cx="1296144" cy="4042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26657" y="2662064"/>
            <a:ext cx="1558527" cy="4010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0913" y="2662064"/>
            <a:ext cx="1558527" cy="4010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66880" y="2636555"/>
            <a:ext cx="1558527" cy="4010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E1974B-879F-48AA-A3D5-6FC01447B0F1}"/>
              </a:ext>
            </a:extLst>
          </p:cNvPr>
          <p:cNvSpPr txBox="1"/>
          <p:nvPr/>
        </p:nvSpPr>
        <p:spPr>
          <a:xfrm>
            <a:off x="1500808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Param </a:t>
            </a:r>
            <a:r>
              <a:rPr lang="en-US" sz="1000" dirty="0" err="1"/>
              <a:t>Vir</a:t>
            </a:r>
            <a:r>
              <a:rPr lang="en-US" sz="1000" dirty="0"/>
              <a:t> </a:t>
            </a:r>
            <a:r>
              <a:rPr lang="en-US" sz="1000" dirty="0" err="1"/>
              <a:t>SIngh</a:t>
            </a:r>
            <a:r>
              <a:rPr lang="en-US" sz="1000" dirty="0"/>
              <a:t>–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868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Bidirectional RNNs </a:t>
            </a:r>
            <a:r>
              <a:rPr lang="en-US" dirty="0"/>
              <a:t>incorporate both forward and backward passes through sequential data</a:t>
            </a:r>
          </a:p>
          <a:p>
            <a:pPr lvl="1"/>
            <a:r>
              <a:rPr lang="en-US" dirty="0"/>
              <a:t>The output may not only depend on the previous elements in the sequence,  but also on future elements in the sequence</a:t>
            </a:r>
          </a:p>
          <a:p>
            <a:pPr lvl="1"/>
            <a:r>
              <a:rPr lang="en-US" dirty="0"/>
              <a:t>It resembles two RNNs stacked on top of each other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51143A-37E2-432B-8CD0-25B489455F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Recurrent Neural Networks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17"/>
              <p:cNvSpPr/>
              <p:nvPr/>
            </p:nvSpPr>
            <p:spPr>
              <a:xfrm>
                <a:off x="800247" y="6293505"/>
                <a:ext cx="8285409" cy="401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l-GR" altLang="el-GR" dirty="0"/>
              </a:p>
            </p:txBody>
          </p:sp>
        </mc:Choice>
        <mc:Fallback xmlns="">
          <p:sp>
            <p:nvSpPr>
              <p:cNvPr id="5" name="Ορθογώνιο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47" y="6293505"/>
                <a:ext cx="8285409" cy="401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18"/>
              <p:cNvSpPr/>
              <p:nvPr/>
            </p:nvSpPr>
            <p:spPr>
              <a:xfrm>
                <a:off x="5725452" y="4826424"/>
                <a:ext cx="3311804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  </m:t>
                      </m:r>
                      <m:r>
                        <a:rPr lang="el-GR" i="1">
                          <a:latin typeface="Cambria Math" charset="0"/>
                        </a:rPr>
                        <m:t>𝜎</m:t>
                      </m:r>
                      <m:r>
                        <a:rPr lang="el-GR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⃖"/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hh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⃖"/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h𝑥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Ορθογώνιο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52" y="4826424"/>
                <a:ext cx="3311804" cy="410305"/>
              </a:xfrm>
              <a:prstGeom prst="rect">
                <a:avLst/>
              </a:prstGeom>
              <a:blipFill>
                <a:blip r:embed="rId5"/>
                <a:stretch>
                  <a:fillRect r="-8656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19"/>
              <p:cNvSpPr/>
              <p:nvPr/>
            </p:nvSpPr>
            <p:spPr>
              <a:xfrm>
                <a:off x="5790351" y="4285320"/>
                <a:ext cx="3311804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  </m:t>
                      </m:r>
                      <m:r>
                        <a:rPr lang="el-GR" i="1">
                          <a:latin typeface="Cambria Math" charset="0"/>
                        </a:rPr>
                        <m:t>𝜎</m:t>
                      </m:r>
                      <m:r>
                        <a:rPr lang="el-GR" i="1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hh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h𝑥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" name="Ορθογώνιο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51" y="4285320"/>
                <a:ext cx="3311804" cy="410305"/>
              </a:xfrm>
              <a:prstGeom prst="rect">
                <a:avLst/>
              </a:prstGeom>
              <a:blipFill>
                <a:blip r:embed="rId6"/>
                <a:stretch>
                  <a:fillRect r="-8656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90351" y="5352345"/>
                <a:ext cx="1938288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51" y="5352345"/>
                <a:ext cx="1938288" cy="432554"/>
              </a:xfrm>
              <a:prstGeom prst="rect">
                <a:avLst/>
              </a:prstGeom>
              <a:blipFill>
                <a:blip r:embed="rId7"/>
                <a:stretch>
                  <a:fillRect r="-314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25208" y="6221497"/>
            <a:ext cx="4300536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 both past and future elements</a:t>
            </a:r>
            <a:endParaRPr lang="el-GR" dirty="0"/>
          </a:p>
        </p:txBody>
      </p:sp>
      <p:cxnSp>
        <p:nvCxnSpPr>
          <p:cNvPr id="10" name="Ευθύγραμμο βέλος σύνδεσης 24"/>
          <p:cNvCxnSpPr/>
          <p:nvPr/>
        </p:nvCxnSpPr>
        <p:spPr>
          <a:xfrm flipH="1" flipV="1">
            <a:off x="7182091" y="5742038"/>
            <a:ext cx="1173175" cy="62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26"/>
          <p:cNvCxnSpPr/>
          <p:nvPr/>
        </p:nvCxnSpPr>
        <p:spPr>
          <a:xfrm flipH="1" flipV="1">
            <a:off x="6899455" y="5702426"/>
            <a:ext cx="282635" cy="58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E64B24-F22E-4AB5-88B9-8D81FB0C823B}"/>
              </a:ext>
            </a:extLst>
          </p:cNvPr>
          <p:cNvSpPr txBox="1"/>
          <p:nvPr/>
        </p:nvSpPr>
        <p:spPr>
          <a:xfrm>
            <a:off x="1500808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Param </a:t>
            </a:r>
            <a:r>
              <a:rPr lang="en-US" sz="1000" dirty="0" err="1"/>
              <a:t>Vir</a:t>
            </a:r>
            <a:r>
              <a:rPr lang="en-US" sz="1000" dirty="0"/>
              <a:t> Singh – Deep Learning</a:t>
            </a:r>
          </a:p>
        </p:txBody>
      </p:sp>
      <p:pic>
        <p:nvPicPr>
          <p:cNvPr id="14" name="Picture 8" descr="Fig. 2. Bidirectional Recurrent Neural Network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94"/>
          <a:stretch/>
        </p:blipFill>
        <p:spPr bwMode="auto">
          <a:xfrm>
            <a:off x="390842" y="3958208"/>
            <a:ext cx="4854382" cy="31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9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Long Short-Term Memory (LSTM) </a:t>
            </a:r>
            <a:r>
              <a:rPr lang="en-US" dirty="0"/>
              <a:t>networks are a variant of RNNs</a:t>
            </a:r>
          </a:p>
          <a:p>
            <a:r>
              <a:rPr lang="en-US" dirty="0"/>
              <a:t>LSTM mitigates the vanishing/exploding gradient problem</a:t>
            </a:r>
          </a:p>
          <a:p>
            <a:pPr lvl="1"/>
            <a:r>
              <a:rPr lang="en-US" dirty="0"/>
              <a:t>Solution: a </a:t>
            </a:r>
            <a:r>
              <a:rPr lang="en-US" dirty="0">
                <a:solidFill>
                  <a:srgbClr val="FF0000"/>
                </a:solidFill>
              </a:rPr>
              <a:t>Memory Cell</a:t>
            </a:r>
            <a:r>
              <a:rPr lang="en-US" dirty="0"/>
              <a:t>, updated at each step in the sequence</a:t>
            </a:r>
          </a:p>
          <a:p>
            <a:r>
              <a:rPr lang="en-US" dirty="0"/>
              <a:t>Three gates control the flow of information to and from the Memory Cell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Input Gate</a:t>
            </a:r>
            <a:r>
              <a:rPr lang="en-US" dirty="0"/>
              <a:t>: protects the current step from irrelevant inputs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Output Gate</a:t>
            </a:r>
            <a:r>
              <a:rPr lang="en-US" dirty="0"/>
              <a:t>: prevents current step from passing irrelevant information to later steps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Forget Gate</a:t>
            </a:r>
            <a:r>
              <a:rPr lang="en-US" dirty="0"/>
              <a:t>: limits information passed from one cell to the next</a:t>
            </a:r>
          </a:p>
          <a:p>
            <a:r>
              <a:rPr lang="en-US" dirty="0"/>
              <a:t>Most modern RNN models use either LSTM units or other more advanced types of recurrent units (e.g., GRU units)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4E63-CBC4-4072-9406-F358276D42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Recurrent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4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cell</a:t>
            </a:r>
          </a:p>
          <a:p>
            <a:pPr lvl="1"/>
            <a:r>
              <a:rPr lang="en-US" dirty="0"/>
              <a:t>Input gate, output gate, forget gate, memory cell </a:t>
            </a:r>
          </a:p>
          <a:p>
            <a:pPr lvl="1"/>
            <a:r>
              <a:rPr lang="en-US" dirty="0"/>
              <a:t>LSTM can learn long-term correlations within data sequences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C746D-A81B-4E1B-80DA-E30AD6C684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Recurrent Neural Networks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BEC8E-6C3A-4849-89E7-DCA51F6C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68" y="3850758"/>
            <a:ext cx="3353350" cy="1820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91"/>
          <a:stretch/>
        </p:blipFill>
        <p:spPr>
          <a:xfrm>
            <a:off x="204664" y="3238128"/>
            <a:ext cx="5637040" cy="41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4A3C-F21A-B905-7EBF-FC2A548B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FBC3A87-2A61-428A-FC26-D7BAE7523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4" y="285799"/>
            <a:ext cx="9286532" cy="70279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B12265-F659-0654-F742-F66E04E8DBF5}"/>
              </a:ext>
            </a:extLst>
          </p:cNvPr>
          <p:cNvSpPr/>
          <p:nvPr/>
        </p:nvSpPr>
        <p:spPr>
          <a:xfrm>
            <a:off x="8125544" y="6262464"/>
            <a:ext cx="157031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E8941F-417E-3FC1-8E0C-C4CD7659C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7" y="1497727"/>
            <a:ext cx="8482446" cy="5040436"/>
          </a:xfrm>
        </p:spPr>
      </p:pic>
    </p:spTree>
    <p:extLst>
      <p:ext uri="{BB962C8B-B14F-4D97-AF65-F5344CB8AC3E}">
        <p14:creationId xmlns:p14="http://schemas.microsoft.com/office/powerpoint/2010/main" val="208524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1C99-0973-CF63-A093-9658BE05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8B5BD4-60D7-B152-E75A-FF741531A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0" y="632184"/>
            <a:ext cx="9788083" cy="6014640"/>
          </a:xfrm>
        </p:spPr>
      </p:pic>
    </p:spTree>
    <p:extLst>
      <p:ext uri="{BB962C8B-B14F-4D97-AF65-F5344CB8AC3E}">
        <p14:creationId xmlns:p14="http://schemas.microsoft.com/office/powerpoint/2010/main" val="226316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C87340C-36A4-E2D0-671D-8C58CDDB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4" y="357808"/>
            <a:ext cx="8576029" cy="5627042"/>
          </a:xfrm>
        </p:spPr>
      </p:pic>
    </p:spTree>
    <p:extLst>
      <p:ext uri="{BB962C8B-B14F-4D97-AF65-F5344CB8AC3E}">
        <p14:creationId xmlns:p14="http://schemas.microsoft.com/office/powerpoint/2010/main" val="421093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52D5-B570-18E7-6032-C6186764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C08782B-F08E-12EB-A8D4-8B8AF21B3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4" y="789856"/>
            <a:ext cx="9449267" cy="5790047"/>
          </a:xfrm>
        </p:spPr>
      </p:pic>
    </p:spTree>
    <p:extLst>
      <p:ext uri="{BB962C8B-B14F-4D97-AF65-F5344CB8AC3E}">
        <p14:creationId xmlns:p14="http://schemas.microsoft.com/office/powerpoint/2010/main" val="369521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1A79-C6B5-71A1-A3C6-5A90FBFF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81A8EB5-D6FA-F7AF-9431-4E4746526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591059"/>
            <a:ext cx="9022969" cy="5462959"/>
          </a:xfrm>
        </p:spPr>
      </p:pic>
    </p:spTree>
    <p:extLst>
      <p:ext uri="{BB962C8B-B14F-4D97-AF65-F5344CB8AC3E}">
        <p14:creationId xmlns:p14="http://schemas.microsoft.com/office/powerpoint/2010/main" val="303336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Convolutional neural networks</a:t>
            </a:r>
            <a:r>
              <a:rPr lang="en-US" dirty="0"/>
              <a:t> (CNNs) were primarily designed for image data</a:t>
            </a:r>
          </a:p>
          <a:p>
            <a:r>
              <a:rPr lang="en-US" dirty="0"/>
              <a:t>CNNs use </a:t>
            </a:r>
            <a:r>
              <a:rPr lang="en-US" dirty="0">
                <a:solidFill>
                  <a:srgbClr val="FF0000"/>
                </a:solidFill>
              </a:rPr>
              <a:t>a convolutional operator </a:t>
            </a:r>
            <a:r>
              <a:rPr lang="en-US" dirty="0"/>
              <a:t>for extracting data features</a:t>
            </a:r>
          </a:p>
          <a:p>
            <a:pPr lvl="1"/>
            <a:r>
              <a:rPr lang="en-US" dirty="0"/>
              <a:t>Allows </a:t>
            </a:r>
            <a:r>
              <a:rPr lang="en-US" dirty="0">
                <a:solidFill>
                  <a:srgbClr val="FF0000"/>
                </a:solidFill>
              </a:rPr>
              <a:t>parameter sharing</a:t>
            </a:r>
          </a:p>
          <a:p>
            <a:pPr lvl="1"/>
            <a:r>
              <a:rPr lang="en-US" dirty="0"/>
              <a:t>Efficient to train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rgbClr val="FF0000"/>
                </a:solidFill>
              </a:rPr>
              <a:t>less parameters </a:t>
            </a:r>
            <a:r>
              <a:rPr lang="en-US" dirty="0"/>
              <a:t>than NNs with fully-connected layers</a:t>
            </a:r>
          </a:p>
          <a:p>
            <a:r>
              <a:rPr lang="en-US" dirty="0"/>
              <a:t>CNNs are </a:t>
            </a:r>
            <a:r>
              <a:rPr lang="en-US" dirty="0">
                <a:solidFill>
                  <a:srgbClr val="FF0000"/>
                </a:solidFill>
              </a:rPr>
              <a:t>robust to spatial translations </a:t>
            </a:r>
            <a:r>
              <a:rPr lang="en-US" dirty="0"/>
              <a:t>of objects in images</a:t>
            </a:r>
          </a:p>
          <a:p>
            <a:r>
              <a:rPr lang="en-US" dirty="0"/>
              <a:t>A convolutional filter slides (i.e., convolves) across the image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3BB407-44EF-45C1-93A6-6E08359228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4" name="Picture 3" descr="convolution_schemati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88" y="5038328"/>
            <a:ext cx="2450893" cy="1792444"/>
          </a:xfrm>
          <a:prstGeom prst="rect">
            <a:avLst/>
          </a:prstGeom>
        </p:spPr>
      </p:pic>
      <p:pic>
        <p:nvPicPr>
          <p:cNvPr id="5" name="Εικόνα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429" y="5174107"/>
            <a:ext cx="1447800" cy="1371600"/>
          </a:xfrm>
          <a:prstGeom prst="rect">
            <a:avLst/>
          </a:prstGeom>
        </p:spPr>
      </p:pic>
      <p:pic>
        <p:nvPicPr>
          <p:cNvPr id="6" name="Εικόνα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349" y="5459857"/>
            <a:ext cx="88900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8966" y="650760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matrix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2913389" y="6184441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3x3 filter</a:t>
            </a:r>
            <a:endParaRPr lang="el-GR" dirty="0"/>
          </a:p>
        </p:txBody>
      </p:sp>
      <p:sp>
        <p:nvSpPr>
          <p:cNvPr id="9" name="Δεξιό βέλος 16"/>
          <p:cNvSpPr/>
          <p:nvPr/>
        </p:nvSpPr>
        <p:spPr>
          <a:xfrm>
            <a:off x="4851327" y="5561057"/>
            <a:ext cx="742880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1716832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Picture from: </a:t>
            </a:r>
            <a:r>
              <a:rPr lang="en-US" sz="1000" dirty="0">
                <a:hlinkClick r:id="rId6"/>
              </a:rPr>
              <a:t>http://deeplearning.stanford.edu/wiki/index.php/Feature_extraction_using_convolution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134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366-E316-E57F-69B4-519FCE01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0BE9F83-04C5-ECB3-6F83-6D9492BA9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789856"/>
            <a:ext cx="8534937" cy="5362376"/>
          </a:xfrm>
        </p:spPr>
      </p:pic>
    </p:spTree>
    <p:extLst>
      <p:ext uri="{BB962C8B-B14F-4D97-AF65-F5344CB8AC3E}">
        <p14:creationId xmlns:p14="http://schemas.microsoft.com/office/powerpoint/2010/main" val="3762662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616A-78F0-625C-6978-BF187927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0611F1-8E56-1377-5625-13ADA5F99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9" y="616186"/>
            <a:ext cx="9387510" cy="5821797"/>
          </a:xfrm>
        </p:spPr>
      </p:pic>
    </p:spTree>
    <p:extLst>
      <p:ext uri="{BB962C8B-B14F-4D97-AF65-F5344CB8AC3E}">
        <p14:creationId xmlns:p14="http://schemas.microsoft.com/office/powerpoint/2010/main" val="416444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74C4-FF84-D771-109C-E54EFED2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6E25A1C-1D6F-333C-0941-095C84C5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2" y="619161"/>
            <a:ext cx="9781728" cy="6241330"/>
          </a:xfrm>
        </p:spPr>
      </p:pic>
    </p:spTree>
    <p:extLst>
      <p:ext uri="{BB962C8B-B14F-4D97-AF65-F5344CB8AC3E}">
        <p14:creationId xmlns:p14="http://schemas.microsoft.com/office/powerpoint/2010/main" val="3284815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1C5758C-3F02-83DC-8FFC-C25C1C6E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1" y="632185"/>
            <a:ext cx="8184478" cy="5362924"/>
          </a:xfrm>
        </p:spPr>
      </p:pic>
    </p:spTree>
    <p:extLst>
      <p:ext uri="{BB962C8B-B14F-4D97-AF65-F5344CB8AC3E}">
        <p14:creationId xmlns:p14="http://schemas.microsoft.com/office/powerpoint/2010/main" val="1167891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CA5A-A7C6-F0D6-35F0-91DDABCF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DD64593-0E1E-CDD9-51E9-B9C74A6C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36" y="632184"/>
            <a:ext cx="8558728" cy="5796582"/>
          </a:xfrm>
        </p:spPr>
      </p:pic>
    </p:spTree>
    <p:extLst>
      <p:ext uri="{BB962C8B-B14F-4D97-AF65-F5344CB8AC3E}">
        <p14:creationId xmlns:p14="http://schemas.microsoft.com/office/powerpoint/2010/main" val="316811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7E24-4A9C-90BE-A992-1A0F1EA4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E7C186-249B-C83F-D63C-9B8E3014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4" y="861864"/>
            <a:ext cx="10822228" cy="5760640"/>
          </a:xfrm>
        </p:spPr>
      </p:pic>
    </p:spTree>
    <p:extLst>
      <p:ext uri="{BB962C8B-B14F-4D97-AF65-F5344CB8AC3E}">
        <p14:creationId xmlns:p14="http://schemas.microsoft.com/office/powerpoint/2010/main" val="1305146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4C7BF2-A3CE-9F55-50F6-908B3EED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6" y="10989"/>
            <a:ext cx="4668416" cy="1858987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B6DDAC-D732-6C47-B905-3F5F3784F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28" y="1365920"/>
            <a:ext cx="2928466" cy="1224136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374075-CA36-0A41-F699-E96542A4C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3214405"/>
            <a:ext cx="7704856" cy="42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76F0C6-0A1A-784D-495A-2D975621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00" y="0"/>
            <a:ext cx="6286500" cy="2419350"/>
          </a:xfrm>
        </p:spPr>
      </p:pic>
      <p:pic>
        <p:nvPicPr>
          <p:cNvPr id="7" name="Picture 6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027D967E-0EC2-8371-2AD4-741FDDC8C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" y="2440610"/>
            <a:ext cx="853452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0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85B34C-81D5-C689-87F0-7E9044C1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" y="717848"/>
            <a:ext cx="7970777" cy="6696744"/>
          </a:xfrm>
        </p:spPr>
      </p:pic>
    </p:spTree>
    <p:extLst>
      <p:ext uri="{BB962C8B-B14F-4D97-AF65-F5344CB8AC3E}">
        <p14:creationId xmlns:p14="http://schemas.microsoft.com/office/powerpoint/2010/main" val="224060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69AAC6C-EAB3-D4C0-3C73-FE0830960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2" y="645840"/>
            <a:ext cx="7704856" cy="5406950"/>
          </a:xfrm>
        </p:spPr>
      </p:pic>
    </p:spTree>
    <p:extLst>
      <p:ext uri="{BB962C8B-B14F-4D97-AF65-F5344CB8AC3E}">
        <p14:creationId xmlns:p14="http://schemas.microsoft.com/office/powerpoint/2010/main" val="190299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convolutional filters are scanned over the image, they capture useful features</a:t>
            </a:r>
          </a:p>
          <a:p>
            <a:pPr lvl="1"/>
            <a:r>
              <a:rPr lang="en-US" dirty="0"/>
              <a:t>E.g., edge detection by convolutions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A1E72E1-7E48-4D0C-B450-0A09043778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Convolutional Neural Networks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5826" y="3399456"/>
            <a:ext cx="5029200" cy="53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1" indent="-34287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93680" indent="-236518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257195" indent="-342871" algn="l" defTabSz="914323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066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227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389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1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3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4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Filter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13" y="4148336"/>
            <a:ext cx="3273169" cy="2526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12" y="4157461"/>
            <a:ext cx="3273169" cy="2541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83" y="4157461"/>
            <a:ext cx="3430497" cy="25495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518583" y="3310136"/>
            <a:ext cx="762000" cy="954107"/>
            <a:chOff x="2095500" y="1904999"/>
            <a:chExt cx="762000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2133600" y="1904999"/>
              <a:ext cx="685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charset="0"/>
                  <a:ea typeface="Garamond" charset="0"/>
                  <a:cs typeface="Garamond" charset="0"/>
                </a:rPr>
                <a:t>0   1  0</a:t>
              </a:r>
            </a:p>
            <a:p>
              <a:r>
                <a:rPr lang="en-US" sz="1400" dirty="0">
                  <a:latin typeface="Garamond" charset="0"/>
                  <a:ea typeface="Garamond" charset="0"/>
                  <a:cs typeface="Garamond" charset="0"/>
                </a:rPr>
                <a:t>1  -4  1</a:t>
              </a:r>
            </a:p>
            <a:p>
              <a:r>
                <a:rPr lang="en-US" sz="1400" dirty="0">
                  <a:latin typeface="Garamond" charset="0"/>
                  <a:ea typeface="Garamond" charset="0"/>
                  <a:cs typeface="Garamond" charset="0"/>
                </a:rPr>
                <a:t>0   1  0</a:t>
              </a:r>
            </a:p>
            <a:p>
              <a:endParaRPr lang="en-US" sz="1400" dirty="0"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2095500" y="1973349"/>
              <a:ext cx="762000" cy="609600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81" y="4260983"/>
            <a:ext cx="393700" cy="393700"/>
          </a:xfrm>
          <a:prstGeom prst="rect">
            <a:avLst/>
          </a:prstGeom>
          <a:ln w="57150">
            <a:solidFill>
              <a:srgbClr val="F7615A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83" y="3465224"/>
            <a:ext cx="393700" cy="393700"/>
          </a:xfrm>
          <a:prstGeom prst="rect">
            <a:avLst/>
          </a:prstGeom>
          <a:ln w="57150">
            <a:solidFill>
              <a:srgbClr val="F7615A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82913" y="6762026"/>
            <a:ext cx="1211870" cy="338554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Input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4913" y="6740540"/>
            <a:ext cx="1669070" cy="338554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Convoluted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AA7C9-A00A-4EF8-8F60-769F25DCD846}"/>
              </a:ext>
            </a:extLst>
          </p:cNvPr>
          <p:cNvSpPr txBox="1"/>
          <p:nvPr/>
        </p:nvSpPr>
        <p:spPr>
          <a:xfrm>
            <a:off x="1500808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Param </a:t>
            </a:r>
            <a:r>
              <a:rPr lang="en-US" sz="1000" dirty="0" err="1"/>
              <a:t>Vir</a:t>
            </a:r>
            <a:r>
              <a:rPr lang="en-US" sz="1000" dirty="0"/>
              <a:t> Singh –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657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531 L 0.32007 -0.0053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07 -0.00531 L 0.32007 0.07251 " pathEditMode="relative" rAng="0" ptsTypes="AA">
                                      <p:cBhvr>
                                        <p:cTn id="1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07 0.07251 L 0.00347 0.07251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13909 L 0.32007 0.13909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07 0.13909 L 0.32007 0.20568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07 0.20568 L 0.00347 0.20568 " pathEditMode="relative" rAng="0" ptsTypes="AA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20568 L 0.00347 0.27247 " pathEditMode="relative" rAng="0" ptsTypes="AA">
                                      <p:cBhvr>
                                        <p:cTn id="3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27247 L 0.32007 0.27247 " pathEditMode="relative" rAng="0" ptsTypes="AA">
                                      <p:cBhvr>
                                        <p:cTn id="3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07 0.31699 L 0.00347 0.31699 " pathEditMode="relative" rAng="0" ptsTypes="AA"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CNNs, hidden units in a layer are only connected to a small region of the layer before it (called local </a:t>
            </a:r>
            <a:r>
              <a:rPr lang="en-US" dirty="0">
                <a:solidFill>
                  <a:srgbClr val="FF0000"/>
                </a:solidFill>
              </a:rPr>
              <a:t>receptive field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depth of each </a:t>
            </a:r>
            <a:r>
              <a:rPr lang="en-US" dirty="0">
                <a:solidFill>
                  <a:srgbClr val="FF0000"/>
                </a:solidFill>
              </a:rPr>
              <a:t>feature map </a:t>
            </a:r>
            <a:r>
              <a:rPr lang="en-US" dirty="0"/>
              <a:t>corresponds to the number of convolutional filters used at each layer</a:t>
            </a:r>
          </a:p>
          <a:p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F7185A7-C931-4E5A-B1E9-1E71C37306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Convolutional Neural Networks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33851"/>
              </p:ext>
            </p:extLst>
          </p:nvPr>
        </p:nvGraphicFramePr>
        <p:xfrm>
          <a:off x="1357952" y="3684428"/>
          <a:ext cx="1905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035"/>
              </p:ext>
            </p:extLst>
          </p:nvPr>
        </p:nvGraphicFramePr>
        <p:xfrm>
          <a:off x="4333417" y="3974594"/>
          <a:ext cx="1905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41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6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6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1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6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6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1835"/>
              </p:ext>
            </p:extLst>
          </p:nvPr>
        </p:nvGraphicFramePr>
        <p:xfrm>
          <a:off x="7316376" y="4267428"/>
          <a:ext cx="17452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1434152" y="3790222"/>
            <a:ext cx="2971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662752" y="3992152"/>
            <a:ext cx="2743200" cy="179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1662752" y="4171222"/>
            <a:ext cx="2743200" cy="102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1434152" y="4171222"/>
            <a:ext cx="2971800" cy="213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405952" y="4113391"/>
            <a:ext cx="2971800" cy="32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634552" y="4254361"/>
            <a:ext cx="2743200" cy="179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4634552" y="4433431"/>
            <a:ext cx="2743200" cy="102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405952" y="4433431"/>
            <a:ext cx="2971800" cy="213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662752" y="5999033"/>
            <a:ext cx="1211870" cy="338554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Input Image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6574" y="6264696"/>
            <a:ext cx="1211870" cy="584775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Layer 1 Feature Map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62472" y="6552728"/>
            <a:ext cx="1211870" cy="584775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Layer 2 Feature Map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07068"/>
              </p:ext>
            </p:extLst>
          </p:nvPr>
        </p:nvGraphicFramePr>
        <p:xfrm>
          <a:off x="3372748" y="4767401"/>
          <a:ext cx="783500" cy="61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C00000"/>
                          </a:solidFill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C00000"/>
                          </a:solidFill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75966"/>
              </p:ext>
            </p:extLst>
          </p:nvPr>
        </p:nvGraphicFramePr>
        <p:xfrm>
          <a:off x="6381899" y="5079339"/>
          <a:ext cx="783500" cy="61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C00000"/>
                          </a:solidFill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C00000"/>
                          </a:solidFill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76627" y="5545614"/>
            <a:ext cx="775741" cy="338554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Filter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69671" y="5830600"/>
            <a:ext cx="775741" cy="338554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Filter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281752" y="3598168"/>
            <a:ext cx="838200" cy="1219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29ED5-D3C0-4702-BBE5-20955C16AC7B}"/>
              </a:ext>
            </a:extLst>
          </p:cNvPr>
          <p:cNvSpPr txBox="1"/>
          <p:nvPr/>
        </p:nvSpPr>
        <p:spPr>
          <a:xfrm>
            <a:off x="1500808" y="7528411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Param </a:t>
            </a:r>
            <a:r>
              <a:rPr lang="en-US" sz="1000" dirty="0" err="1"/>
              <a:t>Vir</a:t>
            </a:r>
            <a:r>
              <a:rPr lang="en-US" sz="1000" dirty="0"/>
              <a:t> Singh –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4648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Max pooling</a:t>
            </a:r>
            <a:r>
              <a:rPr lang="en-US" dirty="0"/>
              <a:t>: reports the maximum output within a rectangular neighborhood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Average pooling</a:t>
            </a:r>
            <a:r>
              <a:rPr lang="en-US" dirty="0"/>
              <a:t>: reports the average output of a rectangular neighborhood</a:t>
            </a:r>
          </a:p>
          <a:p>
            <a:r>
              <a:rPr lang="en-US" dirty="0"/>
              <a:t>Pooling layers reduce the spatial size of the feature maps</a:t>
            </a:r>
          </a:p>
          <a:p>
            <a:pPr lvl="1"/>
            <a:r>
              <a:rPr lang="en-US" dirty="0"/>
              <a:t>Reduce the number of parameters, prevent overfitting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54E0F0-1D8A-4023-9FC2-20FD11D463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Convolutional Neural Networks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03164"/>
              </p:ext>
            </p:extLst>
          </p:nvPr>
        </p:nvGraphicFramePr>
        <p:xfrm>
          <a:off x="1228828" y="4286310"/>
          <a:ext cx="2438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>
                        <a:alpha val="5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>
                        <a:alpha val="5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>
                        <a:alpha val="5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>
                        <a:alpha val="5372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>
                        <a:alpha val="5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>
                        <a:alpha val="5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>
                        <a:alpha val="5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>
                        <a:alpha val="5372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09120" y="3886200"/>
            <a:ext cx="494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MaxPool</a:t>
            </a:r>
            <a:r>
              <a:rPr lang="en-US" sz="2000" dirty="0"/>
              <a:t> with a 2×2 filter with stride of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2228" y="6038910"/>
            <a:ext cx="1211870" cy="338554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Garamond" charset="0"/>
                <a:cs typeface="Garamond" charset="0"/>
              </a:rPr>
              <a:t>Input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625" y="5650116"/>
            <a:ext cx="1389611" cy="338554"/>
          </a:xfrm>
          <a:prstGeom prst="rect">
            <a:avLst/>
          </a:prstGeom>
          <a:solidFill>
            <a:srgbClr val="F7615A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Garamond" charset="0"/>
                <a:cs typeface="Garamond" charset="0"/>
              </a:rPr>
              <a:t>Output Matrix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66139"/>
              </p:ext>
            </p:extLst>
          </p:nvPr>
        </p:nvGraphicFramePr>
        <p:xfrm>
          <a:off x="5893296" y="4540252"/>
          <a:ext cx="1219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0B2D22-7D7B-48FA-A638-2FBBB0DFDD80}"/>
              </a:ext>
            </a:extLst>
          </p:cNvPr>
          <p:cNvSpPr txBox="1"/>
          <p:nvPr/>
        </p:nvSpPr>
        <p:spPr>
          <a:xfrm>
            <a:off x="1500808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Param </a:t>
            </a:r>
            <a:r>
              <a:rPr lang="en-US" sz="1000" dirty="0" err="1"/>
              <a:t>Vir</a:t>
            </a:r>
            <a:r>
              <a:rPr lang="en-US" sz="1000" dirty="0"/>
              <a:t> Singh –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6186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 architecture</a:t>
            </a:r>
          </a:p>
          <a:p>
            <a:pPr lvl="1"/>
            <a:r>
              <a:rPr lang="en-US" dirty="0"/>
              <a:t>After 2 convolutional layers, a max-pooling layer reduces the size of the feature maps (typically by 2)</a:t>
            </a:r>
          </a:p>
          <a:p>
            <a:pPr lvl="1"/>
            <a:r>
              <a:rPr lang="en-US" dirty="0"/>
              <a:t>A fully convolutional and a </a:t>
            </a:r>
            <a:r>
              <a:rPr lang="en-US" dirty="0" err="1"/>
              <a:t>softmax</a:t>
            </a:r>
            <a:r>
              <a:rPr lang="en-US" dirty="0"/>
              <a:t> layers are added last to perform classification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B689A9D3-1DF1-4AF1-8C93-CEB5AF2C28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Convolutional Neural Networks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3488115" y="4162908"/>
            <a:ext cx="155530" cy="1905000"/>
          </a:xfrm>
          <a:prstGeom prst="flowChartProcess">
            <a:avLst/>
          </a:prstGeom>
          <a:solidFill>
            <a:srgbClr val="F761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4145307" y="4437042"/>
            <a:ext cx="182793" cy="1371600"/>
          </a:xfrm>
          <a:prstGeom prst="flowChartProcess">
            <a:avLst/>
          </a:prstGeom>
          <a:solidFill>
            <a:srgbClr val="F761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180317" y="4665642"/>
            <a:ext cx="204107" cy="914400"/>
          </a:xfrm>
          <a:prstGeom prst="flowChartProcess">
            <a:avLst/>
          </a:prstGeom>
          <a:solidFill>
            <a:srgbClr val="F761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6233900" y="4818042"/>
            <a:ext cx="232545" cy="609600"/>
          </a:xfrm>
          <a:prstGeom prst="flowChartProcess">
            <a:avLst/>
          </a:prstGeom>
          <a:solidFill>
            <a:srgbClr val="F761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7399749" y="4969803"/>
            <a:ext cx="145746" cy="312204"/>
          </a:xfrm>
          <a:prstGeom prst="flowChartProcess">
            <a:avLst/>
          </a:prstGeom>
          <a:solidFill>
            <a:srgbClr val="F761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36782" y="3675042"/>
            <a:ext cx="478358" cy="2743200"/>
            <a:chOff x="1785463" y="2133600"/>
            <a:chExt cx="663815" cy="2743200"/>
          </a:xfrm>
        </p:grpSpPr>
        <p:grpSp>
          <p:nvGrpSpPr>
            <p:cNvPr id="10" name="Group 9"/>
            <p:cNvGrpSpPr/>
            <p:nvPr/>
          </p:nvGrpSpPr>
          <p:grpSpPr>
            <a:xfrm>
              <a:off x="1942180" y="2133600"/>
              <a:ext cx="374456" cy="2743200"/>
              <a:chOff x="990601" y="2133600"/>
              <a:chExt cx="435971" cy="2667000"/>
            </a:xfrm>
          </p:grpSpPr>
          <p:sp>
            <p:nvSpPr>
              <p:cNvPr id="13" name="Flowchart: Process 12"/>
              <p:cNvSpPr/>
              <p:nvPr/>
            </p:nvSpPr>
            <p:spPr bwMode="auto">
              <a:xfrm>
                <a:off x="990601" y="2133600"/>
                <a:ext cx="163489" cy="2667000"/>
              </a:xfrm>
              <a:prstGeom prst="flowChartProcess">
                <a:avLst/>
              </a:prstGeom>
              <a:pattFill prst="narHorz">
                <a:fgClr>
                  <a:srgbClr val="F7615A"/>
                </a:fgClr>
                <a:bgClr>
                  <a:schemeClr val="bg1"/>
                </a:bgClr>
              </a:patt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ヒラギノ角ゴ Pro W3" pitchFamily="86" charset="-128"/>
                </a:endParaRPr>
              </a:p>
            </p:txBody>
          </p:sp>
          <p:sp>
            <p:nvSpPr>
              <p:cNvPr id="14" name="Flowchart: Process 13"/>
              <p:cNvSpPr/>
              <p:nvPr/>
            </p:nvSpPr>
            <p:spPr bwMode="auto">
              <a:xfrm>
                <a:off x="1263083" y="2133600"/>
                <a:ext cx="163489" cy="2667000"/>
              </a:xfrm>
              <a:prstGeom prst="flowChartProcess">
                <a:avLst/>
              </a:prstGeom>
              <a:pattFill prst="narHorz">
                <a:fgClr>
                  <a:srgbClr val="F7615A"/>
                </a:fgClr>
                <a:bgClr>
                  <a:schemeClr val="bg1"/>
                </a:bgClr>
              </a:patt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ヒラギノ角ゴ Pro W3" pitchFamily="86" charset="-128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6200000">
              <a:off x="1770413" y="3344601"/>
              <a:ext cx="457201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64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007127" y="3364588"/>
              <a:ext cx="457202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64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5667" y="4162908"/>
            <a:ext cx="538674" cy="1905000"/>
            <a:chOff x="2588780" y="2621466"/>
            <a:chExt cx="747515" cy="1905000"/>
          </a:xfrm>
        </p:grpSpPr>
        <p:sp>
          <p:nvSpPr>
            <p:cNvPr id="16" name="Flowchart: Process 15"/>
            <p:cNvSpPr/>
            <p:nvPr/>
          </p:nvSpPr>
          <p:spPr bwMode="auto">
            <a:xfrm>
              <a:off x="2724095" y="2621466"/>
              <a:ext cx="215829" cy="19050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17" name="Flowchart: Process 16"/>
            <p:cNvSpPr/>
            <p:nvPr/>
          </p:nvSpPr>
          <p:spPr bwMode="auto">
            <a:xfrm>
              <a:off x="3041491" y="2621466"/>
              <a:ext cx="215829" cy="19050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2535629" y="3360416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128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856043" y="3379460"/>
              <a:ext cx="533404" cy="427100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128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52049" y="4437042"/>
            <a:ext cx="825208" cy="1371600"/>
            <a:chOff x="3610654" y="2895600"/>
            <a:chExt cx="1145137" cy="1371600"/>
          </a:xfrm>
        </p:grpSpPr>
        <p:sp>
          <p:nvSpPr>
            <p:cNvPr id="21" name="Flowchart: Process 20"/>
            <p:cNvSpPr/>
            <p:nvPr/>
          </p:nvSpPr>
          <p:spPr bwMode="auto">
            <a:xfrm>
              <a:off x="3696791" y="2895600"/>
              <a:ext cx="253661" cy="13716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22" name="Flowchart: Process 21"/>
            <p:cNvSpPr/>
            <p:nvPr/>
          </p:nvSpPr>
          <p:spPr bwMode="auto">
            <a:xfrm>
              <a:off x="4056393" y="2895600"/>
              <a:ext cx="253661" cy="13716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23" name="Flowchart: Process 22"/>
            <p:cNvSpPr/>
            <p:nvPr/>
          </p:nvSpPr>
          <p:spPr bwMode="auto">
            <a:xfrm>
              <a:off x="4415995" y="2895600"/>
              <a:ext cx="253661" cy="13716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557503" y="3367849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256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907632" y="3367848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256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275539" y="3379460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256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6805" y="4658208"/>
            <a:ext cx="834538" cy="921834"/>
            <a:chOff x="5032703" y="3116766"/>
            <a:chExt cx="1158085" cy="921834"/>
          </a:xfrm>
        </p:grpSpPr>
        <p:sp>
          <p:nvSpPr>
            <p:cNvPr id="28" name="Flowchart: Process 27"/>
            <p:cNvSpPr/>
            <p:nvPr/>
          </p:nvSpPr>
          <p:spPr bwMode="auto">
            <a:xfrm>
              <a:off x="5131582" y="3116766"/>
              <a:ext cx="283238" cy="9144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29" name="Flowchart: Process 28"/>
            <p:cNvSpPr/>
            <p:nvPr/>
          </p:nvSpPr>
          <p:spPr bwMode="auto">
            <a:xfrm>
              <a:off x="5491462" y="3124200"/>
              <a:ext cx="283238" cy="9144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30" name="Flowchart: Process 29"/>
            <p:cNvSpPr/>
            <p:nvPr/>
          </p:nvSpPr>
          <p:spPr bwMode="auto">
            <a:xfrm>
              <a:off x="5849676" y="3116766"/>
              <a:ext cx="283238" cy="9144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4979552" y="3367850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512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5387278" y="3367850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512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5710536" y="3379461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512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88313" y="4818042"/>
            <a:ext cx="879980" cy="613317"/>
            <a:chOff x="6575140" y="3276600"/>
            <a:chExt cx="1221145" cy="613317"/>
          </a:xfrm>
        </p:grpSpPr>
        <p:sp>
          <p:nvSpPr>
            <p:cNvPr id="35" name="Flowchart: Process 34"/>
            <p:cNvSpPr/>
            <p:nvPr/>
          </p:nvSpPr>
          <p:spPr bwMode="auto">
            <a:xfrm>
              <a:off x="6611234" y="3276600"/>
              <a:ext cx="322702" cy="6096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7002273" y="3276600"/>
              <a:ext cx="322702" cy="6096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7400906" y="3280317"/>
              <a:ext cx="322702" cy="609600"/>
            </a:xfrm>
            <a:prstGeom prst="flowChartProcess">
              <a:avLst/>
            </a:prstGeom>
            <a:pattFill prst="narHorz">
              <a:fgClr>
                <a:srgbClr val="F7615A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ヒラギノ角ゴ Pro W3" pitchFamily="86" charset="-128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6521989" y="3372494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512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6912314" y="3379459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512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7316033" y="3367848"/>
              <a:ext cx="533404" cy="427101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512</a:t>
              </a:r>
            </a:p>
          </p:txBody>
        </p:sp>
      </p:grpSp>
      <p:pic>
        <p:nvPicPr>
          <p:cNvPr id="41" name="Picture 4" descr="Image result for airbnb photo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27757" y="4296124"/>
            <a:ext cx="2584942" cy="13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377998" y="6132028"/>
            <a:ext cx="430887" cy="1033163"/>
          </a:xfrm>
          <a:prstGeom prst="rect">
            <a:avLst/>
          </a:prstGeom>
          <a:pattFill prst="narHorz">
            <a:fgClr>
              <a:srgbClr val="F7615A"/>
            </a:fgClr>
            <a:bgClr>
              <a:schemeClr val="bg1"/>
            </a:bgClr>
          </a:patt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err="1">
                <a:latin typeface="Garamond" panose="02020404030301010803" pitchFamily="18" charset="0"/>
              </a:rPr>
              <a:t>Conv</a:t>
            </a:r>
            <a:r>
              <a:rPr lang="en-US" sz="1600" dirty="0">
                <a:latin typeface="Garamond" panose="02020404030301010803" pitchFamily="18" charset="0"/>
              </a:rPr>
              <a:t> layer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66465" y="6118448"/>
            <a:ext cx="430887" cy="1033163"/>
          </a:xfrm>
          <a:prstGeom prst="rect">
            <a:avLst/>
          </a:prstGeom>
          <a:solidFill>
            <a:srgbClr val="F7615A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Max Pool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2071" y="6514382"/>
            <a:ext cx="205806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Fully Connected Layer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52427" y="4991782"/>
            <a:ext cx="408308" cy="2625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63142" y="3670176"/>
            <a:ext cx="1137738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Living Room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63142" y="4282422"/>
            <a:ext cx="1137738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Bedroom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63142" y="4928317"/>
            <a:ext cx="1137738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Kitchen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85701" y="5500527"/>
            <a:ext cx="1137738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Bathroom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499974" y="6102257"/>
            <a:ext cx="1137738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Outdoor</a:t>
            </a:r>
          </a:p>
        </p:txBody>
      </p:sp>
      <p:cxnSp>
        <p:nvCxnSpPr>
          <p:cNvPr id="66" name="Straight Arrow Connector 65"/>
          <p:cNvCxnSpPr>
            <a:endCxn id="61" idx="1"/>
          </p:cNvCxnSpPr>
          <p:nvPr/>
        </p:nvCxnSpPr>
        <p:spPr bwMode="auto">
          <a:xfrm flipV="1">
            <a:off x="8113109" y="3824065"/>
            <a:ext cx="350033" cy="1286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endCxn id="62" idx="1"/>
          </p:cNvCxnSpPr>
          <p:nvPr/>
        </p:nvCxnSpPr>
        <p:spPr bwMode="auto">
          <a:xfrm flipV="1">
            <a:off x="8113109" y="4436311"/>
            <a:ext cx="350033" cy="674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endCxn id="63" idx="1"/>
          </p:cNvCxnSpPr>
          <p:nvPr/>
        </p:nvCxnSpPr>
        <p:spPr bwMode="auto">
          <a:xfrm flipV="1">
            <a:off x="8113109" y="5082206"/>
            <a:ext cx="350033" cy="28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endCxn id="64" idx="1"/>
          </p:cNvCxnSpPr>
          <p:nvPr/>
        </p:nvCxnSpPr>
        <p:spPr bwMode="auto">
          <a:xfrm>
            <a:off x="8113109" y="5111020"/>
            <a:ext cx="372592" cy="543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>
            <a:endCxn id="65" idx="1"/>
          </p:cNvCxnSpPr>
          <p:nvPr/>
        </p:nvCxnSpPr>
        <p:spPr bwMode="auto">
          <a:xfrm>
            <a:off x="8113109" y="5111020"/>
            <a:ext cx="386865" cy="1145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AD48975-CFA7-4C85-8667-EF1B28E5E6E8}"/>
              </a:ext>
            </a:extLst>
          </p:cNvPr>
          <p:cNvSpPr txBox="1"/>
          <p:nvPr/>
        </p:nvSpPr>
        <p:spPr>
          <a:xfrm>
            <a:off x="1500808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Param </a:t>
            </a:r>
            <a:r>
              <a:rPr lang="en-US" sz="1000" dirty="0" err="1"/>
              <a:t>Vir</a:t>
            </a:r>
            <a:r>
              <a:rPr lang="en-US" sz="1000" dirty="0"/>
              <a:t> Singh –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6783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B46357-973D-BD09-9DDC-EDAFE414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5" y="357808"/>
            <a:ext cx="8691749" cy="5867573"/>
          </a:xfrm>
        </p:spPr>
      </p:pic>
    </p:spTree>
    <p:extLst>
      <p:ext uri="{BB962C8B-B14F-4D97-AF65-F5344CB8AC3E}">
        <p14:creationId xmlns:p14="http://schemas.microsoft.com/office/powerpoint/2010/main" val="156694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Recurrent NNs </a:t>
            </a:r>
            <a:r>
              <a:rPr lang="en-US" dirty="0"/>
              <a:t>are used for modeling </a:t>
            </a:r>
            <a:r>
              <a:rPr lang="en-US" dirty="0">
                <a:solidFill>
                  <a:srgbClr val="FF0000"/>
                </a:solidFill>
              </a:rPr>
              <a:t>sequential data </a:t>
            </a:r>
            <a:r>
              <a:rPr lang="en-US" dirty="0"/>
              <a:t>and data with varying length of inputs and outputs</a:t>
            </a:r>
          </a:p>
          <a:p>
            <a:pPr lvl="1"/>
            <a:r>
              <a:rPr lang="en-US" dirty="0"/>
              <a:t>Videos, text, speech, DNA sequences, human skeletal data</a:t>
            </a:r>
          </a:p>
          <a:p>
            <a:r>
              <a:rPr lang="en-US" dirty="0"/>
              <a:t>RNNs introduce recurrent connections between the neurons</a:t>
            </a:r>
          </a:p>
          <a:p>
            <a:pPr lvl="1"/>
            <a:r>
              <a:rPr lang="en-US" dirty="0"/>
              <a:t>This allows processing sequential data one element at a time by selectively passing information across a sequence</a:t>
            </a:r>
          </a:p>
          <a:p>
            <a:pPr lvl="1"/>
            <a:r>
              <a:rPr lang="en-US" dirty="0"/>
              <a:t>Memory of the previous inputs is stored in the model’s internal state and affect the model predictions</a:t>
            </a:r>
          </a:p>
          <a:p>
            <a:pPr lvl="1"/>
            <a:r>
              <a:rPr lang="en-US" dirty="0"/>
              <a:t>Can capture correlations in sequential data</a:t>
            </a:r>
          </a:p>
          <a:p>
            <a:r>
              <a:rPr lang="en-US" dirty="0"/>
              <a:t>RNNs use </a:t>
            </a:r>
            <a:r>
              <a:rPr lang="en-US" dirty="0">
                <a:solidFill>
                  <a:srgbClr val="FF0000"/>
                </a:solidFill>
              </a:rPr>
              <a:t>backpropagation-through-time</a:t>
            </a:r>
            <a:r>
              <a:rPr lang="en-US" dirty="0"/>
              <a:t> for training</a:t>
            </a:r>
          </a:p>
          <a:p>
            <a:r>
              <a:rPr lang="en-US" dirty="0"/>
              <a:t>RNNs are more sensitive to the vanishing gradient problem than CNNs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49AF0-68C1-4CF4-A9BB-0D5B58D041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Recurrent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Networks (RNNs)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RNN use same set of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across all time steps</a:t>
                </a:r>
              </a:p>
              <a:p>
                <a:pPr lvl="1"/>
                <a:r>
                  <a:rPr lang="en-US" dirty="0"/>
                  <a:t>A sequence of </a:t>
                </a:r>
                <a:r>
                  <a:rPr lang="en-US" dirty="0">
                    <a:solidFill>
                      <a:srgbClr val="FF0000"/>
                    </a:solidFill>
                  </a:rPr>
                  <a:t>hidden states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learned, which represents the memory of the network</a:t>
                </a:r>
              </a:p>
              <a:p>
                <a:pPr lvl="1"/>
                <a:r>
                  <a:rPr lang="en-US" dirty="0"/>
                  <a:t>The hidden state at step </a:t>
                </a:r>
                <a:r>
                  <a:rPr lang="en-US" i="1" dirty="0"/>
                  <a:t>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is calculated based on the previous hidden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the input at the current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i.e.,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 is a nonlinear activation function, e.g., </a:t>
                </a:r>
                <a:r>
                  <a:rPr lang="en-US" dirty="0" err="1"/>
                  <a:t>ReLU</a:t>
                </a:r>
                <a:r>
                  <a:rPr lang="en-US" dirty="0"/>
                  <a:t> or </a:t>
                </a:r>
                <a:r>
                  <a:rPr lang="en-US" dirty="0" err="1"/>
                  <a:t>tanh</a:t>
                </a:r>
                <a:endParaRPr lang="en-US" dirty="0"/>
              </a:p>
              <a:p>
                <a:r>
                  <a:rPr lang="en-US" dirty="0"/>
                  <a:t>RNN shown rolled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9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D0FB9-9872-4995-8E78-A408A50A14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673" y="1509936"/>
            <a:ext cx="6192687" cy="3502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Recurrent Neural Networks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50771" y="5071384"/>
            <a:ext cx="2707769" cy="1793358"/>
            <a:chOff x="734104" y="4062374"/>
            <a:chExt cx="2707769" cy="1793358"/>
          </a:xfrm>
        </p:grpSpPr>
        <p:sp>
          <p:nvSpPr>
            <p:cNvPr id="10" name="TextBox 9"/>
            <p:cNvSpPr txBox="1"/>
            <p:nvPr/>
          </p:nvSpPr>
          <p:spPr>
            <a:xfrm>
              <a:off x="1956566" y="5486400"/>
              <a:ext cx="52870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4104" y="4337827"/>
              <a:ext cx="529312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h0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05000" y="4247040"/>
              <a:ext cx="637445" cy="562051"/>
              <a:chOff x="3858302" y="3151589"/>
              <a:chExt cx="637445" cy="562051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3858302" y="3151589"/>
                <a:ext cx="637445" cy="562051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ヒラギノ角ゴ Pro W3" pitchFamily="86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934555" y="3247949"/>
                    <a:ext cx="456087" cy="308674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Palatino Linotype" panose="02040502050505030304" pitchFamily="18" charset="0"/>
                      </a:rPr>
                      <a:t>·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4555" y="3247949"/>
                    <a:ext cx="456087" cy="3086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333" t="-25490" r="-34667" b="-490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/>
            <p:cNvCxnSpPr>
              <a:stCxn id="11" idx="3"/>
              <a:endCxn id="19" idx="2"/>
            </p:cNvCxnSpPr>
            <p:nvPr/>
          </p:nvCxnSpPr>
          <p:spPr bwMode="auto">
            <a:xfrm>
              <a:off x="1263416" y="4522493"/>
              <a:ext cx="641584" cy="5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10" idx="0"/>
              <a:endCxn id="19" idx="4"/>
            </p:cNvCxnSpPr>
            <p:nvPr/>
          </p:nvCxnSpPr>
          <p:spPr bwMode="auto">
            <a:xfrm flipV="1">
              <a:off x="2220917" y="4809091"/>
              <a:ext cx="2806" cy="6773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39667" y="4062374"/>
                  <a:ext cx="4603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667" y="4062374"/>
                  <a:ext cx="46031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79" r="-2632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776051" y="4897398"/>
                  <a:ext cx="444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051" y="4897398"/>
                  <a:ext cx="44486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19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895600" y="4337827"/>
              <a:ext cx="546273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h1</a:t>
              </a:r>
            </a:p>
          </p:txBody>
        </p:sp>
        <p:cxnSp>
          <p:nvCxnSpPr>
            <p:cNvPr id="18" name="Straight Arrow Connector 17"/>
            <p:cNvCxnSpPr>
              <a:stCxn id="19" idx="6"/>
              <a:endCxn id="17" idx="1"/>
            </p:cNvCxnSpPr>
            <p:nvPr/>
          </p:nvCxnSpPr>
          <p:spPr bwMode="auto">
            <a:xfrm flipV="1">
              <a:off x="2542445" y="4522493"/>
              <a:ext cx="353155" cy="5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23"/>
          <p:cNvGrpSpPr/>
          <p:nvPr/>
        </p:nvGrpSpPr>
        <p:grpSpPr>
          <a:xfrm>
            <a:off x="3580820" y="5071384"/>
            <a:ext cx="2178457" cy="1793358"/>
            <a:chOff x="1263416" y="4062374"/>
            <a:chExt cx="2178457" cy="1793358"/>
          </a:xfrm>
        </p:grpSpPr>
        <p:sp>
          <p:nvSpPr>
            <p:cNvPr id="25" name="TextBox 24"/>
            <p:cNvSpPr txBox="1"/>
            <p:nvPr/>
          </p:nvSpPr>
          <p:spPr>
            <a:xfrm>
              <a:off x="1956566" y="5486400"/>
              <a:ext cx="52870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x2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05000" y="4247040"/>
              <a:ext cx="637445" cy="562051"/>
              <a:chOff x="3858302" y="3151589"/>
              <a:chExt cx="637445" cy="562051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3858302" y="3151589"/>
                <a:ext cx="637445" cy="562051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ヒラギノ角ゴ Pro W3" pitchFamily="86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934555" y="3247949"/>
                    <a:ext cx="454483" cy="308674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Palatino Linotype" panose="02040502050505030304" pitchFamily="18" charset="0"/>
                      </a:rPr>
                      <a:t>·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4555" y="3247949"/>
                    <a:ext cx="454483" cy="3086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333" t="-25490" r="-34667" b="-490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Arrow Connector 26"/>
            <p:cNvCxnSpPr>
              <a:endCxn id="33" idx="2"/>
            </p:cNvCxnSpPr>
            <p:nvPr/>
          </p:nvCxnSpPr>
          <p:spPr bwMode="auto">
            <a:xfrm>
              <a:off x="1263416" y="4522493"/>
              <a:ext cx="641584" cy="5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25" idx="0"/>
              <a:endCxn id="33" idx="4"/>
            </p:cNvCxnSpPr>
            <p:nvPr/>
          </p:nvCxnSpPr>
          <p:spPr bwMode="auto">
            <a:xfrm flipV="1">
              <a:off x="2220917" y="4809091"/>
              <a:ext cx="2806" cy="6773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339667" y="4062374"/>
                  <a:ext cx="4603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667" y="4062374"/>
                  <a:ext cx="46031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79" r="-2632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776051" y="4897398"/>
                  <a:ext cx="444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051" y="4897398"/>
                  <a:ext cx="44486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849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2895600" y="4337827"/>
              <a:ext cx="546273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h2</a:t>
              </a:r>
            </a:p>
          </p:txBody>
        </p:sp>
        <p:cxnSp>
          <p:nvCxnSpPr>
            <p:cNvPr id="32" name="Straight Arrow Connector 31"/>
            <p:cNvCxnSpPr>
              <a:stCxn id="33" idx="6"/>
              <a:endCxn id="31" idx="1"/>
            </p:cNvCxnSpPr>
            <p:nvPr/>
          </p:nvCxnSpPr>
          <p:spPr bwMode="auto">
            <a:xfrm flipV="1">
              <a:off x="2542445" y="4522493"/>
              <a:ext cx="353155" cy="5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Group 34"/>
          <p:cNvGrpSpPr/>
          <p:nvPr/>
        </p:nvGrpSpPr>
        <p:grpSpPr>
          <a:xfrm>
            <a:off x="5766304" y="5071384"/>
            <a:ext cx="2178457" cy="1793358"/>
            <a:chOff x="1263416" y="4062374"/>
            <a:chExt cx="2178457" cy="1793358"/>
          </a:xfrm>
        </p:grpSpPr>
        <p:sp>
          <p:nvSpPr>
            <p:cNvPr id="36" name="TextBox 35"/>
            <p:cNvSpPr txBox="1"/>
            <p:nvPr/>
          </p:nvSpPr>
          <p:spPr>
            <a:xfrm>
              <a:off x="1956566" y="5486400"/>
              <a:ext cx="52870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x3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05000" y="4247040"/>
              <a:ext cx="637445" cy="562051"/>
              <a:chOff x="3858302" y="3151589"/>
              <a:chExt cx="637445" cy="562051"/>
            </a:xfrm>
          </p:grpSpPr>
          <p:sp>
            <p:nvSpPr>
              <p:cNvPr id="44" name="Oval 43"/>
              <p:cNvSpPr/>
              <p:nvPr/>
            </p:nvSpPr>
            <p:spPr bwMode="auto">
              <a:xfrm>
                <a:off x="3858302" y="3151589"/>
                <a:ext cx="637445" cy="562051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ヒラギノ角ゴ Pro W3" pitchFamily="86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934555" y="3247949"/>
                    <a:ext cx="454483" cy="308674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Palatino Linotype" panose="02040502050505030304" pitchFamily="18" charset="0"/>
                      </a:rPr>
                      <a:t>·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4555" y="3247949"/>
                    <a:ext cx="454483" cy="308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027" t="-25490" r="-35135" b="-490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>
              <a:endCxn id="44" idx="2"/>
            </p:cNvCxnSpPr>
            <p:nvPr/>
          </p:nvCxnSpPr>
          <p:spPr bwMode="auto">
            <a:xfrm>
              <a:off x="1263416" y="4522493"/>
              <a:ext cx="641584" cy="5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>
              <a:stCxn id="36" idx="0"/>
              <a:endCxn id="44" idx="4"/>
            </p:cNvCxnSpPr>
            <p:nvPr/>
          </p:nvCxnSpPr>
          <p:spPr bwMode="auto">
            <a:xfrm flipV="1">
              <a:off x="2220917" y="4809091"/>
              <a:ext cx="2806" cy="6773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339667" y="4062374"/>
                  <a:ext cx="4603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667" y="4062374"/>
                  <a:ext cx="46031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000" r="-4000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776051" y="4897398"/>
                  <a:ext cx="4448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051" y="4897398"/>
                  <a:ext cx="44486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333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2895600" y="4337827"/>
              <a:ext cx="546273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h3</a:t>
              </a:r>
            </a:p>
          </p:txBody>
        </p:sp>
        <p:cxnSp>
          <p:nvCxnSpPr>
            <p:cNvPr id="43" name="Straight Arrow Connector 42"/>
            <p:cNvCxnSpPr>
              <a:stCxn id="44" idx="6"/>
              <a:endCxn id="42" idx="1"/>
            </p:cNvCxnSpPr>
            <p:nvPr/>
          </p:nvCxnSpPr>
          <p:spPr bwMode="auto">
            <a:xfrm flipV="1">
              <a:off x="2542445" y="4522493"/>
              <a:ext cx="353155" cy="5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Oval 45"/>
          <p:cNvSpPr/>
          <p:nvPr/>
        </p:nvSpPr>
        <p:spPr bwMode="auto">
          <a:xfrm>
            <a:off x="8402411" y="5229358"/>
            <a:ext cx="695573" cy="562051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86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490550" y="5320144"/>
                <a:ext cx="519297" cy="332912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dirty="0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·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550" y="5320144"/>
                <a:ext cx="519297" cy="332912"/>
              </a:xfrm>
              <a:prstGeom prst="rect">
                <a:avLst/>
              </a:prstGeom>
              <a:blipFill>
                <a:blip r:embed="rId14"/>
                <a:stretch>
                  <a:fillRect l="-23529" t="-22222" r="-16471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2" idx="3"/>
          </p:cNvCxnSpPr>
          <p:nvPr/>
        </p:nvCxnSpPr>
        <p:spPr bwMode="auto">
          <a:xfrm flipV="1">
            <a:off x="7944761" y="5530877"/>
            <a:ext cx="496710" cy="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endCxn id="51" idx="2"/>
          </p:cNvCxnSpPr>
          <p:nvPr/>
        </p:nvCxnSpPr>
        <p:spPr bwMode="auto">
          <a:xfrm flipV="1">
            <a:off x="8750197" y="4966320"/>
            <a:ext cx="0" cy="263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949252" y="5071717"/>
                <a:ext cx="453907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52" y="5071717"/>
                <a:ext cx="453907" cy="398507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078706" y="4596988"/>
            <a:ext cx="1342982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F606FA-44B1-46D7-B26B-DA5AC11495A4}"/>
              </a:ext>
            </a:extLst>
          </p:cNvPr>
          <p:cNvSpPr txBox="1"/>
          <p:nvPr/>
        </p:nvSpPr>
        <p:spPr>
          <a:xfrm>
            <a:off x="1500808" y="7526179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Param </a:t>
            </a:r>
            <a:r>
              <a:rPr lang="en-US" sz="1000" dirty="0" err="1"/>
              <a:t>Vir</a:t>
            </a:r>
            <a:r>
              <a:rPr lang="en-US" sz="1000" dirty="0"/>
              <a:t> Singh –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01934" y="6982544"/>
                <a:ext cx="3708367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INPUT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, ….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34" y="6982544"/>
                <a:ext cx="3708367" cy="369332"/>
              </a:xfrm>
              <a:prstGeom prst="rect">
                <a:avLst/>
              </a:prstGeom>
              <a:blipFill>
                <a:blip r:embed="rId16"/>
                <a:stretch>
                  <a:fillRect l="-977" t="-2985" b="-1791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716832" y="4596988"/>
                <a:ext cx="4474760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HIDDEN STATES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, ….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2" y="4596988"/>
                <a:ext cx="4474760" cy="369332"/>
              </a:xfrm>
              <a:prstGeom prst="rect">
                <a:avLst/>
              </a:prstGeom>
              <a:blipFill>
                <a:blip r:embed="rId17"/>
                <a:stretch>
                  <a:fillRect l="-811" t="-2985" b="-1791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9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10263</TotalTime>
  <Words>1005</Words>
  <Application>Microsoft Office PowerPoint</Application>
  <PresentationFormat>Custom</PresentationFormat>
  <Paragraphs>203</Paragraphs>
  <Slides>29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Amazon Ember</vt:lpstr>
      <vt:lpstr>Arial</vt:lpstr>
      <vt:lpstr>Calibri</vt:lpstr>
      <vt:lpstr>Cambria Math</vt:lpstr>
      <vt:lpstr>Courier New</vt:lpstr>
      <vt:lpstr>Garamond</vt:lpstr>
      <vt:lpstr>inherit</vt:lpstr>
      <vt:lpstr>Palatino Linotype</vt:lpstr>
      <vt:lpstr>Wingdings</vt:lpstr>
      <vt:lpstr>Office Theme</vt:lpstr>
      <vt:lpstr>方程式</vt:lpstr>
      <vt:lpstr>Deep vs Shallow Networks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Convolutional Neural Networks (CNNs)</vt:lpstr>
      <vt:lpstr>PowerPoint Presentation</vt:lpstr>
      <vt:lpstr>Recurrent Neural Networks (RNNs)</vt:lpstr>
      <vt:lpstr>Recurrent Neural Networks (RNNs)</vt:lpstr>
      <vt:lpstr>Recurrent Neural Networks (RNNs)</vt:lpstr>
      <vt:lpstr>Bidirectional RNNs</vt:lpstr>
      <vt:lpstr>LSTM Networks</vt:lpstr>
      <vt:lpstr>LSTM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Sheridan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Vakanski Aleksandar</dc:creator>
  <cp:lastModifiedBy>Dr. Nouhad Rizk</cp:lastModifiedBy>
  <cp:revision>2835</cp:revision>
  <cp:lastPrinted>2016-01-16T17:38:40Z</cp:lastPrinted>
  <dcterms:created xsi:type="dcterms:W3CDTF">2014-06-16T13:46:25Z</dcterms:created>
  <dcterms:modified xsi:type="dcterms:W3CDTF">2022-09-09T16:55:35Z</dcterms:modified>
</cp:coreProperties>
</file>