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2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95FA-889F-DA95-5EFD-4392001C0E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F0B97E-3E2D-D74A-12C4-6E408BEDA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9A9CF2-CDBD-A719-3EF8-5E799B132E08}"/>
              </a:ext>
            </a:extLst>
          </p:cNvPr>
          <p:cNvSpPr>
            <a:spLocks noGrp="1"/>
          </p:cNvSpPr>
          <p:nvPr>
            <p:ph type="dt" sz="half" idx="10"/>
          </p:nvPr>
        </p:nvSpPr>
        <p:spPr/>
        <p:txBody>
          <a:bodyPr/>
          <a:lstStyle/>
          <a:p>
            <a:fld id="{D35B60F4-B8AC-4F9D-BDE4-0ED8E349779E}" type="datetimeFigureOut">
              <a:rPr lang="en-US" smtClean="0"/>
              <a:t>9/9/2022</a:t>
            </a:fld>
            <a:endParaRPr lang="en-US"/>
          </a:p>
        </p:txBody>
      </p:sp>
      <p:sp>
        <p:nvSpPr>
          <p:cNvPr id="5" name="Footer Placeholder 4">
            <a:extLst>
              <a:ext uri="{FF2B5EF4-FFF2-40B4-BE49-F238E27FC236}">
                <a16:creationId xmlns:a16="http://schemas.microsoft.com/office/drawing/2014/main" id="{9DD1A0C2-7D9D-7FD1-45E6-ADBA781AC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81B0B-4892-01A9-7128-4A8D9492E38F}"/>
              </a:ext>
            </a:extLst>
          </p:cNvPr>
          <p:cNvSpPr>
            <a:spLocks noGrp="1"/>
          </p:cNvSpPr>
          <p:nvPr>
            <p:ph type="sldNum" sz="quarter" idx="12"/>
          </p:nvPr>
        </p:nvSpPr>
        <p:spPr/>
        <p:txBody>
          <a:bodyPr/>
          <a:lstStyle/>
          <a:p>
            <a:fld id="{5780B784-53DE-4089-9745-AA6D3E9E6854}" type="slidenum">
              <a:rPr lang="en-US" smtClean="0"/>
              <a:t>‹#›</a:t>
            </a:fld>
            <a:endParaRPr lang="en-US"/>
          </a:p>
        </p:txBody>
      </p:sp>
    </p:spTree>
    <p:extLst>
      <p:ext uri="{BB962C8B-B14F-4D97-AF65-F5344CB8AC3E}">
        <p14:creationId xmlns:p14="http://schemas.microsoft.com/office/powerpoint/2010/main" val="375606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8BC-C036-EFD9-D540-75848E2BB9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CFBA7B-DE02-A866-7DD5-D308B7E8DC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A981C-FB31-7D68-8697-283184751CE0}"/>
              </a:ext>
            </a:extLst>
          </p:cNvPr>
          <p:cNvSpPr>
            <a:spLocks noGrp="1"/>
          </p:cNvSpPr>
          <p:nvPr>
            <p:ph type="dt" sz="half" idx="10"/>
          </p:nvPr>
        </p:nvSpPr>
        <p:spPr/>
        <p:txBody>
          <a:bodyPr/>
          <a:lstStyle/>
          <a:p>
            <a:fld id="{D35B60F4-B8AC-4F9D-BDE4-0ED8E349779E}" type="datetimeFigureOut">
              <a:rPr lang="en-US" smtClean="0"/>
              <a:t>9/9/2022</a:t>
            </a:fld>
            <a:endParaRPr lang="en-US"/>
          </a:p>
        </p:txBody>
      </p:sp>
      <p:sp>
        <p:nvSpPr>
          <p:cNvPr id="5" name="Footer Placeholder 4">
            <a:extLst>
              <a:ext uri="{FF2B5EF4-FFF2-40B4-BE49-F238E27FC236}">
                <a16:creationId xmlns:a16="http://schemas.microsoft.com/office/drawing/2014/main" id="{7A98D906-9A16-E0F8-3536-34FFA5F32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0897C-BFF8-A3A6-5599-8AF304FFC926}"/>
              </a:ext>
            </a:extLst>
          </p:cNvPr>
          <p:cNvSpPr>
            <a:spLocks noGrp="1"/>
          </p:cNvSpPr>
          <p:nvPr>
            <p:ph type="sldNum" sz="quarter" idx="12"/>
          </p:nvPr>
        </p:nvSpPr>
        <p:spPr/>
        <p:txBody>
          <a:bodyPr/>
          <a:lstStyle/>
          <a:p>
            <a:fld id="{5780B784-53DE-4089-9745-AA6D3E9E6854}" type="slidenum">
              <a:rPr lang="en-US" smtClean="0"/>
              <a:t>‹#›</a:t>
            </a:fld>
            <a:endParaRPr lang="en-US"/>
          </a:p>
        </p:txBody>
      </p:sp>
    </p:spTree>
    <p:extLst>
      <p:ext uri="{BB962C8B-B14F-4D97-AF65-F5344CB8AC3E}">
        <p14:creationId xmlns:p14="http://schemas.microsoft.com/office/powerpoint/2010/main" val="176900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2C079-0BD5-B720-6B18-BD81D89A21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43E2F0-47DF-C61B-0348-40F3F57B03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69D1A-0A6B-FC48-D628-6E920269DC48}"/>
              </a:ext>
            </a:extLst>
          </p:cNvPr>
          <p:cNvSpPr>
            <a:spLocks noGrp="1"/>
          </p:cNvSpPr>
          <p:nvPr>
            <p:ph type="dt" sz="half" idx="10"/>
          </p:nvPr>
        </p:nvSpPr>
        <p:spPr/>
        <p:txBody>
          <a:bodyPr/>
          <a:lstStyle/>
          <a:p>
            <a:fld id="{D35B60F4-B8AC-4F9D-BDE4-0ED8E349779E}" type="datetimeFigureOut">
              <a:rPr lang="en-US" smtClean="0"/>
              <a:t>9/9/2022</a:t>
            </a:fld>
            <a:endParaRPr lang="en-US"/>
          </a:p>
        </p:txBody>
      </p:sp>
      <p:sp>
        <p:nvSpPr>
          <p:cNvPr id="5" name="Footer Placeholder 4">
            <a:extLst>
              <a:ext uri="{FF2B5EF4-FFF2-40B4-BE49-F238E27FC236}">
                <a16:creationId xmlns:a16="http://schemas.microsoft.com/office/drawing/2014/main" id="{E5AE80EE-9D77-226A-EBBD-84B12A635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C3E4-A712-BBAF-96F1-D78435F4463F}"/>
              </a:ext>
            </a:extLst>
          </p:cNvPr>
          <p:cNvSpPr>
            <a:spLocks noGrp="1"/>
          </p:cNvSpPr>
          <p:nvPr>
            <p:ph type="sldNum" sz="quarter" idx="12"/>
          </p:nvPr>
        </p:nvSpPr>
        <p:spPr/>
        <p:txBody>
          <a:bodyPr/>
          <a:lstStyle/>
          <a:p>
            <a:fld id="{5780B784-53DE-4089-9745-AA6D3E9E6854}" type="slidenum">
              <a:rPr lang="en-US" smtClean="0"/>
              <a:t>‹#›</a:t>
            </a:fld>
            <a:endParaRPr lang="en-US"/>
          </a:p>
        </p:txBody>
      </p:sp>
    </p:spTree>
    <p:extLst>
      <p:ext uri="{BB962C8B-B14F-4D97-AF65-F5344CB8AC3E}">
        <p14:creationId xmlns:p14="http://schemas.microsoft.com/office/powerpoint/2010/main" val="4047300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A0C6-B3D4-5391-5ED2-05BB647AC0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96BA05-1FF2-582A-9FFF-863A7B9EC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3224A-B17A-30D7-302C-64AE42C33421}"/>
              </a:ext>
            </a:extLst>
          </p:cNvPr>
          <p:cNvSpPr>
            <a:spLocks noGrp="1"/>
          </p:cNvSpPr>
          <p:nvPr>
            <p:ph type="dt" sz="half" idx="10"/>
          </p:nvPr>
        </p:nvSpPr>
        <p:spPr/>
        <p:txBody>
          <a:bodyPr/>
          <a:lstStyle/>
          <a:p>
            <a:fld id="{D35B60F4-B8AC-4F9D-BDE4-0ED8E349779E}" type="datetimeFigureOut">
              <a:rPr lang="en-US" smtClean="0"/>
              <a:t>9/9/2022</a:t>
            </a:fld>
            <a:endParaRPr lang="en-US"/>
          </a:p>
        </p:txBody>
      </p:sp>
      <p:sp>
        <p:nvSpPr>
          <p:cNvPr id="5" name="Footer Placeholder 4">
            <a:extLst>
              <a:ext uri="{FF2B5EF4-FFF2-40B4-BE49-F238E27FC236}">
                <a16:creationId xmlns:a16="http://schemas.microsoft.com/office/drawing/2014/main" id="{B308419E-3F49-8410-50AE-37E910C98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89D4D-FB3E-8BDB-CA80-5066281A426E}"/>
              </a:ext>
            </a:extLst>
          </p:cNvPr>
          <p:cNvSpPr>
            <a:spLocks noGrp="1"/>
          </p:cNvSpPr>
          <p:nvPr>
            <p:ph type="sldNum" sz="quarter" idx="12"/>
          </p:nvPr>
        </p:nvSpPr>
        <p:spPr/>
        <p:txBody>
          <a:bodyPr/>
          <a:lstStyle/>
          <a:p>
            <a:fld id="{5780B784-53DE-4089-9745-AA6D3E9E6854}" type="slidenum">
              <a:rPr lang="en-US" smtClean="0"/>
              <a:t>‹#›</a:t>
            </a:fld>
            <a:endParaRPr lang="en-US"/>
          </a:p>
        </p:txBody>
      </p:sp>
    </p:spTree>
    <p:extLst>
      <p:ext uri="{BB962C8B-B14F-4D97-AF65-F5344CB8AC3E}">
        <p14:creationId xmlns:p14="http://schemas.microsoft.com/office/powerpoint/2010/main" val="385053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23D0-506C-676E-CE40-AAD15D17CC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5C03AE-88D4-8166-AEBE-A4140ECC7A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786A22-E537-81B9-7123-47A1D2569D06}"/>
              </a:ext>
            </a:extLst>
          </p:cNvPr>
          <p:cNvSpPr>
            <a:spLocks noGrp="1"/>
          </p:cNvSpPr>
          <p:nvPr>
            <p:ph type="dt" sz="half" idx="10"/>
          </p:nvPr>
        </p:nvSpPr>
        <p:spPr/>
        <p:txBody>
          <a:bodyPr/>
          <a:lstStyle/>
          <a:p>
            <a:fld id="{D35B60F4-B8AC-4F9D-BDE4-0ED8E349779E}" type="datetimeFigureOut">
              <a:rPr lang="en-US" smtClean="0"/>
              <a:t>9/9/2022</a:t>
            </a:fld>
            <a:endParaRPr lang="en-US"/>
          </a:p>
        </p:txBody>
      </p:sp>
      <p:sp>
        <p:nvSpPr>
          <p:cNvPr id="5" name="Footer Placeholder 4">
            <a:extLst>
              <a:ext uri="{FF2B5EF4-FFF2-40B4-BE49-F238E27FC236}">
                <a16:creationId xmlns:a16="http://schemas.microsoft.com/office/drawing/2014/main" id="{E92D071D-8375-2B24-2472-E13150F10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652D4-0D13-7772-C201-2477C449B2EE}"/>
              </a:ext>
            </a:extLst>
          </p:cNvPr>
          <p:cNvSpPr>
            <a:spLocks noGrp="1"/>
          </p:cNvSpPr>
          <p:nvPr>
            <p:ph type="sldNum" sz="quarter" idx="12"/>
          </p:nvPr>
        </p:nvSpPr>
        <p:spPr/>
        <p:txBody>
          <a:bodyPr/>
          <a:lstStyle/>
          <a:p>
            <a:fld id="{5780B784-53DE-4089-9745-AA6D3E9E6854}" type="slidenum">
              <a:rPr lang="en-US" smtClean="0"/>
              <a:t>‹#›</a:t>
            </a:fld>
            <a:endParaRPr lang="en-US"/>
          </a:p>
        </p:txBody>
      </p:sp>
    </p:spTree>
    <p:extLst>
      <p:ext uri="{BB962C8B-B14F-4D97-AF65-F5344CB8AC3E}">
        <p14:creationId xmlns:p14="http://schemas.microsoft.com/office/powerpoint/2010/main" val="76927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293C-CFE3-98F1-94A0-0D01131BB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E14134-C75A-596E-562A-F43765C893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59444-8399-A982-C936-2DEC83996E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1D93F2-5574-D267-C84B-4D731F3250FE}"/>
              </a:ext>
            </a:extLst>
          </p:cNvPr>
          <p:cNvSpPr>
            <a:spLocks noGrp="1"/>
          </p:cNvSpPr>
          <p:nvPr>
            <p:ph type="dt" sz="half" idx="10"/>
          </p:nvPr>
        </p:nvSpPr>
        <p:spPr/>
        <p:txBody>
          <a:bodyPr/>
          <a:lstStyle/>
          <a:p>
            <a:fld id="{D35B60F4-B8AC-4F9D-BDE4-0ED8E349779E}" type="datetimeFigureOut">
              <a:rPr lang="en-US" smtClean="0"/>
              <a:t>9/9/2022</a:t>
            </a:fld>
            <a:endParaRPr lang="en-US"/>
          </a:p>
        </p:txBody>
      </p:sp>
      <p:sp>
        <p:nvSpPr>
          <p:cNvPr id="6" name="Footer Placeholder 5">
            <a:extLst>
              <a:ext uri="{FF2B5EF4-FFF2-40B4-BE49-F238E27FC236}">
                <a16:creationId xmlns:a16="http://schemas.microsoft.com/office/drawing/2014/main" id="{7347BB9A-779F-1266-561A-7E74B2A1EC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37E4A-939B-C9FA-8284-003802DFB0AF}"/>
              </a:ext>
            </a:extLst>
          </p:cNvPr>
          <p:cNvSpPr>
            <a:spLocks noGrp="1"/>
          </p:cNvSpPr>
          <p:nvPr>
            <p:ph type="sldNum" sz="quarter" idx="12"/>
          </p:nvPr>
        </p:nvSpPr>
        <p:spPr/>
        <p:txBody>
          <a:bodyPr/>
          <a:lstStyle/>
          <a:p>
            <a:fld id="{5780B784-53DE-4089-9745-AA6D3E9E6854}" type="slidenum">
              <a:rPr lang="en-US" smtClean="0"/>
              <a:t>‹#›</a:t>
            </a:fld>
            <a:endParaRPr lang="en-US"/>
          </a:p>
        </p:txBody>
      </p:sp>
    </p:spTree>
    <p:extLst>
      <p:ext uri="{BB962C8B-B14F-4D97-AF65-F5344CB8AC3E}">
        <p14:creationId xmlns:p14="http://schemas.microsoft.com/office/powerpoint/2010/main" val="411562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8B71-E39D-AB4F-BF9B-4BC4DB2BA9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38923B-7296-2D50-DFCC-3BB5EE2299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B1BB8B-AB60-1DEE-B42E-CE6CAC4084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856809-2111-F611-025E-6E35CEA7A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15F3D1-BEFB-804D-203E-0961D80D9D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23AF8B-3EC3-7184-2072-52AF7C8F3A5F}"/>
              </a:ext>
            </a:extLst>
          </p:cNvPr>
          <p:cNvSpPr>
            <a:spLocks noGrp="1"/>
          </p:cNvSpPr>
          <p:nvPr>
            <p:ph type="dt" sz="half" idx="10"/>
          </p:nvPr>
        </p:nvSpPr>
        <p:spPr/>
        <p:txBody>
          <a:bodyPr/>
          <a:lstStyle/>
          <a:p>
            <a:fld id="{D35B60F4-B8AC-4F9D-BDE4-0ED8E349779E}" type="datetimeFigureOut">
              <a:rPr lang="en-US" smtClean="0"/>
              <a:t>9/9/2022</a:t>
            </a:fld>
            <a:endParaRPr lang="en-US"/>
          </a:p>
        </p:txBody>
      </p:sp>
      <p:sp>
        <p:nvSpPr>
          <p:cNvPr id="8" name="Footer Placeholder 7">
            <a:extLst>
              <a:ext uri="{FF2B5EF4-FFF2-40B4-BE49-F238E27FC236}">
                <a16:creationId xmlns:a16="http://schemas.microsoft.com/office/drawing/2014/main" id="{167353DE-9268-57DE-4758-E281B9A259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BBA04F-98C5-B832-D517-315426A6DD42}"/>
              </a:ext>
            </a:extLst>
          </p:cNvPr>
          <p:cNvSpPr>
            <a:spLocks noGrp="1"/>
          </p:cNvSpPr>
          <p:nvPr>
            <p:ph type="sldNum" sz="quarter" idx="12"/>
          </p:nvPr>
        </p:nvSpPr>
        <p:spPr/>
        <p:txBody>
          <a:bodyPr/>
          <a:lstStyle/>
          <a:p>
            <a:fld id="{5780B784-53DE-4089-9745-AA6D3E9E6854}" type="slidenum">
              <a:rPr lang="en-US" smtClean="0"/>
              <a:t>‹#›</a:t>
            </a:fld>
            <a:endParaRPr lang="en-US"/>
          </a:p>
        </p:txBody>
      </p:sp>
    </p:spTree>
    <p:extLst>
      <p:ext uri="{BB962C8B-B14F-4D97-AF65-F5344CB8AC3E}">
        <p14:creationId xmlns:p14="http://schemas.microsoft.com/office/powerpoint/2010/main" val="119979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E6FE-5EE1-F0A2-A7EB-8B9A38AC29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459737-FC80-4887-CD66-2C36EDB72F42}"/>
              </a:ext>
            </a:extLst>
          </p:cNvPr>
          <p:cNvSpPr>
            <a:spLocks noGrp="1"/>
          </p:cNvSpPr>
          <p:nvPr>
            <p:ph type="dt" sz="half" idx="10"/>
          </p:nvPr>
        </p:nvSpPr>
        <p:spPr/>
        <p:txBody>
          <a:bodyPr/>
          <a:lstStyle/>
          <a:p>
            <a:fld id="{D35B60F4-B8AC-4F9D-BDE4-0ED8E349779E}" type="datetimeFigureOut">
              <a:rPr lang="en-US" smtClean="0"/>
              <a:t>9/9/2022</a:t>
            </a:fld>
            <a:endParaRPr lang="en-US"/>
          </a:p>
        </p:txBody>
      </p:sp>
      <p:sp>
        <p:nvSpPr>
          <p:cNvPr id="4" name="Footer Placeholder 3">
            <a:extLst>
              <a:ext uri="{FF2B5EF4-FFF2-40B4-BE49-F238E27FC236}">
                <a16:creationId xmlns:a16="http://schemas.microsoft.com/office/drawing/2014/main" id="{6A1698D4-9EFB-D16E-1C00-A6180915C4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042C1D-7CF8-3AB4-226D-9101C29276F4}"/>
              </a:ext>
            </a:extLst>
          </p:cNvPr>
          <p:cNvSpPr>
            <a:spLocks noGrp="1"/>
          </p:cNvSpPr>
          <p:nvPr>
            <p:ph type="sldNum" sz="quarter" idx="12"/>
          </p:nvPr>
        </p:nvSpPr>
        <p:spPr/>
        <p:txBody>
          <a:bodyPr/>
          <a:lstStyle/>
          <a:p>
            <a:fld id="{5780B784-53DE-4089-9745-AA6D3E9E6854}" type="slidenum">
              <a:rPr lang="en-US" smtClean="0"/>
              <a:t>‹#›</a:t>
            </a:fld>
            <a:endParaRPr lang="en-US"/>
          </a:p>
        </p:txBody>
      </p:sp>
    </p:spTree>
    <p:extLst>
      <p:ext uri="{BB962C8B-B14F-4D97-AF65-F5344CB8AC3E}">
        <p14:creationId xmlns:p14="http://schemas.microsoft.com/office/powerpoint/2010/main" val="340165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C1421-F6AC-3F14-7522-31B534C9A65D}"/>
              </a:ext>
            </a:extLst>
          </p:cNvPr>
          <p:cNvSpPr>
            <a:spLocks noGrp="1"/>
          </p:cNvSpPr>
          <p:nvPr>
            <p:ph type="dt" sz="half" idx="10"/>
          </p:nvPr>
        </p:nvSpPr>
        <p:spPr/>
        <p:txBody>
          <a:bodyPr/>
          <a:lstStyle/>
          <a:p>
            <a:fld id="{D35B60F4-B8AC-4F9D-BDE4-0ED8E349779E}" type="datetimeFigureOut">
              <a:rPr lang="en-US" smtClean="0"/>
              <a:t>9/9/2022</a:t>
            </a:fld>
            <a:endParaRPr lang="en-US"/>
          </a:p>
        </p:txBody>
      </p:sp>
      <p:sp>
        <p:nvSpPr>
          <p:cNvPr id="3" name="Footer Placeholder 2">
            <a:extLst>
              <a:ext uri="{FF2B5EF4-FFF2-40B4-BE49-F238E27FC236}">
                <a16:creationId xmlns:a16="http://schemas.microsoft.com/office/drawing/2014/main" id="{8DEB1466-71BD-E98A-EEB6-418B44E67E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A51659-0499-ED90-51A8-38EA82700155}"/>
              </a:ext>
            </a:extLst>
          </p:cNvPr>
          <p:cNvSpPr>
            <a:spLocks noGrp="1"/>
          </p:cNvSpPr>
          <p:nvPr>
            <p:ph type="sldNum" sz="quarter" idx="12"/>
          </p:nvPr>
        </p:nvSpPr>
        <p:spPr/>
        <p:txBody>
          <a:bodyPr/>
          <a:lstStyle/>
          <a:p>
            <a:fld id="{5780B784-53DE-4089-9745-AA6D3E9E6854}" type="slidenum">
              <a:rPr lang="en-US" smtClean="0"/>
              <a:t>‹#›</a:t>
            </a:fld>
            <a:endParaRPr lang="en-US"/>
          </a:p>
        </p:txBody>
      </p:sp>
    </p:spTree>
    <p:extLst>
      <p:ext uri="{BB962C8B-B14F-4D97-AF65-F5344CB8AC3E}">
        <p14:creationId xmlns:p14="http://schemas.microsoft.com/office/powerpoint/2010/main" val="159664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8BAD-D400-1C43-2C07-01DF5EB017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BD1E00-BF5C-6F56-DB20-F17842AC7A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0B097E-9641-64D3-F59D-55C395F78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53A5D-4AC0-9431-D077-9442696A7570}"/>
              </a:ext>
            </a:extLst>
          </p:cNvPr>
          <p:cNvSpPr>
            <a:spLocks noGrp="1"/>
          </p:cNvSpPr>
          <p:nvPr>
            <p:ph type="dt" sz="half" idx="10"/>
          </p:nvPr>
        </p:nvSpPr>
        <p:spPr/>
        <p:txBody>
          <a:bodyPr/>
          <a:lstStyle/>
          <a:p>
            <a:fld id="{D35B60F4-B8AC-4F9D-BDE4-0ED8E349779E}" type="datetimeFigureOut">
              <a:rPr lang="en-US" smtClean="0"/>
              <a:t>9/9/2022</a:t>
            </a:fld>
            <a:endParaRPr lang="en-US"/>
          </a:p>
        </p:txBody>
      </p:sp>
      <p:sp>
        <p:nvSpPr>
          <p:cNvPr id="6" name="Footer Placeholder 5">
            <a:extLst>
              <a:ext uri="{FF2B5EF4-FFF2-40B4-BE49-F238E27FC236}">
                <a16:creationId xmlns:a16="http://schemas.microsoft.com/office/drawing/2014/main" id="{D6107EEE-A9A6-9FE9-2FC8-11D0EC183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5306C7-E32F-79DE-8677-EA5D5F7B1C2B}"/>
              </a:ext>
            </a:extLst>
          </p:cNvPr>
          <p:cNvSpPr>
            <a:spLocks noGrp="1"/>
          </p:cNvSpPr>
          <p:nvPr>
            <p:ph type="sldNum" sz="quarter" idx="12"/>
          </p:nvPr>
        </p:nvSpPr>
        <p:spPr/>
        <p:txBody>
          <a:bodyPr/>
          <a:lstStyle/>
          <a:p>
            <a:fld id="{5780B784-53DE-4089-9745-AA6D3E9E6854}" type="slidenum">
              <a:rPr lang="en-US" smtClean="0"/>
              <a:t>‹#›</a:t>
            </a:fld>
            <a:endParaRPr lang="en-US"/>
          </a:p>
        </p:txBody>
      </p:sp>
    </p:spTree>
    <p:extLst>
      <p:ext uri="{BB962C8B-B14F-4D97-AF65-F5344CB8AC3E}">
        <p14:creationId xmlns:p14="http://schemas.microsoft.com/office/powerpoint/2010/main" val="3683486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F16F-FFD0-CDE9-D839-90E43778A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4DB45A-8127-A7D2-B817-AF96002A5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CD85D4-D685-9276-8421-E4773FCEF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E299C-93A7-D47E-7815-386A801362CF}"/>
              </a:ext>
            </a:extLst>
          </p:cNvPr>
          <p:cNvSpPr>
            <a:spLocks noGrp="1"/>
          </p:cNvSpPr>
          <p:nvPr>
            <p:ph type="dt" sz="half" idx="10"/>
          </p:nvPr>
        </p:nvSpPr>
        <p:spPr/>
        <p:txBody>
          <a:bodyPr/>
          <a:lstStyle/>
          <a:p>
            <a:fld id="{D35B60F4-B8AC-4F9D-BDE4-0ED8E349779E}" type="datetimeFigureOut">
              <a:rPr lang="en-US" smtClean="0"/>
              <a:t>9/9/2022</a:t>
            </a:fld>
            <a:endParaRPr lang="en-US"/>
          </a:p>
        </p:txBody>
      </p:sp>
      <p:sp>
        <p:nvSpPr>
          <p:cNvPr id="6" name="Footer Placeholder 5">
            <a:extLst>
              <a:ext uri="{FF2B5EF4-FFF2-40B4-BE49-F238E27FC236}">
                <a16:creationId xmlns:a16="http://schemas.microsoft.com/office/drawing/2014/main" id="{04461899-C4B8-5189-8461-C257E88CB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054C8-921A-C030-6240-664A48C759A4}"/>
              </a:ext>
            </a:extLst>
          </p:cNvPr>
          <p:cNvSpPr>
            <a:spLocks noGrp="1"/>
          </p:cNvSpPr>
          <p:nvPr>
            <p:ph type="sldNum" sz="quarter" idx="12"/>
          </p:nvPr>
        </p:nvSpPr>
        <p:spPr/>
        <p:txBody>
          <a:bodyPr/>
          <a:lstStyle/>
          <a:p>
            <a:fld id="{5780B784-53DE-4089-9745-AA6D3E9E6854}" type="slidenum">
              <a:rPr lang="en-US" smtClean="0"/>
              <a:t>‹#›</a:t>
            </a:fld>
            <a:endParaRPr lang="en-US"/>
          </a:p>
        </p:txBody>
      </p:sp>
    </p:spTree>
    <p:extLst>
      <p:ext uri="{BB962C8B-B14F-4D97-AF65-F5344CB8AC3E}">
        <p14:creationId xmlns:p14="http://schemas.microsoft.com/office/powerpoint/2010/main" val="216450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0D946-9A4F-54DD-C0A9-199207133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1B206E-7EFB-F1C8-70D7-9983278EA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97D8B-0770-E90C-2838-FE41A8092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B60F4-B8AC-4F9D-BDE4-0ED8E349779E}" type="datetimeFigureOut">
              <a:rPr lang="en-US" smtClean="0"/>
              <a:t>9/9/2022</a:t>
            </a:fld>
            <a:endParaRPr lang="en-US"/>
          </a:p>
        </p:txBody>
      </p:sp>
      <p:sp>
        <p:nvSpPr>
          <p:cNvPr id="5" name="Footer Placeholder 4">
            <a:extLst>
              <a:ext uri="{FF2B5EF4-FFF2-40B4-BE49-F238E27FC236}">
                <a16:creationId xmlns:a16="http://schemas.microsoft.com/office/drawing/2014/main" id="{05BC5F2A-4F29-4DAE-B348-A6269DF24A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E864F3-2AED-A0BA-D1E4-BA0070CB25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0B784-53DE-4089-9745-AA6D3E9E6854}" type="slidenum">
              <a:rPr lang="en-US" smtClean="0"/>
              <a:t>‹#›</a:t>
            </a:fld>
            <a:endParaRPr lang="en-US"/>
          </a:p>
        </p:txBody>
      </p:sp>
    </p:spTree>
    <p:extLst>
      <p:ext uri="{BB962C8B-B14F-4D97-AF65-F5344CB8AC3E}">
        <p14:creationId xmlns:p14="http://schemas.microsoft.com/office/powerpoint/2010/main" val="3043784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0431-28E0-D74B-50AD-69799C364081}"/>
              </a:ext>
            </a:extLst>
          </p:cNvPr>
          <p:cNvSpPr>
            <a:spLocks noGrp="1"/>
          </p:cNvSpPr>
          <p:nvPr>
            <p:ph type="ctrTitle"/>
          </p:nvPr>
        </p:nvSpPr>
        <p:spPr/>
        <p:txBody>
          <a:bodyPr>
            <a:normAutofit fontScale="90000"/>
          </a:bodyPr>
          <a:lstStyle/>
          <a:p>
            <a:r>
              <a:rPr lang="en-US" b="0" i="0" dirty="0">
                <a:solidFill>
                  <a:srgbClr val="1A1A1A"/>
                </a:solidFill>
                <a:effectLst/>
                <a:latin typeface="Libre Baskerville" panose="02000000000000000000" pitchFamily="2" charset="0"/>
              </a:rPr>
              <a:t>A numerical example of LSTMs</a:t>
            </a:r>
            <a:br>
              <a:rPr lang="en-US" b="0" i="0" dirty="0">
                <a:solidFill>
                  <a:srgbClr val="1A1A1A"/>
                </a:solidFill>
                <a:effectLst/>
                <a:latin typeface="Libre Baskerville" panose="02000000000000000000" pitchFamily="2" charset="0"/>
              </a:rPr>
            </a:br>
            <a:endParaRPr lang="en-US" dirty="0"/>
          </a:p>
        </p:txBody>
      </p:sp>
    </p:spTree>
    <p:extLst>
      <p:ext uri="{BB962C8B-B14F-4D97-AF65-F5344CB8AC3E}">
        <p14:creationId xmlns:p14="http://schemas.microsoft.com/office/powerpoint/2010/main" val="245299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3C28-24E6-761B-C35F-951F2171CC4D}"/>
              </a:ext>
            </a:extLst>
          </p:cNvPr>
          <p:cNvSpPr>
            <a:spLocks noGrp="1"/>
          </p:cNvSpPr>
          <p:nvPr>
            <p:ph type="title"/>
          </p:nvPr>
        </p:nvSpPr>
        <p:spPr/>
        <p:txBody>
          <a:bodyPr/>
          <a:lstStyle/>
          <a:p>
            <a:r>
              <a:rPr lang="en-US" b="1" i="0" dirty="0">
                <a:solidFill>
                  <a:srgbClr val="1A1A1A"/>
                </a:solidFill>
                <a:effectLst/>
                <a:latin typeface="PT Serif" panose="020A0603040505020204" pitchFamily="18" charset="0"/>
              </a:rPr>
              <a:t>The forget gate</a:t>
            </a:r>
            <a:endParaRPr lang="en-US" dirty="0"/>
          </a:p>
        </p:txBody>
      </p:sp>
      <p:sp>
        <p:nvSpPr>
          <p:cNvPr id="3" name="Content Placeholder 2">
            <a:extLst>
              <a:ext uri="{FF2B5EF4-FFF2-40B4-BE49-F238E27FC236}">
                <a16:creationId xmlns:a16="http://schemas.microsoft.com/office/drawing/2014/main" id="{0E5527CD-A380-6F40-5547-EF8BFE90FD2A}"/>
              </a:ext>
            </a:extLst>
          </p:cNvPr>
          <p:cNvSpPr>
            <a:spLocks noGrp="1"/>
          </p:cNvSpPr>
          <p:nvPr>
            <p:ph idx="1"/>
          </p:nvPr>
        </p:nvSpPr>
        <p:spPr>
          <a:xfrm>
            <a:off x="697378" y="1690688"/>
            <a:ext cx="5835869" cy="4351338"/>
          </a:xfrm>
        </p:spPr>
        <p:txBody>
          <a:bodyPr/>
          <a:lstStyle/>
          <a:p>
            <a:r>
              <a:rPr lang="en-US" b="0" i="0" dirty="0">
                <a:solidFill>
                  <a:srgbClr val="1A1A1A"/>
                </a:solidFill>
                <a:effectLst/>
                <a:latin typeface="PT Serif" panose="020A0603040505020204" pitchFamily="18" charset="0"/>
              </a:rPr>
              <a:t>To decide what information needs to be removed from the network</a:t>
            </a:r>
            <a:endParaRPr lang="en-US" dirty="0">
              <a:solidFill>
                <a:schemeClr val="accent2">
                  <a:lumMod val="75000"/>
                </a:schemeClr>
              </a:solidFill>
            </a:endParaRPr>
          </a:p>
        </p:txBody>
      </p:sp>
      <p:pic>
        <p:nvPicPr>
          <p:cNvPr id="8" name="Picture 7">
            <a:extLst>
              <a:ext uri="{FF2B5EF4-FFF2-40B4-BE49-F238E27FC236}">
                <a16:creationId xmlns:a16="http://schemas.microsoft.com/office/drawing/2014/main" id="{4397DE7A-05B9-5D0C-250E-3BB75958B298}"/>
              </a:ext>
            </a:extLst>
          </p:cNvPr>
          <p:cNvPicPr>
            <a:picLocks noChangeAspect="1"/>
          </p:cNvPicPr>
          <p:nvPr/>
        </p:nvPicPr>
        <p:blipFill>
          <a:blip r:embed="rId2"/>
          <a:stretch>
            <a:fillRect/>
          </a:stretch>
        </p:blipFill>
        <p:spPr>
          <a:xfrm>
            <a:off x="6608124" y="150940"/>
            <a:ext cx="4976906" cy="4252753"/>
          </a:xfrm>
          <a:prstGeom prst="rect">
            <a:avLst/>
          </a:prstGeom>
        </p:spPr>
      </p:pic>
      <p:pic>
        <p:nvPicPr>
          <p:cNvPr id="13" name="Picture 12">
            <a:extLst>
              <a:ext uri="{FF2B5EF4-FFF2-40B4-BE49-F238E27FC236}">
                <a16:creationId xmlns:a16="http://schemas.microsoft.com/office/drawing/2014/main" id="{6EC05A26-C36F-A12B-42B8-569434CF2A41}"/>
              </a:ext>
            </a:extLst>
          </p:cNvPr>
          <p:cNvPicPr>
            <a:picLocks noChangeAspect="1"/>
          </p:cNvPicPr>
          <p:nvPr/>
        </p:nvPicPr>
        <p:blipFill>
          <a:blip r:embed="rId3"/>
          <a:stretch>
            <a:fillRect/>
          </a:stretch>
        </p:blipFill>
        <p:spPr>
          <a:xfrm>
            <a:off x="1118969" y="2552096"/>
            <a:ext cx="5489155" cy="4027266"/>
          </a:xfrm>
          <a:prstGeom prst="rect">
            <a:avLst/>
          </a:prstGeom>
        </p:spPr>
      </p:pic>
      <p:sp>
        <p:nvSpPr>
          <p:cNvPr id="15" name="TextBox 14">
            <a:extLst>
              <a:ext uri="{FF2B5EF4-FFF2-40B4-BE49-F238E27FC236}">
                <a16:creationId xmlns:a16="http://schemas.microsoft.com/office/drawing/2014/main" id="{533BEBBA-73D7-3E11-8C1A-85C431F14D7B}"/>
              </a:ext>
            </a:extLst>
          </p:cNvPr>
          <p:cNvSpPr txBox="1"/>
          <p:nvPr/>
        </p:nvSpPr>
        <p:spPr>
          <a:xfrm>
            <a:off x="6368473" y="4891363"/>
            <a:ext cx="4768229" cy="1477328"/>
          </a:xfrm>
          <a:prstGeom prst="rect">
            <a:avLst/>
          </a:prstGeom>
          <a:noFill/>
        </p:spPr>
        <p:txBody>
          <a:bodyPr wrap="square">
            <a:spAutoFit/>
          </a:bodyPr>
          <a:lstStyle/>
          <a:p>
            <a:r>
              <a:rPr lang="en-US" b="0" i="0" dirty="0">
                <a:solidFill>
                  <a:srgbClr val="1A1A1A"/>
                </a:solidFill>
                <a:effectLst/>
                <a:latin typeface="PT Serif" panose="020A0603040505020204" pitchFamily="18" charset="0"/>
              </a:rPr>
              <a:t>Again, a stochastic decision could be made here as to whether the previous information should be forgotten (value 0) or allowed through (value 1). For the purposes of this example, let’s assume the value is 1.</a:t>
            </a:r>
            <a:endParaRPr lang="en-US" dirty="0"/>
          </a:p>
        </p:txBody>
      </p:sp>
    </p:spTree>
    <p:extLst>
      <p:ext uri="{BB962C8B-B14F-4D97-AF65-F5344CB8AC3E}">
        <p14:creationId xmlns:p14="http://schemas.microsoft.com/office/powerpoint/2010/main" val="271829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3C28-24E6-761B-C35F-951F2171CC4D}"/>
              </a:ext>
            </a:extLst>
          </p:cNvPr>
          <p:cNvSpPr>
            <a:spLocks noGrp="1"/>
          </p:cNvSpPr>
          <p:nvPr>
            <p:ph type="title"/>
          </p:nvPr>
        </p:nvSpPr>
        <p:spPr/>
        <p:txBody>
          <a:bodyPr/>
          <a:lstStyle/>
          <a:p>
            <a:r>
              <a:rPr lang="en-US" b="1" i="0" dirty="0">
                <a:solidFill>
                  <a:srgbClr val="1A1A1A"/>
                </a:solidFill>
                <a:effectLst/>
                <a:latin typeface="PT Serif" panose="020A0603040505020204" pitchFamily="18" charset="0"/>
              </a:rPr>
              <a:t>The memory gate</a:t>
            </a:r>
            <a:endParaRPr lang="en-US" dirty="0"/>
          </a:p>
        </p:txBody>
      </p:sp>
      <p:sp>
        <p:nvSpPr>
          <p:cNvPr id="3" name="Content Placeholder 2">
            <a:extLst>
              <a:ext uri="{FF2B5EF4-FFF2-40B4-BE49-F238E27FC236}">
                <a16:creationId xmlns:a16="http://schemas.microsoft.com/office/drawing/2014/main" id="{0E5527CD-A380-6F40-5547-EF8BFE90FD2A}"/>
              </a:ext>
            </a:extLst>
          </p:cNvPr>
          <p:cNvSpPr>
            <a:spLocks noGrp="1"/>
          </p:cNvSpPr>
          <p:nvPr>
            <p:ph idx="1"/>
          </p:nvPr>
        </p:nvSpPr>
        <p:spPr>
          <a:xfrm>
            <a:off x="697378" y="1690688"/>
            <a:ext cx="5835869" cy="4351338"/>
          </a:xfrm>
        </p:spPr>
        <p:txBody>
          <a:bodyPr/>
          <a:lstStyle/>
          <a:p>
            <a:r>
              <a:rPr lang="en-US" b="0" i="0" dirty="0">
                <a:solidFill>
                  <a:srgbClr val="1A1A1A"/>
                </a:solidFill>
                <a:effectLst/>
                <a:latin typeface="PT Serif" panose="020A0603040505020204" pitchFamily="18" charset="0"/>
              </a:rPr>
              <a:t>combine the new information from the input gate and remove the information we’re forgetting according to the forget gate.</a:t>
            </a:r>
            <a:endParaRPr lang="en-US" dirty="0">
              <a:solidFill>
                <a:schemeClr val="accent2">
                  <a:lumMod val="75000"/>
                </a:schemeClr>
              </a:solidFill>
            </a:endParaRPr>
          </a:p>
        </p:txBody>
      </p:sp>
      <p:pic>
        <p:nvPicPr>
          <p:cNvPr id="4" name="Picture 3">
            <a:extLst>
              <a:ext uri="{FF2B5EF4-FFF2-40B4-BE49-F238E27FC236}">
                <a16:creationId xmlns:a16="http://schemas.microsoft.com/office/drawing/2014/main" id="{8384C884-1A35-0048-C653-F7C841206B13}"/>
              </a:ext>
            </a:extLst>
          </p:cNvPr>
          <p:cNvPicPr>
            <a:picLocks noChangeAspect="1"/>
          </p:cNvPicPr>
          <p:nvPr/>
        </p:nvPicPr>
        <p:blipFill>
          <a:blip r:embed="rId2"/>
          <a:stretch>
            <a:fillRect/>
          </a:stretch>
        </p:blipFill>
        <p:spPr>
          <a:xfrm>
            <a:off x="6843908" y="249717"/>
            <a:ext cx="4650714" cy="4080744"/>
          </a:xfrm>
          <a:prstGeom prst="rect">
            <a:avLst/>
          </a:prstGeom>
        </p:spPr>
      </p:pic>
      <p:pic>
        <p:nvPicPr>
          <p:cNvPr id="6" name="Picture 5">
            <a:extLst>
              <a:ext uri="{FF2B5EF4-FFF2-40B4-BE49-F238E27FC236}">
                <a16:creationId xmlns:a16="http://schemas.microsoft.com/office/drawing/2014/main" id="{47D8B563-836B-9EA0-8C43-E2A3E2851099}"/>
              </a:ext>
            </a:extLst>
          </p:cNvPr>
          <p:cNvPicPr>
            <a:picLocks noChangeAspect="1"/>
          </p:cNvPicPr>
          <p:nvPr/>
        </p:nvPicPr>
        <p:blipFill>
          <a:blip r:embed="rId3"/>
          <a:stretch>
            <a:fillRect/>
          </a:stretch>
        </p:blipFill>
        <p:spPr>
          <a:xfrm>
            <a:off x="1503468" y="3483111"/>
            <a:ext cx="2896004" cy="847350"/>
          </a:xfrm>
          <a:prstGeom prst="rect">
            <a:avLst/>
          </a:prstGeom>
        </p:spPr>
      </p:pic>
      <p:sp>
        <p:nvSpPr>
          <p:cNvPr id="9" name="TextBox 8">
            <a:extLst>
              <a:ext uri="{FF2B5EF4-FFF2-40B4-BE49-F238E27FC236}">
                <a16:creationId xmlns:a16="http://schemas.microsoft.com/office/drawing/2014/main" id="{14E9BDD5-238E-220D-FEBB-EA2011FBCA5B}"/>
              </a:ext>
            </a:extLst>
          </p:cNvPr>
          <p:cNvSpPr txBox="1"/>
          <p:nvPr/>
        </p:nvSpPr>
        <p:spPr>
          <a:xfrm>
            <a:off x="855168" y="4076537"/>
            <a:ext cx="6094562" cy="369332"/>
          </a:xfrm>
          <a:prstGeom prst="rect">
            <a:avLst/>
          </a:prstGeom>
          <a:noFill/>
        </p:spPr>
        <p:txBody>
          <a:bodyPr wrap="square">
            <a:spAutoFit/>
          </a:bodyPr>
          <a:lstStyle/>
          <a:p>
            <a:r>
              <a:rPr lang="en-US" dirty="0"/>
              <a:t>The Hadamard product is an element-wise product. </a:t>
            </a:r>
          </a:p>
        </p:txBody>
      </p:sp>
      <p:pic>
        <p:nvPicPr>
          <p:cNvPr id="11" name="Picture 10">
            <a:extLst>
              <a:ext uri="{FF2B5EF4-FFF2-40B4-BE49-F238E27FC236}">
                <a16:creationId xmlns:a16="http://schemas.microsoft.com/office/drawing/2014/main" id="{054C9A8D-BFBA-A219-A640-8DAB277D2D53}"/>
              </a:ext>
            </a:extLst>
          </p:cNvPr>
          <p:cNvPicPr>
            <a:picLocks noChangeAspect="1"/>
          </p:cNvPicPr>
          <p:nvPr/>
        </p:nvPicPr>
        <p:blipFill>
          <a:blip r:embed="rId4"/>
          <a:stretch>
            <a:fillRect/>
          </a:stretch>
        </p:blipFill>
        <p:spPr>
          <a:xfrm>
            <a:off x="1373570" y="4601310"/>
            <a:ext cx="3741895" cy="645154"/>
          </a:xfrm>
          <a:prstGeom prst="rect">
            <a:avLst/>
          </a:prstGeom>
        </p:spPr>
      </p:pic>
    </p:spTree>
    <p:extLst>
      <p:ext uri="{BB962C8B-B14F-4D97-AF65-F5344CB8AC3E}">
        <p14:creationId xmlns:p14="http://schemas.microsoft.com/office/powerpoint/2010/main" val="1168955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3C28-24E6-761B-C35F-951F2171CC4D}"/>
              </a:ext>
            </a:extLst>
          </p:cNvPr>
          <p:cNvSpPr>
            <a:spLocks noGrp="1"/>
          </p:cNvSpPr>
          <p:nvPr>
            <p:ph type="title"/>
          </p:nvPr>
        </p:nvSpPr>
        <p:spPr/>
        <p:txBody>
          <a:bodyPr/>
          <a:lstStyle/>
          <a:p>
            <a:r>
              <a:rPr lang="en-US" b="1" i="0" dirty="0">
                <a:solidFill>
                  <a:srgbClr val="1A1A1A"/>
                </a:solidFill>
                <a:effectLst/>
                <a:latin typeface="PT Serif" panose="020A0603040505020204" pitchFamily="18" charset="0"/>
              </a:rPr>
              <a:t>The output gate</a:t>
            </a:r>
            <a:endParaRPr lang="en-US" dirty="0"/>
          </a:p>
        </p:txBody>
      </p:sp>
      <p:sp>
        <p:nvSpPr>
          <p:cNvPr id="3" name="Content Placeholder 2">
            <a:extLst>
              <a:ext uri="{FF2B5EF4-FFF2-40B4-BE49-F238E27FC236}">
                <a16:creationId xmlns:a16="http://schemas.microsoft.com/office/drawing/2014/main" id="{0E5527CD-A380-6F40-5547-EF8BFE90FD2A}"/>
              </a:ext>
            </a:extLst>
          </p:cNvPr>
          <p:cNvSpPr>
            <a:spLocks noGrp="1"/>
          </p:cNvSpPr>
          <p:nvPr>
            <p:ph idx="1"/>
          </p:nvPr>
        </p:nvSpPr>
        <p:spPr>
          <a:xfrm>
            <a:off x="697378" y="1690688"/>
            <a:ext cx="5835869" cy="4351338"/>
          </a:xfrm>
        </p:spPr>
        <p:txBody>
          <a:bodyPr/>
          <a:lstStyle/>
          <a:p>
            <a:r>
              <a:rPr lang="en-US" b="0" i="0" dirty="0">
                <a:solidFill>
                  <a:srgbClr val="1A1A1A"/>
                </a:solidFill>
                <a:effectLst/>
                <a:latin typeface="PT Serif" panose="020A0603040505020204" pitchFamily="18" charset="0"/>
              </a:rPr>
              <a:t>In a sequence-to-sequence mapping task, like machine translation or image captioning, we might be interested in outputting a value (to the screen or to a file) for each input we see. Here, though, we have a single scalar output – essentially a regression task.</a:t>
            </a:r>
            <a:endParaRPr lang="en-US" dirty="0">
              <a:solidFill>
                <a:schemeClr val="accent2">
                  <a:lumMod val="75000"/>
                </a:schemeClr>
              </a:solidFill>
            </a:endParaRPr>
          </a:p>
        </p:txBody>
      </p:sp>
      <p:pic>
        <p:nvPicPr>
          <p:cNvPr id="5" name="Picture 4">
            <a:extLst>
              <a:ext uri="{FF2B5EF4-FFF2-40B4-BE49-F238E27FC236}">
                <a16:creationId xmlns:a16="http://schemas.microsoft.com/office/drawing/2014/main" id="{5ACDD64D-6330-A857-51F0-A4C42543C17C}"/>
              </a:ext>
            </a:extLst>
          </p:cNvPr>
          <p:cNvPicPr>
            <a:picLocks noChangeAspect="1"/>
          </p:cNvPicPr>
          <p:nvPr/>
        </p:nvPicPr>
        <p:blipFill>
          <a:blip r:embed="rId2"/>
          <a:stretch>
            <a:fillRect/>
          </a:stretch>
        </p:blipFill>
        <p:spPr>
          <a:xfrm>
            <a:off x="6096000" y="133899"/>
            <a:ext cx="5961535" cy="4038709"/>
          </a:xfrm>
          <a:prstGeom prst="rect">
            <a:avLst/>
          </a:prstGeom>
        </p:spPr>
      </p:pic>
      <p:pic>
        <p:nvPicPr>
          <p:cNvPr id="8" name="Picture 7">
            <a:extLst>
              <a:ext uri="{FF2B5EF4-FFF2-40B4-BE49-F238E27FC236}">
                <a16:creationId xmlns:a16="http://schemas.microsoft.com/office/drawing/2014/main" id="{94447040-309B-477C-4612-3756BD84271C}"/>
              </a:ext>
            </a:extLst>
          </p:cNvPr>
          <p:cNvPicPr>
            <a:picLocks noChangeAspect="1"/>
          </p:cNvPicPr>
          <p:nvPr/>
        </p:nvPicPr>
        <p:blipFill>
          <a:blip r:embed="rId3"/>
          <a:stretch>
            <a:fillRect/>
          </a:stretch>
        </p:blipFill>
        <p:spPr>
          <a:xfrm>
            <a:off x="945323" y="5384677"/>
            <a:ext cx="4445109" cy="1108198"/>
          </a:xfrm>
          <a:prstGeom prst="rect">
            <a:avLst/>
          </a:prstGeom>
        </p:spPr>
      </p:pic>
      <p:pic>
        <p:nvPicPr>
          <p:cNvPr id="12" name="Picture 11">
            <a:extLst>
              <a:ext uri="{FF2B5EF4-FFF2-40B4-BE49-F238E27FC236}">
                <a16:creationId xmlns:a16="http://schemas.microsoft.com/office/drawing/2014/main" id="{A147EA34-1212-B230-5D4E-AEE0A77EA1C1}"/>
              </a:ext>
            </a:extLst>
          </p:cNvPr>
          <p:cNvPicPr>
            <a:picLocks noChangeAspect="1"/>
          </p:cNvPicPr>
          <p:nvPr/>
        </p:nvPicPr>
        <p:blipFill>
          <a:blip r:embed="rId4"/>
          <a:stretch>
            <a:fillRect/>
          </a:stretch>
        </p:blipFill>
        <p:spPr>
          <a:xfrm>
            <a:off x="6953270" y="4172608"/>
            <a:ext cx="4739221" cy="2163748"/>
          </a:xfrm>
          <a:prstGeom prst="rect">
            <a:avLst/>
          </a:prstGeom>
        </p:spPr>
      </p:pic>
      <p:sp>
        <p:nvSpPr>
          <p:cNvPr id="14" name="TextBox 13">
            <a:extLst>
              <a:ext uri="{FF2B5EF4-FFF2-40B4-BE49-F238E27FC236}">
                <a16:creationId xmlns:a16="http://schemas.microsoft.com/office/drawing/2014/main" id="{3968B13E-FFA2-A7CB-BFC7-7DE78342265D}"/>
              </a:ext>
            </a:extLst>
          </p:cNvPr>
          <p:cNvSpPr txBox="1"/>
          <p:nvPr/>
        </p:nvSpPr>
        <p:spPr>
          <a:xfrm>
            <a:off x="5808453" y="6336356"/>
            <a:ext cx="6096000" cy="369332"/>
          </a:xfrm>
          <a:prstGeom prst="rect">
            <a:avLst/>
          </a:prstGeom>
          <a:noFill/>
        </p:spPr>
        <p:txBody>
          <a:bodyPr wrap="square">
            <a:spAutoFit/>
          </a:bodyPr>
          <a:lstStyle/>
          <a:p>
            <a:r>
              <a:rPr lang="en-US" dirty="0"/>
              <a:t>the stochastic decision results in a 1</a:t>
            </a:r>
          </a:p>
        </p:txBody>
      </p:sp>
    </p:spTree>
    <p:extLst>
      <p:ext uri="{BB962C8B-B14F-4D97-AF65-F5344CB8AC3E}">
        <p14:creationId xmlns:p14="http://schemas.microsoft.com/office/powerpoint/2010/main" val="8304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3C28-24E6-761B-C35F-951F2171CC4D}"/>
              </a:ext>
            </a:extLst>
          </p:cNvPr>
          <p:cNvSpPr>
            <a:spLocks noGrp="1"/>
          </p:cNvSpPr>
          <p:nvPr>
            <p:ph type="title"/>
          </p:nvPr>
        </p:nvSpPr>
        <p:spPr/>
        <p:txBody>
          <a:bodyPr/>
          <a:lstStyle/>
          <a:p>
            <a:r>
              <a:rPr lang="en-US" b="1" i="0" dirty="0">
                <a:solidFill>
                  <a:srgbClr val="1A1A1A"/>
                </a:solidFill>
                <a:effectLst/>
                <a:latin typeface="PT Serif" panose="020A0603040505020204" pitchFamily="18" charset="0"/>
              </a:rPr>
              <a:t>The hidden state</a:t>
            </a:r>
            <a:endParaRPr lang="en-US" dirty="0"/>
          </a:p>
        </p:txBody>
      </p:sp>
      <p:sp>
        <p:nvSpPr>
          <p:cNvPr id="3" name="Content Placeholder 2">
            <a:extLst>
              <a:ext uri="{FF2B5EF4-FFF2-40B4-BE49-F238E27FC236}">
                <a16:creationId xmlns:a16="http://schemas.microsoft.com/office/drawing/2014/main" id="{0E5527CD-A380-6F40-5547-EF8BFE90FD2A}"/>
              </a:ext>
            </a:extLst>
          </p:cNvPr>
          <p:cNvSpPr>
            <a:spLocks noGrp="1"/>
          </p:cNvSpPr>
          <p:nvPr>
            <p:ph idx="1"/>
          </p:nvPr>
        </p:nvSpPr>
        <p:spPr>
          <a:xfrm>
            <a:off x="697379" y="1690688"/>
            <a:ext cx="4693054" cy="4351338"/>
          </a:xfrm>
        </p:spPr>
        <p:txBody>
          <a:bodyPr/>
          <a:lstStyle/>
          <a:p>
            <a:r>
              <a:rPr lang="en-US" b="0" i="0" dirty="0">
                <a:solidFill>
                  <a:srgbClr val="1A1A1A"/>
                </a:solidFill>
                <a:effectLst/>
                <a:latin typeface="PT Serif" panose="020A0603040505020204" pitchFamily="18" charset="0"/>
              </a:rPr>
              <a:t>The hidden layer is separate from the memory cell, but very related.</a:t>
            </a:r>
            <a:endParaRPr lang="en-US" dirty="0">
              <a:solidFill>
                <a:schemeClr val="accent2">
                  <a:lumMod val="75000"/>
                </a:schemeClr>
              </a:solidFill>
            </a:endParaRPr>
          </a:p>
        </p:txBody>
      </p:sp>
      <p:pic>
        <p:nvPicPr>
          <p:cNvPr id="4" name="Picture 3">
            <a:extLst>
              <a:ext uri="{FF2B5EF4-FFF2-40B4-BE49-F238E27FC236}">
                <a16:creationId xmlns:a16="http://schemas.microsoft.com/office/drawing/2014/main" id="{D97643B1-BFA0-99D8-74ED-8F520F0DEB19}"/>
              </a:ext>
            </a:extLst>
          </p:cNvPr>
          <p:cNvPicPr>
            <a:picLocks noChangeAspect="1"/>
          </p:cNvPicPr>
          <p:nvPr/>
        </p:nvPicPr>
        <p:blipFill>
          <a:blip r:embed="rId2"/>
          <a:stretch>
            <a:fillRect/>
          </a:stretch>
        </p:blipFill>
        <p:spPr>
          <a:xfrm>
            <a:off x="5521782" y="573416"/>
            <a:ext cx="6670218" cy="4351339"/>
          </a:xfrm>
          <a:prstGeom prst="rect">
            <a:avLst/>
          </a:prstGeom>
        </p:spPr>
      </p:pic>
      <p:sp>
        <p:nvSpPr>
          <p:cNvPr id="7" name="TextBox 6">
            <a:extLst>
              <a:ext uri="{FF2B5EF4-FFF2-40B4-BE49-F238E27FC236}">
                <a16:creationId xmlns:a16="http://schemas.microsoft.com/office/drawing/2014/main" id="{7C2FA874-256B-AD9B-DAB4-10F28454EC7E}"/>
              </a:ext>
            </a:extLst>
          </p:cNvPr>
          <p:cNvSpPr txBox="1"/>
          <p:nvPr/>
        </p:nvSpPr>
        <p:spPr>
          <a:xfrm>
            <a:off x="5635206" y="5261961"/>
            <a:ext cx="6094562" cy="923330"/>
          </a:xfrm>
          <a:prstGeom prst="rect">
            <a:avLst/>
          </a:prstGeom>
          <a:noFill/>
        </p:spPr>
        <p:txBody>
          <a:bodyPr wrap="square">
            <a:spAutoFit/>
          </a:bodyPr>
          <a:lstStyle/>
          <a:p>
            <a:r>
              <a:rPr lang="en-US" b="0" i="0" dirty="0">
                <a:solidFill>
                  <a:srgbClr val="1A1A1A"/>
                </a:solidFill>
                <a:effectLst/>
                <a:latin typeface="PT Serif" panose="020A0603040505020204" pitchFamily="18" charset="0"/>
              </a:rPr>
              <a:t>The output gate decides whether the signal from the memory cell gets sent forward as part of the input to the next LSTM cell.</a:t>
            </a:r>
            <a:endParaRPr lang="en-US" dirty="0"/>
          </a:p>
        </p:txBody>
      </p:sp>
      <p:pic>
        <p:nvPicPr>
          <p:cNvPr id="10" name="Picture 9">
            <a:extLst>
              <a:ext uri="{FF2B5EF4-FFF2-40B4-BE49-F238E27FC236}">
                <a16:creationId xmlns:a16="http://schemas.microsoft.com/office/drawing/2014/main" id="{C37B92C2-2981-CBA0-C45C-5BB4C0E5EEAA}"/>
              </a:ext>
            </a:extLst>
          </p:cNvPr>
          <p:cNvPicPr>
            <a:picLocks noChangeAspect="1"/>
          </p:cNvPicPr>
          <p:nvPr/>
        </p:nvPicPr>
        <p:blipFill>
          <a:blip r:embed="rId3"/>
          <a:stretch>
            <a:fillRect/>
          </a:stretch>
        </p:blipFill>
        <p:spPr>
          <a:xfrm>
            <a:off x="1031096" y="3429000"/>
            <a:ext cx="3225191" cy="1325563"/>
          </a:xfrm>
          <a:prstGeom prst="rect">
            <a:avLst/>
          </a:prstGeom>
        </p:spPr>
      </p:pic>
    </p:spTree>
    <p:extLst>
      <p:ext uri="{BB962C8B-B14F-4D97-AF65-F5344CB8AC3E}">
        <p14:creationId xmlns:p14="http://schemas.microsoft.com/office/powerpoint/2010/main" val="1030561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5A33-4ED6-4093-9A41-CEE4FD6521A7}"/>
              </a:ext>
            </a:extLst>
          </p:cNvPr>
          <p:cNvSpPr>
            <a:spLocks noGrp="1"/>
          </p:cNvSpPr>
          <p:nvPr>
            <p:ph type="title"/>
          </p:nvPr>
        </p:nvSpPr>
        <p:spPr>
          <a:xfrm>
            <a:off x="838200" y="365126"/>
            <a:ext cx="10515600" cy="829838"/>
          </a:xfrm>
        </p:spPr>
        <p:txBody>
          <a:bodyPr/>
          <a:lstStyle/>
          <a:p>
            <a:r>
              <a:rPr lang="en-US" b="1" i="0" dirty="0">
                <a:solidFill>
                  <a:srgbClr val="1A1A1A"/>
                </a:solidFill>
                <a:effectLst/>
                <a:latin typeface="PT Serif" panose="020A0603040505020204" pitchFamily="18" charset="0"/>
              </a:rPr>
              <a:t>The second LSTM cell</a:t>
            </a:r>
            <a:endParaRPr lang="en-US" dirty="0"/>
          </a:p>
        </p:txBody>
      </p:sp>
      <p:pic>
        <p:nvPicPr>
          <p:cNvPr id="5" name="Picture 4">
            <a:extLst>
              <a:ext uri="{FF2B5EF4-FFF2-40B4-BE49-F238E27FC236}">
                <a16:creationId xmlns:a16="http://schemas.microsoft.com/office/drawing/2014/main" id="{682836FB-20DC-EEA6-94A7-59E970FC8A2A}"/>
              </a:ext>
            </a:extLst>
          </p:cNvPr>
          <p:cNvPicPr>
            <a:picLocks noChangeAspect="1"/>
          </p:cNvPicPr>
          <p:nvPr/>
        </p:nvPicPr>
        <p:blipFill>
          <a:blip r:embed="rId2"/>
          <a:stretch>
            <a:fillRect/>
          </a:stretch>
        </p:blipFill>
        <p:spPr>
          <a:xfrm>
            <a:off x="622426" y="1326381"/>
            <a:ext cx="4653766" cy="2268918"/>
          </a:xfrm>
          <a:prstGeom prst="rect">
            <a:avLst/>
          </a:prstGeom>
        </p:spPr>
      </p:pic>
      <p:pic>
        <p:nvPicPr>
          <p:cNvPr id="7" name="Picture 6">
            <a:extLst>
              <a:ext uri="{FF2B5EF4-FFF2-40B4-BE49-F238E27FC236}">
                <a16:creationId xmlns:a16="http://schemas.microsoft.com/office/drawing/2014/main" id="{3C1999CC-B651-CA63-8A6D-9E0BE71E16A0}"/>
              </a:ext>
            </a:extLst>
          </p:cNvPr>
          <p:cNvPicPr>
            <a:picLocks noChangeAspect="1"/>
          </p:cNvPicPr>
          <p:nvPr/>
        </p:nvPicPr>
        <p:blipFill>
          <a:blip r:embed="rId3"/>
          <a:stretch>
            <a:fillRect/>
          </a:stretch>
        </p:blipFill>
        <p:spPr>
          <a:xfrm>
            <a:off x="522889" y="3876754"/>
            <a:ext cx="5769151" cy="2007580"/>
          </a:xfrm>
          <a:prstGeom prst="rect">
            <a:avLst/>
          </a:prstGeom>
        </p:spPr>
      </p:pic>
      <p:pic>
        <p:nvPicPr>
          <p:cNvPr id="9" name="Picture 8">
            <a:extLst>
              <a:ext uri="{FF2B5EF4-FFF2-40B4-BE49-F238E27FC236}">
                <a16:creationId xmlns:a16="http://schemas.microsoft.com/office/drawing/2014/main" id="{B62D5E0A-8D80-3BE9-4913-2CC96258C626}"/>
              </a:ext>
            </a:extLst>
          </p:cNvPr>
          <p:cNvPicPr>
            <a:picLocks noChangeAspect="1"/>
          </p:cNvPicPr>
          <p:nvPr/>
        </p:nvPicPr>
        <p:blipFill>
          <a:blip r:embed="rId4"/>
          <a:stretch>
            <a:fillRect/>
          </a:stretch>
        </p:blipFill>
        <p:spPr>
          <a:xfrm>
            <a:off x="6146711" y="1194964"/>
            <a:ext cx="6045289" cy="4800670"/>
          </a:xfrm>
          <a:prstGeom prst="rect">
            <a:avLst/>
          </a:prstGeom>
        </p:spPr>
      </p:pic>
    </p:spTree>
    <p:extLst>
      <p:ext uri="{BB962C8B-B14F-4D97-AF65-F5344CB8AC3E}">
        <p14:creationId xmlns:p14="http://schemas.microsoft.com/office/powerpoint/2010/main" val="2080973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A5A3-E8AB-9799-9353-B50D68A2E3A3}"/>
              </a:ext>
            </a:extLst>
          </p:cNvPr>
          <p:cNvSpPr>
            <a:spLocks noGrp="1"/>
          </p:cNvSpPr>
          <p:nvPr>
            <p:ph type="title"/>
          </p:nvPr>
        </p:nvSpPr>
        <p:spPr/>
        <p:txBody>
          <a:bodyPr/>
          <a:lstStyle/>
          <a:p>
            <a:r>
              <a:rPr lang="en-US" dirty="0">
                <a:solidFill>
                  <a:srgbClr val="1A1A1A"/>
                </a:solidFill>
                <a:latin typeface="PT Serif" panose="020A0603040505020204" pitchFamily="18" charset="0"/>
              </a:rPr>
              <a:t>F</a:t>
            </a:r>
            <a:r>
              <a:rPr lang="en-US" b="0" i="0" dirty="0">
                <a:solidFill>
                  <a:srgbClr val="1A1A1A"/>
                </a:solidFill>
                <a:effectLst/>
                <a:latin typeface="PT Serif" panose="020A0603040505020204" pitchFamily="18" charset="0"/>
              </a:rPr>
              <a:t>inal output</a:t>
            </a:r>
            <a:endParaRPr lang="en-US" dirty="0"/>
          </a:p>
        </p:txBody>
      </p:sp>
      <p:pic>
        <p:nvPicPr>
          <p:cNvPr id="5" name="Picture 4">
            <a:extLst>
              <a:ext uri="{FF2B5EF4-FFF2-40B4-BE49-F238E27FC236}">
                <a16:creationId xmlns:a16="http://schemas.microsoft.com/office/drawing/2014/main" id="{19F2300D-1F1D-E31C-162E-A34258BAFEDA}"/>
              </a:ext>
            </a:extLst>
          </p:cNvPr>
          <p:cNvPicPr>
            <a:picLocks noChangeAspect="1"/>
          </p:cNvPicPr>
          <p:nvPr/>
        </p:nvPicPr>
        <p:blipFill>
          <a:blip r:embed="rId2"/>
          <a:stretch>
            <a:fillRect/>
          </a:stretch>
        </p:blipFill>
        <p:spPr>
          <a:xfrm>
            <a:off x="4789608" y="365125"/>
            <a:ext cx="5950279" cy="1071050"/>
          </a:xfrm>
          <a:prstGeom prst="rect">
            <a:avLst/>
          </a:prstGeom>
        </p:spPr>
      </p:pic>
      <p:pic>
        <p:nvPicPr>
          <p:cNvPr id="7" name="Picture 6">
            <a:extLst>
              <a:ext uri="{FF2B5EF4-FFF2-40B4-BE49-F238E27FC236}">
                <a16:creationId xmlns:a16="http://schemas.microsoft.com/office/drawing/2014/main" id="{21C8A3D7-69B6-645C-9741-D1CEC7A1F085}"/>
              </a:ext>
            </a:extLst>
          </p:cNvPr>
          <p:cNvPicPr>
            <a:picLocks noChangeAspect="1"/>
          </p:cNvPicPr>
          <p:nvPr/>
        </p:nvPicPr>
        <p:blipFill>
          <a:blip r:embed="rId3"/>
          <a:stretch>
            <a:fillRect/>
          </a:stretch>
        </p:blipFill>
        <p:spPr>
          <a:xfrm>
            <a:off x="838200" y="1698756"/>
            <a:ext cx="8556177" cy="2454098"/>
          </a:xfrm>
          <a:prstGeom prst="rect">
            <a:avLst/>
          </a:prstGeom>
        </p:spPr>
      </p:pic>
    </p:spTree>
    <p:extLst>
      <p:ext uri="{BB962C8B-B14F-4D97-AF65-F5344CB8AC3E}">
        <p14:creationId xmlns:p14="http://schemas.microsoft.com/office/powerpoint/2010/main" val="3517918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3ACB-5B84-DC34-EA75-584672587FE2}"/>
              </a:ext>
            </a:extLst>
          </p:cNvPr>
          <p:cNvSpPr>
            <a:spLocks noGrp="1"/>
          </p:cNvSpPr>
          <p:nvPr>
            <p:ph type="title"/>
          </p:nvPr>
        </p:nvSpPr>
        <p:spPr/>
        <p:txBody>
          <a:bodyPr/>
          <a:lstStyle/>
          <a:p>
            <a:r>
              <a:rPr lang="en-US" b="1" i="0" dirty="0">
                <a:solidFill>
                  <a:srgbClr val="1A1A1A"/>
                </a:solidFill>
                <a:effectLst/>
                <a:latin typeface="PT Serif" panose="020A0603040505020204" pitchFamily="18" charset="0"/>
              </a:rPr>
              <a:t>Walk-through: backward</a:t>
            </a:r>
            <a:endParaRPr lang="en-US" dirty="0"/>
          </a:p>
        </p:txBody>
      </p:sp>
      <p:pic>
        <p:nvPicPr>
          <p:cNvPr id="8" name="Picture 7">
            <a:extLst>
              <a:ext uri="{FF2B5EF4-FFF2-40B4-BE49-F238E27FC236}">
                <a16:creationId xmlns:a16="http://schemas.microsoft.com/office/drawing/2014/main" id="{393F7F94-391E-5756-0A1D-04CB112B9B43}"/>
              </a:ext>
            </a:extLst>
          </p:cNvPr>
          <p:cNvPicPr>
            <a:picLocks noChangeAspect="1"/>
          </p:cNvPicPr>
          <p:nvPr/>
        </p:nvPicPr>
        <p:blipFill>
          <a:blip r:embed="rId2"/>
          <a:stretch>
            <a:fillRect/>
          </a:stretch>
        </p:blipFill>
        <p:spPr>
          <a:xfrm>
            <a:off x="1009835" y="1735356"/>
            <a:ext cx="6116179" cy="1345283"/>
          </a:xfrm>
          <a:prstGeom prst="rect">
            <a:avLst/>
          </a:prstGeom>
        </p:spPr>
      </p:pic>
      <p:sp>
        <p:nvSpPr>
          <p:cNvPr id="11" name="TextBox 10">
            <a:extLst>
              <a:ext uri="{FF2B5EF4-FFF2-40B4-BE49-F238E27FC236}">
                <a16:creationId xmlns:a16="http://schemas.microsoft.com/office/drawing/2014/main" id="{BD194CE9-EAF1-E581-4BD6-4C02D1A81241}"/>
              </a:ext>
            </a:extLst>
          </p:cNvPr>
          <p:cNvSpPr txBox="1"/>
          <p:nvPr/>
        </p:nvSpPr>
        <p:spPr>
          <a:xfrm>
            <a:off x="1253706" y="3073021"/>
            <a:ext cx="6096000" cy="646331"/>
          </a:xfrm>
          <a:prstGeom prst="rect">
            <a:avLst/>
          </a:prstGeom>
          <a:noFill/>
        </p:spPr>
        <p:txBody>
          <a:bodyPr wrap="square">
            <a:spAutoFit/>
          </a:bodyPr>
          <a:lstStyle/>
          <a:p>
            <a:r>
              <a:rPr lang="en-US" dirty="0"/>
              <a:t> </a:t>
            </a:r>
            <a:r>
              <a:rPr lang="en-US" dirty="0" err="1"/>
              <a:t>delta_i</a:t>
            </a:r>
            <a:r>
              <a:rPr lang="en-US" dirty="0"/>
              <a:t> to refer to the partial derivative of the error with respect to </a:t>
            </a:r>
            <a:r>
              <a:rPr lang="en-US" dirty="0" err="1"/>
              <a:t>i</a:t>
            </a:r>
            <a:endParaRPr lang="en-US" dirty="0"/>
          </a:p>
        </p:txBody>
      </p:sp>
      <p:pic>
        <p:nvPicPr>
          <p:cNvPr id="13" name="Picture 12">
            <a:extLst>
              <a:ext uri="{FF2B5EF4-FFF2-40B4-BE49-F238E27FC236}">
                <a16:creationId xmlns:a16="http://schemas.microsoft.com/office/drawing/2014/main" id="{7BD6A0D4-1DC4-1A85-B8C1-FA6B97D716E7}"/>
              </a:ext>
            </a:extLst>
          </p:cNvPr>
          <p:cNvPicPr>
            <a:picLocks noChangeAspect="1"/>
          </p:cNvPicPr>
          <p:nvPr/>
        </p:nvPicPr>
        <p:blipFill>
          <a:blip r:embed="rId3"/>
          <a:stretch>
            <a:fillRect/>
          </a:stretch>
        </p:blipFill>
        <p:spPr>
          <a:xfrm>
            <a:off x="1009835" y="3719352"/>
            <a:ext cx="6511506" cy="1057961"/>
          </a:xfrm>
          <a:prstGeom prst="rect">
            <a:avLst/>
          </a:prstGeom>
        </p:spPr>
      </p:pic>
      <p:pic>
        <p:nvPicPr>
          <p:cNvPr id="15" name="Picture 14">
            <a:extLst>
              <a:ext uri="{FF2B5EF4-FFF2-40B4-BE49-F238E27FC236}">
                <a16:creationId xmlns:a16="http://schemas.microsoft.com/office/drawing/2014/main" id="{9FCD5A7B-0736-A7DE-E463-861EAAC5A47B}"/>
              </a:ext>
            </a:extLst>
          </p:cNvPr>
          <p:cNvPicPr>
            <a:picLocks noChangeAspect="1"/>
          </p:cNvPicPr>
          <p:nvPr/>
        </p:nvPicPr>
        <p:blipFill>
          <a:blip r:embed="rId4"/>
          <a:stretch>
            <a:fillRect/>
          </a:stretch>
        </p:blipFill>
        <p:spPr>
          <a:xfrm>
            <a:off x="1133735" y="5155292"/>
            <a:ext cx="8302075" cy="816597"/>
          </a:xfrm>
          <a:prstGeom prst="rect">
            <a:avLst/>
          </a:prstGeom>
        </p:spPr>
      </p:pic>
    </p:spTree>
    <p:extLst>
      <p:ext uri="{BB962C8B-B14F-4D97-AF65-F5344CB8AC3E}">
        <p14:creationId xmlns:p14="http://schemas.microsoft.com/office/powerpoint/2010/main" val="933917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AC6D-1FAB-B3DE-7B78-CEF57FA5161A}"/>
              </a:ext>
            </a:extLst>
          </p:cNvPr>
          <p:cNvSpPr>
            <a:spLocks noGrp="1"/>
          </p:cNvSpPr>
          <p:nvPr>
            <p:ph type="title"/>
          </p:nvPr>
        </p:nvSpPr>
        <p:spPr/>
        <p:txBody>
          <a:bodyPr/>
          <a:lstStyle/>
          <a:p>
            <a:r>
              <a:rPr lang="en-US" b="0" i="0" dirty="0">
                <a:solidFill>
                  <a:srgbClr val="1A1A1A"/>
                </a:solidFill>
                <a:effectLst/>
                <a:latin typeface="PT Serif" panose="020A0603040505020204" pitchFamily="18" charset="0"/>
              </a:rPr>
              <a:t> Go through the input and forget gates</a:t>
            </a:r>
            <a:endParaRPr lang="en-US" dirty="0"/>
          </a:p>
        </p:txBody>
      </p:sp>
      <p:pic>
        <p:nvPicPr>
          <p:cNvPr id="5" name="Picture 4">
            <a:extLst>
              <a:ext uri="{FF2B5EF4-FFF2-40B4-BE49-F238E27FC236}">
                <a16:creationId xmlns:a16="http://schemas.microsoft.com/office/drawing/2014/main" id="{D8BEBCAD-953C-7C03-40AE-16FF4A7EFA7F}"/>
              </a:ext>
            </a:extLst>
          </p:cNvPr>
          <p:cNvPicPr>
            <a:picLocks noChangeAspect="1"/>
          </p:cNvPicPr>
          <p:nvPr/>
        </p:nvPicPr>
        <p:blipFill>
          <a:blip r:embed="rId2"/>
          <a:stretch>
            <a:fillRect/>
          </a:stretch>
        </p:blipFill>
        <p:spPr>
          <a:xfrm>
            <a:off x="1970607" y="1690688"/>
            <a:ext cx="6024141" cy="4331740"/>
          </a:xfrm>
          <a:prstGeom prst="rect">
            <a:avLst/>
          </a:prstGeom>
        </p:spPr>
      </p:pic>
    </p:spTree>
    <p:extLst>
      <p:ext uri="{BB962C8B-B14F-4D97-AF65-F5344CB8AC3E}">
        <p14:creationId xmlns:p14="http://schemas.microsoft.com/office/powerpoint/2010/main" val="2961585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6CCEC8-FE3D-35D5-E2D3-61AE53A437B5}"/>
              </a:ext>
            </a:extLst>
          </p:cNvPr>
          <p:cNvPicPr>
            <a:picLocks noChangeAspect="1"/>
          </p:cNvPicPr>
          <p:nvPr/>
        </p:nvPicPr>
        <p:blipFill>
          <a:blip r:embed="rId2"/>
          <a:stretch>
            <a:fillRect/>
          </a:stretch>
        </p:blipFill>
        <p:spPr>
          <a:xfrm>
            <a:off x="1702676" y="0"/>
            <a:ext cx="7991133" cy="6721420"/>
          </a:xfrm>
          <a:prstGeom prst="rect">
            <a:avLst/>
          </a:prstGeom>
        </p:spPr>
      </p:pic>
    </p:spTree>
    <p:extLst>
      <p:ext uri="{BB962C8B-B14F-4D97-AF65-F5344CB8AC3E}">
        <p14:creationId xmlns:p14="http://schemas.microsoft.com/office/powerpoint/2010/main" val="1215534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380B-F8BB-CD5E-3DFB-AFBDFE8CED5D}"/>
              </a:ext>
            </a:extLst>
          </p:cNvPr>
          <p:cNvSpPr>
            <a:spLocks noGrp="1"/>
          </p:cNvSpPr>
          <p:nvPr>
            <p:ph type="title"/>
          </p:nvPr>
        </p:nvSpPr>
        <p:spPr/>
        <p:txBody>
          <a:bodyPr/>
          <a:lstStyle/>
          <a:p>
            <a:r>
              <a:rPr lang="en-US" b="1" dirty="0"/>
              <a:t>Net input to each gate</a:t>
            </a:r>
          </a:p>
        </p:txBody>
      </p:sp>
      <p:pic>
        <p:nvPicPr>
          <p:cNvPr id="5" name="Picture 4">
            <a:extLst>
              <a:ext uri="{FF2B5EF4-FFF2-40B4-BE49-F238E27FC236}">
                <a16:creationId xmlns:a16="http://schemas.microsoft.com/office/drawing/2014/main" id="{BE4BD35E-F31C-714F-2CD1-C978FE36882F}"/>
              </a:ext>
            </a:extLst>
          </p:cNvPr>
          <p:cNvPicPr>
            <a:picLocks noChangeAspect="1"/>
          </p:cNvPicPr>
          <p:nvPr/>
        </p:nvPicPr>
        <p:blipFill>
          <a:blip r:embed="rId2"/>
          <a:stretch>
            <a:fillRect/>
          </a:stretch>
        </p:blipFill>
        <p:spPr>
          <a:xfrm>
            <a:off x="518851" y="1571048"/>
            <a:ext cx="4999079" cy="1513326"/>
          </a:xfrm>
          <a:prstGeom prst="rect">
            <a:avLst/>
          </a:prstGeom>
        </p:spPr>
      </p:pic>
      <p:pic>
        <p:nvPicPr>
          <p:cNvPr id="7" name="Picture 6">
            <a:extLst>
              <a:ext uri="{FF2B5EF4-FFF2-40B4-BE49-F238E27FC236}">
                <a16:creationId xmlns:a16="http://schemas.microsoft.com/office/drawing/2014/main" id="{A1A0056F-3675-F65C-56C5-3BF565C56685}"/>
              </a:ext>
            </a:extLst>
          </p:cNvPr>
          <p:cNvPicPr>
            <a:picLocks noChangeAspect="1"/>
          </p:cNvPicPr>
          <p:nvPr/>
        </p:nvPicPr>
        <p:blipFill>
          <a:blip r:embed="rId3"/>
          <a:stretch>
            <a:fillRect/>
          </a:stretch>
        </p:blipFill>
        <p:spPr>
          <a:xfrm>
            <a:off x="4197576" y="3187261"/>
            <a:ext cx="4820300" cy="1726447"/>
          </a:xfrm>
          <a:prstGeom prst="rect">
            <a:avLst/>
          </a:prstGeom>
        </p:spPr>
      </p:pic>
      <p:pic>
        <p:nvPicPr>
          <p:cNvPr id="9" name="Picture 8">
            <a:extLst>
              <a:ext uri="{FF2B5EF4-FFF2-40B4-BE49-F238E27FC236}">
                <a16:creationId xmlns:a16="http://schemas.microsoft.com/office/drawing/2014/main" id="{FACD3185-2A66-5AA6-5C41-D37B7B60D3D2}"/>
              </a:ext>
            </a:extLst>
          </p:cNvPr>
          <p:cNvPicPr>
            <a:picLocks noChangeAspect="1"/>
          </p:cNvPicPr>
          <p:nvPr/>
        </p:nvPicPr>
        <p:blipFill>
          <a:blip r:embed="rId4"/>
          <a:stretch>
            <a:fillRect/>
          </a:stretch>
        </p:blipFill>
        <p:spPr>
          <a:xfrm>
            <a:off x="7346743" y="4782208"/>
            <a:ext cx="5011291" cy="1628074"/>
          </a:xfrm>
          <a:prstGeom prst="rect">
            <a:avLst/>
          </a:prstGeom>
        </p:spPr>
      </p:pic>
    </p:spTree>
    <p:extLst>
      <p:ext uri="{BB962C8B-B14F-4D97-AF65-F5344CB8AC3E}">
        <p14:creationId xmlns:p14="http://schemas.microsoft.com/office/powerpoint/2010/main" val="290067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CA23-64F0-BEA0-91C6-64430DC13B34}"/>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0562AF09-545B-40CB-16D9-4686EA118F9E}"/>
              </a:ext>
            </a:extLst>
          </p:cNvPr>
          <p:cNvSpPr>
            <a:spLocks noGrp="1"/>
          </p:cNvSpPr>
          <p:nvPr>
            <p:ph idx="1"/>
          </p:nvPr>
        </p:nvSpPr>
        <p:spPr/>
        <p:txBody>
          <a:bodyPr/>
          <a:lstStyle/>
          <a:p>
            <a:r>
              <a:rPr lang="en-US" dirty="0"/>
              <a:t>The input gate allows new information to flow into the network. It has parameters </a:t>
            </a:r>
            <a:r>
              <a:rPr lang="en-US" dirty="0" err="1"/>
              <a:t>W_i</a:t>
            </a:r>
            <a:r>
              <a:rPr lang="en-US" dirty="0"/>
              <a:t>, </a:t>
            </a:r>
            <a:r>
              <a:rPr lang="en-US" dirty="0" err="1"/>
              <a:t>b_i</a:t>
            </a:r>
            <a:r>
              <a:rPr lang="en-US" dirty="0"/>
              <a:t>, where </a:t>
            </a:r>
            <a:r>
              <a:rPr lang="en-US" dirty="0" err="1"/>
              <a:t>i</a:t>
            </a:r>
            <a:r>
              <a:rPr lang="en-US" dirty="0"/>
              <a:t> stands for input.</a:t>
            </a:r>
          </a:p>
          <a:p>
            <a:r>
              <a:rPr lang="en-US" dirty="0"/>
              <a:t>The memory cell preserves the hidden units information across time steps. It has parameters </a:t>
            </a:r>
            <a:r>
              <a:rPr lang="en-US" dirty="0" err="1"/>
              <a:t>W_c</a:t>
            </a:r>
            <a:r>
              <a:rPr lang="en-US" dirty="0"/>
              <a:t>, </a:t>
            </a:r>
            <a:r>
              <a:rPr lang="en-US" dirty="0" err="1"/>
              <a:t>b_c</a:t>
            </a:r>
            <a:r>
              <a:rPr lang="en-US" dirty="0"/>
              <a:t>, where c stands for cell.</a:t>
            </a:r>
          </a:p>
          <a:p>
            <a:r>
              <a:rPr lang="en-US" dirty="0"/>
              <a:t>The forget gate allows information which is no longer pertinent to be discarded. It has parameters </a:t>
            </a:r>
            <a:r>
              <a:rPr lang="en-US" dirty="0" err="1"/>
              <a:t>W_f</a:t>
            </a:r>
            <a:r>
              <a:rPr lang="en-US" dirty="0"/>
              <a:t>, </a:t>
            </a:r>
            <a:r>
              <a:rPr lang="en-US" dirty="0" err="1"/>
              <a:t>b_f</a:t>
            </a:r>
            <a:r>
              <a:rPr lang="en-US" dirty="0"/>
              <a:t>, where f stands for forget.</a:t>
            </a:r>
          </a:p>
          <a:p>
            <a:r>
              <a:rPr lang="en-US" dirty="0"/>
              <a:t>The output gate allows what information will be output to the screen and what will be propagated forward as part o</a:t>
            </a:r>
          </a:p>
        </p:txBody>
      </p:sp>
    </p:spTree>
    <p:extLst>
      <p:ext uri="{BB962C8B-B14F-4D97-AF65-F5344CB8AC3E}">
        <p14:creationId xmlns:p14="http://schemas.microsoft.com/office/powerpoint/2010/main" val="391473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6075-7346-00FD-A607-04BFE02ABFA8}"/>
              </a:ext>
            </a:extLst>
          </p:cNvPr>
          <p:cNvSpPr>
            <a:spLocks noGrp="1"/>
          </p:cNvSpPr>
          <p:nvPr>
            <p:ph type="title"/>
          </p:nvPr>
        </p:nvSpPr>
        <p:spPr/>
        <p:txBody>
          <a:bodyPr/>
          <a:lstStyle/>
          <a:p>
            <a:r>
              <a:rPr lang="en-US" dirty="0"/>
              <a:t>Final step</a:t>
            </a:r>
          </a:p>
        </p:txBody>
      </p:sp>
      <p:pic>
        <p:nvPicPr>
          <p:cNvPr id="5" name="Picture 4">
            <a:extLst>
              <a:ext uri="{FF2B5EF4-FFF2-40B4-BE49-F238E27FC236}">
                <a16:creationId xmlns:a16="http://schemas.microsoft.com/office/drawing/2014/main" id="{17AC69FC-51F0-1871-56F0-FB8D7EB4B8A1}"/>
              </a:ext>
            </a:extLst>
          </p:cNvPr>
          <p:cNvPicPr>
            <a:picLocks noChangeAspect="1"/>
          </p:cNvPicPr>
          <p:nvPr/>
        </p:nvPicPr>
        <p:blipFill>
          <a:blip r:embed="rId2"/>
          <a:stretch>
            <a:fillRect/>
          </a:stretch>
        </p:blipFill>
        <p:spPr>
          <a:xfrm>
            <a:off x="3538001" y="586685"/>
            <a:ext cx="6899961" cy="5906190"/>
          </a:xfrm>
          <a:prstGeom prst="rect">
            <a:avLst/>
          </a:prstGeom>
        </p:spPr>
      </p:pic>
    </p:spTree>
    <p:extLst>
      <p:ext uri="{BB962C8B-B14F-4D97-AF65-F5344CB8AC3E}">
        <p14:creationId xmlns:p14="http://schemas.microsoft.com/office/powerpoint/2010/main" val="141346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4724-E58F-40A7-C7E7-1536110DCF40}"/>
              </a:ext>
            </a:extLst>
          </p:cNvPr>
          <p:cNvSpPr>
            <a:spLocks noGrp="1"/>
          </p:cNvSpPr>
          <p:nvPr>
            <p:ph type="title"/>
          </p:nvPr>
        </p:nvSpPr>
        <p:spPr/>
        <p:txBody>
          <a:bodyPr/>
          <a:lstStyle/>
          <a:p>
            <a:r>
              <a:rPr lang="en-US" dirty="0"/>
              <a:t> LSTM with two cells:</a:t>
            </a:r>
          </a:p>
        </p:txBody>
      </p:sp>
      <p:pic>
        <p:nvPicPr>
          <p:cNvPr id="4" name="Content Placeholder 3">
            <a:extLst>
              <a:ext uri="{FF2B5EF4-FFF2-40B4-BE49-F238E27FC236}">
                <a16:creationId xmlns:a16="http://schemas.microsoft.com/office/drawing/2014/main" id="{EFB1B3CE-1F80-986B-4D15-714606041824}"/>
              </a:ext>
            </a:extLst>
          </p:cNvPr>
          <p:cNvPicPr>
            <a:picLocks noGrp="1" noChangeAspect="1"/>
          </p:cNvPicPr>
          <p:nvPr>
            <p:ph idx="1"/>
          </p:nvPr>
        </p:nvPicPr>
        <p:blipFill>
          <a:blip r:embed="rId2"/>
          <a:stretch>
            <a:fillRect/>
          </a:stretch>
        </p:blipFill>
        <p:spPr>
          <a:xfrm>
            <a:off x="1495425" y="2134394"/>
            <a:ext cx="9201150" cy="3733800"/>
          </a:xfrm>
          <a:prstGeom prst="rect">
            <a:avLst/>
          </a:prstGeom>
        </p:spPr>
      </p:pic>
    </p:spTree>
    <p:extLst>
      <p:ext uri="{BB962C8B-B14F-4D97-AF65-F5344CB8AC3E}">
        <p14:creationId xmlns:p14="http://schemas.microsoft.com/office/powerpoint/2010/main" val="148585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988FB3A-0054-74A1-9F26-56F7DA322604}"/>
              </a:ext>
            </a:extLst>
          </p:cNvPr>
          <p:cNvPicPr>
            <a:picLocks noGrp="1" noChangeAspect="1"/>
          </p:cNvPicPr>
          <p:nvPr>
            <p:ph idx="1"/>
          </p:nvPr>
        </p:nvPicPr>
        <p:blipFill>
          <a:blip r:embed="rId2"/>
          <a:stretch>
            <a:fillRect/>
          </a:stretch>
        </p:blipFill>
        <p:spPr>
          <a:xfrm>
            <a:off x="6475390" y="347534"/>
            <a:ext cx="5056415" cy="4351338"/>
          </a:xfrm>
          <a:prstGeom prst="rect">
            <a:avLst/>
          </a:prstGeom>
        </p:spPr>
      </p:pic>
      <p:sp>
        <p:nvSpPr>
          <p:cNvPr id="6" name="TextBox 5">
            <a:extLst>
              <a:ext uri="{FF2B5EF4-FFF2-40B4-BE49-F238E27FC236}">
                <a16:creationId xmlns:a16="http://schemas.microsoft.com/office/drawing/2014/main" id="{D8292CE2-31A3-4284-BA9B-B8EDED8C4018}"/>
              </a:ext>
            </a:extLst>
          </p:cNvPr>
          <p:cNvSpPr txBox="1"/>
          <p:nvPr/>
        </p:nvSpPr>
        <p:spPr>
          <a:xfrm>
            <a:off x="854014" y="2843976"/>
            <a:ext cx="5520907" cy="2862322"/>
          </a:xfrm>
          <a:prstGeom prst="rect">
            <a:avLst/>
          </a:prstGeom>
          <a:noFill/>
        </p:spPr>
        <p:txBody>
          <a:bodyPr wrap="square">
            <a:spAutoFit/>
          </a:bodyPr>
          <a:lstStyle/>
          <a:p>
            <a:r>
              <a:rPr lang="en-US" dirty="0">
                <a:solidFill>
                  <a:srgbClr val="00B050"/>
                </a:solidFill>
              </a:rPr>
              <a:t>Green circles indicate input. </a:t>
            </a:r>
          </a:p>
          <a:p>
            <a:r>
              <a:rPr lang="en-US" dirty="0">
                <a:solidFill>
                  <a:srgbClr val="FF0000"/>
                </a:solidFill>
              </a:rPr>
              <a:t>Red circles indicate the memory cell</a:t>
            </a:r>
            <a:r>
              <a:rPr lang="en-US" dirty="0"/>
              <a:t>. </a:t>
            </a:r>
          </a:p>
          <a:p>
            <a:endParaRPr lang="en-US" dirty="0"/>
          </a:p>
          <a:p>
            <a:r>
              <a:rPr lang="en-US" dirty="0">
                <a:solidFill>
                  <a:schemeClr val="accent2">
                    <a:lumMod val="75000"/>
                  </a:schemeClr>
                </a:solidFill>
              </a:rPr>
              <a:t>Orange circles are gates. In real life, a gate can be partially open, fully open, or closed</a:t>
            </a:r>
            <a:r>
              <a:rPr lang="en-US" dirty="0"/>
              <a:t>. </a:t>
            </a:r>
          </a:p>
          <a:p>
            <a:endParaRPr lang="en-US" dirty="0"/>
          </a:p>
          <a:p>
            <a:endParaRPr lang="en-US" dirty="0"/>
          </a:p>
          <a:p>
            <a:r>
              <a:rPr lang="en-US" b="1" dirty="0"/>
              <a:t>The line down the </a:t>
            </a:r>
            <a:r>
              <a:rPr lang="en-US" b="1" dirty="0" err="1"/>
              <a:t>centre</a:t>
            </a:r>
            <a:r>
              <a:rPr lang="en-US" b="1" dirty="0"/>
              <a:t> of some of the circles indicates that the circle (the neuron) has some net input and an activation function.</a:t>
            </a:r>
            <a:r>
              <a:rPr lang="en-US" dirty="0"/>
              <a:t> </a:t>
            </a:r>
          </a:p>
        </p:txBody>
      </p:sp>
      <p:sp>
        <p:nvSpPr>
          <p:cNvPr id="7" name="Title 1">
            <a:extLst>
              <a:ext uri="{FF2B5EF4-FFF2-40B4-BE49-F238E27FC236}">
                <a16:creationId xmlns:a16="http://schemas.microsoft.com/office/drawing/2014/main" id="{0314FFA8-0685-99ED-FC4C-EF894EF5B637}"/>
              </a:ext>
            </a:extLst>
          </p:cNvPr>
          <p:cNvSpPr>
            <a:spLocks noGrp="1"/>
          </p:cNvSpPr>
          <p:nvPr>
            <p:ph type="title"/>
          </p:nvPr>
        </p:nvSpPr>
        <p:spPr>
          <a:xfrm>
            <a:off x="838200" y="365125"/>
            <a:ext cx="10515600" cy="1325563"/>
          </a:xfrm>
        </p:spPr>
        <p:txBody>
          <a:bodyPr/>
          <a:lstStyle/>
          <a:p>
            <a:r>
              <a:rPr lang="en-US" dirty="0"/>
              <a:t> First cell</a:t>
            </a:r>
          </a:p>
        </p:txBody>
      </p:sp>
    </p:spTree>
    <p:extLst>
      <p:ext uri="{BB962C8B-B14F-4D97-AF65-F5344CB8AC3E}">
        <p14:creationId xmlns:p14="http://schemas.microsoft.com/office/powerpoint/2010/main" val="79868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292CE2-31A3-4284-BA9B-B8EDED8C4018}"/>
              </a:ext>
            </a:extLst>
          </p:cNvPr>
          <p:cNvSpPr txBox="1"/>
          <p:nvPr/>
        </p:nvSpPr>
        <p:spPr>
          <a:xfrm>
            <a:off x="575093" y="2560197"/>
            <a:ext cx="5520907" cy="3416320"/>
          </a:xfrm>
          <a:prstGeom prst="rect">
            <a:avLst/>
          </a:prstGeom>
          <a:noFill/>
        </p:spPr>
        <p:txBody>
          <a:bodyPr wrap="square">
            <a:spAutoFit/>
          </a:bodyPr>
          <a:lstStyle/>
          <a:p>
            <a:r>
              <a:rPr lang="en-US" dirty="0">
                <a:solidFill>
                  <a:srgbClr val="00B050"/>
                </a:solidFill>
              </a:rPr>
              <a:t>Green circles indicate input. </a:t>
            </a:r>
          </a:p>
          <a:p>
            <a:r>
              <a:rPr lang="en-US" dirty="0">
                <a:solidFill>
                  <a:srgbClr val="FF0000"/>
                </a:solidFill>
              </a:rPr>
              <a:t>Red circles indicate the memory cell</a:t>
            </a:r>
            <a:r>
              <a:rPr lang="en-US" dirty="0"/>
              <a:t>. </a:t>
            </a:r>
          </a:p>
          <a:p>
            <a:endParaRPr lang="en-US" dirty="0"/>
          </a:p>
          <a:p>
            <a:r>
              <a:rPr lang="en-US" dirty="0">
                <a:solidFill>
                  <a:schemeClr val="accent2">
                    <a:lumMod val="75000"/>
                  </a:schemeClr>
                </a:solidFill>
              </a:rPr>
              <a:t>Orange circles are gates. In real life, a gate can be partially open, fully open, or closed</a:t>
            </a:r>
            <a:r>
              <a:rPr lang="en-US" dirty="0"/>
              <a:t>. </a:t>
            </a:r>
          </a:p>
          <a:p>
            <a:endParaRPr lang="en-US" dirty="0"/>
          </a:p>
          <a:p>
            <a:endParaRPr lang="en-US" dirty="0"/>
          </a:p>
          <a:p>
            <a:r>
              <a:rPr lang="en-US" b="1" dirty="0"/>
              <a:t>The hidden state from the previous layer is h_1, which was the result of a calculation, so this neuron has a dividing line. All of the connections are the same. The hidden state h_2 is not input for the next cell because there is no next cell.</a:t>
            </a:r>
            <a:endParaRPr lang="en-US" dirty="0"/>
          </a:p>
        </p:txBody>
      </p:sp>
      <p:sp>
        <p:nvSpPr>
          <p:cNvPr id="7" name="Title 1">
            <a:extLst>
              <a:ext uri="{FF2B5EF4-FFF2-40B4-BE49-F238E27FC236}">
                <a16:creationId xmlns:a16="http://schemas.microsoft.com/office/drawing/2014/main" id="{0314FFA8-0685-99ED-FC4C-EF894EF5B637}"/>
              </a:ext>
            </a:extLst>
          </p:cNvPr>
          <p:cNvSpPr>
            <a:spLocks noGrp="1"/>
          </p:cNvSpPr>
          <p:nvPr>
            <p:ph type="title"/>
          </p:nvPr>
        </p:nvSpPr>
        <p:spPr>
          <a:xfrm>
            <a:off x="838200" y="365125"/>
            <a:ext cx="10515600" cy="1325563"/>
          </a:xfrm>
        </p:spPr>
        <p:txBody>
          <a:bodyPr/>
          <a:lstStyle/>
          <a:p>
            <a:r>
              <a:rPr lang="en-US" dirty="0"/>
              <a:t>Second cell</a:t>
            </a:r>
          </a:p>
        </p:txBody>
      </p:sp>
      <p:pic>
        <p:nvPicPr>
          <p:cNvPr id="5" name="Content Placeholder 4">
            <a:extLst>
              <a:ext uri="{FF2B5EF4-FFF2-40B4-BE49-F238E27FC236}">
                <a16:creationId xmlns:a16="http://schemas.microsoft.com/office/drawing/2014/main" id="{16A420AB-3715-1A02-D12A-F16AD5CE3F80}"/>
              </a:ext>
            </a:extLst>
          </p:cNvPr>
          <p:cNvPicPr>
            <a:picLocks noGrp="1" noChangeAspect="1"/>
          </p:cNvPicPr>
          <p:nvPr>
            <p:ph idx="1"/>
          </p:nvPr>
        </p:nvPicPr>
        <p:blipFill>
          <a:blip r:embed="rId2"/>
          <a:stretch>
            <a:fillRect/>
          </a:stretch>
        </p:blipFill>
        <p:spPr>
          <a:xfrm>
            <a:off x="5929769" y="1354960"/>
            <a:ext cx="5853368" cy="4351338"/>
          </a:xfrm>
          <a:prstGeom prst="rect">
            <a:avLst/>
          </a:prstGeom>
        </p:spPr>
      </p:pic>
    </p:spTree>
    <p:extLst>
      <p:ext uri="{BB962C8B-B14F-4D97-AF65-F5344CB8AC3E}">
        <p14:creationId xmlns:p14="http://schemas.microsoft.com/office/powerpoint/2010/main" val="242745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3ACB-5B84-DC34-EA75-584672587FE2}"/>
              </a:ext>
            </a:extLst>
          </p:cNvPr>
          <p:cNvSpPr>
            <a:spLocks noGrp="1"/>
          </p:cNvSpPr>
          <p:nvPr>
            <p:ph type="title"/>
          </p:nvPr>
        </p:nvSpPr>
        <p:spPr/>
        <p:txBody>
          <a:bodyPr/>
          <a:lstStyle/>
          <a:p>
            <a:r>
              <a:rPr lang="en-US" b="1" i="0" dirty="0">
                <a:solidFill>
                  <a:srgbClr val="1A1A1A"/>
                </a:solidFill>
                <a:effectLst/>
                <a:latin typeface="PT Serif" panose="020A0603040505020204" pitchFamily="18" charset="0"/>
              </a:rPr>
              <a:t>Walk-through: forward</a:t>
            </a:r>
            <a:endParaRPr lang="en-US" dirty="0"/>
          </a:p>
        </p:txBody>
      </p:sp>
      <p:sp>
        <p:nvSpPr>
          <p:cNvPr id="3" name="Content Placeholder 2">
            <a:extLst>
              <a:ext uri="{FF2B5EF4-FFF2-40B4-BE49-F238E27FC236}">
                <a16:creationId xmlns:a16="http://schemas.microsoft.com/office/drawing/2014/main" id="{D2B1D1F3-6420-F31B-B2C5-F15ED95A2E22}"/>
              </a:ext>
            </a:extLst>
          </p:cNvPr>
          <p:cNvSpPr>
            <a:spLocks noGrp="1"/>
          </p:cNvSpPr>
          <p:nvPr>
            <p:ph idx="1"/>
          </p:nvPr>
        </p:nvSpPr>
        <p:spPr/>
        <p:txBody>
          <a:bodyPr/>
          <a:lstStyle/>
          <a:p>
            <a:r>
              <a:rPr lang="en-US" dirty="0"/>
              <a:t> input sequence x_0 = 0.1, x_1 = 0.2. </a:t>
            </a:r>
          </a:p>
        </p:txBody>
      </p:sp>
      <p:pic>
        <p:nvPicPr>
          <p:cNvPr id="4" name="Picture 3">
            <a:extLst>
              <a:ext uri="{FF2B5EF4-FFF2-40B4-BE49-F238E27FC236}">
                <a16:creationId xmlns:a16="http://schemas.microsoft.com/office/drawing/2014/main" id="{3CE4B08D-1639-4624-DAD7-9216B05EE77C}"/>
              </a:ext>
            </a:extLst>
          </p:cNvPr>
          <p:cNvPicPr>
            <a:picLocks noChangeAspect="1"/>
          </p:cNvPicPr>
          <p:nvPr/>
        </p:nvPicPr>
        <p:blipFill>
          <a:blip r:embed="rId2"/>
          <a:stretch>
            <a:fillRect/>
          </a:stretch>
        </p:blipFill>
        <p:spPr>
          <a:xfrm>
            <a:off x="1650124" y="2560720"/>
            <a:ext cx="3865015" cy="1440574"/>
          </a:xfrm>
          <a:prstGeom prst="rect">
            <a:avLst/>
          </a:prstGeom>
        </p:spPr>
      </p:pic>
    </p:spTree>
    <p:extLst>
      <p:ext uri="{BB962C8B-B14F-4D97-AF65-F5344CB8AC3E}">
        <p14:creationId xmlns:p14="http://schemas.microsoft.com/office/powerpoint/2010/main" val="290251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3C28-24E6-761B-C35F-951F2171CC4D}"/>
              </a:ext>
            </a:extLst>
          </p:cNvPr>
          <p:cNvSpPr>
            <a:spLocks noGrp="1"/>
          </p:cNvSpPr>
          <p:nvPr>
            <p:ph type="title"/>
          </p:nvPr>
        </p:nvSpPr>
        <p:spPr/>
        <p:txBody>
          <a:bodyPr/>
          <a:lstStyle/>
          <a:p>
            <a:r>
              <a:rPr lang="en-US" b="1" i="0" dirty="0">
                <a:solidFill>
                  <a:srgbClr val="1A1A1A"/>
                </a:solidFill>
                <a:effectLst/>
                <a:latin typeface="PT Serif" panose="020A0603040505020204" pitchFamily="18" charset="0"/>
              </a:rPr>
              <a:t>The input gate</a:t>
            </a:r>
            <a:endParaRPr lang="en-US" dirty="0"/>
          </a:p>
        </p:txBody>
      </p:sp>
      <p:sp>
        <p:nvSpPr>
          <p:cNvPr id="3" name="Content Placeholder 2">
            <a:extLst>
              <a:ext uri="{FF2B5EF4-FFF2-40B4-BE49-F238E27FC236}">
                <a16:creationId xmlns:a16="http://schemas.microsoft.com/office/drawing/2014/main" id="{0E5527CD-A380-6F40-5547-EF8BFE90FD2A}"/>
              </a:ext>
            </a:extLst>
          </p:cNvPr>
          <p:cNvSpPr>
            <a:spLocks noGrp="1"/>
          </p:cNvSpPr>
          <p:nvPr>
            <p:ph idx="1"/>
          </p:nvPr>
        </p:nvSpPr>
        <p:spPr>
          <a:xfrm>
            <a:off x="697378" y="1690688"/>
            <a:ext cx="5835869" cy="4351338"/>
          </a:xfrm>
        </p:spPr>
        <p:txBody>
          <a:bodyPr/>
          <a:lstStyle/>
          <a:p>
            <a:r>
              <a:rPr lang="en-US" dirty="0"/>
              <a:t>Our input is [x_0, h_0, c_0], the initial sequence input, the initial hidden value, and the initial memory value. This translates to </a:t>
            </a:r>
            <a:r>
              <a:rPr lang="en-US" dirty="0">
                <a:solidFill>
                  <a:schemeClr val="accent2">
                    <a:lumMod val="75000"/>
                  </a:schemeClr>
                </a:solidFill>
              </a:rPr>
              <a:t>[0.1, 0, 0]</a:t>
            </a:r>
          </a:p>
        </p:txBody>
      </p:sp>
      <p:pic>
        <p:nvPicPr>
          <p:cNvPr id="4" name="Picture 3">
            <a:extLst>
              <a:ext uri="{FF2B5EF4-FFF2-40B4-BE49-F238E27FC236}">
                <a16:creationId xmlns:a16="http://schemas.microsoft.com/office/drawing/2014/main" id="{8673BAEF-FAE6-ECDF-A3F4-9816A6BB5441}"/>
              </a:ext>
            </a:extLst>
          </p:cNvPr>
          <p:cNvPicPr>
            <a:picLocks noChangeAspect="1"/>
          </p:cNvPicPr>
          <p:nvPr/>
        </p:nvPicPr>
        <p:blipFill>
          <a:blip r:embed="rId2"/>
          <a:stretch>
            <a:fillRect/>
          </a:stretch>
        </p:blipFill>
        <p:spPr>
          <a:xfrm>
            <a:off x="6236823" y="-74914"/>
            <a:ext cx="6123360" cy="4203275"/>
          </a:xfrm>
          <a:prstGeom prst="rect">
            <a:avLst/>
          </a:prstGeom>
        </p:spPr>
      </p:pic>
      <p:pic>
        <p:nvPicPr>
          <p:cNvPr id="5" name="Picture 4">
            <a:extLst>
              <a:ext uri="{FF2B5EF4-FFF2-40B4-BE49-F238E27FC236}">
                <a16:creationId xmlns:a16="http://schemas.microsoft.com/office/drawing/2014/main" id="{EB9BA6DB-38DF-5F52-DA0F-3186BB90570B}"/>
              </a:ext>
            </a:extLst>
          </p:cNvPr>
          <p:cNvPicPr>
            <a:picLocks noChangeAspect="1"/>
          </p:cNvPicPr>
          <p:nvPr/>
        </p:nvPicPr>
        <p:blipFill>
          <a:blip r:embed="rId3"/>
          <a:stretch>
            <a:fillRect/>
          </a:stretch>
        </p:blipFill>
        <p:spPr>
          <a:xfrm>
            <a:off x="838200" y="5583876"/>
            <a:ext cx="3983966" cy="572321"/>
          </a:xfrm>
          <a:prstGeom prst="rect">
            <a:avLst/>
          </a:prstGeom>
        </p:spPr>
      </p:pic>
      <p:pic>
        <p:nvPicPr>
          <p:cNvPr id="6" name="Picture 5">
            <a:extLst>
              <a:ext uri="{FF2B5EF4-FFF2-40B4-BE49-F238E27FC236}">
                <a16:creationId xmlns:a16="http://schemas.microsoft.com/office/drawing/2014/main" id="{411B8A0E-0B77-9C4F-CC3F-4489AA2D8C84}"/>
              </a:ext>
            </a:extLst>
          </p:cNvPr>
          <p:cNvPicPr>
            <a:picLocks noChangeAspect="1"/>
          </p:cNvPicPr>
          <p:nvPr/>
        </p:nvPicPr>
        <p:blipFill>
          <a:blip r:embed="rId4"/>
          <a:stretch>
            <a:fillRect/>
          </a:stretch>
        </p:blipFill>
        <p:spPr>
          <a:xfrm>
            <a:off x="697379" y="3842201"/>
            <a:ext cx="4495723" cy="572321"/>
          </a:xfrm>
          <a:prstGeom prst="rect">
            <a:avLst/>
          </a:prstGeom>
        </p:spPr>
      </p:pic>
      <p:pic>
        <p:nvPicPr>
          <p:cNvPr id="7" name="Picture 6">
            <a:extLst>
              <a:ext uri="{FF2B5EF4-FFF2-40B4-BE49-F238E27FC236}">
                <a16:creationId xmlns:a16="http://schemas.microsoft.com/office/drawing/2014/main" id="{E80C5FC8-6E6D-96BE-962A-DDD43EEAA474}"/>
              </a:ext>
            </a:extLst>
          </p:cNvPr>
          <p:cNvPicPr>
            <a:picLocks noChangeAspect="1"/>
          </p:cNvPicPr>
          <p:nvPr/>
        </p:nvPicPr>
        <p:blipFill>
          <a:blip r:embed="rId5"/>
          <a:stretch>
            <a:fillRect/>
          </a:stretch>
        </p:blipFill>
        <p:spPr>
          <a:xfrm>
            <a:off x="622501" y="4658860"/>
            <a:ext cx="4570602" cy="572321"/>
          </a:xfrm>
          <a:prstGeom prst="rect">
            <a:avLst/>
          </a:prstGeom>
        </p:spPr>
      </p:pic>
      <p:sp>
        <p:nvSpPr>
          <p:cNvPr id="9" name="TextBox 8">
            <a:extLst>
              <a:ext uri="{FF2B5EF4-FFF2-40B4-BE49-F238E27FC236}">
                <a16:creationId xmlns:a16="http://schemas.microsoft.com/office/drawing/2014/main" id="{0A766819-6D8D-D02D-8AB5-044F4370A69B}"/>
              </a:ext>
            </a:extLst>
          </p:cNvPr>
          <p:cNvSpPr txBox="1"/>
          <p:nvPr/>
        </p:nvSpPr>
        <p:spPr>
          <a:xfrm>
            <a:off x="6461229" y="4077019"/>
            <a:ext cx="6180082" cy="1754326"/>
          </a:xfrm>
          <a:prstGeom prst="rect">
            <a:avLst/>
          </a:prstGeom>
          <a:noFill/>
        </p:spPr>
        <p:txBody>
          <a:bodyPr wrap="square">
            <a:spAutoFit/>
          </a:bodyPr>
          <a:lstStyle/>
          <a:p>
            <a:r>
              <a:rPr lang="en-US" dirty="0"/>
              <a:t>The full computation is:</a:t>
            </a:r>
          </a:p>
          <a:p>
            <a:endParaRPr lang="en-US" dirty="0"/>
          </a:p>
          <a:p>
            <a:endParaRPr lang="en-US" dirty="0"/>
          </a:p>
          <a:p>
            <a:endParaRPr lang="en-US" dirty="0"/>
          </a:p>
          <a:p>
            <a:r>
              <a:rPr lang="en-US" dirty="0">
                <a:solidFill>
                  <a:schemeClr val="accent2">
                    <a:lumMod val="75000"/>
                  </a:schemeClr>
                </a:solidFill>
              </a:rPr>
              <a:t>This value can be interpreted as the probability that we will allow the information from x_1 to enter the memory cell.</a:t>
            </a:r>
          </a:p>
        </p:txBody>
      </p:sp>
      <p:pic>
        <p:nvPicPr>
          <p:cNvPr id="10" name="Picture 9">
            <a:extLst>
              <a:ext uri="{FF2B5EF4-FFF2-40B4-BE49-F238E27FC236}">
                <a16:creationId xmlns:a16="http://schemas.microsoft.com/office/drawing/2014/main" id="{1E9BCA21-A85A-F7C2-8DB7-60B84F9ED046}"/>
              </a:ext>
            </a:extLst>
          </p:cNvPr>
          <p:cNvPicPr>
            <a:picLocks noChangeAspect="1"/>
          </p:cNvPicPr>
          <p:nvPr/>
        </p:nvPicPr>
        <p:blipFill>
          <a:blip r:embed="rId6"/>
          <a:stretch>
            <a:fillRect/>
          </a:stretch>
        </p:blipFill>
        <p:spPr>
          <a:xfrm>
            <a:off x="6757653" y="4496935"/>
            <a:ext cx="3844211" cy="234235"/>
          </a:xfrm>
          <a:prstGeom prst="rect">
            <a:avLst/>
          </a:prstGeom>
        </p:spPr>
      </p:pic>
      <p:pic>
        <p:nvPicPr>
          <p:cNvPr id="11" name="Picture 10">
            <a:extLst>
              <a:ext uri="{FF2B5EF4-FFF2-40B4-BE49-F238E27FC236}">
                <a16:creationId xmlns:a16="http://schemas.microsoft.com/office/drawing/2014/main" id="{052085C6-B4ED-3428-E346-A1CA1602462A}"/>
              </a:ext>
            </a:extLst>
          </p:cNvPr>
          <p:cNvPicPr>
            <a:picLocks noChangeAspect="1"/>
          </p:cNvPicPr>
          <p:nvPr/>
        </p:nvPicPr>
        <p:blipFill>
          <a:blip r:embed="rId7"/>
          <a:stretch>
            <a:fillRect/>
          </a:stretch>
        </p:blipFill>
        <p:spPr>
          <a:xfrm>
            <a:off x="6757653" y="4873219"/>
            <a:ext cx="4230009" cy="234235"/>
          </a:xfrm>
          <a:prstGeom prst="rect">
            <a:avLst/>
          </a:prstGeom>
        </p:spPr>
      </p:pic>
    </p:spTree>
    <p:extLst>
      <p:ext uri="{BB962C8B-B14F-4D97-AF65-F5344CB8AC3E}">
        <p14:creationId xmlns:p14="http://schemas.microsoft.com/office/powerpoint/2010/main" val="26796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4CB4-2D73-D752-0EF7-01EBC95D784C}"/>
              </a:ext>
            </a:extLst>
          </p:cNvPr>
          <p:cNvSpPr>
            <a:spLocks noGrp="1"/>
          </p:cNvSpPr>
          <p:nvPr>
            <p:ph type="title"/>
          </p:nvPr>
        </p:nvSpPr>
        <p:spPr/>
        <p:txBody>
          <a:bodyPr/>
          <a:lstStyle/>
          <a:p>
            <a:r>
              <a:rPr lang="en-US" dirty="0"/>
              <a:t>More on input gate </a:t>
            </a:r>
          </a:p>
        </p:txBody>
      </p:sp>
      <p:sp>
        <p:nvSpPr>
          <p:cNvPr id="3" name="Content Placeholder 2">
            <a:extLst>
              <a:ext uri="{FF2B5EF4-FFF2-40B4-BE49-F238E27FC236}">
                <a16:creationId xmlns:a16="http://schemas.microsoft.com/office/drawing/2014/main" id="{C4008C92-00E5-A64F-B035-AC37DFFFE875}"/>
              </a:ext>
            </a:extLst>
          </p:cNvPr>
          <p:cNvSpPr>
            <a:spLocks noGrp="1"/>
          </p:cNvSpPr>
          <p:nvPr>
            <p:ph idx="1"/>
          </p:nvPr>
        </p:nvSpPr>
        <p:spPr/>
        <p:txBody>
          <a:bodyPr>
            <a:normAutofit lnSpcReduction="10000"/>
          </a:bodyPr>
          <a:lstStyle/>
          <a:p>
            <a:r>
              <a:rPr lang="en-US" dirty="0"/>
              <a:t>This value can be interpreted as the probability that we will allow the information from x_1 to enter the memory cell.</a:t>
            </a:r>
          </a:p>
          <a:p>
            <a:endParaRPr lang="en-US" dirty="0"/>
          </a:p>
          <a:p>
            <a:r>
              <a:rPr lang="en-US" dirty="0">
                <a:solidFill>
                  <a:schemeClr val="accent2">
                    <a:lumMod val="75000"/>
                  </a:schemeClr>
                </a:solidFill>
              </a:rPr>
              <a:t>The usual practice is to keep that value 0.515 </a:t>
            </a:r>
            <a:r>
              <a:rPr lang="en-US" dirty="0"/>
              <a:t>– that is, to keep the gate open. Alternatively, we could make a decision as to whether the information will go forward. </a:t>
            </a:r>
            <a:br>
              <a:rPr lang="en-US" dirty="0"/>
            </a:br>
            <a:endParaRPr lang="en-US" dirty="0"/>
          </a:p>
          <a:p>
            <a:pPr marL="0" indent="0">
              <a:buNone/>
            </a:pPr>
            <a:r>
              <a:rPr lang="en-US" dirty="0"/>
              <a:t>           then allow the information through – open the input gate completely. This is referred to as making a stochastic decision. Depending on the decision, the gate would open (value 1) or close (value 0).</a:t>
            </a:r>
          </a:p>
        </p:txBody>
      </p:sp>
      <p:pic>
        <p:nvPicPr>
          <p:cNvPr id="4" name="Picture 3">
            <a:extLst>
              <a:ext uri="{FF2B5EF4-FFF2-40B4-BE49-F238E27FC236}">
                <a16:creationId xmlns:a16="http://schemas.microsoft.com/office/drawing/2014/main" id="{98643F49-01A9-937F-E88E-98EFCE1E59EA}"/>
              </a:ext>
            </a:extLst>
          </p:cNvPr>
          <p:cNvPicPr>
            <a:picLocks noChangeAspect="1"/>
          </p:cNvPicPr>
          <p:nvPr/>
        </p:nvPicPr>
        <p:blipFill>
          <a:blip r:embed="rId2"/>
          <a:stretch>
            <a:fillRect/>
          </a:stretch>
        </p:blipFill>
        <p:spPr>
          <a:xfrm>
            <a:off x="5202407" y="3796610"/>
            <a:ext cx="3104832" cy="473465"/>
          </a:xfrm>
          <a:prstGeom prst="rect">
            <a:avLst/>
          </a:prstGeom>
        </p:spPr>
      </p:pic>
      <p:pic>
        <p:nvPicPr>
          <p:cNvPr id="5" name="Picture 4">
            <a:extLst>
              <a:ext uri="{FF2B5EF4-FFF2-40B4-BE49-F238E27FC236}">
                <a16:creationId xmlns:a16="http://schemas.microsoft.com/office/drawing/2014/main" id="{AA0C9F0E-4B7B-F940-6C88-7D5727C2DB0D}"/>
              </a:ext>
            </a:extLst>
          </p:cNvPr>
          <p:cNvPicPr>
            <a:picLocks noChangeAspect="1"/>
          </p:cNvPicPr>
          <p:nvPr/>
        </p:nvPicPr>
        <p:blipFill>
          <a:blip r:embed="rId3"/>
          <a:stretch>
            <a:fillRect/>
          </a:stretch>
        </p:blipFill>
        <p:spPr>
          <a:xfrm>
            <a:off x="916646" y="4466506"/>
            <a:ext cx="714375" cy="299348"/>
          </a:xfrm>
          <a:prstGeom prst="rect">
            <a:avLst/>
          </a:prstGeom>
        </p:spPr>
      </p:pic>
    </p:spTree>
    <p:extLst>
      <p:ext uri="{BB962C8B-B14F-4D97-AF65-F5344CB8AC3E}">
        <p14:creationId xmlns:p14="http://schemas.microsoft.com/office/powerpoint/2010/main" val="424617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E664-F7F7-9D1B-ABBF-89DA4213FE57}"/>
              </a:ext>
            </a:extLst>
          </p:cNvPr>
          <p:cNvSpPr>
            <a:spLocks noGrp="1"/>
          </p:cNvSpPr>
          <p:nvPr>
            <p:ph type="title"/>
          </p:nvPr>
        </p:nvSpPr>
        <p:spPr>
          <a:xfrm>
            <a:off x="838200" y="365125"/>
            <a:ext cx="10515600" cy="717441"/>
          </a:xfrm>
        </p:spPr>
        <p:txBody>
          <a:bodyPr/>
          <a:lstStyle/>
          <a:p>
            <a:r>
              <a:rPr lang="en-US" b="0" i="0" dirty="0">
                <a:solidFill>
                  <a:srgbClr val="1A1A1A"/>
                </a:solidFill>
                <a:effectLst/>
                <a:latin typeface="PT Serif" panose="020A0603040505020204" pitchFamily="18" charset="0"/>
              </a:rPr>
              <a:t> input gate is related to the memory cell</a:t>
            </a:r>
            <a:endParaRPr lang="en-US" dirty="0"/>
          </a:p>
        </p:txBody>
      </p:sp>
      <p:pic>
        <p:nvPicPr>
          <p:cNvPr id="5" name="Content Placeholder 4">
            <a:extLst>
              <a:ext uri="{FF2B5EF4-FFF2-40B4-BE49-F238E27FC236}">
                <a16:creationId xmlns:a16="http://schemas.microsoft.com/office/drawing/2014/main" id="{CAD129BA-DDF8-D68E-CFD0-3782E654420D}"/>
              </a:ext>
            </a:extLst>
          </p:cNvPr>
          <p:cNvPicPr>
            <a:picLocks noGrp="1" noChangeAspect="1"/>
          </p:cNvPicPr>
          <p:nvPr>
            <p:ph idx="1"/>
          </p:nvPr>
        </p:nvPicPr>
        <p:blipFill>
          <a:blip r:embed="rId2"/>
          <a:stretch>
            <a:fillRect/>
          </a:stretch>
        </p:blipFill>
        <p:spPr>
          <a:xfrm>
            <a:off x="1150181" y="2000753"/>
            <a:ext cx="4107578" cy="1246943"/>
          </a:xfrm>
        </p:spPr>
      </p:pic>
      <p:pic>
        <p:nvPicPr>
          <p:cNvPr id="7" name="Picture 6">
            <a:extLst>
              <a:ext uri="{FF2B5EF4-FFF2-40B4-BE49-F238E27FC236}">
                <a16:creationId xmlns:a16="http://schemas.microsoft.com/office/drawing/2014/main" id="{17A6EA5C-B0D7-1F5E-F1A9-2625D660B9FF}"/>
              </a:ext>
            </a:extLst>
          </p:cNvPr>
          <p:cNvPicPr>
            <a:picLocks noChangeAspect="1"/>
          </p:cNvPicPr>
          <p:nvPr/>
        </p:nvPicPr>
        <p:blipFill>
          <a:blip r:embed="rId3"/>
          <a:stretch>
            <a:fillRect/>
          </a:stretch>
        </p:blipFill>
        <p:spPr>
          <a:xfrm>
            <a:off x="6220679" y="1192112"/>
            <a:ext cx="5282633" cy="3621626"/>
          </a:xfrm>
          <a:prstGeom prst="rect">
            <a:avLst/>
          </a:prstGeom>
        </p:spPr>
      </p:pic>
      <p:pic>
        <p:nvPicPr>
          <p:cNvPr id="9" name="Picture 8">
            <a:extLst>
              <a:ext uri="{FF2B5EF4-FFF2-40B4-BE49-F238E27FC236}">
                <a16:creationId xmlns:a16="http://schemas.microsoft.com/office/drawing/2014/main" id="{821D8923-D8F5-2918-6C2A-78B024FC37A9}"/>
              </a:ext>
            </a:extLst>
          </p:cNvPr>
          <p:cNvPicPr>
            <a:picLocks noChangeAspect="1"/>
          </p:cNvPicPr>
          <p:nvPr/>
        </p:nvPicPr>
        <p:blipFill>
          <a:blip r:embed="rId4"/>
          <a:stretch>
            <a:fillRect/>
          </a:stretch>
        </p:blipFill>
        <p:spPr>
          <a:xfrm>
            <a:off x="1150181" y="3999198"/>
            <a:ext cx="4472135" cy="1629079"/>
          </a:xfrm>
          <a:prstGeom prst="rect">
            <a:avLst/>
          </a:prstGeom>
        </p:spPr>
      </p:pic>
    </p:spTree>
    <p:extLst>
      <p:ext uri="{BB962C8B-B14F-4D97-AF65-F5344CB8AC3E}">
        <p14:creationId xmlns:p14="http://schemas.microsoft.com/office/powerpoint/2010/main" val="1873403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719</Words>
  <Application>Microsoft Office PowerPoint</Application>
  <PresentationFormat>Widescreen</PresentationFormat>
  <Paragraphs>57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Libre Baskerville</vt:lpstr>
      <vt:lpstr>PT Serif</vt:lpstr>
      <vt:lpstr>Office Theme</vt:lpstr>
      <vt:lpstr>A numerical example of LSTMs </vt:lpstr>
      <vt:lpstr>Basics</vt:lpstr>
      <vt:lpstr> LSTM with two cells:</vt:lpstr>
      <vt:lpstr> First cell</vt:lpstr>
      <vt:lpstr>Second cell</vt:lpstr>
      <vt:lpstr>Walk-through: forward</vt:lpstr>
      <vt:lpstr>The input gate</vt:lpstr>
      <vt:lpstr>More on input gate </vt:lpstr>
      <vt:lpstr> input gate is related to the memory cell</vt:lpstr>
      <vt:lpstr>The forget gate</vt:lpstr>
      <vt:lpstr>The memory gate</vt:lpstr>
      <vt:lpstr>The output gate</vt:lpstr>
      <vt:lpstr>The hidden state</vt:lpstr>
      <vt:lpstr>The second LSTM cell</vt:lpstr>
      <vt:lpstr>Final output</vt:lpstr>
      <vt:lpstr>Walk-through: backward</vt:lpstr>
      <vt:lpstr> Go through the input and forget gates</vt:lpstr>
      <vt:lpstr>PowerPoint Presentation</vt:lpstr>
      <vt:lpstr>Net input to each gate</vt:lpstr>
      <vt:lpstr>Final step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numerical example of LSTMs </dc:title>
  <dc:creator>Dr. Nouhad Rizk</dc:creator>
  <cp:lastModifiedBy>Dr. Nouhad Rizk</cp:lastModifiedBy>
  <cp:revision>4</cp:revision>
  <dcterms:created xsi:type="dcterms:W3CDTF">2022-09-09T17:17:58Z</dcterms:created>
  <dcterms:modified xsi:type="dcterms:W3CDTF">2022-09-09T18:53:14Z</dcterms:modified>
</cp:coreProperties>
</file>