
<file path=[Content_Types].xml><?xml version="1.0" encoding="utf-8"?>
<Types xmlns="http://schemas.openxmlformats.org/package/2006/content-types">
  <Override PartName="/ppt/slideLayouts/slideLayout8.xml" ContentType="application/vnd.openxmlformats-officedocument.presentationml.slideLayout+xml"/>
  <Default Extension="docx" ContentType="application/vnd.openxmlformats-officedocument.wordprocessingml.document"/>
  <Default Extension="pdf" ContentType="application/pdf"/>
  <Override PartName="/ppt/notesSlides/notesSlide20.xml" ContentType="application/vnd.openxmlformats-officedocument.presentationml.notesSlide+xml"/>
  <Override PartName="/ppt/notesSlides/notesSlide22.xml" ContentType="application/vnd.openxmlformats-officedocument.presentationml.notesSlide+xml"/>
  <Override PartName="/ppt/diagrams/colors6.xml" ContentType="application/vnd.openxmlformats-officedocument.drawingml.diagramColor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quickStyle7.xml" ContentType="application/vnd.openxmlformats-officedocument.drawingml.diagramStyle+xml"/>
  <Override PartName="/ppt/slides/slide22.xml" ContentType="application/vnd.openxmlformats-officedocument.presentationml.slide+xml"/>
  <Override PartName="/ppt/slides/slide28.xml" ContentType="application/vnd.openxmlformats-officedocument.presentationml.slide+xml"/>
  <Override PartName="/ppt/diagrams/drawing2.xml" ContentType="application/vnd.ms-office.drawingml.diagramDrawing+xml"/>
  <Override PartName="/ppt/notesSlides/notesSlide11.xml" ContentType="application/vnd.openxmlformats-officedocument.presentationml.notesSlide+xml"/>
  <Override PartName="/ppt/diagrams/colors1.xml" ContentType="application/vnd.openxmlformats-officedocument.drawingml.diagramColors+xml"/>
  <Override PartName="/ppt/slides/slide30.xml" ContentType="application/vnd.openxmlformats-officedocument.presentationml.slide+xml"/>
  <Override PartName="/ppt/notesSlides/notesSlide9.xml" ContentType="application/vnd.openxmlformats-officedocument.presentationml.notesSlide+xml"/>
  <Override PartName="/ppt/diagrams/drawing4.xml" ContentType="application/vnd.ms-office.drawingml.diagramDrawing+xml"/>
  <Override PartName="/ppt/slideLayouts/slideLayout23.xml" ContentType="application/vnd.openxmlformats-officedocument.presentationml.slideLayout+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21.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notesSlides/notesSlide16.xml" ContentType="application/vnd.openxmlformats-officedocument.presentationml.notesSlide+xml"/>
  <Override PartName="/ppt/notesSlides/notesSlide32.xml" ContentType="application/vnd.openxmlformats-officedocument.presentationml.notesSlide+xml"/>
  <Override PartName="/ppt/diagrams/layout8.xml" ContentType="application/vnd.openxmlformats-officedocument.drawingml.diagramLayout+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diagrams/drawing5.xml" ContentType="application/vnd.ms-office.drawingml.diagramDrawing+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Default Extension="wmf" ContentType="image/x-wmf"/>
  <Override PartName="/ppt/diagrams/data1.xml" ContentType="application/vnd.openxmlformats-officedocument.drawingml.diagramData+xml"/>
  <Override PartName="/ppt/notesSlides/notesSlide15.xml" ContentType="application/vnd.openxmlformats-officedocument.presentationml.notesSlide+xml"/>
  <Override PartName="/ppt/diagrams/quickStyle3.xml" ContentType="application/vnd.openxmlformats-officedocument.drawingml.diagramStyle+xml"/>
  <Override PartName="/ppt/diagrams/layout4.xml" ContentType="application/vnd.openxmlformats-officedocument.drawingml.diagramLayout+xml"/>
  <Override PartName="/ppt/notesSlides/notesSlide4.xml" ContentType="application/vnd.openxmlformats-officedocument.presentationml.notesSlide+xml"/>
  <Override PartName="/ppt/diagrams/colors7.xml" ContentType="application/vnd.openxmlformats-officedocument.drawingml.diagramColors+xml"/>
  <Override PartName="/ppt/diagrams/drawing7.xml" ContentType="application/vnd.ms-office.drawingml.diagramDrawing+xml"/>
  <Override PartName="/ppt/diagrams/quickStyle8.xml" ContentType="application/vnd.openxmlformats-officedocument.drawingml.diagramStyle+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Default Extension="pict" ContentType="image/pict"/>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notesSlides/notesSlide35.xml" ContentType="application/vnd.openxmlformats-officedocument.presentationml.notes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diagrams/data3.xml" ContentType="application/vnd.openxmlformats-officedocument.drawingml.diagramData+xml"/>
  <Override PartName="/ppt/notesSlides/notesSlide1.xml" ContentType="application/vnd.openxmlformats-officedocument.presentationml.notesSlide+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37.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Default Extension="vml" ContentType="application/vnd.openxmlformats-officedocument.vmlDrawing"/>
  <Override PartName="/ppt/notesSlides/notesSlide18.xml" ContentType="application/vnd.openxmlformats-officedocument.presentationml.notesSlide+xml"/>
  <Override PartName="/ppt/diagrams/quickStyle5.xml" ContentType="application/vnd.openxmlformats-officedocument.drawingml.diagramStyl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Layouts/slideLayout1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Override PartName="/ppt/slideMasters/slideMaster2.xml" ContentType="application/vnd.openxmlformats-officedocument.presentationml.slideMaster+xml"/>
  <Override PartName="/ppt/notesSlides/notesSlide10.xml" ContentType="application/vnd.openxmlformats-officedocument.presentationml.notesSlide+xml"/>
  <Override PartName="/ppt/notesSlides/notesSlide39.xml" ContentType="application/vnd.openxmlformats-officedocument.presentationml.notesSlide+xml"/>
  <Override PartName="/ppt/notesSlides/notesSlide24.xml" ContentType="application/vnd.openxmlformats-officedocument.presentationml.notesSlide+xml"/>
  <Override PartName="/ppt/slideLayouts/slideLayout19.xml" ContentType="application/vnd.openxmlformats-officedocument.presentationml.slideLayout+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diagrams/data7.xml" ContentType="application/vnd.openxmlformats-officedocument.drawingml.diagramData+xml"/>
  <Override PartName="/ppt/notesSlides/notesSlide14.xml" ContentType="application/vnd.openxmlformats-officedocument.presentationml.notesSlide+xml"/>
  <Override PartName="/ppt/diagrams/colors8.xml" ContentType="application/vnd.openxmlformats-officedocument.drawingml.diagramColors+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notesSlides/notesSlide40.xml" ContentType="application/vnd.openxmlformats-officedocument.presentationml.notesSlide+xml"/>
  <Override PartName="/ppt/diagrams/colors4.xml" ContentType="application/vnd.openxmlformats-officedocument.drawingml.diagramColors+xml"/>
  <Override PartName="/ppt/notesSlides/notesSlide34.xml" ContentType="application/vnd.openxmlformats-officedocument.presentationml.notes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25.xml" ContentType="application/vnd.openxmlformats-officedocument.presentationml.slideLayout+xml"/>
  <Override PartName="/ppt/diagrams/layout2.xml" ContentType="application/vnd.openxmlformats-officedocument.drawingml.diagramLayout+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diagrams/drawing3.xml" ContentType="application/vnd.ms-office.drawingml.diagramDrawing+xml"/>
  <Override PartName="/ppt/slides/slide34.xml" ContentType="application/vnd.openxmlformats-officedocument.presentationml.slide+xml"/>
  <Override PartName="/ppt/diagrams/quickStyle4.xml" ContentType="application/vnd.openxmlformats-officedocument.drawingml.diagramStyle+xml"/>
  <Override PartName="/ppt/notesSlides/notesSlide12.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notesSlides/notesSlide37.xml" ContentType="application/vnd.openxmlformats-officedocument.presentationml.notesSlide+xml"/>
  <Override PartName="/ppt/diagrams/colors3.xml" ContentType="application/vnd.openxmlformats-officedocument.drawingml.diagramColors+xml"/>
  <Override PartName="/ppt/diagrams/data8.xml" ContentType="application/vnd.openxmlformats-officedocument.drawingml.diagramData+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diagrams/layout5.xml" ContentType="application/vnd.openxmlformats-officedocument.drawingml.diagramLayout+xml"/>
  <Override PartName="/ppt/theme/theme1.xml" ContentType="application/vnd.openxmlformats-officedocument.them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Default Extension="jpeg" ContentType="image/jpeg"/>
  <Override PartName="/ppt/notesSlides/notesSlide33.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diagrams/drawing8.xml" ContentType="application/vnd.ms-office.drawingml.diagramDrawing+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Layouts/slideLayout15.xml" ContentType="application/vnd.openxmlformats-officedocument.presentationml.slideLayout+xml"/>
  <Override PartName="/ppt/slides/slide9.xml" ContentType="application/vnd.openxmlformats-officedocument.presentationml.slide+xml"/>
  <Override PartName="/ppt/diagrams/drawing1.xml" ContentType="application/vnd.ms-office.drawingml.diagramDrawing+xml"/>
  <Override PartName="/ppt/diagrams/colors5.xml" ContentType="application/vnd.openxmlformats-officedocument.drawingml.diagramColors+xml"/>
  <Override PartName="/ppt/slides/slide24.xml" ContentType="application/vnd.openxmlformats-officedocument.presentationml.slide+xml"/>
  <Override PartName="/ppt/slides/slide39.xml" ContentType="application/vnd.openxmlformats-officedocument.presentationml.slide+xml"/>
  <Override PartName="/ppt/diagrams/layout3.xml" ContentType="application/vnd.openxmlformats-officedocument.drawingml.diagramLayout+xml"/>
  <Override PartName="/ppt/slides/slide32.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slides/slide38.xml" ContentType="application/vnd.openxmlformats-officedocument.presentationml.slide+xml"/>
  <Override PartName="/ppt/slideLayouts/slideLayout12.xml" ContentType="application/vnd.openxmlformats-officedocument.presentationml.slideLayout+xml"/>
  <Override PartName="/ppt/diagrams/data2.xml" ContentType="application/vnd.openxmlformats-officedocument.drawingml.diagramData+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741" r:id="rId2"/>
  </p:sldMasterIdLst>
  <p:notesMasterIdLst>
    <p:notesMasterId r:id="rId44"/>
  </p:notesMasterIdLst>
  <p:sldIdLst>
    <p:sldId id="256" r:id="rId3"/>
    <p:sldId id="305" r:id="rId4"/>
    <p:sldId id="306" r:id="rId5"/>
    <p:sldId id="297" r:id="rId6"/>
    <p:sldId id="258" r:id="rId7"/>
    <p:sldId id="259" r:id="rId8"/>
    <p:sldId id="260" r:id="rId9"/>
    <p:sldId id="261" r:id="rId10"/>
    <p:sldId id="262" r:id="rId11"/>
    <p:sldId id="263" r:id="rId12"/>
    <p:sldId id="299" r:id="rId13"/>
    <p:sldId id="307" r:id="rId14"/>
    <p:sldId id="264" r:id="rId15"/>
    <p:sldId id="265" r:id="rId16"/>
    <p:sldId id="301" r:id="rId17"/>
    <p:sldId id="268" r:id="rId18"/>
    <p:sldId id="302" r:id="rId19"/>
    <p:sldId id="269" r:id="rId20"/>
    <p:sldId id="308" r:id="rId21"/>
    <p:sldId id="303" r:id="rId22"/>
    <p:sldId id="272" r:id="rId23"/>
    <p:sldId id="275" r:id="rId24"/>
    <p:sldId id="276" r:id="rId25"/>
    <p:sldId id="277" r:id="rId26"/>
    <p:sldId id="278" r:id="rId27"/>
    <p:sldId id="281" r:id="rId28"/>
    <p:sldId id="282" r:id="rId29"/>
    <p:sldId id="285" r:id="rId30"/>
    <p:sldId id="309" r:id="rId31"/>
    <p:sldId id="294" r:id="rId32"/>
    <p:sldId id="288" r:id="rId33"/>
    <p:sldId id="290" r:id="rId34"/>
    <p:sldId id="292" r:id="rId35"/>
    <p:sldId id="289" r:id="rId36"/>
    <p:sldId id="310" r:id="rId37"/>
    <p:sldId id="317" r:id="rId38"/>
    <p:sldId id="312" r:id="rId39"/>
    <p:sldId id="313" r:id="rId40"/>
    <p:sldId id="314" r:id="rId41"/>
    <p:sldId id="315" r:id="rId42"/>
    <p:sldId id="316"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436" autoAdjust="0"/>
    <p:restoredTop sz="97152" autoAdjust="0"/>
  </p:normalViewPr>
  <p:slideViewPr>
    <p:cSldViewPr>
      <p:cViewPr>
        <p:scale>
          <a:sx n="88" d="100"/>
          <a:sy n="88" d="100"/>
        </p:scale>
        <p:origin x="-1376"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9" Type="http://schemas.openxmlformats.org/officeDocument/2006/relationships/slide" Target="slides/slide37.xml"/><Relationship Id="rId7" Type="http://schemas.openxmlformats.org/officeDocument/2006/relationships/slide" Target="slides/slide5.xml"/><Relationship Id="rId43" Type="http://schemas.openxmlformats.org/officeDocument/2006/relationships/slide" Target="slides/slide41.xml"/><Relationship Id="rId25" Type="http://schemas.openxmlformats.org/officeDocument/2006/relationships/slide" Target="slides/slide23.xml"/><Relationship Id="rId10" Type="http://schemas.openxmlformats.org/officeDocument/2006/relationships/slide" Target="slides/slide8.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printerSettings" Target="printerSettings/printerSettings1.bin"/><Relationship Id="rId42" Type="http://schemas.openxmlformats.org/officeDocument/2006/relationships/slide" Target="slides/slide40.xml"/><Relationship Id="rId6" Type="http://schemas.openxmlformats.org/officeDocument/2006/relationships/slide" Target="slides/slide4.xml"/><Relationship Id="rId49" Type="http://schemas.openxmlformats.org/officeDocument/2006/relationships/tableStyles" Target="tableStyles.xml"/><Relationship Id="rId44" Type="http://schemas.openxmlformats.org/officeDocument/2006/relationships/notesMaster" Target="notesMasters/notesMaster1.xml"/><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2.xml"/><Relationship Id="rId46" Type="http://schemas.openxmlformats.org/officeDocument/2006/relationships/presProps" Target="presProps.xml"/><Relationship Id="rId35" Type="http://schemas.openxmlformats.org/officeDocument/2006/relationships/slide" Target="slides/slide33.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36" Type="http://schemas.openxmlformats.org/officeDocument/2006/relationships/slide" Target="slides/slide34.xml"/><Relationship Id="rId1" Type="http://schemas.openxmlformats.org/officeDocument/2006/relationships/slideMaster" Target="slideMasters/slideMaster1.xml"/><Relationship Id="rId24" Type="http://schemas.openxmlformats.org/officeDocument/2006/relationships/slide" Target="slides/slide22.xml"/><Relationship Id="rId47" Type="http://schemas.openxmlformats.org/officeDocument/2006/relationships/viewProps" Target="viewProps.xml"/><Relationship Id="rId48" Type="http://schemas.openxmlformats.org/officeDocument/2006/relationships/theme" Target="theme/theme1.xml"/><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12" Type="http://schemas.openxmlformats.org/officeDocument/2006/relationships/slide" Target="slides/slide10.xml"/><Relationship Id="rId3" Type="http://schemas.openxmlformats.org/officeDocument/2006/relationships/slide" Target="slides/slide1.xml"/><Relationship Id="rId23" Type="http://schemas.openxmlformats.org/officeDocument/2006/relationships/slide" Target="slides/slide21.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22" Type="http://schemas.openxmlformats.org/officeDocument/2006/relationships/slide" Target="slides/slide20.xml"/><Relationship Id="rId2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en-US" sz="2500" dirty="0" smtClean="0"/>
            <a:t>Programs are written in modules</a:t>
          </a:r>
          <a:endParaRPr lang="en-US" sz="2500" dirty="0"/>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dgm:t>
        <a:bodyPr/>
        <a:lstStyle/>
        <a:p>
          <a:r>
            <a:rPr lang="en-US" dirty="0" smtClean="0"/>
            <a:t>modules can be written and compiled independently</a:t>
          </a:r>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dgm:t>
        <a:bodyPr/>
        <a:lstStyle/>
        <a:p>
          <a:r>
            <a:rPr lang="en-US" dirty="0" smtClean="0"/>
            <a:t>different degrees of protection given to modules (read-only, execute-only)</a:t>
          </a:r>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dgm:t>
        <a:bodyPr/>
        <a:lstStyle/>
        <a:p>
          <a:r>
            <a:rPr lang="en-US" dirty="0" smtClean="0"/>
            <a:t>sharing on a module level corresponds to the user’s way of viewing the problem</a:t>
          </a:r>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t>
        <a:bodyPr/>
        <a:lstStyle/>
        <a:p>
          <a:endParaRPr lang="en-US"/>
        </a:p>
      </dgm:t>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t>
        <a:bodyPr/>
        <a:lstStyle/>
        <a:p>
          <a:endParaRPr lang="en-US"/>
        </a:p>
      </dgm:t>
    </dgm:pt>
    <dgm:pt modelId="{7B231396-7652-0541-A496-2537BE7F010F}" type="pres">
      <dgm:prSet presAssocID="{F7D9E317-E96A-8F48-9BFD-FBD175380725}" presName="desTx" presStyleLbl="alignAccFollowNode1" presStyleIdx="0" presStyleCnt="1">
        <dgm:presLayoutVars>
          <dgm:bulletEnabled val="1"/>
        </dgm:presLayoutVars>
      </dgm:prSet>
      <dgm:spPr/>
      <dgm:t>
        <a:bodyPr/>
        <a:lstStyle/>
        <a:p>
          <a:endParaRPr lang="en-US"/>
        </a:p>
      </dgm:t>
    </dgm:pt>
  </dgm:ptLst>
  <dgm:cxnLst>
    <dgm:cxn modelId="{857EF8BE-BADD-CB4C-A55E-FA0AFCC012EE}" type="presOf" srcId="{5B87985D-768B-DC44-8FF5-B494D1A296E1}" destId="{7B231396-7652-0541-A496-2537BE7F010F}" srcOrd="0" destOrd="1"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7D20A988-C1F2-AF4A-B9D5-D78BC8454577}" type="presOf" srcId="{914781B9-B76E-DE48-B6CD-1871E6686F03}" destId="{3E1BEDC8-350A-874B-8364-625D062A1AF4}" srcOrd="0" destOrd="0" presId="urn:microsoft.com/office/officeart/2005/8/layout/hList1"/>
    <dgm:cxn modelId="{1E56D556-3062-9444-8320-202CE9C86A2D}" srcId="{F7D9E317-E96A-8F48-9BFD-FBD175380725}" destId="{5B87985D-768B-DC44-8FF5-B494D1A296E1}" srcOrd="1" destOrd="0" parTransId="{E7DDB814-C877-4A46-88E6-5D1B71686589}" sibTransId="{96556E07-6761-CF4F-9301-87BF281EB7B1}"/>
    <dgm:cxn modelId="{D9947A88-8D99-3B4B-8191-74BDAA1EE1C5}" srcId="{914781B9-B76E-DE48-B6CD-1871E6686F03}" destId="{F7D9E317-E96A-8F48-9BFD-FBD175380725}" srcOrd="0" destOrd="0" parTransId="{3F4CFE7A-5820-7E42-BB25-B05B712121FB}" sibTransId="{0A488997-47DE-2048-8169-AD6C50AAF938}"/>
    <dgm:cxn modelId="{05C698C1-6351-AB40-91FB-B5A285653ADF}" type="presOf" srcId="{F7D9E317-E96A-8F48-9BFD-FBD175380725}" destId="{334D193C-839A-0E44-B28B-3AFED529D922}" srcOrd="0" destOrd="0" presId="urn:microsoft.com/office/officeart/2005/8/layout/hList1"/>
    <dgm:cxn modelId="{5A54DD07-AB5B-5248-95A6-7C2EBEDC1608}" type="presOf" srcId="{1C7C63AB-06D3-0241-920D-B97768525412}" destId="{7B231396-7652-0541-A496-2537BE7F010F}" srcOrd="0" destOrd="0" presId="urn:microsoft.com/office/officeart/2005/8/layout/hList1"/>
    <dgm:cxn modelId="{B6C2FE04-64F9-7943-BFD4-434D29EA826D}" srcId="{F7D9E317-E96A-8F48-9BFD-FBD175380725}" destId="{1C7C63AB-06D3-0241-920D-B97768525412}" srcOrd="0" destOrd="0" parTransId="{F741D7E0-A918-2841-8387-EEE252900975}" sibTransId="{CF58A067-688F-2744-AE12-E10F8E99A363}"/>
    <dgm:cxn modelId="{D5B26882-86D4-0749-83E0-57270AFD8817}" type="presOf" srcId="{D44BB826-6576-BF41-8AE1-1F4600BE09C9}" destId="{7B231396-7652-0541-A496-2537BE7F010F}" srcOrd="0" destOrd="2" presId="urn:microsoft.com/office/officeart/2005/8/layout/hList1"/>
    <dgm:cxn modelId="{EA0CAE30-534E-0F4C-91C5-53D40509E0FA}" type="presParOf" srcId="{3E1BEDC8-350A-874B-8364-625D062A1AF4}" destId="{27A62740-23BB-9348-9B74-BD00C3F5D9C1}" srcOrd="0" destOrd="0" presId="urn:microsoft.com/office/officeart/2005/8/layout/hList1"/>
    <dgm:cxn modelId="{8597EA63-EEC1-F747-9FEB-A52B7D50DD63}" type="presParOf" srcId="{27A62740-23BB-9348-9B74-BD00C3F5D9C1}" destId="{334D193C-839A-0E44-B28B-3AFED529D922}" srcOrd="0" destOrd="0" presId="urn:microsoft.com/office/officeart/2005/8/layout/hList1"/>
    <dgm:cxn modelId="{5E6E9569-DB14-C74D-A477-822DB65580E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FD33C0-9D90-E448-99A8-39F24AC271E8}">
      <dgm:prSet/>
      <dgm:spPr/>
      <dgm:t>
        <a:bodyPr/>
        <a:lstStyle/>
        <a:p>
          <a:pPr rtl="0"/>
          <a:r>
            <a:rPr lang="en-US" dirty="0" smtClean="0"/>
            <a:t>Cannot leave the programmer with the responsibility to manage memory</a:t>
          </a:r>
          <a:endParaRPr lang="en-US" dirty="0"/>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en-US" dirty="0" smtClean="0"/>
            <a:t>Memory available for a program plus its data may be insufficient</a:t>
          </a:r>
          <a:endParaRPr lang="en-US" dirty="0"/>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en-US" i="1" dirty="0" smtClean="0"/>
            <a:t>overlaying</a:t>
          </a:r>
          <a:r>
            <a:rPr lang="en-US" dirty="0" smtClean="0"/>
            <a:t> allows various modules to be assigned the same region of memory but is time consuming to program</a:t>
          </a:r>
          <a:endParaRPr lang="en-US" dirty="0"/>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en-US" dirty="0" smtClean="0"/>
            <a:t>Programmer does not know how much space will be available</a:t>
          </a:r>
          <a:endParaRPr lang="en-US" dirty="0"/>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t>
        <a:bodyPr/>
        <a:lstStyle/>
        <a:p>
          <a:endParaRPr lang="en-US"/>
        </a:p>
      </dgm:t>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t>
        <a:bodyPr/>
        <a:lstStyle/>
        <a:p>
          <a:endParaRPr lang="en-US"/>
        </a:p>
      </dgm:t>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t>
        <a:bodyPr/>
        <a:lstStyle/>
        <a:p>
          <a:endParaRPr lang="en-US"/>
        </a:p>
      </dgm:t>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t>
        <a:bodyPr/>
        <a:lstStyle/>
        <a:p>
          <a:endParaRPr lang="en-US"/>
        </a:p>
      </dgm:t>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t>
        <a:bodyPr/>
        <a:lstStyle/>
        <a:p>
          <a:endParaRPr lang="en-US"/>
        </a:p>
      </dgm:t>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t>
        <a:bodyPr/>
        <a:lstStyle/>
        <a:p>
          <a:endParaRPr lang="en-US"/>
        </a:p>
      </dgm:t>
    </dgm:pt>
    <dgm:pt modelId="{B3789610-2E99-7D46-AD31-BB1D9AA6CA3B}" type="pres">
      <dgm:prSet presAssocID="{339CD5B9-B496-F944-B7FF-858ACFA82FEF}" presName="hierChild2" presStyleCnt="0"/>
      <dgm:spPr/>
    </dgm:pt>
  </dgm:ptLst>
  <dgm:cxnLst>
    <dgm:cxn modelId="{86C39DC5-3674-634C-80DC-408EA7507149}" srcId="{BA275269-8790-2648-BB18-E82260BC0144}" destId="{90223A1A-F998-AD4B-B5EA-B1841813D9D0}" srcOrd="0" destOrd="0" parTransId="{05585182-54FE-5441-A3DC-E97E0B33673B}" sibTransId="{5E4A9523-B14F-6C4D-93EF-9870D62B9D09}"/>
    <dgm:cxn modelId="{16F37467-F896-B143-8CE8-EA9515DAEA00}" type="presOf" srcId="{AE8F8C9F-57D8-AE42-81D9-B91C0DAF6E39}" destId="{51804E1D-7DB7-1A4C-99B9-995C996B94D5}" srcOrd="0" destOrd="0" presId="urn:microsoft.com/office/officeart/2005/8/layout/hierarchy1"/>
    <dgm:cxn modelId="{97AB90F8-FFD2-6444-B4D9-EE8A8621835A}" type="presOf" srcId="{BA275269-8790-2648-BB18-E82260BC0144}" destId="{2D0F6A76-242F-F443-BCBE-F5935F9E9F58}" srcOrd="0" destOrd="0" presId="urn:microsoft.com/office/officeart/2005/8/layout/hierarchy1"/>
    <dgm:cxn modelId="{B8051F1C-7620-6247-B847-90B3A680EF8E}" srcId="{AE8F8C9F-57D8-AE42-81D9-B91C0DAF6E39}" destId="{B2FD33C0-9D90-E448-99A8-39F24AC271E8}" srcOrd="0" destOrd="0" parTransId="{D29B1C74-5419-744E-AB83-4797593DDD29}" sibTransId="{F9E3CB12-2C6D-D44D-A453-DBD5391E2C72}"/>
    <dgm:cxn modelId="{73C642DB-4AA9-5E4C-80B1-CAC93552D1A4}" type="presOf" srcId="{90223A1A-F998-AD4B-B5EA-B1841813D9D0}" destId="{7F9F8578-2F5D-3F45-B52D-7BB5EC4A2206}" srcOrd="0" destOrd="0" presId="urn:microsoft.com/office/officeart/2005/8/layout/hierarchy1"/>
    <dgm:cxn modelId="{435901A0-276A-704C-B707-1F8DBA33CFE0}" srcId="{AE8F8C9F-57D8-AE42-81D9-B91C0DAF6E39}" destId="{339CD5B9-B496-F944-B7FF-858ACFA82FEF}" srcOrd="2" destOrd="0" parTransId="{0F3C152E-618B-DA41-B2DB-48DC7B7FC8F1}" sibTransId="{70990F35-F2A7-0C48-8E1C-2D1CE3FD11B6}"/>
    <dgm:cxn modelId="{48C07548-2FF6-4544-93AB-53D254DD8058}" type="presOf" srcId="{B2FD33C0-9D90-E448-99A8-39F24AC271E8}" destId="{79BC6BEE-B67A-394A-8158-298CBF1B4197}" srcOrd="0" destOrd="0" presId="urn:microsoft.com/office/officeart/2005/8/layout/hierarchy1"/>
    <dgm:cxn modelId="{8A933E08-4422-FF45-B60E-0D7959400A98}" srcId="{AE8F8C9F-57D8-AE42-81D9-B91C0DAF6E39}" destId="{BA275269-8790-2648-BB18-E82260BC0144}" srcOrd="1" destOrd="0" parTransId="{86DE4C53-D0E6-7247-A76C-943011D05056}" sibTransId="{AABBC9DC-68C3-6F46-B732-B6C7DC689FC0}"/>
    <dgm:cxn modelId="{9F802F03-7255-D84F-B1E8-38AE94C7BA70}" type="presOf" srcId="{339CD5B9-B496-F944-B7FF-858ACFA82FEF}" destId="{E9B4E0B0-ABEC-5142-9A88-22961B116F14}" srcOrd="0" destOrd="0" presId="urn:microsoft.com/office/officeart/2005/8/layout/hierarchy1"/>
    <dgm:cxn modelId="{86299D88-936B-F345-9829-8AE25A86FA9A}" type="presOf" srcId="{05585182-54FE-5441-A3DC-E97E0B33673B}" destId="{B2ECD4BF-89FC-B24D-97F4-8FF30634CA4A}" srcOrd="0" destOrd="0" presId="urn:microsoft.com/office/officeart/2005/8/layout/hierarchy1"/>
    <dgm:cxn modelId="{6D5BBDCB-D550-B349-BCA7-2AFF2C14BAEF}" type="presParOf" srcId="{51804E1D-7DB7-1A4C-99B9-995C996B94D5}" destId="{9476E45A-7745-1144-92A1-56BE3F8C40EF}" srcOrd="0" destOrd="0" presId="urn:microsoft.com/office/officeart/2005/8/layout/hierarchy1"/>
    <dgm:cxn modelId="{5F324C71-E208-6E47-997A-30ADC30D9318}" type="presParOf" srcId="{9476E45A-7745-1144-92A1-56BE3F8C40EF}" destId="{5406ED74-D085-E94B-93D4-FA6BEAA49B5B}" srcOrd="0" destOrd="0" presId="urn:microsoft.com/office/officeart/2005/8/layout/hierarchy1"/>
    <dgm:cxn modelId="{FBAC7EA8-A0EA-A64F-BA9F-EEB5D92DC1F5}" type="presParOf" srcId="{5406ED74-D085-E94B-93D4-FA6BEAA49B5B}" destId="{84D7EA67-4406-8541-ABBC-797C1A1BEB53}" srcOrd="0" destOrd="0" presId="urn:microsoft.com/office/officeart/2005/8/layout/hierarchy1"/>
    <dgm:cxn modelId="{6E849B08-6B7C-0B45-BD34-30BCBB836540}" type="presParOf" srcId="{5406ED74-D085-E94B-93D4-FA6BEAA49B5B}" destId="{79BC6BEE-B67A-394A-8158-298CBF1B4197}" srcOrd="1" destOrd="0" presId="urn:microsoft.com/office/officeart/2005/8/layout/hierarchy1"/>
    <dgm:cxn modelId="{F074C290-27A5-174E-A9A2-A78A8D4AD967}" type="presParOf" srcId="{9476E45A-7745-1144-92A1-56BE3F8C40EF}" destId="{D457C0EC-0C25-664C-9A7F-5F6E2A4A559F}" srcOrd="1" destOrd="0" presId="urn:microsoft.com/office/officeart/2005/8/layout/hierarchy1"/>
    <dgm:cxn modelId="{6037CD7E-593F-E64B-AC86-978CC133FF39}" type="presParOf" srcId="{51804E1D-7DB7-1A4C-99B9-995C996B94D5}" destId="{40CC0D38-F1DA-894B-87BF-311B804ABD43}" srcOrd="1" destOrd="0" presId="urn:microsoft.com/office/officeart/2005/8/layout/hierarchy1"/>
    <dgm:cxn modelId="{979D3C74-344F-754C-8470-3861A87AC6BC}" type="presParOf" srcId="{40CC0D38-F1DA-894B-87BF-311B804ABD43}" destId="{BBFB715D-AD16-8145-AA16-11967E3367FD}" srcOrd="0" destOrd="0" presId="urn:microsoft.com/office/officeart/2005/8/layout/hierarchy1"/>
    <dgm:cxn modelId="{1691653B-53E8-9A48-BBD3-2264AB827370}" type="presParOf" srcId="{BBFB715D-AD16-8145-AA16-11967E3367FD}" destId="{AC4EFED8-83BB-B440-A52A-0D2D9C2EFA39}" srcOrd="0" destOrd="0" presId="urn:microsoft.com/office/officeart/2005/8/layout/hierarchy1"/>
    <dgm:cxn modelId="{8B5EE566-C0C0-2947-B42E-8992C2D0465B}" type="presParOf" srcId="{BBFB715D-AD16-8145-AA16-11967E3367FD}" destId="{2D0F6A76-242F-F443-BCBE-F5935F9E9F58}" srcOrd="1" destOrd="0" presId="urn:microsoft.com/office/officeart/2005/8/layout/hierarchy1"/>
    <dgm:cxn modelId="{FAE6D64D-AA05-D24D-B241-90B171CDC50D}" type="presParOf" srcId="{40CC0D38-F1DA-894B-87BF-311B804ABD43}" destId="{EB207078-D21A-4C4F-8B66-C3E806F011DC}" srcOrd="1" destOrd="0" presId="urn:microsoft.com/office/officeart/2005/8/layout/hierarchy1"/>
    <dgm:cxn modelId="{0A861A55-E9D9-8342-BB6D-5A2562222120}" type="presParOf" srcId="{EB207078-D21A-4C4F-8B66-C3E806F011DC}" destId="{B2ECD4BF-89FC-B24D-97F4-8FF30634CA4A}" srcOrd="0" destOrd="0" presId="urn:microsoft.com/office/officeart/2005/8/layout/hierarchy1"/>
    <dgm:cxn modelId="{7488149B-7DA9-814E-8E57-B297AEED26C5}" type="presParOf" srcId="{EB207078-D21A-4C4F-8B66-C3E806F011DC}" destId="{901613D6-62ED-8B42-AA4E-D70D841A6C5D}" srcOrd="1" destOrd="0" presId="urn:microsoft.com/office/officeart/2005/8/layout/hierarchy1"/>
    <dgm:cxn modelId="{99C9F7B4-8C1D-F349-95F3-3730B3730107}" type="presParOf" srcId="{901613D6-62ED-8B42-AA4E-D70D841A6C5D}" destId="{11EDFD13-8881-9546-84D7-90BCA9CC85EA}" srcOrd="0" destOrd="0" presId="urn:microsoft.com/office/officeart/2005/8/layout/hierarchy1"/>
    <dgm:cxn modelId="{6758B2F9-10BC-FE42-ACCD-56B626844594}" type="presParOf" srcId="{11EDFD13-8881-9546-84D7-90BCA9CC85EA}" destId="{C6ABFF53-0685-2942-9C0C-09E3B98E9335}" srcOrd="0" destOrd="0" presId="urn:microsoft.com/office/officeart/2005/8/layout/hierarchy1"/>
    <dgm:cxn modelId="{F9673165-83A2-8147-BF1C-55C01345949F}" type="presParOf" srcId="{11EDFD13-8881-9546-84D7-90BCA9CC85EA}" destId="{7F9F8578-2F5D-3F45-B52D-7BB5EC4A2206}" srcOrd="1" destOrd="0" presId="urn:microsoft.com/office/officeart/2005/8/layout/hierarchy1"/>
    <dgm:cxn modelId="{E34B47BE-C5F8-BD4B-BDE3-E979249E82D9}" type="presParOf" srcId="{901613D6-62ED-8B42-AA4E-D70D841A6C5D}" destId="{821C9E5A-E58B-F84C-AB9A-2E491BA62C3C}" srcOrd="1" destOrd="0" presId="urn:microsoft.com/office/officeart/2005/8/layout/hierarchy1"/>
    <dgm:cxn modelId="{72BE33B5-0F7E-D141-8637-2C74B0BD6B85}" type="presParOf" srcId="{51804E1D-7DB7-1A4C-99B9-995C996B94D5}" destId="{324ABE12-4450-3545-B05B-5AF972265CF5}" srcOrd="2" destOrd="0" presId="urn:microsoft.com/office/officeart/2005/8/layout/hierarchy1"/>
    <dgm:cxn modelId="{8BFBFF34-ECB6-2148-9EF2-6F08FCA2AD8D}" type="presParOf" srcId="{324ABE12-4450-3545-B05B-5AF972265CF5}" destId="{44E4EEE9-6E6D-D445-96E4-992A74348E3D}" srcOrd="0" destOrd="0" presId="urn:microsoft.com/office/officeart/2005/8/layout/hierarchy1"/>
    <dgm:cxn modelId="{91C8700E-E0BD-D34B-8D56-B75581E430CF}" type="presParOf" srcId="{44E4EEE9-6E6D-D445-96E4-992A74348E3D}" destId="{CB460CD4-8724-EA4D-9689-CF20B06B4820}" srcOrd="0" destOrd="0" presId="urn:microsoft.com/office/officeart/2005/8/layout/hierarchy1"/>
    <dgm:cxn modelId="{2578B01F-B590-D34E-9995-13E2CE6A9D1B}" type="presParOf" srcId="{44E4EEE9-6E6D-D445-96E4-992A74348E3D}" destId="{E9B4E0B0-ABEC-5142-9A88-22961B116F14}" srcOrd="1" destOrd="0" presId="urn:microsoft.com/office/officeart/2005/8/layout/hierarchy1"/>
    <dgm:cxn modelId="{295D51C6-86F0-5541-B45C-947BD4C69E93}"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1" dirty="0" smtClean="0"/>
            <a:t>External Fragmentation</a:t>
          </a:r>
          <a:endParaRPr lang="en-US" sz="2400" i="1"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smtClean="0"/>
            <a:t>memory becomes more and more fragmented</a:t>
          </a:r>
          <a:endParaRPr lang="en-NZ" dirty="0" smtClean="0"/>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smtClean="0"/>
            <a:t>memory utilization declines</a:t>
          </a:r>
          <a:endParaRPr lang="en-NZ" dirty="0" smtClean="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1"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dgm:t>
        <a:bodyPr/>
        <a:lstStyle/>
        <a:p>
          <a:r>
            <a:rPr lang="en-NZ" smtClean="0"/>
            <a:t>technique for overcoming external fragmentation</a:t>
          </a:r>
          <a:endParaRPr lang="en-NZ" dirty="0" smtClean="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dgm:t>
        <a:bodyPr/>
        <a:lstStyle/>
        <a:p>
          <a:r>
            <a:rPr lang="en-NZ" smtClean="0"/>
            <a:t>free memory is together in one block</a:t>
          </a:r>
          <a:endParaRPr lang="en-NZ" dirty="0" smtClean="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dgm:t>
        <a:bodyPr/>
        <a:lstStyle/>
        <a:p>
          <a:r>
            <a:rPr lang="en-NZ" smtClean="0"/>
            <a:t>time consuming and wastes CPU time</a:t>
          </a:r>
          <a:endParaRPr lang="en-NZ" dirty="0" smtClean="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77546FE6-4B29-8848-87C8-93AFD1BF7CBD}" srcId="{CFA757D8-5B4A-8344-844C-50374B0AA18A}" destId="{C656067F-6308-0946-9224-7579E500CA19}" srcOrd="3" destOrd="0" parTransId="{62D77508-CA8A-5841-AD30-C46EEE506234}" sibTransId="{CA49C167-079C-B94F-B053-F5BD6714EFBD}"/>
    <dgm:cxn modelId="{DDAEEFFC-E8DF-A948-9186-35E0044B0AAE}" type="presOf" srcId="{9E92A628-284B-0A4D-AF4A-A3E0CC5903D2}" destId="{4B6B4C5E-5223-0843-B5C6-1C59E8EA8399}" srcOrd="0" destOrd="0" presId="urn:microsoft.com/office/officeart/2005/8/layout/list1"/>
    <dgm:cxn modelId="{AC52A857-1045-D547-AAEC-467B1D6175AE}" type="presOf" srcId="{5BA5D4FC-88C5-694E-8CDC-E40067D32F36}" destId="{AF2C0A7A-BF2F-CB4A-AE7D-877EB948880B}" srcOrd="0" destOrd="0" presId="urn:microsoft.com/office/officeart/2005/8/layout/list1"/>
    <dgm:cxn modelId="{91626B90-22E5-EE47-B3C0-E1DAC5626635}" type="presOf" srcId="{EDD23089-E723-7049-A4E0-037CCF801387}" destId="{4B6B4C5E-5223-0843-B5C6-1C59E8EA8399}" srcOrd="0" destOrd="1" presId="urn:microsoft.com/office/officeart/2005/8/layout/list1"/>
    <dgm:cxn modelId="{7C568239-7FB0-D14E-87D1-6C892FE9DC01}" srcId="{CFA757D8-5B4A-8344-844C-50374B0AA18A}" destId="{9E92A628-284B-0A4D-AF4A-A3E0CC5903D2}" srcOrd="0" destOrd="0" parTransId="{B89EFC6D-CA01-B246-9B67-51FE6E8B70BB}" sibTransId="{8D5778BE-8C45-DA4F-921B-A6D186764DDD}"/>
    <dgm:cxn modelId="{C952E714-6445-174D-AC31-2A6A9C201910}" srcId="{A8FC406A-186F-1F4E-96E1-B75D1DA97A3E}" destId="{0DE43C26-AC74-1A44-B67B-60C02D894803}" srcOrd="1" destOrd="0" parTransId="{EC4A4E06-99F8-534D-B5B7-835F30950EC2}" sibTransId="{6D348F38-F0EB-9747-8C19-09C132882EFA}"/>
    <dgm:cxn modelId="{C114D3C1-627F-A246-AACD-328C92F4C7B3}" type="presOf" srcId="{925627CF-133A-A441-9898-007F531F1EB1}" destId="{4B6B4C5E-5223-0843-B5C6-1C59E8EA8399}" srcOrd="0" destOrd="2"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18891A17-0924-D94D-9E94-DC76F2AFCA95}" type="presOf" srcId="{CFA757D8-5B4A-8344-844C-50374B0AA18A}" destId="{78569E4E-ADA1-6D4A-B56A-01059BBD2C01}" srcOrd="0" destOrd="0"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410958C4-C3C2-DC46-9444-FF2FD680407F}" srcId="{A8FC406A-186F-1F4E-96E1-B75D1DA97A3E}" destId="{5BA5D4FC-88C5-694E-8CDC-E40067D32F36}" srcOrd="0" destOrd="0" parTransId="{BE21D45E-8E33-BE49-9CD3-E872A85A0F27}" sibTransId="{4A925EC8-FAD4-1F41-BE7E-6151B0FC3B95}"/>
    <dgm:cxn modelId="{5C11A3B7-9566-0848-A98D-30CB1C2B5091}" type="presOf" srcId="{C656067F-6308-0946-9224-7579E500CA19}" destId="{4B6B4C5E-5223-0843-B5C6-1C59E8EA8399}" srcOrd="0" destOrd="3"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ABFFF813-24B3-8F4A-A499-07947C93F2B2}" type="presOf" srcId="{1415E6DC-9DD3-0642-8F56-4D3A35AC3679}" destId="{E79C046D-0599-6A47-B1B9-B02280642755}" srcOrd="0" destOrd="0" presId="urn:microsoft.com/office/officeart/2005/8/layout/list1"/>
    <dgm:cxn modelId="{7AA5633D-27A6-2542-BA5D-BD0F3D48967E}" type="presOf" srcId="{CFA757D8-5B4A-8344-844C-50374B0AA18A}" destId="{6ED051DD-8E06-014D-A56B-AECC9C897179}" srcOrd="1" destOrd="0" presId="urn:microsoft.com/office/officeart/2005/8/layout/list1"/>
    <dgm:cxn modelId="{136194E7-4526-7548-9470-6704CAD2B02D}" type="presOf" srcId="{0DE43C26-AC74-1A44-B67B-60C02D894803}" destId="{AF2C0A7A-BF2F-CB4A-AE7D-877EB948880B}" srcOrd="0" destOrd="1" presId="urn:microsoft.com/office/officeart/2005/8/layout/list1"/>
    <dgm:cxn modelId="{A3BF8D00-71A0-FD46-A722-96E5F874B9BA}" type="presOf" srcId="{A8FC406A-186F-1F4E-96E1-B75D1DA97A3E}" destId="{E3F070B9-6919-BD46-80FE-BAF6D53D2FD9}" srcOrd="1" destOrd="0" presId="urn:microsoft.com/office/officeart/2005/8/layout/list1"/>
    <dgm:cxn modelId="{3AE4CC3A-EB4A-B841-8E4D-F9BE839FDA41}" srcId="{CFA757D8-5B4A-8344-844C-50374B0AA18A}" destId="{925627CF-133A-A441-9898-007F531F1EB1}" srcOrd="2" destOrd="0" parTransId="{47141E66-9456-EC45-88EE-857DEAA9E1EE}" sibTransId="{DF6EE691-4A99-2A4D-9960-054228732BAD}"/>
    <dgm:cxn modelId="{9286BAC5-53B7-AA47-B6FB-4B5D9AC4E481}" type="presOf" srcId="{A8FC406A-186F-1F4E-96E1-B75D1DA97A3E}" destId="{AC90047A-3CB1-3B4B-9B72-82F93A5A00C5}" srcOrd="0" destOrd="0"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dgm:t>
        <a:bodyPr/>
        <a:lstStyle/>
        <a:p>
          <a:r>
            <a:rPr lang="en-US" dirty="0" smtClean="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dgm:t>
        <a:bodyPr/>
        <a:lstStyle/>
        <a:p>
          <a:r>
            <a:rPr lang="en-US" dirty="0" smtClean="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dgm:t>
        <a:bodyPr/>
        <a:lstStyle/>
        <a:p>
          <a:r>
            <a:rPr lang="en-US" dirty="0" smtClean="0"/>
            <a:t>begins to scan memory from the location of the last placement and chooses the next available block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0A48DA3E-F7BD-2048-80B4-EB4A561FF14D}" type="presOf" srcId="{67F380B8-4A46-A940-A35E-A8E090324DD2}" destId="{3AEB0A5F-B44A-0440-8E3D-4AA0FF30DE58}" srcOrd="0" destOrd="0" presId="urn:microsoft.com/office/officeart/2005/8/layout/hList1"/>
    <dgm:cxn modelId="{E7DAB58A-1C69-DA4B-B3B1-255CC6148713}" srcId="{46AD3565-A1BA-784F-AD34-7E4BF4E37363}" destId="{4F95C141-C594-A941-B7CC-A6387EF3D1A9}" srcOrd="0" destOrd="0" parTransId="{3939E570-EBCF-DD48-9709-D33AA4E5685A}" sibTransId="{830D0157-0623-004B-8B71-8237449FE54B}"/>
    <dgm:cxn modelId="{0ADE20D8-8DDC-EE4C-92FF-42FB575A8471}" type="presOf" srcId="{DB9EFF8C-196F-5247-B65F-3BF933E46C11}" destId="{861E1F7D-27A7-E044-A6C8-58B87E7DADD2}"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3AADAB1B-BC1B-204D-810F-B2F5AB74FFC0}" type="presOf" srcId="{DC1194C7-6483-D74A-B3EE-E7C2B2CD1382}" destId="{E17189DE-CD6F-C941-875A-D5F01CE45548}" srcOrd="0" destOrd="0" presId="urn:microsoft.com/office/officeart/2005/8/layout/hList1"/>
    <dgm:cxn modelId="{C61EC451-1BD8-B24B-BD01-AB754379B80B}" type="presOf" srcId="{58147522-5139-114D-8051-5D74E57ED8DC}" destId="{4D33AD13-58A2-6C4C-8ED2-4EC037E1447F}"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2B5EC8A2-166E-D247-8591-8D5C2C718D5A}" srcId="{DC1194C7-6483-D74A-B3EE-E7C2B2CD1382}" destId="{DB9EFF8C-196F-5247-B65F-3BF933E46C11}" srcOrd="1" destOrd="0" parTransId="{6654E155-8899-0846-9A7A-E07F2DF62F08}" sibTransId="{3DE89FF0-3342-C74B-BA12-A92C830754F3}"/>
    <dgm:cxn modelId="{BF517144-8102-7041-B61C-8974C5414136}" type="presOf" srcId="{46AD3565-A1BA-784F-AD34-7E4BF4E37363}" destId="{265FA6A5-EDA7-7A42-B476-3F18F161237D}" srcOrd="0" destOrd="0" presId="urn:microsoft.com/office/officeart/2005/8/layout/hList1"/>
    <dgm:cxn modelId="{7F06866E-8471-9A48-BE1B-D1139AE27F24}" srcId="{DC1194C7-6483-D74A-B3EE-E7C2B2CD1382}" destId="{67F380B8-4A46-A940-A35E-A8E090324DD2}" srcOrd="0" destOrd="0" parTransId="{DCDEEE8D-7E75-5443-B673-0CE1E4FDA5E4}" sibTransId="{B5CF5095-BF26-D648-B0A9-81F01ABABF07}"/>
    <dgm:cxn modelId="{E847003D-D77C-724F-B08D-0E844B3AE947}" type="presOf" srcId="{E2ADB8C5-0282-CE4E-87DC-7D9DB70729D2}" destId="{5A54EFAA-A113-0C47-AF78-4821543B24FF}"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77EBC9A1-3C1A-B545-B1C1-385D5002B58C}" type="presOf" srcId="{4F95C141-C594-A941-B7CC-A6387EF3D1A9}" destId="{F02FE02C-078E-2342-80A7-769674C16284}" srcOrd="0" destOrd="0" presId="urn:microsoft.com/office/officeart/2005/8/layout/hList1"/>
    <dgm:cxn modelId="{03414833-8998-6849-897F-7C27394E794A}" type="presParOf" srcId="{E17189DE-CD6F-C941-875A-D5F01CE45548}" destId="{DBB53FED-FC7A-3F4D-A7F1-B2865894ECDB}" srcOrd="0" destOrd="0" presId="urn:microsoft.com/office/officeart/2005/8/layout/hList1"/>
    <dgm:cxn modelId="{27C03637-643C-DB43-981D-5C91CB1327EA}" type="presParOf" srcId="{DBB53FED-FC7A-3F4D-A7F1-B2865894ECDB}" destId="{3AEB0A5F-B44A-0440-8E3D-4AA0FF30DE58}" srcOrd="0" destOrd="0" presId="urn:microsoft.com/office/officeart/2005/8/layout/hList1"/>
    <dgm:cxn modelId="{618EE42C-1EDC-0345-BDD0-2EFF79E25492}" type="presParOf" srcId="{DBB53FED-FC7A-3F4D-A7F1-B2865894ECDB}" destId="{4D33AD13-58A2-6C4C-8ED2-4EC037E1447F}" srcOrd="1" destOrd="0" presId="urn:microsoft.com/office/officeart/2005/8/layout/hList1"/>
    <dgm:cxn modelId="{41F50267-5C66-1E48-A7BC-59D350B0F2BC}" type="presParOf" srcId="{E17189DE-CD6F-C941-875A-D5F01CE45548}" destId="{8B18329D-C6F2-754C-9B93-889659D94782}" srcOrd="1" destOrd="0" presId="urn:microsoft.com/office/officeart/2005/8/layout/hList1"/>
    <dgm:cxn modelId="{B2CE4F53-EAF6-3A4C-9D07-3CBB1971B498}" type="presParOf" srcId="{E17189DE-CD6F-C941-875A-D5F01CE45548}" destId="{5C587A37-99A1-3E4A-8958-78E1CF8479BF}" srcOrd="2" destOrd="0" presId="urn:microsoft.com/office/officeart/2005/8/layout/hList1"/>
    <dgm:cxn modelId="{98900B1D-6E80-7B47-B610-59790AF62C31}" type="presParOf" srcId="{5C587A37-99A1-3E4A-8958-78E1CF8479BF}" destId="{861E1F7D-27A7-E044-A6C8-58B87E7DADD2}" srcOrd="0" destOrd="0" presId="urn:microsoft.com/office/officeart/2005/8/layout/hList1"/>
    <dgm:cxn modelId="{E8E21DE4-9E3C-794B-B03C-01E579B0DADF}" type="presParOf" srcId="{5C587A37-99A1-3E4A-8958-78E1CF8479BF}" destId="{5A54EFAA-A113-0C47-AF78-4821543B24FF}" srcOrd="1" destOrd="0" presId="urn:microsoft.com/office/officeart/2005/8/layout/hList1"/>
    <dgm:cxn modelId="{06411D03-0C60-3549-AB31-0FAB6936AEDB}" type="presParOf" srcId="{E17189DE-CD6F-C941-875A-D5F01CE45548}" destId="{D7662487-F169-6C49-B3F0-3B0DECD25D92}" srcOrd="3" destOrd="0" presId="urn:microsoft.com/office/officeart/2005/8/layout/hList1"/>
    <dgm:cxn modelId="{6A252E22-8703-FA46-A92E-DF21FE0E721A}" type="presParOf" srcId="{E17189DE-CD6F-C941-875A-D5F01CE45548}" destId="{5730B196-C788-0C42-BCEB-B904B2C0FC4E}" srcOrd="4" destOrd="0" presId="urn:microsoft.com/office/officeart/2005/8/layout/hList1"/>
    <dgm:cxn modelId="{5FE96275-69BD-F54A-B807-F06FF070DF44}" type="presParOf" srcId="{5730B196-C788-0C42-BCEB-B904B2C0FC4E}" destId="{265FA6A5-EDA7-7A42-B476-3F18F161237D}" srcOrd="0" destOrd="0" presId="urn:microsoft.com/office/officeart/2005/8/layout/hList1"/>
    <dgm:cxn modelId="{1038686E-96A3-FA45-9CAC-53FF0AD4CE2C}"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smtClean="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477C4B19-5757-A344-A22A-E7DCA796D57D}" type="presOf" srcId="{EDBE8867-7758-3D40-B369-E92A59C78254}" destId="{62188342-F933-5546-8BB3-C1B3099F523F}" srcOrd="1"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7CBBAA5F-1D78-FD49-913C-20C3904C9E54}" type="presOf" srcId="{B89FE6C2-077F-4741-8F16-B5795B7063E1}" destId="{A032DD78-5CE7-214D-8E24-37D69D65FBC4}" srcOrd="0" destOrd="0" presId="urn:microsoft.com/office/officeart/2005/8/layout/list1"/>
    <dgm:cxn modelId="{1AAEA0EB-CE8D-3546-B228-849C7BBECB24}" srcId="{CBDD8360-C17A-D744-93D2-006C349A759D}" destId="{8440D138-BE73-FB44-BBEF-1FC3FB108A97}" srcOrd="2" destOrd="0" parTransId="{E275FC03-8304-564E-89AB-373C17CB55F3}" sibTransId="{250D8BAF-EB6C-2B4D-8429-A8492959928C}"/>
    <dgm:cxn modelId="{91B76389-FA79-4347-9AB1-10DBEA7932B4}" type="presOf" srcId="{A63F4F42-530D-0844-A623-B7BB97CA06C8}" destId="{AD976998-883A-B44B-AA40-16EA334E3B09}" srcOrd="0" destOrd="0" presId="urn:microsoft.com/office/officeart/2005/8/layout/list1"/>
    <dgm:cxn modelId="{88A848D4-3287-8544-B217-17F7AAC14DB0}" srcId="{EDBE8867-7758-3D40-B369-E92A59C78254}" destId="{CD39444C-1B21-EF4A-B5D4-958159C7B42D}" srcOrd="0" destOrd="0" parTransId="{DD0191C7-CB08-B24A-8735-5956F0832DBC}" sibTransId="{EF9E6F1D-FB04-DC42-A706-3251421BB982}"/>
    <dgm:cxn modelId="{5904720B-427C-C141-A11F-D1BE8FE1FBA2}" srcId="{8440D138-BE73-FB44-BBEF-1FC3FB108A97}" destId="{2D14AC71-6F9F-B94A-ADC5-A11456751F9C}" srcOrd="0" destOrd="0" parTransId="{73C2B6B4-DF77-9047-9F14-AE7C3148BD63}" sibTransId="{FD8E04A9-323E-8A4B-AAF4-2BB97B2B8FE0}"/>
    <dgm:cxn modelId="{D8F56D06-6479-2441-86D8-AD23DC3F3908}" type="presOf" srcId="{8440D138-BE73-FB44-BBEF-1FC3FB108A97}" destId="{B3028417-3BB4-804F-B830-21EC724B50AF}" srcOrd="1" destOrd="0" presId="urn:microsoft.com/office/officeart/2005/8/layout/list1"/>
    <dgm:cxn modelId="{AC3E68CA-59A6-0D47-96B7-56C985E7999F}" srcId="{B89FE6C2-077F-4741-8F16-B5795B7063E1}" destId="{A63F4F42-530D-0844-A623-B7BB97CA06C8}" srcOrd="0" destOrd="0" parTransId="{A6AF5B68-FC53-694A-82B8-D02D823211BF}" sibTransId="{45082585-C225-5042-8C96-B318BA935269}"/>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B3CB20A4-0368-BF40-98A2-B2A95ACABDBF}" type="presOf" srcId="{CD39444C-1B21-EF4A-B5D4-958159C7B42D}" destId="{23981AB3-A7C5-304C-B5DD-3C6A0BA47400}" srcOrd="0" destOrd="0" presId="urn:microsoft.com/office/officeart/2005/8/layout/list1"/>
    <dgm:cxn modelId="{FB15DB37-7E4D-264F-B4C0-5912695EE4E1}" type="presOf" srcId="{B89FE6C2-077F-4741-8F16-B5795B7063E1}" destId="{56B37D08-27E9-6348-A4E7-27939D35EA56}" srcOrd="1" destOrd="0" presId="urn:microsoft.com/office/officeart/2005/8/layout/list1"/>
    <dgm:cxn modelId="{4B8949C1-C410-F64A-83CE-4E286C200947}" type="presOf" srcId="{CBDD8360-C17A-D744-93D2-006C349A759D}" destId="{ACFD1858-5182-EC41-AD4F-BB7EB502C119}" srcOrd="0"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1"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1"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dgm:t>
        <a:bodyPr/>
        <a:lstStyle/>
        <a:p>
          <a:r>
            <a:rPr lang="en-US" dirty="0"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51466DEE-7137-6746-8626-C7E5EE11618B}" type="presOf" srcId="{98984BBF-D090-D94A-958C-707853D134BE}" destId="{7427F0B0-35E5-664A-9214-512C0B3A33C3}"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6EED0931-0051-4A49-9DA3-3127BA100172}" type="presOf" srcId="{64C5CEBC-1F30-5443-B794-80FF362A2AF0}" destId="{141F70A1-56B4-7C45-8D55-136594643679}"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9E6EA001-3F24-B24B-9B43-2CBB0F1A61BF}" type="presOf" srcId="{7AA8A9FF-58E2-CB47-ADA1-DE9E3BDCDC0F}" destId="{46D6853D-8FF8-D64F-9F4D-3F18C7AC2088}" srcOrd="0" destOrd="0" presId="urn:microsoft.com/office/officeart/2005/8/layout/hList1"/>
    <dgm:cxn modelId="{B3689970-B6AA-F841-8AA9-BF33FA1007D0}" srcId="{98984BBF-D090-D94A-958C-707853D134BE}" destId="{64C5CEBC-1F30-5443-B794-80FF362A2AF0}" srcOrd="0" destOrd="0" parTransId="{BE0C5935-86C3-CE49-BC7C-DB3DC9A56DBA}" sibTransId="{0242CC9F-7F01-C541-AE84-95B60386F567}"/>
    <dgm:cxn modelId="{848D44E0-2886-AF45-92D3-0D6D99B8E890}" type="presOf" srcId="{097D4EAE-CD21-C547-B935-47F8B18B09F5}" destId="{A1162212-C3C8-3A47-829A-648CCE353B98}" srcOrd="0" destOrd="0" presId="urn:microsoft.com/office/officeart/2005/8/layout/hList1"/>
    <dgm:cxn modelId="{6D229A09-1324-424E-A246-48A59282A263}" type="presOf" srcId="{5BAEB20B-3695-E348-9F13-AECB8D7EFA27}" destId="{E43E3212-8A7F-3040-93CF-F261BAF43BC6}" srcOrd="0" destOrd="0" presId="urn:microsoft.com/office/officeart/2005/8/layout/hList1"/>
    <dgm:cxn modelId="{24914EDD-F887-F145-A25D-9C1F499EEC64}" srcId="{98984BBF-D090-D94A-958C-707853D134BE}" destId="{5BAEB20B-3695-E348-9F13-AECB8D7EFA27}" srcOrd="1" destOrd="0" parTransId="{F35B4B62-4741-964F-9F55-8BAE5A6BA9A5}" sibTransId="{E89D1576-1C84-A941-A5F3-6A6E595B57D7}"/>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3F7A2E-3124-D049-8821-899E387D23A7}" type="doc">
      <dgm:prSet loTypeId="urn:microsoft.com/office/officeart/2005/8/layout/arrow3" loCatId="relationship" qsTypeId="urn:microsoft.com/office/officeart/2005/8/quickstyle/simple4" qsCatId="simple" csTypeId="urn:microsoft.com/office/officeart/2005/8/colors/accent1_2" csCatId="accent1" phldr="1"/>
      <dgm:spPr/>
      <dgm:t>
        <a:bodyPr/>
        <a:lstStyle/>
        <a:p>
          <a:endParaRPr lang="en-US"/>
        </a:p>
      </dgm:t>
    </dgm:pt>
    <dgm:pt modelId="{46D3EFDB-DE2F-B24A-921B-E1FD936960E6}">
      <dgm:prSet custT="1"/>
      <dgm:spPr/>
      <dgm:t>
        <a:bodyPr/>
        <a:lstStyle/>
        <a:p>
          <a:pPr rtl="0"/>
          <a:r>
            <a:rPr lang="en-US" sz="1700" dirty="0" smtClean="0"/>
            <a:t>If a process has not declared a portion of its memory to be sharable, then no other process should have access to the contents of that portion of memory</a:t>
          </a:r>
          <a:endParaRPr lang="en-US" sz="1700" dirty="0"/>
        </a:p>
      </dgm:t>
    </dgm:pt>
    <dgm:pt modelId="{F4E8EB9A-31CF-6241-8D8A-2763C54E4045}" type="parTrans" cxnId="{3271905C-C99A-594F-9944-7DAF09E5E39C}">
      <dgm:prSet/>
      <dgm:spPr/>
      <dgm:t>
        <a:bodyPr/>
        <a:lstStyle/>
        <a:p>
          <a:endParaRPr lang="en-US"/>
        </a:p>
      </dgm:t>
    </dgm:pt>
    <dgm:pt modelId="{0DB2B1F7-FEE1-D340-BA94-93D752BAA8E7}" type="sibTrans" cxnId="{3271905C-C99A-594F-9944-7DAF09E5E39C}">
      <dgm:prSet/>
      <dgm:spPr/>
      <dgm:t>
        <a:bodyPr/>
        <a:lstStyle/>
        <a:p>
          <a:endParaRPr lang="en-US"/>
        </a:p>
      </dgm:t>
    </dgm:pt>
    <dgm:pt modelId="{5BB94DE1-C919-E040-A021-85B4CD6EEE2A}">
      <dgm:prSet custT="1"/>
      <dgm:spPr/>
      <dgm:t>
        <a:bodyPr/>
        <a:lstStyle/>
        <a:p>
          <a:pPr rtl="0"/>
          <a:r>
            <a:rPr lang="en-US" sz="1700" dirty="0" smtClean="0"/>
            <a:t>If a process declares that a portion of memory may be shared by other designated processes then the security service of the OS must ensure that only the designated processes have access</a:t>
          </a:r>
          <a:endParaRPr lang="en-US" sz="1700" dirty="0"/>
        </a:p>
      </dgm:t>
    </dgm:pt>
    <dgm:pt modelId="{5A55F045-6BDA-3949-9BA4-1F9D758919DA}" type="parTrans" cxnId="{971F387B-8B65-D847-ADFB-E44FE1C36C71}">
      <dgm:prSet/>
      <dgm:spPr/>
      <dgm:t>
        <a:bodyPr/>
        <a:lstStyle/>
        <a:p>
          <a:endParaRPr lang="en-US"/>
        </a:p>
      </dgm:t>
    </dgm:pt>
    <dgm:pt modelId="{BB91E331-386C-B84A-8745-4AF27D941742}" type="sibTrans" cxnId="{971F387B-8B65-D847-ADFB-E44FE1C36C71}">
      <dgm:prSet/>
      <dgm:spPr/>
      <dgm:t>
        <a:bodyPr/>
        <a:lstStyle/>
        <a:p>
          <a:endParaRPr lang="en-US"/>
        </a:p>
      </dgm:t>
    </dgm:pt>
    <dgm:pt modelId="{858F8F16-1994-4142-830C-3B5CF064889C}" type="pres">
      <dgm:prSet presAssocID="{E53F7A2E-3124-D049-8821-899E387D23A7}" presName="compositeShape" presStyleCnt="0">
        <dgm:presLayoutVars>
          <dgm:chMax val="2"/>
          <dgm:dir/>
          <dgm:resizeHandles val="exact"/>
        </dgm:presLayoutVars>
      </dgm:prSet>
      <dgm:spPr/>
      <dgm:t>
        <a:bodyPr/>
        <a:lstStyle/>
        <a:p>
          <a:endParaRPr lang="en-US"/>
        </a:p>
      </dgm:t>
    </dgm:pt>
    <dgm:pt modelId="{2CA48554-425C-2143-8A88-A6CCE1DF700F}" type="pres">
      <dgm:prSet presAssocID="{E53F7A2E-3124-D049-8821-899E387D23A7}" presName="divider" presStyleLbl="fgShp" presStyleIdx="0" presStyleCnt="1"/>
      <dgm:spPr/>
    </dgm:pt>
    <dgm:pt modelId="{2E95D624-474F-1A40-8C27-0381317EB9B1}" type="pres">
      <dgm:prSet presAssocID="{46D3EFDB-DE2F-B24A-921B-E1FD936960E6}" presName="downArrow" presStyleLbl="node1" presStyleIdx="0" presStyleCnt="2" custLinFactNeighborX="1667" custLinFactNeighborY="7341"/>
      <dgm:spPr/>
    </dgm:pt>
    <dgm:pt modelId="{96ADC0CD-D18D-844C-94B9-9105E4C82805}" type="pres">
      <dgm:prSet presAssocID="{46D3EFDB-DE2F-B24A-921B-E1FD936960E6}" presName="downArrowText" presStyleLbl="revTx" presStyleIdx="0" presStyleCnt="2" custLinFactNeighborX="2644" custLinFactNeighborY="7559">
        <dgm:presLayoutVars>
          <dgm:bulletEnabled val="1"/>
        </dgm:presLayoutVars>
      </dgm:prSet>
      <dgm:spPr/>
      <dgm:t>
        <a:bodyPr/>
        <a:lstStyle/>
        <a:p>
          <a:endParaRPr lang="en-US"/>
        </a:p>
      </dgm:t>
    </dgm:pt>
    <dgm:pt modelId="{212125D4-770E-2942-B401-3A13D8FCE1F0}" type="pres">
      <dgm:prSet presAssocID="{5BB94DE1-C919-E040-A021-85B4CD6EEE2A}" presName="upArrow" presStyleLbl="node1" presStyleIdx="1" presStyleCnt="2"/>
      <dgm:spPr/>
    </dgm:pt>
    <dgm:pt modelId="{7A654F4F-D068-C843-A87E-FFAB75CD116B}" type="pres">
      <dgm:prSet presAssocID="{5BB94DE1-C919-E040-A021-85B4CD6EEE2A}" presName="upArrowText" presStyleLbl="revTx" presStyleIdx="1" presStyleCnt="2" custScaleX="110337" custScaleY="111641" custLinFactNeighborX="-1803" custLinFactNeighborY="-2041">
        <dgm:presLayoutVars>
          <dgm:bulletEnabled val="1"/>
        </dgm:presLayoutVars>
      </dgm:prSet>
      <dgm:spPr/>
      <dgm:t>
        <a:bodyPr/>
        <a:lstStyle/>
        <a:p>
          <a:endParaRPr lang="en-US"/>
        </a:p>
      </dgm:t>
    </dgm:pt>
  </dgm:ptLst>
  <dgm:cxnLst>
    <dgm:cxn modelId="{971F387B-8B65-D847-ADFB-E44FE1C36C71}" srcId="{E53F7A2E-3124-D049-8821-899E387D23A7}" destId="{5BB94DE1-C919-E040-A021-85B4CD6EEE2A}" srcOrd="1" destOrd="0" parTransId="{5A55F045-6BDA-3949-9BA4-1F9D758919DA}" sibTransId="{BB91E331-386C-B84A-8745-4AF27D941742}"/>
    <dgm:cxn modelId="{3271905C-C99A-594F-9944-7DAF09E5E39C}" srcId="{E53F7A2E-3124-D049-8821-899E387D23A7}" destId="{46D3EFDB-DE2F-B24A-921B-E1FD936960E6}" srcOrd="0" destOrd="0" parTransId="{F4E8EB9A-31CF-6241-8D8A-2763C54E4045}" sibTransId="{0DB2B1F7-FEE1-D340-BA94-93D752BAA8E7}"/>
    <dgm:cxn modelId="{DDB1881D-BAC1-9547-A293-A1A778367AC9}" type="presOf" srcId="{5BB94DE1-C919-E040-A021-85B4CD6EEE2A}" destId="{7A654F4F-D068-C843-A87E-FFAB75CD116B}" srcOrd="0" destOrd="0" presId="urn:microsoft.com/office/officeart/2005/8/layout/arrow3"/>
    <dgm:cxn modelId="{D4065243-F77D-7C4C-BAE6-BB20E18B3B97}" type="presOf" srcId="{46D3EFDB-DE2F-B24A-921B-E1FD936960E6}" destId="{96ADC0CD-D18D-844C-94B9-9105E4C82805}" srcOrd="0" destOrd="0" presId="urn:microsoft.com/office/officeart/2005/8/layout/arrow3"/>
    <dgm:cxn modelId="{9FF81340-0D0A-404E-BB62-22E304456FF3}" type="presOf" srcId="{E53F7A2E-3124-D049-8821-899E387D23A7}" destId="{858F8F16-1994-4142-830C-3B5CF064889C}" srcOrd="0" destOrd="0" presId="urn:microsoft.com/office/officeart/2005/8/layout/arrow3"/>
    <dgm:cxn modelId="{F111134D-9F0D-9D41-92A3-1F370149B4E2}" type="presParOf" srcId="{858F8F16-1994-4142-830C-3B5CF064889C}" destId="{2CA48554-425C-2143-8A88-A6CCE1DF700F}" srcOrd="0" destOrd="0" presId="urn:microsoft.com/office/officeart/2005/8/layout/arrow3"/>
    <dgm:cxn modelId="{732EBB56-254E-8B4C-8A4B-EAFA7D501DFC}" type="presParOf" srcId="{858F8F16-1994-4142-830C-3B5CF064889C}" destId="{2E95D624-474F-1A40-8C27-0381317EB9B1}" srcOrd="1" destOrd="0" presId="urn:microsoft.com/office/officeart/2005/8/layout/arrow3"/>
    <dgm:cxn modelId="{40984E54-8F71-054C-9C14-DB72104F9833}" type="presParOf" srcId="{858F8F16-1994-4142-830C-3B5CF064889C}" destId="{96ADC0CD-D18D-844C-94B9-9105E4C82805}" srcOrd="2" destOrd="0" presId="urn:microsoft.com/office/officeart/2005/8/layout/arrow3"/>
    <dgm:cxn modelId="{F76DCE61-76BB-364F-9ADF-70AA390D5815}" type="presParOf" srcId="{858F8F16-1994-4142-830C-3B5CF064889C}" destId="{212125D4-770E-2942-B401-3A13D8FCE1F0}" srcOrd="3" destOrd="0" presId="urn:microsoft.com/office/officeart/2005/8/layout/arrow3"/>
    <dgm:cxn modelId="{4AD06EF7-AD32-084C-B002-A242C0D1B768}" type="presParOf" srcId="{858F8F16-1994-4142-830C-3B5CF064889C}" destId="{7A654F4F-D068-C843-A87E-FFAB75CD116B}"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914F5B-890A-E349-8B74-730138C9FC3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8D0BC5F-21C4-7644-AE1F-70DF9CFCDB2D}">
      <dgm:prSet phldrT="[Text]"/>
      <dgm:spPr>
        <a:solidFill>
          <a:schemeClr val="accent2">
            <a:lumMod val="50000"/>
          </a:schemeClr>
        </a:solidFill>
      </dgm:spPr>
      <dgm:t>
        <a:bodyPr/>
        <a:lstStyle/>
        <a:p>
          <a:r>
            <a:rPr lang="en-US" b="1" i="1" dirty="0" smtClean="0"/>
            <a:t>Compile-time Defenses </a:t>
          </a:r>
          <a:endParaRPr lang="en-US" dirty="0"/>
        </a:p>
      </dgm:t>
    </dgm:pt>
    <dgm:pt modelId="{4189D1E5-3AAD-C54F-A129-FD4B87899281}" type="parTrans" cxnId="{F37EF756-D4DC-0649-A844-D3FE27B896F1}">
      <dgm:prSet/>
      <dgm:spPr/>
      <dgm:t>
        <a:bodyPr/>
        <a:lstStyle/>
        <a:p>
          <a:endParaRPr lang="en-US"/>
        </a:p>
      </dgm:t>
    </dgm:pt>
    <dgm:pt modelId="{CDCB3EB4-4267-1E48-A99E-363CAE2D1FAB}" type="sibTrans" cxnId="{F37EF756-D4DC-0649-A844-D3FE27B896F1}">
      <dgm:prSet/>
      <dgm:spPr/>
      <dgm:t>
        <a:bodyPr/>
        <a:lstStyle/>
        <a:p>
          <a:endParaRPr lang="en-US"/>
        </a:p>
      </dgm:t>
    </dgm:pt>
    <dgm:pt modelId="{A24AA80A-694A-5245-8B86-3478BA8DA86F}">
      <dgm:prSet phldrT="[Text]"/>
      <dgm:spPr/>
      <dgm:t>
        <a:bodyPr/>
        <a:lstStyle/>
        <a:p>
          <a:r>
            <a:rPr lang="en-US" dirty="0" smtClean="0"/>
            <a:t>aim to harden programs to resist attacks in new programs</a:t>
          </a:r>
          <a:endParaRPr lang="en-US" dirty="0"/>
        </a:p>
      </dgm:t>
    </dgm:pt>
    <dgm:pt modelId="{A207BAFE-2CD9-5A46-8A98-B46659B41795}" type="parTrans" cxnId="{A75DDBA9-5A32-9046-8D17-D4A745756A06}">
      <dgm:prSet/>
      <dgm:spPr/>
      <dgm:t>
        <a:bodyPr/>
        <a:lstStyle/>
        <a:p>
          <a:endParaRPr lang="en-US"/>
        </a:p>
      </dgm:t>
    </dgm:pt>
    <dgm:pt modelId="{637F0094-EDE0-914C-A33E-3034047AD8A9}" type="sibTrans" cxnId="{A75DDBA9-5A32-9046-8D17-D4A745756A06}">
      <dgm:prSet/>
      <dgm:spPr/>
      <dgm:t>
        <a:bodyPr/>
        <a:lstStyle/>
        <a:p>
          <a:endParaRPr lang="en-US"/>
        </a:p>
      </dgm:t>
    </dgm:pt>
    <dgm:pt modelId="{9538FE5A-9AAE-5342-8536-2C1622FA1CBB}">
      <dgm:prSet phldrT="[Text]"/>
      <dgm:spPr/>
      <dgm:t>
        <a:bodyPr/>
        <a:lstStyle/>
        <a:p>
          <a:r>
            <a:rPr lang="en-US" b="1" i="1" dirty="0" smtClean="0"/>
            <a:t>Run-time Defenses </a:t>
          </a:r>
          <a:endParaRPr lang="en-US" dirty="0"/>
        </a:p>
      </dgm:t>
    </dgm:pt>
    <dgm:pt modelId="{BD0EC276-F40F-AB40-9CC6-AD83AC66FE71}" type="parTrans" cxnId="{467F29DA-F8B7-824D-8DE4-840FE42C4ECF}">
      <dgm:prSet/>
      <dgm:spPr/>
      <dgm:t>
        <a:bodyPr/>
        <a:lstStyle/>
        <a:p>
          <a:endParaRPr lang="en-US"/>
        </a:p>
      </dgm:t>
    </dgm:pt>
    <dgm:pt modelId="{0168A5EC-2D22-9F4F-ADC4-B4715FE62728}" type="sibTrans" cxnId="{467F29DA-F8B7-824D-8DE4-840FE42C4ECF}">
      <dgm:prSet/>
      <dgm:spPr/>
      <dgm:t>
        <a:bodyPr/>
        <a:lstStyle/>
        <a:p>
          <a:endParaRPr lang="en-US"/>
        </a:p>
      </dgm:t>
    </dgm:pt>
    <dgm:pt modelId="{A8682F12-EA80-D440-80E3-F91BC88C325C}">
      <dgm:prSet phldrT="[Text]"/>
      <dgm:spPr/>
      <dgm:t>
        <a:bodyPr/>
        <a:lstStyle/>
        <a:p>
          <a:r>
            <a:rPr lang="en-US" dirty="0" smtClean="0"/>
            <a:t>aim to detect and abort attacks in existing programs</a:t>
          </a:r>
          <a:endParaRPr lang="en-US" dirty="0"/>
        </a:p>
      </dgm:t>
    </dgm:pt>
    <dgm:pt modelId="{7E199E14-C7C9-9D4B-8A38-86310EB499B5}" type="parTrans" cxnId="{08EAE9D7-12E4-4740-841F-7886A8D80ECA}">
      <dgm:prSet/>
      <dgm:spPr/>
      <dgm:t>
        <a:bodyPr/>
        <a:lstStyle/>
        <a:p>
          <a:endParaRPr lang="en-US"/>
        </a:p>
      </dgm:t>
    </dgm:pt>
    <dgm:pt modelId="{F2E8820D-5A6A-5640-80EC-0AB968065EC2}" type="sibTrans" cxnId="{08EAE9D7-12E4-4740-841F-7886A8D80ECA}">
      <dgm:prSet/>
      <dgm:spPr/>
      <dgm:t>
        <a:bodyPr/>
        <a:lstStyle/>
        <a:p>
          <a:endParaRPr lang="en-US"/>
        </a:p>
      </dgm:t>
    </dgm:pt>
    <dgm:pt modelId="{98F44B07-173C-1140-8A26-78BAF50597E7}" type="pres">
      <dgm:prSet presAssocID="{16914F5B-890A-E349-8B74-730138C9FC30}" presName="linear" presStyleCnt="0">
        <dgm:presLayoutVars>
          <dgm:animLvl val="lvl"/>
          <dgm:resizeHandles val="exact"/>
        </dgm:presLayoutVars>
      </dgm:prSet>
      <dgm:spPr/>
      <dgm:t>
        <a:bodyPr/>
        <a:lstStyle/>
        <a:p>
          <a:endParaRPr lang="en-US"/>
        </a:p>
      </dgm:t>
    </dgm:pt>
    <dgm:pt modelId="{839A55D1-79CF-6E40-BC6A-903CB2C33B88}" type="pres">
      <dgm:prSet presAssocID="{48D0BC5F-21C4-7644-AE1F-70DF9CFCDB2D}" presName="parentText" presStyleLbl="node1" presStyleIdx="0" presStyleCnt="2">
        <dgm:presLayoutVars>
          <dgm:chMax val="0"/>
          <dgm:bulletEnabled val="1"/>
        </dgm:presLayoutVars>
      </dgm:prSet>
      <dgm:spPr/>
      <dgm:t>
        <a:bodyPr/>
        <a:lstStyle/>
        <a:p>
          <a:endParaRPr lang="en-US"/>
        </a:p>
      </dgm:t>
    </dgm:pt>
    <dgm:pt modelId="{745C4739-419D-D446-B775-A8F167C45C2E}" type="pres">
      <dgm:prSet presAssocID="{48D0BC5F-21C4-7644-AE1F-70DF9CFCDB2D}" presName="childText" presStyleLbl="revTx" presStyleIdx="0" presStyleCnt="2">
        <dgm:presLayoutVars>
          <dgm:bulletEnabled val="1"/>
        </dgm:presLayoutVars>
      </dgm:prSet>
      <dgm:spPr/>
      <dgm:t>
        <a:bodyPr/>
        <a:lstStyle/>
        <a:p>
          <a:endParaRPr lang="en-US"/>
        </a:p>
      </dgm:t>
    </dgm:pt>
    <dgm:pt modelId="{627063D5-7867-4546-918F-8FB5911172D6}" type="pres">
      <dgm:prSet presAssocID="{9538FE5A-9AAE-5342-8536-2C1622FA1CBB}" presName="parentText" presStyleLbl="node1" presStyleIdx="1" presStyleCnt="2">
        <dgm:presLayoutVars>
          <dgm:chMax val="0"/>
          <dgm:bulletEnabled val="1"/>
        </dgm:presLayoutVars>
      </dgm:prSet>
      <dgm:spPr/>
      <dgm:t>
        <a:bodyPr/>
        <a:lstStyle/>
        <a:p>
          <a:endParaRPr lang="en-US"/>
        </a:p>
      </dgm:t>
    </dgm:pt>
    <dgm:pt modelId="{8E61D913-79F7-0D44-B8B7-AB80B331D263}" type="pres">
      <dgm:prSet presAssocID="{9538FE5A-9AAE-5342-8536-2C1622FA1CBB}" presName="childText" presStyleLbl="revTx" presStyleIdx="1" presStyleCnt="2">
        <dgm:presLayoutVars>
          <dgm:bulletEnabled val="1"/>
        </dgm:presLayoutVars>
      </dgm:prSet>
      <dgm:spPr/>
      <dgm:t>
        <a:bodyPr/>
        <a:lstStyle/>
        <a:p>
          <a:endParaRPr lang="en-US"/>
        </a:p>
      </dgm:t>
    </dgm:pt>
  </dgm:ptLst>
  <dgm:cxnLst>
    <dgm:cxn modelId="{52A2BA36-855E-474E-BBBE-1E91352649DA}" type="presOf" srcId="{48D0BC5F-21C4-7644-AE1F-70DF9CFCDB2D}" destId="{839A55D1-79CF-6E40-BC6A-903CB2C33B88}" srcOrd="0" destOrd="0" presId="urn:microsoft.com/office/officeart/2005/8/layout/vList2"/>
    <dgm:cxn modelId="{A75DDBA9-5A32-9046-8D17-D4A745756A06}" srcId="{48D0BC5F-21C4-7644-AE1F-70DF9CFCDB2D}" destId="{A24AA80A-694A-5245-8B86-3478BA8DA86F}" srcOrd="0" destOrd="0" parTransId="{A207BAFE-2CD9-5A46-8A98-B46659B41795}" sibTransId="{637F0094-EDE0-914C-A33E-3034047AD8A9}"/>
    <dgm:cxn modelId="{F37EF756-D4DC-0649-A844-D3FE27B896F1}" srcId="{16914F5B-890A-E349-8B74-730138C9FC30}" destId="{48D0BC5F-21C4-7644-AE1F-70DF9CFCDB2D}" srcOrd="0" destOrd="0" parTransId="{4189D1E5-3AAD-C54F-A129-FD4B87899281}" sibTransId="{CDCB3EB4-4267-1E48-A99E-363CAE2D1FAB}"/>
    <dgm:cxn modelId="{0757F7BC-18D2-E145-A781-FA64A3FEEB12}" type="presOf" srcId="{9538FE5A-9AAE-5342-8536-2C1622FA1CBB}" destId="{627063D5-7867-4546-918F-8FB5911172D6}" srcOrd="0" destOrd="0" presId="urn:microsoft.com/office/officeart/2005/8/layout/vList2"/>
    <dgm:cxn modelId="{467F29DA-F8B7-824D-8DE4-840FE42C4ECF}" srcId="{16914F5B-890A-E349-8B74-730138C9FC30}" destId="{9538FE5A-9AAE-5342-8536-2C1622FA1CBB}" srcOrd="1" destOrd="0" parTransId="{BD0EC276-F40F-AB40-9CC6-AD83AC66FE71}" sibTransId="{0168A5EC-2D22-9F4F-ADC4-B4715FE62728}"/>
    <dgm:cxn modelId="{08EAE9D7-12E4-4740-841F-7886A8D80ECA}" srcId="{9538FE5A-9AAE-5342-8536-2C1622FA1CBB}" destId="{A8682F12-EA80-D440-80E3-F91BC88C325C}" srcOrd="0" destOrd="0" parTransId="{7E199E14-C7C9-9D4B-8A38-86310EB499B5}" sibTransId="{F2E8820D-5A6A-5640-80EC-0AB968065EC2}"/>
    <dgm:cxn modelId="{65B4E799-040C-874F-BDFB-1F1511486037}" type="presOf" srcId="{A8682F12-EA80-D440-80E3-F91BC88C325C}" destId="{8E61D913-79F7-0D44-B8B7-AB80B331D263}" srcOrd="0" destOrd="0" presId="urn:microsoft.com/office/officeart/2005/8/layout/vList2"/>
    <dgm:cxn modelId="{5B19E75D-6AA6-504A-A5D6-D92F753C2AB3}" type="presOf" srcId="{16914F5B-890A-E349-8B74-730138C9FC30}" destId="{98F44B07-173C-1140-8A26-78BAF50597E7}" srcOrd="0" destOrd="0" presId="urn:microsoft.com/office/officeart/2005/8/layout/vList2"/>
    <dgm:cxn modelId="{7C7B033F-80EA-4A48-A2E5-60EB9A144DF7}" type="presOf" srcId="{A24AA80A-694A-5245-8B86-3478BA8DA86F}" destId="{745C4739-419D-D446-B775-A8F167C45C2E}" srcOrd="0" destOrd="0" presId="urn:microsoft.com/office/officeart/2005/8/layout/vList2"/>
    <dgm:cxn modelId="{493B302E-32BA-4745-BF51-71744A2CEAE2}" type="presParOf" srcId="{98F44B07-173C-1140-8A26-78BAF50597E7}" destId="{839A55D1-79CF-6E40-BC6A-903CB2C33B88}" srcOrd="0" destOrd="0" presId="urn:microsoft.com/office/officeart/2005/8/layout/vList2"/>
    <dgm:cxn modelId="{2EA7211C-B76E-A74B-8092-787F0F2306AD}" type="presParOf" srcId="{98F44B07-173C-1140-8A26-78BAF50597E7}" destId="{745C4739-419D-D446-B775-A8F167C45C2E}" srcOrd="1" destOrd="0" presId="urn:microsoft.com/office/officeart/2005/8/layout/vList2"/>
    <dgm:cxn modelId="{BF880A57-734F-904C-82A7-32F060AA905D}" type="presParOf" srcId="{98F44B07-173C-1140-8A26-78BAF50597E7}" destId="{627063D5-7867-4546-918F-8FB5911172D6}" srcOrd="2" destOrd="0" presId="urn:microsoft.com/office/officeart/2005/8/layout/vList2"/>
    <dgm:cxn modelId="{0339894F-1D8D-A54A-992C-25B111BA8E7A}" type="presParOf" srcId="{98F44B07-173C-1140-8A26-78BAF50597E7}" destId="{8E61D913-79F7-0D44-B8B7-AB80B331D263}" srcOrd="3"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4D193C-839A-0E44-B28B-3AFED529D922}">
      <dsp:nvSpPr>
        <dsp:cNvPr id="0" name=""/>
        <dsp:cNvSpPr/>
      </dsp:nvSpPr>
      <dsp:spPr>
        <a:xfrm>
          <a:off x="0" y="0"/>
          <a:ext cx="6553200" cy="576000"/>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Programs are written in modules</a:t>
          </a:r>
          <a:endParaRPr lang="en-US" sz="2500" kern="1200" dirty="0"/>
        </a:p>
      </dsp:txBody>
      <dsp:txXfrm>
        <a:off x="0" y="0"/>
        <a:ext cx="6553200" cy="576000"/>
      </dsp:txXfrm>
    </dsp:sp>
    <dsp:sp modelId="{7B231396-7652-0541-A496-2537BE7F010F}">
      <dsp:nvSpPr>
        <dsp:cNvPr id="0" name=""/>
        <dsp:cNvSpPr/>
      </dsp:nvSpPr>
      <dsp:spPr>
        <a:xfrm>
          <a:off x="0" y="616099"/>
          <a:ext cx="6553200" cy="1756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modules can be written and compiled independently</a:t>
          </a:r>
        </a:p>
        <a:p>
          <a:pPr marL="228600" lvl="1" indent="-228600" algn="l" defTabSz="889000">
            <a:lnSpc>
              <a:spcPct val="90000"/>
            </a:lnSpc>
            <a:spcBef>
              <a:spcPct val="0"/>
            </a:spcBef>
            <a:spcAft>
              <a:spcPct val="15000"/>
            </a:spcAft>
            <a:buChar char="••"/>
          </a:pPr>
          <a:r>
            <a:rPr lang="en-US" sz="2000" kern="1200" dirty="0" smtClean="0"/>
            <a:t>different degrees of protection given to modules (read-only, execute-only)</a:t>
          </a:r>
        </a:p>
        <a:p>
          <a:pPr marL="228600" lvl="1" indent="-228600" algn="l" defTabSz="889000">
            <a:lnSpc>
              <a:spcPct val="90000"/>
            </a:lnSpc>
            <a:spcBef>
              <a:spcPct val="0"/>
            </a:spcBef>
            <a:spcAft>
              <a:spcPct val="15000"/>
            </a:spcAft>
            <a:buChar char="••"/>
          </a:pPr>
          <a:r>
            <a:rPr lang="en-US" sz="2000" kern="1200" dirty="0" smtClean="0"/>
            <a:t>sharing on a module level corresponds to the user’s way of viewing the problem</a:t>
          </a:r>
        </a:p>
      </dsp:txBody>
      <dsp:txXfrm>
        <a:off x="0" y="616099"/>
        <a:ext cx="6553200" cy="17568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Cannot leave the programmer with the responsibility to manage memory</a:t>
          </a:r>
          <a:endParaRPr lang="en-US" sz="1600" kern="1200" dirty="0"/>
        </a:p>
      </dsp:txBody>
      <dsp:txXfrm>
        <a:off x="257174" y="868525"/>
        <a:ext cx="2314575" cy="1469755"/>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Memory available for a program plus its data may be insufficient</a:t>
          </a:r>
          <a:endParaRPr lang="en-US" sz="1600" kern="1200" dirty="0"/>
        </a:p>
      </dsp:txBody>
      <dsp:txXfrm>
        <a:off x="3086099" y="868525"/>
        <a:ext cx="2314575" cy="1469755"/>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i="1" kern="1200" dirty="0" smtClean="0"/>
            <a:t>overlaying</a:t>
          </a:r>
          <a:r>
            <a:rPr lang="en-US" sz="1600" kern="1200" dirty="0" smtClean="0"/>
            <a:t> allows various modules to be assigned the same region of memory but is time consuming to program</a:t>
          </a:r>
          <a:endParaRPr lang="en-US" sz="1600" kern="1200" dirty="0"/>
        </a:p>
      </dsp:txBody>
      <dsp:txXfrm>
        <a:off x="3086099" y="3011435"/>
        <a:ext cx="2314575" cy="1469755"/>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Programmer does not know how much space will be available</a:t>
          </a:r>
          <a:endParaRPr lang="en-US" sz="1600" kern="1200" dirty="0"/>
        </a:p>
      </dsp:txBody>
      <dsp:txXfrm>
        <a:off x="5915024" y="868525"/>
        <a:ext cx="2314575" cy="146975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memory becomes more and more fragmented</a:t>
          </a:r>
          <a:endParaRPr lang="en-NZ" sz="2200" kern="1200" dirty="0" smtClean="0"/>
        </a:p>
        <a:p>
          <a:pPr marL="228600" lvl="1" indent="-228600" algn="l" defTabSz="977900">
            <a:lnSpc>
              <a:spcPct val="90000"/>
            </a:lnSpc>
            <a:spcBef>
              <a:spcPct val="0"/>
            </a:spcBef>
            <a:spcAft>
              <a:spcPct val="15000"/>
            </a:spcAft>
            <a:buChar char="••"/>
          </a:pPr>
          <a:r>
            <a:rPr lang="en-NZ" sz="2200" kern="1200" smtClean="0"/>
            <a:t>memory utilization declines</a:t>
          </a:r>
          <a:endParaRPr lang="en-NZ" sz="2200" kern="1200" dirty="0" smtClean="0"/>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1" kern="1200" dirty="0" smtClean="0"/>
            <a:t>External Fragmentation</a:t>
          </a:r>
          <a:endParaRPr lang="en-US" sz="2400" i="1" kern="1200" dirty="0"/>
        </a:p>
      </dsp:txBody>
      <dsp:txXfrm>
        <a:off x="403860" y="2004"/>
        <a:ext cx="5654040" cy="649440"/>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technique for overcoming external fragmentation</a:t>
          </a:r>
          <a:endParaRPr lang="en-NZ" sz="2200" kern="1200" dirty="0" smtClean="0"/>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smtClean="0"/>
            <a:t>free memory is together in one block</a:t>
          </a:r>
          <a:endParaRPr lang="en-NZ" sz="2200" kern="1200" dirty="0" smtClean="0"/>
        </a:p>
        <a:p>
          <a:pPr marL="228600" lvl="1" indent="-228600" algn="l" defTabSz="977900">
            <a:lnSpc>
              <a:spcPct val="90000"/>
            </a:lnSpc>
            <a:spcBef>
              <a:spcPct val="0"/>
            </a:spcBef>
            <a:spcAft>
              <a:spcPct val="15000"/>
            </a:spcAft>
            <a:buChar char="••"/>
          </a:pPr>
          <a:r>
            <a:rPr lang="en-NZ" sz="2200" kern="1200" smtClean="0"/>
            <a:t>time consuming and wastes CPU time</a:t>
          </a:r>
          <a:endParaRPr lang="en-NZ" sz="2200" kern="1200" dirty="0" smtClean="0"/>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1" kern="1200" dirty="0" smtClean="0"/>
            <a:t>Compaction</a:t>
          </a:r>
        </a:p>
      </dsp:txBody>
      <dsp:txXfrm>
        <a:off x="403860" y="1727574"/>
        <a:ext cx="5654040" cy="64944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EB0A5F-B44A-0440-8E3D-4AA0FF30DE58}">
      <dsp:nvSpPr>
        <dsp:cNvPr id="0" name=""/>
        <dsp:cNvSpPr/>
      </dsp:nvSpPr>
      <dsp:spPr>
        <a:xfrm>
          <a:off x="2357" y="175962"/>
          <a:ext cx="2298501" cy="633600"/>
        </a:xfrm>
        <a:prstGeom prst="rect">
          <a:avLst/>
        </a:prstGeom>
        <a:solidFill>
          <a:schemeClr val="accent6">
            <a:lumMod val="50000"/>
          </a:schemeClr>
        </a:solidFill>
        <a:ln w="15875" cap="flat" cmpd="sng" algn="ctr">
          <a:solidFill>
            <a:schemeClr val="accent6">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Best-fit</a:t>
          </a:r>
          <a:endParaRPr lang="en-US" sz="2200" kern="1200" dirty="0"/>
        </a:p>
      </dsp:txBody>
      <dsp:txXfrm>
        <a:off x="2357" y="175962"/>
        <a:ext cx="2298501" cy="633600"/>
      </dsp:txXfrm>
    </dsp:sp>
    <dsp:sp modelId="{4D33AD13-58A2-6C4C-8ED2-4EC037E1447F}">
      <dsp:nvSpPr>
        <dsp:cNvPr id="0" name=""/>
        <dsp:cNvSpPr/>
      </dsp:nvSpPr>
      <dsp:spPr>
        <a:xfrm>
          <a:off x="2357" y="809562"/>
          <a:ext cx="2298501" cy="30784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chooses the block that is closest in size to the request</a:t>
          </a:r>
        </a:p>
      </dsp:txBody>
      <dsp:txXfrm>
        <a:off x="2357" y="809562"/>
        <a:ext cx="2298501" cy="3078474"/>
      </dsp:txXfrm>
    </dsp:sp>
    <dsp:sp modelId="{861E1F7D-27A7-E044-A6C8-58B87E7DADD2}">
      <dsp:nvSpPr>
        <dsp:cNvPr id="0" name=""/>
        <dsp:cNvSpPr/>
      </dsp:nvSpPr>
      <dsp:spPr>
        <a:xfrm>
          <a:off x="2622649" y="175962"/>
          <a:ext cx="2298501" cy="6336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First-fit</a:t>
          </a:r>
        </a:p>
      </dsp:txBody>
      <dsp:txXfrm>
        <a:off x="2622649" y="175962"/>
        <a:ext cx="2298501" cy="633600"/>
      </dsp:txXfrm>
    </dsp:sp>
    <dsp:sp modelId="{5A54EFAA-A113-0C47-AF78-4821543B24FF}">
      <dsp:nvSpPr>
        <dsp:cNvPr id="0" name=""/>
        <dsp:cNvSpPr/>
      </dsp:nvSpPr>
      <dsp:spPr>
        <a:xfrm>
          <a:off x="2622649" y="809562"/>
          <a:ext cx="2298501" cy="30784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begins to scan memory from the beginning and chooses the first available block that is large enough </a:t>
          </a:r>
        </a:p>
      </dsp:txBody>
      <dsp:txXfrm>
        <a:off x="2622649" y="809562"/>
        <a:ext cx="2298501" cy="3078474"/>
      </dsp:txXfrm>
    </dsp:sp>
    <dsp:sp modelId="{265FA6A5-EDA7-7A42-B476-3F18F161237D}">
      <dsp:nvSpPr>
        <dsp:cNvPr id="0" name=""/>
        <dsp:cNvSpPr/>
      </dsp:nvSpPr>
      <dsp:spPr>
        <a:xfrm>
          <a:off x="5242941" y="175962"/>
          <a:ext cx="2298501" cy="633600"/>
        </a:xfrm>
        <a:prstGeom prst="rect">
          <a:avLst/>
        </a:prstGeom>
        <a:solidFill>
          <a:schemeClr val="accent2">
            <a:lumMod val="50000"/>
          </a:schemeClr>
        </a:solidFill>
        <a:ln w="15875" cap="flat" cmpd="sng" algn="ctr">
          <a:solidFill>
            <a:schemeClr val="accent2">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Next-fit</a:t>
          </a:r>
        </a:p>
      </dsp:txBody>
      <dsp:txXfrm>
        <a:off x="5242941" y="175962"/>
        <a:ext cx="2298501" cy="633600"/>
      </dsp:txXfrm>
    </dsp:sp>
    <dsp:sp modelId="{F02FE02C-078E-2342-80A7-769674C16284}">
      <dsp:nvSpPr>
        <dsp:cNvPr id="0" name=""/>
        <dsp:cNvSpPr/>
      </dsp:nvSpPr>
      <dsp:spPr>
        <a:xfrm>
          <a:off x="5242941" y="809562"/>
          <a:ext cx="2298501" cy="30784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begins to scan memory from the location of the last placement and chooses the next available block that is large enough</a:t>
          </a:r>
          <a:endParaRPr lang="en-US" sz="2200" kern="1200" dirty="0"/>
        </a:p>
      </dsp:txBody>
      <dsp:txXfrm>
        <a:off x="5242941" y="809562"/>
        <a:ext cx="2298501" cy="307847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981AB3-A7C5-304C-B5DD-3C6A0BA47400}">
      <dsp:nvSpPr>
        <dsp:cNvPr id="0" name=""/>
        <dsp:cNvSpPr/>
      </dsp:nvSpPr>
      <dsp:spPr>
        <a:xfrm>
          <a:off x="0" y="318749"/>
          <a:ext cx="7924800" cy="113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reference to a memory location independent of the current assignment of data to memory</a:t>
          </a:r>
        </a:p>
      </dsp:txBody>
      <dsp:txXfrm>
        <a:off x="0" y="318749"/>
        <a:ext cx="7924800" cy="1134000"/>
      </dsp:txXfrm>
    </dsp:sp>
    <dsp:sp modelId="{62188342-F933-5546-8BB3-C1B3099F523F}">
      <dsp:nvSpPr>
        <dsp:cNvPr id="0" name=""/>
        <dsp:cNvSpPr/>
      </dsp:nvSpPr>
      <dsp:spPr>
        <a:xfrm>
          <a:off x="396240" y="23549"/>
          <a:ext cx="5547360" cy="5904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Logical</a:t>
          </a:r>
          <a:endParaRPr lang="en-US" sz="2000" kern="1200" dirty="0"/>
        </a:p>
      </dsp:txBody>
      <dsp:txXfrm>
        <a:off x="396240" y="23549"/>
        <a:ext cx="5547360" cy="590400"/>
      </dsp:txXfrm>
    </dsp:sp>
    <dsp:sp modelId="{AD976998-883A-B44B-AA40-16EA334E3B09}">
      <dsp:nvSpPr>
        <dsp:cNvPr id="0" name=""/>
        <dsp:cNvSpPr/>
      </dsp:nvSpPr>
      <dsp:spPr>
        <a:xfrm>
          <a:off x="0" y="1855950"/>
          <a:ext cx="7924800" cy="113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address is expressed as a location relative to some known point</a:t>
          </a:r>
        </a:p>
      </dsp:txBody>
      <dsp:txXfrm>
        <a:off x="0" y="1855950"/>
        <a:ext cx="7924800" cy="1134000"/>
      </dsp:txXfrm>
    </dsp:sp>
    <dsp:sp modelId="{56B37D08-27E9-6348-A4E7-27939D35EA56}">
      <dsp:nvSpPr>
        <dsp:cNvPr id="0" name=""/>
        <dsp:cNvSpPr/>
      </dsp:nvSpPr>
      <dsp:spPr>
        <a:xfrm>
          <a:off x="396240" y="1560750"/>
          <a:ext cx="5547360" cy="5904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Relative</a:t>
          </a:r>
        </a:p>
      </dsp:txBody>
      <dsp:txXfrm>
        <a:off x="396240" y="1560750"/>
        <a:ext cx="5547360" cy="590400"/>
      </dsp:txXfrm>
    </dsp:sp>
    <dsp:sp modelId="{E5E2D93A-0FAC-8648-A220-3E52BE154C5F}">
      <dsp:nvSpPr>
        <dsp:cNvPr id="0" name=""/>
        <dsp:cNvSpPr/>
      </dsp:nvSpPr>
      <dsp:spPr>
        <a:xfrm>
          <a:off x="0" y="3393150"/>
          <a:ext cx="7924800" cy="85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actual location in main memory</a:t>
          </a:r>
        </a:p>
      </dsp:txBody>
      <dsp:txXfrm>
        <a:off x="0" y="3393150"/>
        <a:ext cx="7924800" cy="850500"/>
      </dsp:txXfrm>
    </dsp:sp>
    <dsp:sp modelId="{B3028417-3BB4-804F-B830-21EC724B50AF}">
      <dsp:nvSpPr>
        <dsp:cNvPr id="0" name=""/>
        <dsp:cNvSpPr/>
      </dsp:nvSpPr>
      <dsp:spPr>
        <a:xfrm>
          <a:off x="396240" y="3097950"/>
          <a:ext cx="5547360" cy="59040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Physical or Absolute</a:t>
          </a:r>
        </a:p>
      </dsp:txBody>
      <dsp:txXfrm>
        <a:off x="396240" y="3097950"/>
        <a:ext cx="5547360" cy="5904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1F70A1-56B4-7C45-8D55-136594643679}">
      <dsp:nvSpPr>
        <dsp:cNvPr id="0" name=""/>
        <dsp:cNvSpPr/>
      </dsp:nvSpPr>
      <dsp:spPr>
        <a:xfrm>
          <a:off x="26" y="20549"/>
          <a:ext cx="2528106" cy="7200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1" kern="1200" dirty="0" smtClean="0"/>
            <a:t>Pages</a:t>
          </a:r>
          <a:r>
            <a:rPr lang="en-US" sz="2500" kern="1200" dirty="0" smtClean="0"/>
            <a:t> </a:t>
          </a:r>
          <a:endParaRPr lang="en-US" sz="2500" kern="1200" dirty="0"/>
        </a:p>
      </dsp:txBody>
      <dsp:txXfrm>
        <a:off x="26" y="20549"/>
        <a:ext cx="2528106" cy="720000"/>
      </dsp:txXfrm>
    </dsp:sp>
    <dsp:sp modelId="{46D6853D-8FF8-D64F-9F4D-3F18C7AC2088}">
      <dsp:nvSpPr>
        <dsp:cNvPr id="0" name=""/>
        <dsp:cNvSpPr/>
      </dsp:nvSpPr>
      <dsp:spPr>
        <a:xfrm>
          <a:off x="26" y="740550"/>
          <a:ext cx="2528106" cy="13725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40550"/>
        <a:ext cx="2528106" cy="1372500"/>
      </dsp:txXfrm>
    </dsp:sp>
    <dsp:sp modelId="{E43E3212-8A7F-3040-93CF-F261BAF43BC6}">
      <dsp:nvSpPr>
        <dsp:cNvPr id="0" name=""/>
        <dsp:cNvSpPr/>
      </dsp:nvSpPr>
      <dsp:spPr>
        <a:xfrm>
          <a:off x="2882067" y="20549"/>
          <a:ext cx="2528106" cy="720000"/>
        </a:xfrm>
        <a:prstGeom prst="rect">
          <a:avLst/>
        </a:prstGeom>
        <a:solidFill>
          <a:schemeClr val="accent2">
            <a:lumMod val="50000"/>
          </a:schemeClr>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1" kern="1200" dirty="0" smtClean="0"/>
            <a:t>Frames</a:t>
          </a:r>
        </a:p>
      </dsp:txBody>
      <dsp:txXfrm>
        <a:off x="2882067" y="20549"/>
        <a:ext cx="2528106" cy="720000"/>
      </dsp:txXfrm>
    </dsp:sp>
    <dsp:sp modelId="{A1162212-C3C8-3A47-829A-648CCE353B98}">
      <dsp:nvSpPr>
        <dsp:cNvPr id="0" name=""/>
        <dsp:cNvSpPr/>
      </dsp:nvSpPr>
      <dsp:spPr>
        <a:xfrm>
          <a:off x="2882067" y="740550"/>
          <a:ext cx="2528106" cy="13725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available chunks of memory</a:t>
          </a:r>
          <a:endParaRPr lang="en-US" sz="2500" kern="1200" dirty="0"/>
        </a:p>
      </dsp:txBody>
      <dsp:txXfrm>
        <a:off x="2882067" y="740550"/>
        <a:ext cx="2528106" cy="13725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A48554-425C-2143-8A88-A6CCE1DF700F}">
      <dsp:nvSpPr>
        <dsp:cNvPr id="0" name=""/>
        <dsp:cNvSpPr/>
      </dsp:nvSpPr>
      <dsp:spPr>
        <a:xfrm rot="21300000">
          <a:off x="24319" y="1949330"/>
          <a:ext cx="7876161" cy="901939"/>
        </a:xfrm>
        <a:prstGeom prst="mathMinus">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dsp:style>
    </dsp:sp>
    <dsp:sp modelId="{2E95D624-474F-1A40-8C27-0381317EB9B1}">
      <dsp:nvSpPr>
        <dsp:cNvPr id="0" name=""/>
        <dsp:cNvSpPr/>
      </dsp:nvSpPr>
      <dsp:spPr>
        <a:xfrm>
          <a:off x="990607" y="380994"/>
          <a:ext cx="2377440" cy="1920240"/>
        </a:xfrm>
        <a:prstGeom prst="downArrow">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6ADC0CD-D18D-844C-94B9-9105E4C82805}">
      <dsp:nvSpPr>
        <dsp:cNvPr id="0" name=""/>
        <dsp:cNvSpPr/>
      </dsp:nvSpPr>
      <dsp:spPr>
        <a:xfrm>
          <a:off x="4267194" y="152408"/>
          <a:ext cx="2535936" cy="201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If a process has not declared a portion of its memory to be sharable, then no other process should have access to the contents of that portion of memory</a:t>
          </a:r>
          <a:endParaRPr lang="en-US" sz="1700" kern="1200" dirty="0"/>
        </a:p>
      </dsp:txBody>
      <dsp:txXfrm>
        <a:off x="4267194" y="152408"/>
        <a:ext cx="2535936" cy="2016252"/>
      </dsp:txXfrm>
    </dsp:sp>
    <dsp:sp modelId="{212125D4-770E-2942-B401-3A13D8FCE1F0}">
      <dsp:nvSpPr>
        <dsp:cNvPr id="0" name=""/>
        <dsp:cNvSpPr/>
      </dsp:nvSpPr>
      <dsp:spPr>
        <a:xfrm>
          <a:off x="4596383" y="2640330"/>
          <a:ext cx="2377440" cy="1920240"/>
        </a:xfrm>
        <a:prstGeom prst="upArrow">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A654F4F-D068-C843-A87E-FFAB75CD116B}">
      <dsp:nvSpPr>
        <dsp:cNvPr id="0" name=""/>
        <dsp:cNvSpPr/>
      </dsp:nvSpPr>
      <dsp:spPr>
        <a:xfrm>
          <a:off x="1011927" y="2625840"/>
          <a:ext cx="2798075" cy="225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If a process declares that a portion of memory may be shared by other designated processes then the security service of the OS must ensure that only the designated processes have access</a:t>
          </a:r>
          <a:endParaRPr lang="en-US" sz="1700" kern="1200" dirty="0"/>
        </a:p>
      </dsp:txBody>
      <dsp:txXfrm>
        <a:off x="1011927" y="2625840"/>
        <a:ext cx="2798075" cy="225096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9A55D1-79CF-6E40-BC6A-903CB2C33B88}">
      <dsp:nvSpPr>
        <dsp:cNvPr id="0" name=""/>
        <dsp:cNvSpPr/>
      </dsp:nvSpPr>
      <dsp:spPr>
        <a:xfrm>
          <a:off x="0" y="41897"/>
          <a:ext cx="6324600" cy="647595"/>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b="1" i="1" kern="1200" dirty="0" smtClean="0"/>
            <a:t>Compile-time Defenses </a:t>
          </a:r>
          <a:endParaRPr lang="en-US" sz="2700" kern="1200" dirty="0"/>
        </a:p>
      </dsp:txBody>
      <dsp:txXfrm>
        <a:off x="0" y="41897"/>
        <a:ext cx="6324600" cy="647595"/>
      </dsp:txXfrm>
    </dsp:sp>
    <dsp:sp modelId="{745C4739-419D-D446-B775-A8F167C45C2E}">
      <dsp:nvSpPr>
        <dsp:cNvPr id="0" name=""/>
        <dsp:cNvSpPr/>
      </dsp:nvSpPr>
      <dsp:spPr>
        <a:xfrm>
          <a:off x="0" y="689492"/>
          <a:ext cx="6324600"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80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aim to harden programs to resist attacks in new programs</a:t>
          </a:r>
          <a:endParaRPr lang="en-US" sz="2100" kern="1200" dirty="0"/>
        </a:p>
      </dsp:txBody>
      <dsp:txXfrm>
        <a:off x="0" y="689492"/>
        <a:ext cx="6324600" cy="656707"/>
      </dsp:txXfrm>
    </dsp:sp>
    <dsp:sp modelId="{627063D5-7867-4546-918F-8FB5911172D6}">
      <dsp:nvSpPr>
        <dsp:cNvPr id="0" name=""/>
        <dsp:cNvSpPr/>
      </dsp:nvSpPr>
      <dsp:spPr>
        <a:xfrm>
          <a:off x="0" y="1346200"/>
          <a:ext cx="6324600" cy="64759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b="1" i="1" kern="1200" dirty="0" smtClean="0"/>
            <a:t>Run-time Defenses </a:t>
          </a:r>
          <a:endParaRPr lang="en-US" sz="2700" kern="1200" dirty="0"/>
        </a:p>
      </dsp:txBody>
      <dsp:txXfrm>
        <a:off x="0" y="1346200"/>
        <a:ext cx="6324600" cy="647595"/>
      </dsp:txXfrm>
    </dsp:sp>
    <dsp:sp modelId="{8E61D913-79F7-0D44-B8B7-AB80B331D263}">
      <dsp:nvSpPr>
        <dsp:cNvPr id="0" name=""/>
        <dsp:cNvSpPr/>
      </dsp:nvSpPr>
      <dsp:spPr>
        <a:xfrm>
          <a:off x="0" y="1993795"/>
          <a:ext cx="6324600"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80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aim to detect and abort attacks in existing programs</a:t>
          </a:r>
          <a:endParaRPr lang="en-US" sz="2100" kern="1200" dirty="0"/>
        </a:p>
      </dsp:txBody>
      <dsp:txXfrm>
        <a:off x="0" y="1993795"/>
        <a:ext cx="6324600" cy="65670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3/29/11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7/e, by William Stallings, Chapter 7 “</a:t>
            </a:r>
            <a:r>
              <a:rPr kumimoji="1" lang="en-GB" dirty="0" smtClean="0">
                <a:latin typeface="Times New Roman" pitchFamily="-106" charset="0"/>
                <a:ea typeface="ＭＳ Ｐゴシック" pitchFamily="-106" charset="-128"/>
                <a:cs typeface="ＭＳ Ｐゴシック" pitchFamily="-106" charset="-128"/>
              </a:rPr>
              <a:t>Memory</a:t>
            </a:r>
            <a:r>
              <a:rPr kumimoji="1" lang="en-GB" baseline="0" dirty="0" smtClean="0">
                <a:latin typeface="Times New Roman" pitchFamily="-106" charset="0"/>
                <a:ea typeface="ＭＳ Ｐゴシック" pitchFamily="-106" charset="-128"/>
                <a:cs typeface="ＭＳ Ｐゴシック" pitchFamily="-106" charset="-128"/>
              </a:rPr>
              <a:t> Management</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a:t>
            </a:r>
          </a:p>
          <a:p>
            <a:r>
              <a:rPr lang="en-US" sz="1200" kern="1200" baseline="0" dirty="0" smtClean="0">
                <a:solidFill>
                  <a:schemeClr val="tx1"/>
                </a:solidFill>
                <a:latin typeface="+mn-lt"/>
                <a:ea typeface="+mn-ea"/>
                <a:cs typeface="+mn-cs"/>
              </a:rPr>
              <a:t>main memory and is usually not volatile. Thus secondary memory of large capacity can be provided for long-term storage of programs and data, while a smaller main memory holds programs and data currently in use. In this two-level scheme, the organization of the flow of information between main and secondary memory is a major system concern. The responsibility for this flow could be assigned to the individual programmer, but this is impractical and undesirable for two reasons:</a:t>
            </a:r>
          </a:p>
          <a:p>
            <a:r>
              <a:rPr lang="en-US" sz="1200" b="1" kern="1200" baseline="0" dirty="0" smtClean="0">
                <a:solidFill>
                  <a:schemeClr val="tx1"/>
                </a:solidFill>
                <a:latin typeface="+mn-lt"/>
                <a:ea typeface="+mn-ea"/>
                <a:cs typeface="+mn-cs"/>
              </a:rPr>
              <a:t>1. The main memory available for a program plus its data may be insufficient. In</a:t>
            </a:r>
          </a:p>
          <a:p>
            <a:r>
              <a:rPr lang="en-US" sz="1200" kern="1200" baseline="0" dirty="0" smtClean="0">
                <a:solidFill>
                  <a:schemeClr val="tx1"/>
                </a:solidFill>
                <a:latin typeface="+mn-lt"/>
                <a:ea typeface="+mn-ea"/>
                <a:cs typeface="+mn-cs"/>
              </a:rPr>
              <a:t>that case, the programmer must engage in a practice known as </a:t>
            </a:r>
            <a:r>
              <a:rPr lang="en-US" sz="1200" b="1" kern="1200" baseline="0" dirty="0" smtClean="0">
                <a:solidFill>
                  <a:schemeClr val="tx1"/>
                </a:solidFill>
                <a:latin typeface="+mn-lt"/>
                <a:ea typeface="+mn-ea"/>
                <a:cs typeface="+mn-cs"/>
              </a:rPr>
              <a:t>overlaying , in </a:t>
            </a:r>
            <a:r>
              <a:rPr lang="en-US" sz="1200" kern="1200" baseline="0" dirty="0" smtClean="0">
                <a:solidFill>
                  <a:schemeClr val="tx1"/>
                </a:solidFill>
                <a:latin typeface="+mn-lt"/>
                <a:ea typeface="+mn-ea"/>
                <a:cs typeface="+mn-cs"/>
              </a:rPr>
              <a:t>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r>
              <a:rPr lang="en-US" sz="1200" b="1" kern="1200" baseline="0" dirty="0" smtClean="0">
                <a:solidFill>
                  <a:schemeClr val="tx1"/>
                </a:solidFill>
                <a:latin typeface="+mn-lt"/>
                <a:ea typeface="+mn-ea"/>
                <a:cs typeface="+mn-cs"/>
              </a:rPr>
              <a:t>2. In a multiprogramming environment, the programmer does not know at the </a:t>
            </a:r>
            <a:r>
              <a:rPr lang="en-US" sz="1200" kern="1200" baseline="0" dirty="0" smtClean="0">
                <a:solidFill>
                  <a:schemeClr val="tx1"/>
                </a:solidFill>
                <a:latin typeface="+mn-lt"/>
                <a:ea typeface="+mn-ea"/>
                <a:cs typeface="+mn-cs"/>
              </a:rPr>
              <a:t>time of coding how much space will be available or where that space will be. It is clear, then, that the task of moving information between the two levels of memory should be a system responsibility. This task is the essence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7.2   Memory Management</a:t>
            </a:r>
            <a:r>
              <a:rPr lang="en-US" baseline="0" dirty="0" smtClean="0"/>
              <a:t> Techniques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PARTITION SIZES </a:t>
            </a:r>
            <a:r>
              <a:rPr lang="en-US" sz="1200" b="0" i="1" kern="1200" baseline="0" dirty="0" smtClean="0">
                <a:solidFill>
                  <a:schemeClr val="tx1"/>
                </a:solidFill>
                <a:latin typeface="+mn-lt"/>
                <a:ea typeface="+mn-ea"/>
                <a:cs typeface="+mn-cs"/>
              </a:rPr>
              <a:t>Figure 7.2 shows examples of two alternatives for fixed </a:t>
            </a:r>
            <a:r>
              <a:rPr lang="en-US" sz="1200" kern="1200" baseline="0" dirty="0" smtClean="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difficulties with the use of equal-size fixed partitions:</a:t>
            </a: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of these problems can be lessened, though not solved, by using unequal size partitions ( Figure 7.2b ). In this example, programs as large as 16 Mbytes can be accommodated without overlays. Partitions smaller than 8 Mbytes allow smaller programs to be accommodated with less internal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PLACEMENT ALGORITHM </a:t>
            </a:r>
            <a:r>
              <a:rPr lang="en-US" sz="1200" b="0" i="1" kern="1200" baseline="0" dirty="0" smtClean="0">
                <a:solidFill>
                  <a:schemeClr val="tx1"/>
                </a:solidFill>
                <a:latin typeface="+mn-lt"/>
                <a:ea typeface="+mn-ea"/>
                <a:cs typeface="+mn-cs"/>
              </a:rPr>
              <a:t>With equal-size partitions, the placement of processes </a:t>
            </a:r>
            <a:r>
              <a:rPr lang="en-US" sz="1200" kern="1200" baseline="0" dirty="0" smtClean="0">
                <a:solidFill>
                  <a:schemeClr val="tx1"/>
                </a:solidFill>
                <a:latin typeface="+mn-lt"/>
                <a:ea typeface="+mn-ea"/>
                <a:cs typeface="+mn-cs"/>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unequal-size partitions, there are two possible ways to assign processes to partitions. The simplest way is to assign each process to the smallest partition within which it will fit. 1 In this case, a scheduling queue is needed for each partition, to hold swapped-out processes destined for that partition ( Figure 7.3a ). The advantage of this approach is that processes are always assigned in such a way as to minimize wasted memory within a partition (internal fragmentation).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smtClean="0">
                <a:solidFill>
                  <a:schemeClr val="tx1"/>
                </a:solidFill>
                <a:latin typeface="+mn-lt"/>
                <a:ea typeface="+mn-ea"/>
                <a:cs typeface="+mn-cs"/>
              </a:rPr>
              <a:t>processes versus ready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mn-ea"/>
                <a:cs typeface="+mn-cs"/>
              </a:rPr>
              <a:t>external fragmentation </a:t>
            </a:r>
            <a:r>
              <a:rPr lang="en-US" sz="1200" b="0" kern="1200" baseline="0" dirty="0" smtClean="0">
                <a:solidFill>
                  <a:schemeClr val="tx1"/>
                </a:solidFill>
                <a:latin typeface="+mn-lt"/>
                <a:ea typeface="+mn-ea"/>
                <a:cs typeface="+mn-cs"/>
              </a:rPr>
              <a:t>, indicating that the memory </a:t>
            </a:r>
            <a:r>
              <a:rPr lang="en-US" sz="1200" kern="1200" baseline="0" dirty="0" smtClean="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uniprogramming system, main memory is divided into two parts: one part for the operating system (resident monitor, kernel) and one part for the program currently being executed. In a multiprogramming system, the “user” part of memory must be further subdivided to accommodate multiple processes. The task of subdivision is carried out dynamically by the operating system and is known as </a:t>
            </a:r>
            <a:r>
              <a:rPr lang="en-US" sz="1200" b="1" kern="1200" baseline="0" dirty="0" smtClean="0">
                <a:solidFill>
                  <a:schemeClr val="tx1"/>
                </a:solidFill>
                <a:latin typeface="+mn-lt"/>
                <a:ea typeface="+mn-ea"/>
                <a:cs typeface="+mn-cs"/>
              </a:rPr>
              <a:t>memory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Effective memory management is vital in a multiprogramming system. If only a few processes are in memory, then for much of the time all of the processes will be waiting for I/O and the processor will be idle. Thus memory needs to be allocated to ensure a reasonable supply of ready processes to consume available 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begin this chapter with a look at the requirements that memory management is intended to satisfy. Next, we approach the technology of memory management by looking at a variety of simple schemes that have been used. Our focus is the requirement that a program must be loaded into main memory to be executed. This discussion introduces some of the fundamental principles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PLACEMENT ALGORITHM </a:t>
            </a:r>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–1 &lt;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–1 . If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–2 </a:t>
            </a:r>
            <a:r>
              <a:rPr lang="en-US" sz="1200" kern="1200" baseline="0" dirty="0" smtClean="0">
                <a:solidFill>
                  <a:schemeClr val="tx1"/>
                </a:solidFill>
                <a:latin typeface="+mn-lt"/>
                <a:ea typeface="+mn-ea"/>
                <a:cs typeface="+mn-cs"/>
              </a:rPr>
              <a:t>&lt; </a:t>
            </a:r>
            <a:r>
              <a:rPr lang="en-US" sz="1200" i="1" kern="1200" baseline="0" dirty="0" smtClean="0">
                <a:solidFill>
                  <a:schemeClr val="tx1"/>
                </a:solidFill>
                <a:latin typeface="+mn-lt"/>
                <a:ea typeface="+mn-ea"/>
                <a:cs typeface="+mn-cs"/>
              </a:rPr>
              <a:t>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–1 ,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 </a:t>
            </a:r>
            <a:r>
              <a:rPr lang="en-US" sz="1200" i="1" kern="1200" baseline="0" dirty="0" smtClean="0">
                <a:solidFill>
                  <a:schemeClr val="tx1"/>
                </a:solidFill>
                <a:latin typeface="+mn-lt"/>
                <a:ea typeface="+mn-ea"/>
                <a:cs typeface="+mn-cs"/>
              </a:rPr>
              <a:t>i .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 </a:t>
            </a:r>
            <a:r>
              <a:rPr lang="en-US" sz="1200" i="1" kern="1200" baseline="0" dirty="0" smtClean="0">
                <a:solidFill>
                  <a:schemeClr val="tx1"/>
                </a:solidFill>
                <a:latin typeface="+mn-lt"/>
                <a:ea typeface="+mn-ea"/>
                <a:cs typeface="+mn-cs"/>
              </a:rPr>
              <a:t>i 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 6  64 pages of 1K bytes each. As Figure 7.11b shows, relative address 1502 corresponds to an offset of 478 (0111011110) on page 1 (000001), which yields the same 16-bit number, 0000010111011110.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smtClean="0">
                <a:solidFill>
                  <a:schemeClr val="tx1"/>
                </a:solidFill>
                <a:latin typeface="+mn-lt"/>
                <a:ea typeface="+mn-ea"/>
                <a:cs typeface="+mn-cs"/>
              </a:rPr>
              <a:t>n + m bits, where the leftmost n bits are the page number and the rightmost m </a:t>
            </a:r>
            <a:r>
              <a:rPr lang="en-US" sz="1200" kern="1200" baseline="0" dirty="0" smtClean="0">
                <a:solidFill>
                  <a:schemeClr val="tx1"/>
                </a:solidFill>
                <a:latin typeface="+mn-lt"/>
                <a:ea typeface="+mn-ea"/>
                <a:cs typeface="+mn-cs"/>
              </a:rPr>
              <a:t>bits are the offset. In our example ( Figure 7.11b ), </a:t>
            </a:r>
            <a:r>
              <a:rPr lang="en-US" sz="1200" i="1" kern="1200" baseline="0" dirty="0" smtClean="0">
                <a:solidFill>
                  <a:schemeClr val="tx1"/>
                </a:solidFill>
                <a:latin typeface="+mn-lt"/>
                <a:ea typeface="+mn-ea"/>
                <a:cs typeface="+mn-cs"/>
              </a:rPr>
              <a:t>n  6 and m  10. The following </a:t>
            </a:r>
            <a:r>
              <a:rPr lang="en-US" sz="1200" kern="1200" baseline="0" dirty="0" smtClean="0">
                <a:solidFill>
                  <a:schemeClr val="tx1"/>
                </a:solidFill>
                <a:latin typeface="+mn-lt"/>
                <a:ea typeface="+mn-ea"/>
                <a:cs typeface="+mn-cs"/>
              </a:rPr>
              <a:t>steps are needed for address translation:</a:t>
            </a:r>
          </a:p>
          <a:p>
            <a:r>
              <a:rPr lang="en-US" sz="1200" kern="1200" baseline="0" dirty="0" smtClean="0">
                <a:solidFill>
                  <a:schemeClr val="tx1"/>
                </a:solidFill>
                <a:latin typeface="+mn-lt"/>
                <a:ea typeface="+mn-ea"/>
                <a:cs typeface="+mn-cs"/>
              </a:rPr>
              <a:t>• Extract the page number as the leftmost </a:t>
            </a:r>
            <a:r>
              <a:rPr lang="en-US" sz="1200" i="1" kern="1200" baseline="0" dirty="0" smtClean="0">
                <a:solidFill>
                  <a:schemeClr val="tx1"/>
                </a:solidFill>
                <a:latin typeface="+mn-lt"/>
                <a:ea typeface="+mn-ea"/>
                <a:cs typeface="+mn-cs"/>
              </a:rPr>
              <a:t>n bits of the logical address.</a:t>
            </a:r>
          </a:p>
          <a:p>
            <a:r>
              <a:rPr lang="en-US" sz="1200" kern="1200" baseline="0" dirty="0" smtClean="0">
                <a:solidFill>
                  <a:schemeClr val="tx1"/>
                </a:solidFill>
                <a:latin typeface="+mn-lt"/>
                <a:ea typeface="+mn-ea"/>
                <a:cs typeface="+mn-cs"/>
              </a:rPr>
              <a:t>• Use the page number as an index into the process page table to find the frame number, </a:t>
            </a:r>
            <a:r>
              <a:rPr lang="en-US" sz="1200" i="1" kern="1200" baseline="0" dirty="0" smtClean="0">
                <a:solidFill>
                  <a:schemeClr val="tx1"/>
                </a:solidFill>
                <a:latin typeface="+mn-lt"/>
                <a:ea typeface="+mn-ea"/>
                <a:cs typeface="+mn-cs"/>
              </a:rPr>
              <a:t>k .</a:t>
            </a:r>
          </a:p>
          <a:p>
            <a:r>
              <a:rPr lang="en-US" sz="1200" kern="1200" baseline="0" dirty="0" smtClean="0">
                <a:solidFill>
                  <a:schemeClr val="tx1"/>
                </a:solidFill>
                <a:latin typeface="+mn-lt"/>
                <a:ea typeface="+mn-ea"/>
                <a:cs typeface="+mn-cs"/>
              </a:rPr>
              <a:t>• The starting physical address of the frame is </a:t>
            </a:r>
            <a:r>
              <a:rPr lang="en-US" sz="1200" i="1" kern="1200" baseline="0" dirty="0" smtClean="0">
                <a:solidFill>
                  <a:schemeClr val="tx1"/>
                </a:solidFill>
                <a:latin typeface="+mn-lt"/>
                <a:ea typeface="+mn-ea"/>
                <a:cs typeface="+mn-cs"/>
              </a:rPr>
              <a:t>k °— 2 m</a:t>
            </a:r>
          </a:p>
          <a:p>
            <a:r>
              <a:rPr lang="en-US" sz="1200" kern="1200" baseline="0" dirty="0" smtClean="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a:t>
            </a:r>
          </a:p>
          <a:p>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smtClean="0">
                <a:solidFill>
                  <a:schemeClr val="tx1"/>
                </a:solidFill>
                <a:latin typeface="+mn-lt"/>
                <a:ea typeface="+mn-ea"/>
                <a:cs typeface="+mn-cs"/>
              </a:rPr>
              <a:t>memory, it would be required that all of a program’s segments be loaded into memory for execution. The difference, compared to dynamic partitioning, is that with</a:t>
            </a:r>
          </a:p>
          <a:p>
            <a:r>
              <a:rPr lang="en-US" sz="1200" kern="1200" baseline="0" dirty="0" smtClean="0">
                <a:solidFill>
                  <a:schemeClr val="tx1"/>
                </a:solidFill>
                <a:latin typeface="+mn-lt"/>
                <a:ea typeface="+mn-ea"/>
                <a:cs typeface="+mn-cs"/>
              </a:rPr>
              <a:t>segmentation a program may occupy more than one partition, and these partitions need not be contiguous. Segmentation eliminates internal fragmentation but, like </a:t>
            </a:r>
          </a:p>
          <a:p>
            <a:r>
              <a:rPr lang="en-US" sz="1200" kern="1200" baseline="0" dirty="0" smtClean="0">
                <a:solidFill>
                  <a:schemeClr val="tx1"/>
                </a:solidFill>
                <a:latin typeface="+mn-lt"/>
                <a:ea typeface="+mn-ea"/>
                <a:cs typeface="+mn-cs"/>
              </a:rPr>
              <a:t>dynamic partitioning, it suffers from external fragmentation. However, because a process is broken up into a number of smaller pieces, the external fragmentation</a:t>
            </a:r>
          </a:p>
          <a:p>
            <a:r>
              <a:rPr lang="en-US" sz="1200" kern="1200" baseline="0" dirty="0" smtClean="0">
                <a:solidFill>
                  <a:schemeClr val="tx1"/>
                </a:solidFill>
                <a:latin typeface="+mn-lt"/>
                <a:ea typeface="+mn-ea"/>
                <a:cs typeface="+mn-cs"/>
              </a:rPr>
              <a:t>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0001001011110000, which is segment number 1, offset 752. Suppose that this segment is residing in main memory starting at physical address 0010000000100000. Then the physical address is 0010000000100000 + 001011110000  0010001100010000 ( Figure 7.12b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One serious security threat related to memory management remains to be introduced:</a:t>
            </a:r>
          </a:p>
          <a:p>
            <a:r>
              <a:rPr lang="en-US" sz="1200" b="1" kern="1200" baseline="0" dirty="0" smtClean="0">
                <a:solidFill>
                  <a:schemeClr val="tx1"/>
                </a:solidFill>
                <a:latin typeface="+mn-lt"/>
                <a:ea typeface="+mn-ea"/>
                <a:cs typeface="+mn-cs"/>
              </a:rPr>
              <a:t>buffer overflow , also known as a buffer overrun , </a:t>
            </a:r>
            <a:r>
              <a:rPr lang="en-US" sz="1200" b="0" kern="1200" baseline="0" dirty="0" smtClean="0">
                <a:solidFill>
                  <a:schemeClr val="tx1"/>
                </a:solidFill>
                <a:latin typeface="+mn-lt"/>
                <a:ea typeface="+mn-ea"/>
                <a:cs typeface="+mn-cs"/>
              </a:rPr>
              <a:t>which is defined in the NIST</a:t>
            </a:r>
          </a:p>
          <a:p>
            <a:r>
              <a:rPr lang="en-US" sz="1200" kern="1200" baseline="0" dirty="0" smtClean="0">
                <a:solidFill>
                  <a:schemeClr val="tx1"/>
                </a:solidFill>
                <a:latin typeface="+mn-lt"/>
                <a:ea typeface="+mn-ea"/>
                <a:cs typeface="+mn-cs"/>
              </a:rPr>
              <a:t>(National Institute of Standards and Technology) </a:t>
            </a:r>
            <a:r>
              <a:rPr lang="en-US" sz="1200" i="1" kern="1200" baseline="0" dirty="0" smtClean="0">
                <a:solidFill>
                  <a:schemeClr val="tx1"/>
                </a:solidFill>
                <a:latin typeface="+mn-lt"/>
                <a:ea typeface="+mn-ea"/>
                <a:cs typeface="+mn-cs"/>
              </a:rPr>
              <a:t>Glossary of Key Information</a:t>
            </a:r>
          </a:p>
          <a:p>
            <a:r>
              <a:rPr lang="en-US" sz="1200" i="1" kern="1200" baseline="0" dirty="0" smtClean="0">
                <a:solidFill>
                  <a:schemeClr val="tx1"/>
                </a:solidFill>
                <a:latin typeface="+mn-lt"/>
                <a:ea typeface="+mn-ea"/>
                <a:cs typeface="+mn-cs"/>
              </a:rPr>
              <a:t>Security Terms as follows:</a:t>
            </a:r>
          </a:p>
          <a:p>
            <a:endParaRPr lang="en-US" sz="1200" i="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buffer overrun: A condition at an interface under which more input can be</a:t>
            </a:r>
          </a:p>
          <a:p>
            <a:r>
              <a:rPr lang="en-US" sz="1200" kern="1200" baseline="0" dirty="0" smtClean="0">
                <a:solidFill>
                  <a:schemeClr val="tx1"/>
                </a:solidFill>
                <a:latin typeface="+mn-lt"/>
                <a:ea typeface="+mn-ea"/>
                <a:cs typeface="+mn-cs"/>
              </a:rPr>
              <a:t>placed into a buffer or data-holding area than the capacity allocated, overwriting</a:t>
            </a:r>
          </a:p>
          <a:p>
            <a:r>
              <a:rPr lang="en-US" sz="1200" kern="1200" baseline="0" dirty="0" smtClean="0">
                <a:solidFill>
                  <a:schemeClr val="tx1"/>
                </a:solidFill>
                <a:latin typeface="+mn-lt"/>
                <a:ea typeface="+mn-ea"/>
                <a:cs typeface="+mn-cs"/>
              </a:rPr>
              <a:t>other information. Attackers exploit such a condition to crash a system or to</a:t>
            </a:r>
          </a:p>
          <a:p>
            <a:r>
              <a:rPr lang="en-US" sz="1200" kern="1200" baseline="0" dirty="0" smtClean="0">
                <a:solidFill>
                  <a:schemeClr val="tx1"/>
                </a:solidFill>
                <a:latin typeface="+mn-lt"/>
                <a:ea typeface="+mn-ea"/>
                <a:cs typeface="+mn-cs"/>
              </a:rPr>
              <a:t>insert specially crafted code that allows them to gain control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buffer overflow can occur as a result of a programming error when a process</a:t>
            </a:r>
          </a:p>
          <a:p>
            <a:r>
              <a:rPr lang="en-US" sz="1200" kern="1200" baseline="0" dirty="0" smtClean="0">
                <a:solidFill>
                  <a:schemeClr val="tx1"/>
                </a:solidFill>
                <a:latin typeface="+mn-lt"/>
                <a:ea typeface="+mn-ea"/>
                <a:cs typeface="+mn-cs"/>
              </a:rPr>
              <a:t>attempts to store data beyond the limits of a fixed-sized buffer and consequently</a:t>
            </a:r>
          </a:p>
          <a:p>
            <a:r>
              <a:rPr lang="en-US" sz="1200" kern="1200" baseline="0" dirty="0" smtClean="0">
                <a:solidFill>
                  <a:schemeClr val="tx1"/>
                </a:solidFill>
                <a:latin typeface="+mn-lt"/>
                <a:ea typeface="+mn-ea"/>
                <a:cs typeface="+mn-cs"/>
              </a:rPr>
              <a:t>overwrites adjacent memory locations. These locations could hold other program</a:t>
            </a:r>
          </a:p>
          <a:p>
            <a:r>
              <a:rPr lang="en-US" sz="1200" kern="1200" baseline="0" dirty="0" smtClean="0">
                <a:solidFill>
                  <a:schemeClr val="tx1"/>
                </a:solidFill>
                <a:latin typeface="+mn-lt"/>
                <a:ea typeface="+mn-ea"/>
                <a:cs typeface="+mn-cs"/>
              </a:rPr>
              <a:t>variables or parameters or program control flow data such as return addresses</a:t>
            </a:r>
          </a:p>
          <a:p>
            <a:r>
              <a:rPr lang="en-US" sz="1200" kern="1200" baseline="0" dirty="0" smtClean="0">
                <a:solidFill>
                  <a:schemeClr val="tx1"/>
                </a:solidFill>
                <a:latin typeface="+mn-lt"/>
                <a:ea typeface="+mn-ea"/>
                <a:cs typeface="+mn-cs"/>
              </a:rPr>
              <a:t>and pointers to previous stack frames. The buffer could be located on the stack,</a:t>
            </a:r>
          </a:p>
          <a:p>
            <a:r>
              <a:rPr lang="en-US" sz="1200" kern="1200" baseline="0" dirty="0" smtClean="0">
                <a:solidFill>
                  <a:schemeClr val="tx1"/>
                </a:solidFill>
                <a:latin typeface="+mn-lt"/>
                <a:ea typeface="+mn-ea"/>
                <a:cs typeface="+mn-cs"/>
              </a:rPr>
              <a:t>in the heap, or in the data section of the process. The consequences of this error</a:t>
            </a:r>
          </a:p>
          <a:p>
            <a:r>
              <a:rPr lang="en-US" sz="1200" kern="1200" baseline="0" dirty="0" smtClean="0">
                <a:solidFill>
                  <a:schemeClr val="tx1"/>
                </a:solidFill>
                <a:latin typeface="+mn-lt"/>
                <a:ea typeface="+mn-ea"/>
                <a:cs typeface="+mn-cs"/>
              </a:rPr>
              <a:t>include corruption of data used by the program, unexpected transfer of control in</a:t>
            </a:r>
          </a:p>
          <a:p>
            <a:r>
              <a:rPr lang="en-US" sz="1200" kern="1200" baseline="0" dirty="0" smtClean="0">
                <a:solidFill>
                  <a:schemeClr val="tx1"/>
                </a:solidFill>
                <a:latin typeface="+mn-lt"/>
                <a:ea typeface="+mn-ea"/>
                <a:cs typeface="+mn-cs"/>
              </a:rPr>
              <a:t>the program, possibly memory access violations, and very likely eventual program</a:t>
            </a:r>
          </a:p>
          <a:p>
            <a:r>
              <a:rPr lang="en-US" sz="1200" kern="1200" baseline="0" dirty="0" smtClean="0">
                <a:solidFill>
                  <a:schemeClr val="tx1"/>
                </a:solidFill>
                <a:latin typeface="+mn-lt"/>
                <a:ea typeface="+mn-ea"/>
                <a:cs typeface="+mn-cs"/>
              </a:rPr>
              <a:t>termination. When done deliberately as part of an attack on a system, the transfer</a:t>
            </a:r>
          </a:p>
          <a:p>
            <a:r>
              <a:rPr lang="en-US" sz="1200" kern="1200" baseline="0" dirty="0" smtClean="0">
                <a:solidFill>
                  <a:schemeClr val="tx1"/>
                </a:solidFill>
                <a:latin typeface="+mn-lt"/>
                <a:ea typeface="+mn-ea"/>
                <a:cs typeface="+mn-cs"/>
              </a:rPr>
              <a:t>of control could be to code of the attacker’s choosing, resulting in the ability to</a:t>
            </a:r>
          </a:p>
          <a:p>
            <a:r>
              <a:rPr lang="en-US" sz="1200" kern="1200" baseline="0" dirty="0" smtClean="0">
                <a:solidFill>
                  <a:schemeClr val="tx1"/>
                </a:solidFill>
                <a:latin typeface="+mn-lt"/>
                <a:ea typeface="+mn-ea"/>
                <a:cs typeface="+mn-cs"/>
              </a:rPr>
              <a:t>execute arbitrary code with the privileges of the attacked process. Buffer overflow</a:t>
            </a:r>
          </a:p>
          <a:p>
            <a:r>
              <a:rPr lang="en-US" sz="1200" kern="1200" baseline="0" dirty="0" smtClean="0">
                <a:solidFill>
                  <a:schemeClr val="tx1"/>
                </a:solidFill>
                <a:latin typeface="+mn-lt"/>
                <a:ea typeface="+mn-ea"/>
                <a:cs typeface="+mn-cs"/>
              </a:rPr>
              <a:t>attacks are one of the most prevalent and dangerous types of security attacks.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illustrate the basic operation of a common type of buffer overflow,</a:t>
            </a:r>
          </a:p>
          <a:p>
            <a:r>
              <a:rPr lang="en-US" sz="1200" kern="1200" baseline="0" dirty="0" smtClean="0">
                <a:solidFill>
                  <a:schemeClr val="tx1"/>
                </a:solidFill>
                <a:latin typeface="+mn-lt"/>
                <a:ea typeface="+mn-ea"/>
                <a:cs typeface="+mn-cs"/>
              </a:rPr>
              <a:t>known as </a:t>
            </a:r>
            <a:r>
              <a:rPr lang="en-US" sz="1200" b="1" kern="1200" baseline="0" dirty="0" smtClean="0">
                <a:solidFill>
                  <a:schemeClr val="tx1"/>
                </a:solidFill>
                <a:latin typeface="+mn-lt"/>
                <a:ea typeface="+mn-ea"/>
                <a:cs typeface="+mn-cs"/>
              </a:rPr>
              <a:t>stack overflow , </a:t>
            </a:r>
            <a:r>
              <a:rPr lang="en-US" sz="1200" b="0" kern="1200" baseline="0" dirty="0" smtClean="0">
                <a:solidFill>
                  <a:schemeClr val="tx1"/>
                </a:solidFill>
                <a:latin typeface="+mn-lt"/>
                <a:ea typeface="+mn-ea"/>
                <a:cs typeface="+mn-cs"/>
              </a:rPr>
              <a:t>consider the C main function given in Figure 7.13a . This</a:t>
            </a:r>
          </a:p>
          <a:p>
            <a:r>
              <a:rPr lang="en-US" sz="1200" kern="1200" baseline="0" dirty="0" smtClean="0">
                <a:solidFill>
                  <a:schemeClr val="tx1"/>
                </a:solidFill>
                <a:latin typeface="+mn-lt"/>
                <a:ea typeface="+mn-ea"/>
                <a:cs typeface="+mn-cs"/>
              </a:rPr>
              <a:t>contains three variables ( valid , str1 , and str2 ), 2 whose values will typically</a:t>
            </a:r>
          </a:p>
          <a:p>
            <a:r>
              <a:rPr lang="en-US" sz="1200" kern="1200" baseline="0" dirty="0" smtClean="0">
                <a:solidFill>
                  <a:schemeClr val="tx1"/>
                </a:solidFill>
                <a:latin typeface="+mn-lt"/>
                <a:ea typeface="+mn-ea"/>
                <a:cs typeface="+mn-cs"/>
              </a:rPr>
              <a:t>be saved in adjacent memory locations. Their order and location depends on the</a:t>
            </a:r>
          </a:p>
          <a:p>
            <a:r>
              <a:rPr lang="en-US" sz="1200" kern="1200" baseline="0" dirty="0" smtClean="0">
                <a:solidFill>
                  <a:schemeClr val="tx1"/>
                </a:solidFill>
                <a:latin typeface="+mn-lt"/>
                <a:ea typeface="+mn-ea"/>
                <a:cs typeface="+mn-cs"/>
              </a:rPr>
              <a:t>type of variable (local or global), the language and compiler used, and the target</a:t>
            </a:r>
          </a:p>
          <a:p>
            <a:r>
              <a:rPr lang="en-US" sz="1200" kern="1200" baseline="0" dirty="0" smtClean="0">
                <a:solidFill>
                  <a:schemeClr val="tx1"/>
                </a:solidFill>
                <a:latin typeface="+mn-lt"/>
                <a:ea typeface="+mn-ea"/>
                <a:cs typeface="+mn-cs"/>
              </a:rPr>
              <a:t>machine architecture.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Figure 7.14 Basic Buffer Overflow Stack Values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Finding and exploiting a stack buffer overflow is not that difficult. The large number</a:t>
            </a:r>
          </a:p>
          <a:p>
            <a:r>
              <a:rPr lang="en-US" sz="1200" kern="1200" baseline="0" dirty="0" smtClean="0">
                <a:solidFill>
                  <a:schemeClr val="tx1"/>
                </a:solidFill>
                <a:latin typeface="+mn-lt"/>
                <a:ea typeface="+mn-ea"/>
                <a:cs typeface="+mn-cs"/>
              </a:rPr>
              <a:t>of exploits over the previous couple of decades clearly illustrates this. There</a:t>
            </a:r>
          </a:p>
          <a:p>
            <a:r>
              <a:rPr lang="en-US" sz="1200" kern="1200" baseline="0" dirty="0" smtClean="0">
                <a:solidFill>
                  <a:schemeClr val="tx1"/>
                </a:solidFill>
                <a:latin typeface="+mn-lt"/>
                <a:ea typeface="+mn-ea"/>
                <a:cs typeface="+mn-cs"/>
              </a:rPr>
              <a:t>is consequently a need to defend systems against such attacks by either preventing</a:t>
            </a:r>
          </a:p>
          <a:p>
            <a:r>
              <a:rPr lang="en-US" sz="1200" kern="1200" baseline="0" dirty="0" smtClean="0">
                <a:solidFill>
                  <a:schemeClr val="tx1"/>
                </a:solidFill>
                <a:latin typeface="+mn-lt"/>
                <a:ea typeface="+mn-ea"/>
                <a:cs typeface="+mn-cs"/>
              </a:rPr>
              <a:t>them or at least detecting and aborting such attacks. Countermeasures can be</a:t>
            </a:r>
          </a:p>
          <a:p>
            <a:r>
              <a:rPr lang="en-US" sz="1200" kern="1200" baseline="0" dirty="0" smtClean="0">
                <a:solidFill>
                  <a:schemeClr val="tx1"/>
                </a:solidFill>
                <a:latin typeface="+mn-lt"/>
                <a:ea typeface="+mn-ea"/>
                <a:cs typeface="+mn-cs"/>
              </a:rPr>
              <a:t>broadly classified into two categories:</a:t>
            </a:r>
          </a:p>
          <a:p>
            <a:r>
              <a:rPr lang="en-US" sz="1200" kern="1200" baseline="0" dirty="0" smtClean="0">
                <a:solidFill>
                  <a:schemeClr val="tx1"/>
                </a:solidFill>
                <a:latin typeface="+mn-lt"/>
                <a:ea typeface="+mn-ea"/>
                <a:cs typeface="+mn-cs"/>
              </a:rPr>
              <a:t>• Compile-time defenses, which aim to harden programs to resist attacks in new</a:t>
            </a:r>
          </a:p>
          <a:p>
            <a:r>
              <a:rPr lang="en-US" sz="1200" kern="1200" baseline="0" dirty="0" smtClean="0">
                <a:solidFill>
                  <a:schemeClr val="tx1"/>
                </a:solidFill>
                <a:latin typeface="+mn-lt"/>
                <a:ea typeface="+mn-ea"/>
                <a:cs typeface="+mn-cs"/>
              </a:rPr>
              <a:t>programs</a:t>
            </a:r>
          </a:p>
          <a:p>
            <a:r>
              <a:rPr lang="en-US" sz="1200" kern="1200" baseline="0" dirty="0" smtClean="0">
                <a:solidFill>
                  <a:schemeClr val="tx1"/>
                </a:solidFill>
                <a:latin typeface="+mn-lt"/>
                <a:ea typeface="+mn-ea"/>
                <a:cs typeface="+mn-cs"/>
              </a:rPr>
              <a:t>• Run-time defenses, which aim to detect and abort attacks in existing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While suitable defenses have been known for a couple of decades, the very</a:t>
            </a:r>
          </a:p>
          <a:p>
            <a:r>
              <a:rPr lang="en-US" sz="1200" kern="1200" baseline="0" dirty="0" smtClean="0">
                <a:solidFill>
                  <a:schemeClr val="tx1"/>
                </a:solidFill>
                <a:latin typeface="+mn-lt"/>
                <a:ea typeface="+mn-ea"/>
                <a:cs typeface="+mn-cs"/>
              </a:rPr>
              <a:t>large existing base of vulnerable software and systems hinders their deployment.</a:t>
            </a:r>
          </a:p>
          <a:p>
            <a:r>
              <a:rPr lang="en-US" sz="1200" kern="1200" baseline="0" dirty="0" smtClean="0">
                <a:solidFill>
                  <a:schemeClr val="tx1"/>
                </a:solidFill>
                <a:latin typeface="+mn-lt"/>
                <a:ea typeface="+mn-ea"/>
                <a:cs typeface="+mn-cs"/>
              </a:rPr>
              <a:t>Hence the interest in run-time defenses, which can be deployed in operating</a:t>
            </a:r>
          </a:p>
          <a:p>
            <a:r>
              <a:rPr lang="en-US" sz="1200" kern="1200" baseline="0" dirty="0" smtClean="0">
                <a:solidFill>
                  <a:schemeClr val="tx1"/>
                </a:solidFill>
                <a:latin typeface="+mn-lt"/>
                <a:ea typeface="+mn-ea"/>
                <a:cs typeface="+mn-cs"/>
              </a:rPr>
              <a:t>systems and updates and can provide some protection for existing vulnerable</a:t>
            </a:r>
          </a:p>
          <a:p>
            <a:r>
              <a:rPr lang="en-US" sz="1200" kern="1200" baseline="0" dirty="0" smtClean="0">
                <a:solidFill>
                  <a:schemeClr val="tx1"/>
                </a:solidFill>
                <a:latin typeface="+mn-lt"/>
                <a:ea typeface="+mn-ea"/>
                <a:cs typeface="+mn-cs"/>
              </a:rPr>
              <a:t>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r>
              <a:rPr lang="en-US" sz="1200" kern="1200" baseline="0" dirty="0" smtClean="0">
                <a:solidFill>
                  <a:schemeClr val="tx1"/>
                </a:solidFill>
                <a:latin typeface="+mn-lt"/>
                <a:ea typeface="+mn-ea"/>
                <a:cs typeface="+mn-cs"/>
              </a:rPr>
              <a:t>• Relocation</a:t>
            </a:r>
          </a:p>
          <a:p>
            <a:r>
              <a:rPr lang="en-US" sz="1200" kern="1200" baseline="0" dirty="0" smtClean="0">
                <a:solidFill>
                  <a:schemeClr val="tx1"/>
                </a:solidFill>
                <a:latin typeface="+mn-lt"/>
                <a:ea typeface="+mn-ea"/>
                <a:cs typeface="+mn-cs"/>
              </a:rPr>
              <a:t>• Protection</a:t>
            </a:r>
          </a:p>
          <a:p>
            <a:r>
              <a:rPr lang="en-US" sz="1200" kern="1200" baseline="0" dirty="0" smtClean="0">
                <a:solidFill>
                  <a:schemeClr val="tx1"/>
                </a:solidFill>
                <a:latin typeface="+mn-lt"/>
                <a:ea typeface="+mn-ea"/>
                <a:cs typeface="+mn-cs"/>
              </a:rPr>
              <a:t>• Sharing</a:t>
            </a:r>
          </a:p>
          <a:p>
            <a:r>
              <a:rPr lang="en-US" sz="1200" kern="1200" baseline="0" dirty="0" smtClean="0">
                <a:solidFill>
                  <a:schemeClr val="tx1"/>
                </a:solidFill>
                <a:latin typeface="+mn-lt"/>
                <a:ea typeface="+mn-ea"/>
                <a:cs typeface="+mn-cs"/>
              </a:rPr>
              <a:t>• Logical organization</a:t>
            </a: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7 Summary</a:t>
            </a:r>
          </a:p>
          <a:p>
            <a:endParaRPr lang="en-US" dirty="0" smtClean="0"/>
          </a:p>
          <a:p>
            <a:r>
              <a:rPr lang="en-US" sz="1200" kern="1200" baseline="0" dirty="0" smtClean="0">
                <a:solidFill>
                  <a:schemeClr val="tx1"/>
                </a:solidFill>
                <a:latin typeface="+mn-lt"/>
                <a:ea typeface="+mn-ea"/>
                <a:cs typeface="+mn-cs"/>
              </a:rPr>
              <a:t>One of the most important and complex tasks of an operating system is memory</a:t>
            </a:r>
          </a:p>
          <a:p>
            <a:r>
              <a:rPr lang="en-US" sz="1200" kern="1200" baseline="0" dirty="0" smtClean="0">
                <a:solidFill>
                  <a:schemeClr val="tx1"/>
                </a:solidFill>
                <a:latin typeface="+mn-lt"/>
                <a:ea typeface="+mn-ea"/>
                <a:cs typeface="+mn-cs"/>
              </a:rPr>
              <a:t>management. Memory management involves treating main memory as a resource</a:t>
            </a:r>
          </a:p>
          <a:p>
            <a:r>
              <a:rPr lang="en-US" sz="1200" kern="1200" baseline="0" dirty="0" smtClean="0">
                <a:solidFill>
                  <a:schemeClr val="tx1"/>
                </a:solidFill>
                <a:latin typeface="+mn-lt"/>
                <a:ea typeface="+mn-ea"/>
                <a:cs typeface="+mn-cs"/>
              </a:rPr>
              <a:t>to be allocated to and shared among a number of active processes. To use the processor</a:t>
            </a:r>
          </a:p>
          <a:p>
            <a:r>
              <a:rPr lang="en-US" sz="1200" kern="1200" baseline="0" dirty="0" smtClean="0">
                <a:solidFill>
                  <a:schemeClr val="tx1"/>
                </a:solidFill>
                <a:latin typeface="+mn-lt"/>
                <a:ea typeface="+mn-ea"/>
                <a:cs typeface="+mn-cs"/>
              </a:rPr>
              <a:t>and the I/O facilities efficiently, it is desirable to maintain as many processes</a:t>
            </a:r>
          </a:p>
          <a:p>
            <a:r>
              <a:rPr lang="en-US" sz="1200" kern="1200" baseline="0" dirty="0" smtClean="0">
                <a:solidFill>
                  <a:schemeClr val="tx1"/>
                </a:solidFill>
                <a:latin typeface="+mn-lt"/>
                <a:ea typeface="+mn-ea"/>
                <a:cs typeface="+mn-cs"/>
              </a:rPr>
              <a:t>in main memory as possible. In addition, it is desirable to free programmers from</a:t>
            </a:r>
          </a:p>
          <a:p>
            <a:r>
              <a:rPr lang="en-US" sz="1200" kern="1200" baseline="0" dirty="0" smtClean="0">
                <a:solidFill>
                  <a:schemeClr val="tx1"/>
                </a:solidFill>
                <a:latin typeface="+mn-lt"/>
                <a:ea typeface="+mn-ea"/>
                <a:cs typeface="+mn-cs"/>
              </a:rPr>
              <a:t>size restrictions in program development.</a:t>
            </a:r>
          </a:p>
          <a:p>
            <a:r>
              <a:rPr lang="en-US" sz="1200" kern="1200" baseline="0" dirty="0" smtClean="0">
                <a:solidFill>
                  <a:schemeClr val="tx1"/>
                </a:solidFill>
                <a:latin typeface="+mn-lt"/>
                <a:ea typeface="+mn-ea"/>
                <a:cs typeface="+mn-cs"/>
              </a:rPr>
              <a:t>The basic tools of memory management are paging and segmentation. With</a:t>
            </a:r>
          </a:p>
          <a:p>
            <a:r>
              <a:rPr lang="en-US" sz="1200" kern="1200" baseline="0" dirty="0" smtClean="0">
                <a:solidFill>
                  <a:schemeClr val="tx1"/>
                </a:solidFill>
                <a:latin typeface="+mn-lt"/>
                <a:ea typeface="+mn-ea"/>
                <a:cs typeface="+mn-cs"/>
              </a:rPr>
              <a:t>paging, each process is divided into relatively small, fixed-size pages. Segmentation</a:t>
            </a:r>
          </a:p>
          <a:p>
            <a:r>
              <a:rPr lang="en-US" sz="1200" kern="1200" baseline="0" dirty="0" smtClean="0">
                <a:solidFill>
                  <a:schemeClr val="tx1"/>
                </a:solidFill>
                <a:latin typeface="+mn-lt"/>
                <a:ea typeface="+mn-ea"/>
                <a:cs typeface="+mn-cs"/>
              </a:rPr>
              <a:t>provides for the use of pieces of varying size. It is also possible to combine segmentation</a:t>
            </a:r>
          </a:p>
          <a:p>
            <a:r>
              <a:rPr lang="en-US" sz="1200" kern="1200" baseline="0" dirty="0" smtClean="0">
                <a:solidFill>
                  <a:schemeClr val="tx1"/>
                </a:solidFill>
                <a:latin typeface="+mn-lt"/>
                <a:ea typeface="+mn-ea"/>
                <a:cs typeface="+mn-cs"/>
              </a:rPr>
              <a:t>and paging in a single memory management scheme.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a:t>
            </a:r>
          </a:p>
          <a:p>
            <a:r>
              <a:rPr lang="en-US" sz="1200" kern="1200" baseline="0" dirty="0" smtClean="0">
                <a:solidFill>
                  <a:schemeClr val="tx1"/>
                </a:solidFill>
                <a:latin typeface="+mn-lt"/>
                <a:ea typeface="+mn-ea"/>
                <a:cs typeface="+mn-cs"/>
              </a:rPr>
              <a:t>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smtClean="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r>
              <a:rPr lang="en-US" sz="1200" b="1" kern="1200" baseline="0" dirty="0" smtClean="0">
                <a:solidFill>
                  <a:schemeClr val="tx1"/>
                </a:solidFill>
                <a:latin typeface="+mn-lt"/>
                <a:ea typeface="+mn-ea"/>
                <a:cs typeface="+mn-cs"/>
              </a:rPr>
              <a:t>1. Modules can be written and compiled independently, with all references from</a:t>
            </a:r>
          </a:p>
          <a:p>
            <a:r>
              <a:rPr lang="en-US" sz="1200" kern="1200" baseline="0" dirty="0" smtClean="0">
                <a:solidFill>
                  <a:schemeClr val="tx1"/>
                </a:solidFill>
                <a:latin typeface="+mn-lt"/>
                <a:ea typeface="+mn-ea"/>
                <a:cs typeface="+mn-cs"/>
              </a:rPr>
              <a:t>one module to another resolved by the system at run time.</a:t>
            </a:r>
          </a:p>
          <a:p>
            <a:r>
              <a:rPr lang="en-US" sz="1200" b="1" kern="1200" baseline="0" dirty="0" smtClean="0">
                <a:solidFill>
                  <a:schemeClr val="tx1"/>
                </a:solidFill>
                <a:latin typeface="+mn-lt"/>
                <a:ea typeface="+mn-ea"/>
                <a:cs typeface="+mn-cs"/>
              </a:rPr>
              <a:t>2. With modest additional overhead, different degrees of protection (read only,</a:t>
            </a:r>
          </a:p>
          <a:p>
            <a:r>
              <a:rPr lang="en-US" sz="1200" kern="1200" baseline="0" dirty="0" smtClean="0">
                <a:solidFill>
                  <a:schemeClr val="tx1"/>
                </a:solidFill>
                <a:latin typeface="+mn-lt"/>
                <a:ea typeface="+mn-ea"/>
                <a:cs typeface="+mn-cs"/>
              </a:rPr>
              <a:t>execute only) can be given to different modules.</a:t>
            </a:r>
          </a:p>
          <a:p>
            <a:r>
              <a:rPr lang="en-US" sz="1200" b="1" kern="1200" baseline="0" dirty="0" smtClean="0">
                <a:solidFill>
                  <a:schemeClr val="tx1"/>
                </a:solidFill>
                <a:latin typeface="+mn-lt"/>
                <a:ea typeface="+mn-ea"/>
                <a:cs typeface="+mn-cs"/>
              </a:rPr>
              <a:t>3. It is possible to introduce mechanisms by which modules can be shared among</a:t>
            </a:r>
          </a:p>
          <a:p>
            <a:r>
              <a:rPr lang="en-US" sz="1200" kern="1200" baseline="0" dirty="0" smtClean="0">
                <a:solidFill>
                  <a:schemeClr val="tx1"/>
                </a:solidFill>
                <a:latin typeface="+mn-lt"/>
                <a:ea typeface="+mn-ea"/>
                <a:cs typeface="+mn-cs"/>
              </a:rPr>
              <a:t>processes. The advantage of providing sharing on a module level is that this corresponds to the user’s way of viewing the problem, and hence it is easy for</a:t>
            </a:r>
          </a:p>
          <a:p>
            <a:r>
              <a:rPr lang="en-US" sz="1200" kern="1200" baseline="0" dirty="0" smtClean="0">
                <a:solidFill>
                  <a:schemeClr val="tx1"/>
                </a:solidFill>
                <a:latin typeface="+mn-lt"/>
                <a:ea typeface="+mn-ea"/>
                <a:cs typeface="+mn-cs"/>
              </a:rPr>
              <a:t>the user to specify the sharing that is desired. The tool that most readily satisfies these requirements is segmentation, which is one of the memory management techniques explored in this chapter.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3"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3/29/11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3/29/11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3/29/11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3/29/11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3/29/11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3/29/11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3/29/11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3/29/11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3/29/11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3/29/11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3/29/11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3/29/11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3/29/11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3/29/11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3/29/11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3/29/11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4" Type="http://schemas.openxmlformats.org/officeDocument/2006/relationships/slideLayout" Target="../slideLayouts/slideLayout25.xml"/><Relationship Id="rId4" Type="http://schemas.openxmlformats.org/officeDocument/2006/relationships/slideLayout" Target="../slideLayouts/slideLayout15.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6" Type="http://schemas.openxmlformats.org/officeDocument/2006/relationships/image" Target="../media/image1.jpeg"/><Relationship Id="rId8" Type="http://schemas.openxmlformats.org/officeDocument/2006/relationships/slideLayout" Target="../slideLayouts/slideLayout19.xml"/><Relationship Id="rId13" Type="http://schemas.openxmlformats.org/officeDocument/2006/relationships/slideLayout" Target="../slideLayouts/slideLayout24.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15" Type="http://schemas.openxmlformats.org/officeDocument/2006/relationships/theme" Target="../theme/theme2.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3/29/11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3/29/11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13.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4" Type="http://schemas.openxmlformats.org/officeDocument/2006/relationships/package" Target="../embeddings/Microsoft_Word_Document2.docx"/><Relationship Id="rId1" Type="http://schemas.openxmlformats.org/officeDocument/2006/relationships/vmlDrawing" Target="../drawings/vmlDrawing2.vml"/><Relationship Id="rId2" Type="http://schemas.openxmlformats.org/officeDocument/2006/relationships/slideLayout" Target="../slideLayouts/slideLayout2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19.gif"/><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20.wmf"/><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21.gif"/><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22.gif"/><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4" Type="http://schemas.openxmlformats.org/officeDocument/2006/relationships/image" Target="../media/image24.png"/><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23.pd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25.wmf"/><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26.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0.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21.xml.rels><?xml version="1.0" encoding="UTF-8" standalone="yes"?>
<Relationships xmlns="http://schemas.openxmlformats.org/package/2006/relationships"><Relationship Id="rId4" Type="http://schemas.openxmlformats.org/officeDocument/2006/relationships/diagramLayout" Target="../diagrams/layout4.xml"/><Relationship Id="rId5" Type="http://schemas.openxmlformats.org/officeDocument/2006/relationships/diagramQuickStyle" Target="../diagrams/quickStyle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diagramData" Target="../diagrams/data4.xml"/><Relationship Id="rId6" Type="http://schemas.openxmlformats.org/officeDocument/2006/relationships/diagramColors" Target="../diagrams/colors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27.gif"/><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28.wmf"/><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29.gif"/><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3" Type="http://schemas.openxmlformats.org/officeDocument/2006/relationships/image" Target="../media/image30.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4" Type="http://schemas.openxmlformats.org/officeDocument/2006/relationships/diagramLayout" Target="../diagrams/layout5.xml"/><Relationship Id="rId5" Type="http://schemas.openxmlformats.org/officeDocument/2006/relationships/diagramQuickStyle" Target="../diagrams/quickStyle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diagramData" Target="../diagrams/data5.xml"/><Relationship Id="rId6" Type="http://schemas.openxmlformats.org/officeDocument/2006/relationships/diagramColors" Target="../diagrams/colors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31.gif"/><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4" Type="http://schemas.openxmlformats.org/officeDocument/2006/relationships/diagramLayout" Target="../diagrams/layout6.xml"/><Relationship Id="rId5" Type="http://schemas.openxmlformats.org/officeDocument/2006/relationships/diagramQuickStyle" Target="../diagrams/quickStyle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diagramData" Target="../diagrams/data6.xml"/><Relationship Id="rId6" Type="http://schemas.openxmlformats.org/officeDocument/2006/relationships/diagramColors" Target="../diagrams/colors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3" Type="http://schemas.openxmlformats.org/officeDocument/2006/relationships/image" Target="../media/image3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4" Type="http://schemas.openxmlformats.org/officeDocument/2006/relationships/package" Target="../embeddings/Microsoft_Word_Document1.docx"/><Relationship Id="rId1" Type="http://schemas.openxmlformats.org/officeDocument/2006/relationships/vmlDrawing" Target="../drawings/vmlDrawing1.vml"/><Relationship Id="rId2" Type="http://schemas.openxmlformats.org/officeDocument/2006/relationships/slideLayout" Target="../slideLayouts/slideLayout22.xml"/><Relationship Id="rId3" Type="http://schemas.openxmlformats.org/officeDocument/2006/relationships/notesSlide" Target="../notesSlides/notesSlide3.xml"/><Relationship Id="rId5"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3" Type="http://schemas.openxmlformats.org/officeDocument/2006/relationships/image" Target="../media/image33.wmf"/><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image" Target="../media/image34.gif"/><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3" Type="http://schemas.openxmlformats.org/officeDocument/2006/relationships/image" Target="../media/image35.gif"/><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3" Type="http://schemas.openxmlformats.org/officeDocument/2006/relationships/image" Target="../media/image36.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3" Type="http://schemas.openxmlformats.org/officeDocument/2006/relationships/image" Target="../media/image37.jpe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3" Type="http://schemas.openxmlformats.org/officeDocument/2006/relationships/image" Target="../media/image38.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4" Type="http://schemas.openxmlformats.org/officeDocument/2006/relationships/diagramQuickStyle" Target="../diagrams/quickStyle7.xml"/><Relationship Id="rId5" Type="http://schemas.openxmlformats.org/officeDocument/2006/relationships/diagramColors" Target="../diagrams/colors7.xml"/><Relationship Id="rId7" Type="http://schemas.openxmlformats.org/officeDocument/2006/relationships/image" Target="../media/image39.png"/><Relationship Id="rId1" Type="http://schemas.openxmlformats.org/officeDocument/2006/relationships/slideLayout" Target="../slideLayouts/slideLayout20.xml"/><Relationship Id="rId2" Type="http://schemas.openxmlformats.org/officeDocument/2006/relationships/diagramData" Target="../diagrams/data7.xml"/><Relationship Id="rId3" Type="http://schemas.openxmlformats.org/officeDocument/2006/relationships/diagramLayout" Target="../diagrams/layout7.xml"/><Relationship Id="rId6" Type="http://schemas.microsoft.com/office/2007/relationships/diagramDrawing" Target="../diagrams/drawing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3" Type="http://schemas.openxmlformats.org/officeDocument/2006/relationships/image" Target="../media/image40.wmf"/><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3" Type="http://schemas.openxmlformats.org/officeDocument/2006/relationships/image" Target="../media/image41.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3" Type="http://schemas.openxmlformats.org/officeDocument/2006/relationships/image" Target="../media/image42.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3.pn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8" Type="http://schemas.openxmlformats.org/officeDocument/2006/relationships/image" Target="../media/image43.gif"/><Relationship Id="rId4" Type="http://schemas.openxmlformats.org/officeDocument/2006/relationships/diagramLayout" Target="../diagrams/layout8.xml"/><Relationship Id="rId5" Type="http://schemas.openxmlformats.org/officeDocument/2006/relationships/diagramQuickStyle" Target="../diagrams/quickStyle8.xml"/><Relationship Id="rId7" Type="http://schemas.microsoft.com/office/2007/relationships/diagramDrawing" Target="../diagrams/drawing8.xml"/><Relationship Id="rId1" Type="http://schemas.openxmlformats.org/officeDocument/2006/relationships/slideLayout" Target="../slideLayouts/slideLayout20.xml"/><Relationship Id="rId2" Type="http://schemas.openxmlformats.org/officeDocument/2006/relationships/notesSlide" Target="../notesSlides/notesSlide39.xml"/><Relationship Id="rId3" Type="http://schemas.openxmlformats.org/officeDocument/2006/relationships/diagramData" Target="../diagrams/data8.xml"/><Relationship Id="rId6" Type="http://schemas.openxmlformats.org/officeDocument/2006/relationships/diagramColors" Target="../diagrams/colors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4.wmf"/><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5.gif"/><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16.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1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diagramData" Target="../diagrams/data1.xml"/><Relationship Id="rId6"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7</a:t>
            </a:r>
            <a:br>
              <a:rPr lang="en-US" dirty="0" smtClean="0"/>
            </a:br>
            <a:r>
              <a:rPr lang="en-US" dirty="0" smtClean="0"/>
              <a:t>Memory Management</a:t>
            </a:r>
          </a:p>
        </p:txBody>
      </p:sp>
      <p:sp>
        <p:nvSpPr>
          <p:cNvPr id="3" name="Subtitle 2"/>
          <p:cNvSpPr>
            <a:spLocks noGrp="1"/>
          </p:cNvSpPr>
          <p:nvPr>
            <p:ph type="body" idx="1"/>
          </p:nvPr>
        </p:nvSpPr>
        <p:spPr/>
        <p:txBody>
          <a:bodyPr rtlCol="0">
            <a:normAutofit/>
          </a:bodyPr>
          <a:lstStyle/>
          <a:p>
            <a:pPr>
              <a:defRPr/>
            </a:pPr>
            <a:r>
              <a:rPr lang="en-US" dirty="0" smtClean="0">
                <a:solidFill>
                  <a:schemeClr val="tx2">
                    <a:lumMod val="75000"/>
                  </a:schemeClr>
                </a:solidFill>
              </a:rPr>
              <a:t>Seventh Edition</a:t>
            </a:r>
          </a:p>
          <a:p>
            <a:pPr>
              <a:defRPr/>
            </a:pPr>
            <a:r>
              <a:rPr lang="en-US" dirty="0" smtClean="0">
                <a:solidFill>
                  <a:schemeClr val="tx2">
                    <a:lumMod val="75000"/>
                  </a:schemeClr>
                </a:solidFill>
              </a:rPr>
              <a:t>William Stallings</a:t>
            </a:r>
            <a:endParaRPr lang="en-US" i="1" dirty="0" smtClean="0">
              <a:solidFill>
                <a:schemeClr val="tx2">
                  <a:lumMod val="75000"/>
                </a:schemeClr>
              </a:solidFill>
            </a:endParaRPr>
          </a:p>
        </p:txBody>
      </p:sp>
      <p:sp>
        <p:nvSpPr>
          <p:cNvPr id="5" name="Rectangle 4"/>
          <p:cNvSpPr/>
          <p:nvPr/>
        </p:nvSpPr>
        <p:spPr>
          <a:xfrm>
            <a:off x="533400" y="1524000"/>
            <a:ext cx="2133600" cy="3046988"/>
          </a:xfrm>
          <a:prstGeom prst="rect">
            <a:avLst/>
          </a:prstGeom>
        </p:spPr>
        <p:txBody>
          <a:bodyPr wrap="square">
            <a:spAutoFit/>
          </a:bodyPr>
          <a:lstStyle/>
          <a:p>
            <a:pPr lvl="0" algn="ctr">
              <a:defRPr/>
            </a:pPr>
            <a:r>
              <a:rPr lang="en-US" sz="3200" i="1" dirty="0" smtClean="0">
                <a:solidFill>
                  <a:schemeClr val="bg2">
                    <a:lumMod val="25000"/>
                  </a:schemeClr>
                </a:solidFill>
                <a:latin typeface="Calisto MT"/>
              </a:rPr>
              <a:t>Operating Systems:</a:t>
            </a:r>
            <a:br>
              <a:rPr lang="en-US" sz="3200" i="1" dirty="0" smtClean="0">
                <a:solidFill>
                  <a:schemeClr val="bg2">
                    <a:lumMod val="25000"/>
                  </a:schemeClr>
                </a:solidFill>
                <a:latin typeface="Calisto MT"/>
              </a:rPr>
            </a:br>
            <a:r>
              <a:rPr lang="en-US" sz="3200" i="1" dirty="0" smtClean="0">
                <a:solidFill>
                  <a:schemeClr val="bg2">
                    <a:lumMod val="25000"/>
                  </a:schemeClr>
                </a:solidFill>
                <a:latin typeface="Calisto MT"/>
              </a:rPr>
              <a:t>Internals and Design Principles</a:t>
            </a:r>
          </a:p>
          <a:p>
            <a:pPr>
              <a:defRPr/>
            </a:pPr>
            <a:endParaRPr lang="en-US" sz="3200" i="1" dirty="0" smtClean="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05788" cy="1067747"/>
          </a:xfrm>
        </p:spPr>
        <p:txBody>
          <a:bodyPr/>
          <a:lstStyle/>
          <a:p>
            <a:r>
              <a:rPr lang="en-US" b="1" dirty="0" smtClean="0">
                <a:solidFill>
                  <a:schemeClr val="accent1">
                    <a:lumMod val="75000"/>
                  </a:schemeClr>
                </a:solidFill>
              </a:rPr>
              <a:t>Physical Organization</a:t>
            </a:r>
            <a:endParaRPr lang="en-US" b="1" dirty="0">
              <a:solidFill>
                <a:schemeClr val="accent1">
                  <a:lumMod val="75000"/>
                </a:schemeClr>
              </a:solidFill>
            </a:endParaRPr>
          </a:p>
        </p:txBody>
      </p:sp>
      <p:graphicFrame>
        <p:nvGraphicFramePr>
          <p:cNvPr id="5" name="Content Placeholder 4"/>
          <p:cNvGraphicFramePr>
            <a:graphicFrameLocks noGrp="1"/>
          </p:cNvGraphicFramePr>
          <p:nvPr>
            <p:ph idx="4294967295"/>
          </p:nvPr>
        </p:nvGraphicFramePr>
        <p:xfrm>
          <a:off x="457200" y="1752600"/>
          <a:ext cx="8229600" cy="5105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4">
                    <a:lumMod val="50000"/>
                  </a:schemeClr>
                </a:solidFill>
              </a:rPr>
              <a:t>Memory Partitioning</a:t>
            </a:r>
            <a:endParaRPr lang="en-NZ" b="1" dirty="0">
              <a:solidFill>
                <a:schemeClr val="accent4">
                  <a:lumMod val="50000"/>
                </a:schemeClr>
              </a:solidFill>
            </a:endParaRPr>
          </a:p>
        </p:txBody>
      </p:sp>
      <p:sp>
        <p:nvSpPr>
          <p:cNvPr id="3" name="Content Placeholder 2"/>
          <p:cNvSpPr>
            <a:spLocks noGrp="1"/>
          </p:cNvSpPr>
          <p:nvPr>
            <p:ph idx="4294967295"/>
          </p:nvPr>
        </p:nvSpPr>
        <p:spPr>
          <a:xfrm>
            <a:off x="457200" y="2133600"/>
            <a:ext cx="8382000" cy="5029200"/>
          </a:xfrm>
        </p:spPr>
        <p:txBody>
          <a:bodyPr/>
          <a:lstStyle/>
          <a:p>
            <a:r>
              <a:rPr lang="en-NZ" sz="2200" dirty="0" smtClean="0"/>
              <a:t>Memory management brings processes into main memory for execution by the processor</a:t>
            </a:r>
          </a:p>
          <a:p>
            <a:pPr marL="1027113" lvl="5" indent="-279400">
              <a:buClr>
                <a:schemeClr val="accent1">
                  <a:lumMod val="75000"/>
                </a:schemeClr>
              </a:buClr>
              <a:buFont typeface="Wingdings" charset="2"/>
              <a:buChar char="§"/>
            </a:pPr>
            <a:r>
              <a:rPr lang="en-NZ" sz="2200" dirty="0" smtClean="0"/>
              <a:t> involves virtual memory</a:t>
            </a:r>
          </a:p>
          <a:p>
            <a:pPr marL="1082675" lvl="3" indent="-346075">
              <a:buClr>
                <a:schemeClr val="accent1">
                  <a:lumMod val="75000"/>
                </a:schemeClr>
              </a:buClr>
              <a:buSzPct val="100000"/>
              <a:buFont typeface="Wingdings" charset="2"/>
              <a:buChar char="§"/>
            </a:pPr>
            <a:r>
              <a:rPr lang="en-NZ" sz="2200" dirty="0" smtClean="0"/>
              <a:t>based on segmentation and paging</a:t>
            </a:r>
          </a:p>
          <a:p>
            <a:pPr marL="342900" lvl="2" indent="-342900"/>
            <a:r>
              <a:rPr lang="en-NZ" sz="2200" dirty="0" smtClean="0"/>
              <a:t>Partitioning</a:t>
            </a:r>
          </a:p>
          <a:p>
            <a:pPr marL="1077913" lvl="5" indent="-277813">
              <a:buClr>
                <a:schemeClr val="accent1">
                  <a:lumMod val="75000"/>
                </a:schemeClr>
              </a:buClr>
              <a:buFont typeface="Wingdings" charset="2"/>
              <a:buChar char="§"/>
            </a:pPr>
            <a:r>
              <a:rPr lang="en-NZ" sz="2200" dirty="0" smtClean="0"/>
              <a:t>used in several variations in some now-obsolete operating systems</a:t>
            </a:r>
          </a:p>
          <a:p>
            <a:pPr marL="1077913" lvl="5" indent="-277813">
              <a:buClr>
                <a:schemeClr val="accent1">
                  <a:lumMod val="75000"/>
                </a:schemeClr>
              </a:buClr>
              <a:buFont typeface="Wingdings" charset="2"/>
              <a:buChar char="§"/>
            </a:pPr>
            <a:r>
              <a:rPr lang="en-NZ" sz="2200" dirty="0" smtClean="0"/>
              <a:t>does not involve virtual memory</a:t>
            </a:r>
          </a:p>
          <a:p>
            <a:pPr lvl="2"/>
            <a:endParaRPr lang="en-NZ" dirty="0" smtClean="0"/>
          </a:p>
          <a:p>
            <a:pPr marL="800100" lvl="3" indent="-342900"/>
            <a:endParaRPr lang="en-NZ" sz="3200" dirty="0" smtClean="0"/>
          </a:p>
        </p:txBody>
      </p:sp>
      <p:pic>
        <p:nvPicPr>
          <p:cNvPr id="7" name="Picture 6"/>
          <p:cNvPicPr>
            <a:picLocks noChangeAspect="1"/>
          </p:cNvPicPr>
          <p:nvPr/>
        </p:nvPicPr>
        <p:blipFill>
          <a:blip r:embed="rId3"/>
          <a:stretch>
            <a:fillRect/>
          </a:stretch>
        </p:blipFill>
        <p:spPr>
          <a:xfrm>
            <a:off x="6858000" y="4876800"/>
            <a:ext cx="1612900" cy="16129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15714" name="Object 2"/>
          <p:cNvGraphicFramePr>
            <a:graphicFrameLocks noChangeAspect="1"/>
          </p:cNvGraphicFramePr>
          <p:nvPr/>
        </p:nvGraphicFramePr>
        <p:xfrm>
          <a:off x="3429000" y="762000"/>
          <a:ext cx="4953000" cy="5729634"/>
        </p:xfrm>
        <a:graphic>
          <a:graphicData uri="http://schemas.openxmlformats.org/presentationml/2006/ole">
            <p:oleObj spid="_x0000_s115714" name="Document" r:id="rId4" imgW="6070600" imgH="7023100" progId="Word.Document.12">
              <p:embed/>
            </p:oleObj>
          </a:graphicData>
        </a:graphic>
      </p:graphicFrame>
      <p:sp>
        <p:nvSpPr>
          <p:cNvPr id="8" name="Vertical Title 7"/>
          <p:cNvSpPr>
            <a:spLocks noGrp="1"/>
          </p:cNvSpPr>
          <p:nvPr>
            <p:ph type="title"/>
          </p:nvPr>
        </p:nvSpPr>
        <p:spPr>
          <a:xfrm>
            <a:off x="381000" y="2819400"/>
            <a:ext cx="2590800" cy="1098332"/>
          </a:xfrm>
        </p:spPr>
        <p:txBody>
          <a:bodyPr/>
          <a:lstStyle/>
          <a:p>
            <a:r>
              <a:rPr lang="en-US" sz="3200" dirty="0" smtClean="0"/>
              <a:t>Table 7.2</a:t>
            </a:r>
            <a:br>
              <a:rPr lang="en-US" sz="3200" dirty="0" smtClean="0"/>
            </a:br>
            <a:r>
              <a:rPr lang="en-US" sz="3200" dirty="0" smtClean="0"/>
              <a:t>Memory Management</a:t>
            </a:r>
            <a:br>
              <a:rPr lang="en-US" sz="3200" dirty="0" smtClean="0"/>
            </a:br>
            <a:r>
              <a:rPr lang="en-US" sz="3200" dirty="0" smtClean="0"/>
              <a:t>Techniques</a:t>
            </a:r>
            <a:endParaRPr lang="en-US" sz="3200" dirty="0"/>
          </a:p>
        </p:txBody>
      </p:sp>
    </p:spTree>
  </p:cSld>
  <p:clrMapOvr>
    <a:masterClrMapping/>
  </p:clrMapOvr>
  <p:transition spd="slow">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6">
                    <a:lumMod val="75000"/>
                  </a:schemeClr>
                </a:solidFill>
              </a:rPr>
              <a:t>Fixed Partitioning</a:t>
            </a:r>
            <a:endParaRPr lang="en-US" b="1" dirty="0">
              <a:solidFill>
                <a:schemeClr val="accent6">
                  <a:lumMod val="75000"/>
                </a:schemeClr>
              </a:solidFill>
            </a:endParaRPr>
          </a:p>
        </p:txBody>
      </p:sp>
      <p:sp>
        <p:nvSpPr>
          <p:cNvPr id="3" name="Content Placeholder 2"/>
          <p:cNvSpPr>
            <a:spLocks noGrp="1"/>
          </p:cNvSpPr>
          <p:nvPr>
            <p:ph idx="4294967295"/>
          </p:nvPr>
        </p:nvSpPr>
        <p:spPr>
          <a:xfrm>
            <a:off x="533400" y="2057400"/>
            <a:ext cx="5715000" cy="5181600"/>
          </a:xfrm>
        </p:spPr>
        <p:txBody>
          <a:bodyPr/>
          <a:lstStyle/>
          <a:p>
            <a:r>
              <a:rPr lang="en-US" sz="3000" dirty="0" smtClean="0"/>
              <a:t>Equal-size partitions</a:t>
            </a:r>
          </a:p>
          <a:p>
            <a:pPr lvl="1"/>
            <a:r>
              <a:rPr lang="en-US" sz="2600" dirty="0" smtClean="0"/>
              <a:t>any process whose size is less than or equal to the partition size can be loaded into an available partition</a:t>
            </a:r>
          </a:p>
          <a:p>
            <a:r>
              <a:rPr lang="en-US" sz="3000" dirty="0" smtClean="0"/>
              <a:t>The operating system can swap out a process if all partitions are full and no process is in the Ready or Running state</a:t>
            </a:r>
          </a:p>
          <a:p>
            <a:pPr lvl="1"/>
            <a:endParaRPr lang="en-US" dirty="0"/>
          </a:p>
        </p:txBody>
      </p:sp>
      <p:pic>
        <p:nvPicPr>
          <p:cNvPr id="1027" name="Picture 3"/>
          <p:cNvPicPr>
            <a:picLocks noChangeAspect="1" noChangeArrowheads="1"/>
          </p:cNvPicPr>
          <p:nvPr/>
        </p:nvPicPr>
        <p:blipFill>
          <a:blip r:embed="rId3"/>
          <a:srcRect r="44570" b="5862"/>
          <a:stretch>
            <a:fillRect/>
          </a:stretch>
        </p:blipFill>
        <p:spPr bwMode="auto">
          <a:xfrm>
            <a:off x="6629400" y="2057400"/>
            <a:ext cx="1948961" cy="4343400"/>
          </a:xfrm>
          <a:prstGeom prst="rect">
            <a:avLst/>
          </a:prstGeom>
          <a:noFill/>
          <a:ln w="9525">
            <a:noFill/>
            <a:miter lim="800000"/>
            <a:headEnd/>
            <a:tailEnd/>
          </a:ln>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75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8001000" cy="5867400"/>
          </a:xfrm>
        </p:spPr>
        <p:txBody>
          <a:bodyPr/>
          <a:lstStyle/>
          <a:p>
            <a:r>
              <a:rPr lang="en-US" sz="2200" dirty="0" smtClean="0"/>
              <a:t>A program may be too big to fit in a partition </a:t>
            </a:r>
          </a:p>
          <a:p>
            <a:pPr lvl="2"/>
            <a:r>
              <a:rPr lang="en-US" sz="2200" dirty="0" smtClean="0"/>
              <a:t>program needs to be designed with the use of overlays</a:t>
            </a:r>
          </a:p>
          <a:p>
            <a:r>
              <a:rPr lang="en-US" sz="2200" dirty="0" smtClean="0"/>
              <a:t>Main memory utilization is inefficient  </a:t>
            </a:r>
          </a:p>
          <a:p>
            <a:pPr lvl="2"/>
            <a:r>
              <a:rPr lang="en-US" sz="2200" dirty="0" smtClean="0"/>
              <a:t>any program, regardless of size, occupies an entire partition</a:t>
            </a:r>
          </a:p>
          <a:p>
            <a:pPr lvl="2"/>
            <a:r>
              <a:rPr lang="en-US" sz="2200" b="1" i="1" dirty="0" smtClean="0"/>
              <a:t>internal fragmentation </a:t>
            </a:r>
          </a:p>
          <a:p>
            <a:pPr lvl="3"/>
            <a:r>
              <a:rPr lang="en-US" sz="2200" dirty="0" smtClean="0"/>
              <a:t>wasted space due to the block of data loaded being smaller than the partition</a:t>
            </a:r>
            <a:endParaRPr lang="en-US" sz="2200" b="1" i="1" dirty="0" smtClean="0"/>
          </a:p>
          <a:p>
            <a:pPr lvl="1"/>
            <a:endParaRPr lang="en-US" dirty="0"/>
          </a:p>
        </p:txBody>
      </p:sp>
      <p:pic>
        <p:nvPicPr>
          <p:cNvPr id="4" name="Picture 3"/>
          <p:cNvPicPr>
            <a:picLocks noChangeAspect="1"/>
          </p:cNvPicPr>
          <p:nvPr/>
        </p:nvPicPr>
        <p:blipFill>
          <a:blip r:embed="rId3"/>
          <a:stretch>
            <a:fillRect/>
          </a:stretch>
        </p:blipFill>
        <p:spPr>
          <a:xfrm>
            <a:off x="6705600" y="5334000"/>
            <a:ext cx="1091018" cy="111283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1" end="1"/>
                                            </p:txEl>
                                          </p:spTgt>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par>
                          <p:cTn id="22" fill="hold">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6"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3" end="3"/>
                                            </p:txEl>
                                          </p:spTgt>
                                        </p:tgtEl>
                                      </p:cBhvr>
                                    </p:animEffect>
                                  </p:childTnLst>
                                </p:cTn>
                              </p:par>
                            </p:childTnLst>
                          </p:cTn>
                        </p:par>
                        <p:par>
                          <p:cTn id="28" fill="hold">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childTnLst>
                          </p:cTn>
                        </p:par>
                        <p:par>
                          <p:cTn id="34" fill="hold">
                            <p:stCondLst>
                              <p:cond delay="5000"/>
                            </p:stCondLst>
                            <p:childTnLst>
                              <p:par>
                                <p:cTn id="35" presetID="55"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6">
                    <a:lumMod val="75000"/>
                  </a:schemeClr>
                </a:solidFill>
                <a:effectLst>
                  <a:innerShdw blurRad="69850" dist="43180" dir="5400000">
                    <a:srgbClr val="000000">
                      <a:alpha val="65000"/>
                    </a:srgbClr>
                  </a:innerShdw>
                </a:effectLst>
              </a:rPr>
              <a:t>Unequal Size Partitions</a:t>
            </a:r>
            <a:endParaRPr lang="en-NZ"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057400"/>
            <a:ext cx="5410200" cy="5410200"/>
          </a:xfrm>
        </p:spPr>
        <p:txBody>
          <a:bodyPr>
            <a:normAutofit/>
          </a:bodyPr>
          <a:lstStyle/>
          <a:p>
            <a:r>
              <a:rPr lang="en-NZ" dirty="0" smtClean="0"/>
              <a:t>Using unequal size partitions helps lessen the problems</a:t>
            </a:r>
          </a:p>
          <a:p>
            <a:pPr lvl="1"/>
            <a:r>
              <a:rPr lang="en-NZ" sz="2000" dirty="0" smtClean="0"/>
              <a:t>programs up to 16M can be accommodated without overlays</a:t>
            </a:r>
          </a:p>
          <a:p>
            <a:pPr lvl="1"/>
            <a:r>
              <a:rPr lang="en-NZ" sz="2000" dirty="0" smtClean="0"/>
              <a:t>partitions smaller than 8M allow smaller programs to be accommodated with less internal fragmentation</a:t>
            </a:r>
            <a:endParaRPr lang="en-NZ" sz="2000" dirty="0"/>
          </a:p>
        </p:txBody>
      </p:sp>
      <p:pic>
        <p:nvPicPr>
          <p:cNvPr id="4" name="Content Placeholder 3" descr="Fig07_02.gif"/>
          <p:cNvPicPr>
            <a:picLocks noChangeAspect="1"/>
          </p:cNvPicPr>
          <p:nvPr/>
        </p:nvPicPr>
        <p:blipFill>
          <a:blip r:embed="rId3"/>
          <a:srcRect l="56661" b="7026"/>
          <a:stretch>
            <a:fillRect/>
          </a:stretch>
        </p:blipFill>
        <p:spPr bwMode="auto">
          <a:xfrm>
            <a:off x="6781800" y="2133600"/>
            <a:ext cx="1524000" cy="4306351"/>
          </a:xfrm>
          <a:prstGeom prst="rect">
            <a:avLst/>
          </a:prstGeom>
          <a:noFill/>
          <a:ln w="9525">
            <a:noFill/>
            <a:miter lim="800000"/>
            <a:headEnd/>
            <a:tailEnd/>
          </a:ln>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52600" y="762000"/>
            <a:ext cx="7086600" cy="762000"/>
          </a:xfrm>
        </p:spPr>
        <p:txBody>
          <a:bodyPr/>
          <a:lstStyle/>
          <a:p>
            <a:pPr algn="l"/>
            <a:r>
              <a:rPr lang="en-US" sz="4800" b="1" dirty="0" smtClean="0">
                <a:solidFill>
                  <a:schemeClr val="accent4">
                    <a:lumMod val="50000"/>
                  </a:schemeClr>
                </a:solidFill>
              </a:rPr>
              <a:t>Memory Assignment</a:t>
            </a:r>
            <a:endParaRPr lang="en-US" sz="4800" b="1" dirty="0">
              <a:solidFill>
                <a:schemeClr val="accent4">
                  <a:lumMod val="50000"/>
                </a:schemeClr>
              </a:solidFill>
            </a:endParaRPr>
          </a:p>
        </p:txBody>
      </p:sp>
      <p:pic>
        <p:nvPicPr>
          <p:cNvPr id="4" name="Content Placeholder 3" descr="Fig07_03.gif"/>
          <p:cNvPicPr>
            <a:picLocks noGrp="1" noChangeAspect="1"/>
          </p:cNvPicPr>
          <p:nvPr>
            <p:ph idx="4294967295"/>
          </p:nvPr>
        </p:nvPicPr>
        <p:blipFill>
          <a:blip r:embed="rId3"/>
          <a:srcRect t="-53480" b="-53480"/>
          <a:stretch>
            <a:fillRect/>
          </a:stretch>
        </p:blipFill>
        <p:spPr>
          <a:xfrm>
            <a:off x="2209800" y="-685800"/>
            <a:ext cx="6324600" cy="9486900"/>
          </a:xfrm>
        </p:spPr>
      </p:pic>
      <p:sp>
        <p:nvSpPr>
          <p:cNvPr id="5" name="TextBox 4"/>
          <p:cNvSpPr txBox="1"/>
          <p:nvPr/>
        </p:nvSpPr>
        <p:spPr>
          <a:xfrm>
            <a:off x="609600" y="1676400"/>
            <a:ext cx="1292662" cy="4952999"/>
          </a:xfrm>
          <a:prstGeom prst="rect">
            <a:avLst/>
          </a:prstGeom>
          <a:noFill/>
        </p:spPr>
        <p:txBody>
          <a:bodyPr vert="wordArtVert" wrap="square" rtlCol="0" anchor="ctr" anchorCtr="1">
            <a:spAutoFit/>
          </a:bodyPr>
          <a:lstStyle/>
          <a:p>
            <a:r>
              <a:rPr lang="en-US" sz="4000" b="1" spc="200" dirty="0" smtClean="0">
                <a:solidFill>
                  <a:schemeClr val="accent4">
                    <a:lumMod val="50000"/>
                  </a:schemeClr>
                </a:solidFill>
              </a:rPr>
              <a:t>  </a:t>
            </a:r>
            <a:r>
              <a:rPr lang="en-US" sz="3200" b="1" spc="200" dirty="0" smtClean="0">
                <a:solidFill>
                  <a:schemeClr val="accent4">
                    <a:lumMod val="50000"/>
                  </a:schemeClr>
                </a:solidFill>
              </a:rPr>
              <a:t>Fixed </a:t>
            </a:r>
          </a:p>
          <a:p>
            <a:r>
              <a:rPr lang="en-US" sz="3200" b="1" spc="200" dirty="0" smtClean="0">
                <a:solidFill>
                  <a:schemeClr val="accent4">
                    <a:lumMod val="50000"/>
                  </a:schemeClr>
                </a:solidFill>
              </a:rPr>
              <a:t>Partitioning</a:t>
            </a:r>
            <a:endParaRPr lang="en-US" sz="3200" b="1" spc="200" dirty="0">
              <a:solidFill>
                <a:schemeClr val="accent4">
                  <a:lumMod val="50000"/>
                </a:schemeClr>
              </a:solidFill>
            </a:endParaRPr>
          </a:p>
        </p:txBody>
      </p:sp>
    </p:spTree>
  </p:cSld>
  <p:clrMapOvr>
    <a:masterClrMapping/>
  </p:clrMapOvr>
  <p:transition spd="slow">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09800"/>
            <a:ext cx="7848600" cy="4953000"/>
          </a:xfrm>
        </p:spPr>
        <p:txBody>
          <a:bodyPr>
            <a:normAutofit/>
          </a:bodyPr>
          <a:lstStyle/>
          <a:p>
            <a:r>
              <a:rPr lang="en-NZ" sz="2800" dirty="0" smtClean="0"/>
              <a:t>The number of partitions specified at system generation time limits the number of active processes in the system</a:t>
            </a:r>
          </a:p>
          <a:p>
            <a:r>
              <a:rPr lang="en-NZ" sz="2800" dirty="0" smtClean="0"/>
              <a:t>Small jobs will not utilize partition space efficiently</a:t>
            </a:r>
          </a:p>
        </p:txBody>
      </p:sp>
      <p:pic>
        <p:nvPicPr>
          <p:cNvPr id="10" name="Picture 9"/>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858000" y="4800600"/>
            <a:ext cx="1371600" cy="1496291"/>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Partitioning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7467600" cy="4800600"/>
          </a:xfrm>
        </p:spPr>
        <p:txBody>
          <a:bodyPr>
            <a:noAutofit/>
          </a:bodyPr>
          <a:lstStyle/>
          <a:p>
            <a:r>
              <a:rPr lang="en-US" sz="2400" dirty="0" smtClean="0"/>
              <a:t>Partitions are of variable length and number</a:t>
            </a:r>
          </a:p>
          <a:p>
            <a:r>
              <a:rPr lang="en-US" sz="2400" dirty="0" smtClean="0"/>
              <a:t>Process is allocated exactly as much memory as it requires</a:t>
            </a:r>
          </a:p>
          <a:p>
            <a:r>
              <a:rPr lang="en-US" sz="2400" dirty="0" smtClean="0"/>
              <a:t>This technique was used by IBM’s mainframe operating system, OS/MVT</a:t>
            </a:r>
          </a:p>
        </p:txBody>
      </p:sp>
      <p:pic>
        <p:nvPicPr>
          <p:cNvPr id="4" name="Picture 3"/>
          <p:cNvPicPr>
            <a:picLocks noChangeAspect="1"/>
          </p:cNvPicPr>
          <p:nvPr/>
        </p:nvPicPr>
        <p:blipFill>
          <a:blip r:embed="rId3"/>
          <a:stretch>
            <a:fillRect/>
          </a:stretch>
        </p:blipFill>
        <p:spPr>
          <a:xfrm>
            <a:off x="3886200" y="4800600"/>
            <a:ext cx="2082800" cy="1485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4800" y="0"/>
            <a:ext cx="2971800" cy="3505200"/>
          </a:xfrm>
        </p:spPr>
        <p:txBody>
          <a:bodyPr/>
          <a:lstStyle/>
          <a:p>
            <a:pPr algn="ctr"/>
            <a:r>
              <a:rPr lang="en-US" sz="3600" dirty="0" smtClean="0">
                <a:solidFill>
                  <a:schemeClr val="accent4">
                    <a:lumMod val="50000"/>
                  </a:schemeClr>
                </a:solidFill>
              </a:rPr>
              <a:t>Effect of Dynamic </a:t>
            </a:r>
            <a:br>
              <a:rPr lang="en-US" sz="3600" dirty="0" smtClean="0">
                <a:solidFill>
                  <a:schemeClr val="accent4">
                    <a:lumMod val="50000"/>
                  </a:schemeClr>
                </a:solidFill>
              </a:rPr>
            </a:br>
            <a:r>
              <a:rPr lang="en-US" sz="3600" dirty="0" smtClean="0">
                <a:solidFill>
                  <a:schemeClr val="accent4">
                    <a:lumMod val="50000"/>
                  </a:schemeClr>
                </a:solidFill>
              </a:rPr>
              <a:t>Partitioning</a:t>
            </a:r>
            <a:endParaRPr lang="en-US" sz="3600" dirty="0">
              <a:solidFill>
                <a:schemeClr val="accent4">
                  <a:lumMod val="50000"/>
                </a:schemeClr>
              </a:solidFill>
            </a:endParaRPr>
          </a:p>
        </p:txBody>
      </p:sp>
      <p:pic>
        <p:nvPicPr>
          <p:cNvPr id="5" name="Picture 4"/>
          <p:cNvPicPr>
            <a:picLocks noChangeAspect="1"/>
          </p:cNvPicPr>
          <p:nvPr/>
        </p:nvPicPr>
        <p:blipFill>
          <a:blip r:embed="rId3"/>
          <a:stretch>
            <a:fillRect/>
          </a:stretch>
        </p:blipFill>
        <p:spPr>
          <a:xfrm>
            <a:off x="3581400" y="762000"/>
            <a:ext cx="4988035" cy="5635831"/>
          </a:xfrm>
          <a:prstGeom prst="rect">
            <a:avLst/>
          </a:prstGeom>
        </p:spPr>
      </p:pic>
    </p:spTree>
  </p:cSld>
  <p:clrMapOvr>
    <a:masterClrMapping/>
  </p:clrMapOvr>
  <p:transition spd="slow">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685800" y="2209800"/>
            <a:ext cx="7924800" cy="4154983"/>
          </a:xfrm>
          <a:prstGeom prst="rect">
            <a:avLst/>
          </a:prstGeom>
        </p:spPr>
        <p:txBody>
          <a:bodyPr wrap="square">
            <a:spAutoFit/>
          </a:bodyPr>
          <a:lstStyle/>
          <a:p>
            <a:r>
              <a:rPr lang="en-US" sz="2400" i="1" dirty="0" smtClean="0"/>
              <a:t>I cannot guarantee that I carry all the facts in my mind. Intense mental concentration has a curious way of blotting out what has passed. Each of my cases displaces the last, and Mlle. Carère has blurred my</a:t>
            </a:r>
          </a:p>
          <a:p>
            <a:r>
              <a:rPr lang="en-US" sz="2400" i="1" dirty="0" smtClean="0"/>
              <a:t>recollection of Baskerville Hall. Tomorrow some other little problem may be submitted to my notice which will in turn dispossess the fair French lady and the infamous Upwood.</a:t>
            </a:r>
          </a:p>
          <a:p>
            <a:endParaRPr lang="en-US" sz="2400" i="1" dirty="0" smtClean="0"/>
          </a:p>
          <a:p>
            <a:pPr algn="r"/>
            <a:r>
              <a:rPr lang="en-US" sz="2400" dirty="0" smtClean="0"/>
              <a:t>— </a:t>
            </a:r>
            <a:r>
              <a:rPr lang="en-US" sz="2400" i="1" dirty="0" smtClean="0"/>
              <a:t>THE HOUND OF THE BASKERVILLES,</a:t>
            </a:r>
          </a:p>
          <a:p>
            <a:pPr algn="r"/>
            <a:r>
              <a:rPr lang="en-US" sz="2400" dirty="0" smtClean="0"/>
              <a:t>Arthur Conan Doyle</a:t>
            </a:r>
            <a:endParaRPr lang="en-US" sz="2400" dirty="0"/>
          </a:p>
        </p:txBody>
      </p:sp>
      <p:sp>
        <p:nvSpPr>
          <p:cNvPr id="7" name="Title 6"/>
          <p:cNvSpPr>
            <a:spLocks noGrp="1"/>
          </p:cNvSpPr>
          <p:nvPr>
            <p:ph type="title"/>
          </p:nvPr>
        </p:nvSpPr>
        <p:spPr/>
        <p:txBody>
          <a:bodyPr/>
          <a:lstStyle/>
          <a:p>
            <a:pPr algn="ctr"/>
            <a:r>
              <a:rPr lang="en-US" sz="4400" dirty="0" smtClean="0">
                <a:solidFill>
                  <a:schemeClr val="accent1">
                    <a:lumMod val="75000"/>
                  </a:schemeClr>
                </a:solidFill>
              </a:rPr>
              <a:t>Operating Systems:</a:t>
            </a:r>
            <a:br>
              <a:rPr lang="en-US" sz="4400" dirty="0" smtClean="0">
                <a:solidFill>
                  <a:schemeClr val="accent1">
                    <a:lumMod val="75000"/>
                  </a:schemeClr>
                </a:solidFill>
              </a:rPr>
            </a:br>
            <a:r>
              <a:rPr lang="en-US" sz="4400" dirty="0" smtClean="0">
                <a:solidFill>
                  <a:schemeClr val="accent1">
                    <a:lumMod val="75000"/>
                  </a:schemeClr>
                </a:solidFill>
              </a:rPr>
              <a:t>Internals and Design Principles</a:t>
            </a:r>
            <a:endParaRPr lang="en-US" sz="4400" dirty="0"/>
          </a:p>
        </p:txBody>
      </p:sp>
      <p:pic>
        <p:nvPicPr>
          <p:cNvPr id="6" name="Picture 5"/>
          <p:cNvPicPr>
            <a:picLocks noChangeAspect="1"/>
          </p:cNvPicPr>
          <p:nvPr/>
        </p:nvPicPr>
        <p:blipFill>
          <a:blip r:embed="rId3"/>
          <a:stretch>
            <a:fillRect/>
          </a:stretch>
        </p:blipFill>
        <p:spPr>
          <a:xfrm>
            <a:off x="990600" y="5257800"/>
            <a:ext cx="1295400" cy="129540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Dynamic Partitioning</a:t>
            </a:r>
            <a:endParaRPr lang="en-NZ" b="1" dirty="0">
              <a:solidFill>
                <a:schemeClr val="accent6">
                  <a:lumMod val="75000"/>
                </a:schemeClr>
              </a:solidFill>
            </a:endParaRPr>
          </a:p>
        </p:txBody>
      </p:sp>
      <p:graphicFrame>
        <p:nvGraphicFramePr>
          <p:cNvPr id="4" name="Diagram 3"/>
          <p:cNvGraphicFramePr/>
          <p:nvPr/>
        </p:nvGraphicFramePr>
        <p:xfrm>
          <a:off x="533400" y="2362200"/>
          <a:ext cx="80772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US" b="1" dirty="0" smtClean="0">
                <a:solidFill>
                  <a:schemeClr val="accent1">
                    <a:lumMod val="50000"/>
                  </a:schemeClr>
                </a:solidFill>
              </a:rPr>
              <a:t>Placement Algorithms</a:t>
            </a:r>
            <a:endParaRPr lang="en-US" b="1" dirty="0">
              <a:solidFill>
                <a:schemeClr val="accent1">
                  <a:lumMod val="50000"/>
                </a:schemeClr>
              </a:solidFill>
            </a:endParaRPr>
          </a:p>
        </p:txBody>
      </p:sp>
      <p:graphicFrame>
        <p:nvGraphicFramePr>
          <p:cNvPr id="4" name="Diagram 3"/>
          <p:cNvGraphicFramePr/>
          <p:nvPr/>
        </p:nvGraphicFramePr>
        <p:xfrm>
          <a:off x="838200" y="2362200"/>
          <a:ext cx="75438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orient="vert" idx="4294967295"/>
          </p:nvPr>
        </p:nvSpPr>
        <p:spPr>
          <a:xfrm>
            <a:off x="0" y="-228600"/>
            <a:ext cx="3581400" cy="3657600"/>
          </a:xfrm>
        </p:spPr>
        <p:txBody>
          <a:bodyPr/>
          <a:lstStyle/>
          <a:p>
            <a:pPr algn="ctr"/>
            <a:r>
              <a:rPr lang="en-US" sz="3200" dirty="0" smtClean="0">
                <a:solidFill>
                  <a:schemeClr val="accent4">
                    <a:lumMod val="50000"/>
                  </a:schemeClr>
                </a:solidFill>
              </a:rPr>
              <a:t>Memory Configuration </a:t>
            </a:r>
            <a:br>
              <a:rPr lang="en-US" sz="3200" dirty="0" smtClean="0">
                <a:solidFill>
                  <a:schemeClr val="accent4">
                    <a:lumMod val="50000"/>
                  </a:schemeClr>
                </a:solidFill>
              </a:rPr>
            </a:br>
            <a:r>
              <a:rPr lang="en-US" sz="3200" dirty="0" smtClean="0">
                <a:solidFill>
                  <a:schemeClr val="accent4">
                    <a:lumMod val="50000"/>
                  </a:schemeClr>
                </a:solidFill>
              </a:rPr>
              <a:t>Example</a:t>
            </a:r>
            <a:endParaRPr lang="en-US" sz="3200" dirty="0">
              <a:solidFill>
                <a:schemeClr val="accent4">
                  <a:lumMod val="50000"/>
                </a:schemeClr>
              </a:solidFill>
            </a:endParaRPr>
          </a:p>
        </p:txBody>
      </p:sp>
      <p:pic>
        <p:nvPicPr>
          <p:cNvPr id="4" name="Content Placeholder 3" descr="Fig07_05.gif"/>
          <p:cNvPicPr>
            <a:picLocks noGrp="1" noChangeAspect="1"/>
          </p:cNvPicPr>
          <p:nvPr>
            <p:ph idx="4294967295"/>
          </p:nvPr>
        </p:nvPicPr>
        <p:blipFill>
          <a:blip r:embed="rId3"/>
          <a:stretch>
            <a:fillRect/>
          </a:stretch>
        </p:blipFill>
        <p:spPr>
          <a:xfrm>
            <a:off x="3733800" y="685800"/>
            <a:ext cx="4838749" cy="5715000"/>
          </a:xfrm>
        </p:spPr>
      </p:pic>
    </p:spTree>
  </p:cSld>
  <p:clrMapOvr>
    <a:masterClrMapping/>
  </p:clrMapOvr>
  <p:transition spd="slow">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1295400"/>
          </a:xfrm>
        </p:spPr>
        <p:txBody>
          <a:bodyPr/>
          <a:lstStyle/>
          <a:p>
            <a:r>
              <a:rPr lang="en-US" b="1" dirty="0" smtClean="0">
                <a:solidFill>
                  <a:schemeClr val="accent6">
                    <a:lumMod val="75000"/>
                  </a:schemeClr>
                </a:solidFill>
              </a:rPr>
              <a:t>Buddy System</a:t>
            </a:r>
            <a:endParaRPr lang="en-US" b="1" dirty="0">
              <a:solidFill>
                <a:schemeClr val="accent6">
                  <a:lumMod val="75000"/>
                </a:schemeClr>
              </a:solidFill>
            </a:endParaRPr>
          </a:p>
        </p:txBody>
      </p:sp>
      <p:sp>
        <p:nvSpPr>
          <p:cNvPr id="3" name="Content Placeholder 2"/>
          <p:cNvSpPr>
            <a:spLocks noGrp="1"/>
          </p:cNvSpPr>
          <p:nvPr>
            <p:ph idx="4294967295"/>
          </p:nvPr>
        </p:nvSpPr>
        <p:spPr>
          <a:xfrm>
            <a:off x="381000" y="1905000"/>
            <a:ext cx="7772400" cy="4953000"/>
          </a:xfrm>
        </p:spPr>
        <p:txBody>
          <a:bodyPr/>
          <a:lstStyle/>
          <a:p>
            <a:r>
              <a:rPr lang="en-US" sz="3000" dirty="0" smtClean="0"/>
              <a:t>Comprised </a:t>
            </a:r>
            <a:r>
              <a:rPr lang="en-US" sz="3000" dirty="0" smtClean="0"/>
              <a:t>of fixed and dynamic partitioning schemes</a:t>
            </a:r>
          </a:p>
          <a:p>
            <a:r>
              <a:rPr lang="en-US" sz="3000" dirty="0" smtClean="0"/>
              <a:t>Space available for allocation is treated as a single block</a:t>
            </a: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dirty="0"/>
          </a:p>
        </p:txBody>
      </p:sp>
      <p:pic>
        <p:nvPicPr>
          <p:cNvPr id="7" name="Picture 6"/>
          <p:cNvPicPr>
            <a:picLocks noChangeAspect="1"/>
          </p:cNvPicPr>
          <p:nvPr/>
        </p:nvPicPr>
        <p:blipFill>
          <a:blip r:embed="rId3"/>
          <a:stretch>
            <a:fillRect/>
          </a:stretch>
        </p:blipFill>
        <p:spPr>
          <a:xfrm rot="198040">
            <a:off x="8035853" y="5592879"/>
            <a:ext cx="1080438" cy="99368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5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trips(downLeft)">
                                      <p:cBhvr>
                                        <p:cTn id="7" dur="1000"/>
                                        <p:tgtEl>
                                          <p:spTgt spid="3">
                                            <p:txEl>
                                              <p:pRg st="3" end="3"/>
                                            </p:txEl>
                                          </p:spTgt>
                                        </p:tgtEl>
                                      </p:cBhvr>
                                    </p:animEffect>
                                  </p:childTnLst>
                                </p:cTn>
                              </p:par>
                            </p:childTnLst>
                          </p:cTn>
                        </p:par>
                        <p:par>
                          <p:cTn id="8" fill="hold">
                            <p:stCondLst>
                              <p:cond delay="1500"/>
                            </p:stCondLst>
                            <p:childTnLst>
                              <p:par>
                                <p:cTn id="9" presetID="18" presetClass="entr" presetSubtype="12" fill="hold" grpId="0" nodeType="afterEffect">
                                  <p:stCondLst>
                                    <p:cond delay="5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strips(downLeft)">
                                      <p:cBhvr>
                                        <p:cTn id="1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304800"/>
            <a:ext cx="7315200" cy="1143000"/>
          </a:xfrm>
        </p:spPr>
        <p:txBody>
          <a:bodyPr/>
          <a:lstStyle/>
          <a:p>
            <a:r>
              <a:rPr lang="en-US" b="1" dirty="0" smtClean="0">
                <a:solidFill>
                  <a:schemeClr val="accent6">
                    <a:lumMod val="50000"/>
                  </a:schemeClr>
                </a:solidFill>
              </a:rPr>
              <a:t>Buddy System Example</a:t>
            </a:r>
            <a:endParaRPr lang="en-US" b="1" dirty="0">
              <a:solidFill>
                <a:schemeClr val="accent6">
                  <a:lumMod val="50000"/>
                </a:schemeClr>
              </a:solidFill>
            </a:endParaRPr>
          </a:p>
        </p:txBody>
      </p:sp>
      <p:pic>
        <p:nvPicPr>
          <p:cNvPr id="4" name="Content Placeholder 3" descr="Fig07_06.gif"/>
          <p:cNvPicPr>
            <a:picLocks noGrp="1" noChangeAspect="1"/>
          </p:cNvPicPr>
          <p:nvPr>
            <p:ph idx="4294967295"/>
          </p:nvPr>
        </p:nvPicPr>
        <p:blipFill>
          <a:blip r:embed="rId3"/>
          <a:stretch>
            <a:fillRect/>
          </a:stretch>
        </p:blipFill>
        <p:spPr>
          <a:xfrm>
            <a:off x="990600" y="1752600"/>
            <a:ext cx="7216775" cy="4731931"/>
          </a:xfrm>
        </p:spPr>
      </p:pic>
    </p:spTree>
  </p:cSld>
  <p:clrMapOvr>
    <a:masterClrMapping/>
  </p:clrMapOvr>
  <p:transition spd="slow">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990600"/>
            <a:ext cx="1828800" cy="5334000"/>
          </a:xfrm>
        </p:spPr>
        <p:txBody>
          <a:bodyPr vert="wordArtVert"/>
          <a:lstStyle/>
          <a:p>
            <a:pPr algn="l">
              <a:lnSpc>
                <a:spcPct val="100000"/>
              </a:lnSpc>
              <a:spcBef>
                <a:spcPts val="2400"/>
              </a:spcBef>
              <a:spcAft>
                <a:spcPts val="3600"/>
              </a:spcAft>
            </a:pPr>
            <a:r>
              <a:rPr lang="en-US" sz="4400" b="1" dirty="0" smtClean="0">
                <a:solidFill>
                  <a:schemeClr val="accent3">
                    <a:lumMod val="50000"/>
                  </a:schemeClr>
                </a:solidFill>
              </a:rPr>
              <a:t>     </a:t>
            </a:r>
            <a:r>
              <a:rPr lang="en-US" sz="4400" b="1" kern="3300" dirty="0" smtClean="0">
                <a:solidFill>
                  <a:schemeClr val="accent3">
                    <a:lumMod val="50000"/>
                  </a:schemeClr>
                </a:solidFill>
              </a:rPr>
              <a:t>Tree </a:t>
            </a:r>
            <a:r>
              <a:rPr lang="en-US" sz="4400" b="1" kern="3300" dirty="0" smtClean="0">
                <a:solidFill>
                  <a:schemeClr val="accent3">
                    <a:lumMod val="50000"/>
                  </a:schemeClr>
                </a:solidFill>
              </a:rPr>
              <a:t>Representation</a:t>
            </a:r>
            <a:endParaRPr lang="en-US" sz="4400" b="1" kern="3300" dirty="0">
              <a:solidFill>
                <a:schemeClr val="accent3">
                  <a:lumMod val="50000"/>
                </a:schemeClr>
              </a:solidFill>
            </a:endParaRPr>
          </a:p>
        </p:txBody>
      </p:sp>
      <p:pic>
        <p:nvPicPr>
          <p:cNvPr id="8" name="Picture 7"/>
          <p:cNvPicPr>
            <a:picLocks noChangeAspect="1"/>
          </p:cNvPicPr>
          <p:nvPr/>
        </p:nvPicPr>
        <p:blipFill>
          <a:blip r:embed="rId3"/>
          <a:stretch>
            <a:fillRect/>
          </a:stretch>
        </p:blipFill>
        <p:spPr>
          <a:xfrm>
            <a:off x="2209800" y="838200"/>
            <a:ext cx="6385000" cy="5511294"/>
          </a:xfrm>
          <a:prstGeom prst="rect">
            <a:avLst/>
          </a:prstGeom>
        </p:spPr>
      </p:pic>
    </p:spTree>
  </p:cSld>
  <p:clrMapOvr>
    <a:masterClrMapping/>
  </p:clrMapOvr>
  <p:transition spd="slow">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000" b="1" dirty="0" smtClean="0">
                <a:solidFill>
                  <a:schemeClr val="tx2">
                    <a:lumMod val="50000"/>
                  </a:schemeClr>
                </a:solidFill>
              </a:rPr>
              <a:t>Addresses</a:t>
            </a:r>
            <a:endParaRPr lang="en-US" sz="6000" b="1" dirty="0">
              <a:solidFill>
                <a:schemeClr val="tx2">
                  <a:lumMod val="50000"/>
                </a:schemeClr>
              </a:solidFill>
            </a:endParaRPr>
          </a:p>
        </p:txBody>
      </p:sp>
      <p:graphicFrame>
        <p:nvGraphicFramePr>
          <p:cNvPr id="4" name="Diagram 3"/>
          <p:cNvGraphicFramePr/>
          <p:nvPr/>
        </p:nvGraphicFramePr>
        <p:xfrm>
          <a:off x="533400" y="2209800"/>
          <a:ext cx="7924800" cy="4267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0"/>
            <a:ext cx="2514600" cy="1098332"/>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Relocation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Content Placeholder 3" descr="Fig07_08.gif"/>
          <p:cNvPicPr>
            <a:picLocks noGrp="1" noChangeAspect="1"/>
          </p:cNvPicPr>
          <p:nvPr>
            <p:ph idx="1"/>
          </p:nvPr>
        </p:nvPicPr>
        <p:blipFill>
          <a:blip r:embed="rId3"/>
          <a:srcRect t="-24334" b="-24334"/>
          <a:stretch>
            <a:fillRect/>
          </a:stretch>
        </p:blipFill>
        <p:spPr>
          <a:xfrm>
            <a:off x="2971800" y="-685800"/>
            <a:ext cx="5664200" cy="8496300"/>
          </a:xfrm>
        </p:spPr>
      </p:pic>
    </p:spTree>
  </p:cSld>
  <p:clrMapOvr>
    <a:masterClrMapping/>
  </p:clrMapOvr>
  <p:transition spd="slow">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305800" cy="3840163"/>
          </a:xfrm>
        </p:spPr>
        <p:txBody>
          <a:bodyPr>
            <a:normAutofit/>
          </a:bodyPr>
          <a:lstStyle/>
          <a:p>
            <a:r>
              <a:rPr lang="en-US" sz="2200" dirty="0" smtClean="0"/>
              <a:t>Partition memory into equal fixed-size chunks that are relatively small</a:t>
            </a:r>
          </a:p>
          <a:p>
            <a:r>
              <a:rPr lang="en-US" sz="2200" dirty="0" smtClean="0"/>
              <a:t>Process is also divided into small fixed-size chunks of the same size</a:t>
            </a:r>
          </a:p>
        </p:txBody>
      </p:sp>
      <p:graphicFrame>
        <p:nvGraphicFramePr>
          <p:cNvPr id="4" name="Diagram 3"/>
          <p:cNvGraphicFramePr/>
          <p:nvPr/>
        </p:nvGraphicFramePr>
        <p:xfrm>
          <a:off x="1905000" y="4038600"/>
          <a:ext cx="5410200" cy="2133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447800"/>
            <a:ext cx="3200400" cy="2209800"/>
          </a:xfrm>
        </p:spPr>
        <p:txBody>
          <a:bodyPr/>
          <a:lstStyle/>
          <a:p>
            <a:pPr algn="l"/>
            <a:r>
              <a:rPr lang="en-US" sz="3600" b="1" dirty="0" smtClean="0">
                <a:solidFill>
                  <a:schemeClr val="accent1">
                    <a:lumMod val="50000"/>
                  </a:schemeClr>
                </a:solidFill>
              </a:rPr>
              <a:t>Assignment of Process to Free Frames</a:t>
            </a:r>
            <a:endParaRPr lang="en-US" sz="3600" b="1" dirty="0">
              <a:solidFill>
                <a:schemeClr val="accent1">
                  <a:lumMod val="50000"/>
                </a:schemeClr>
              </a:solidFill>
            </a:endParaRPr>
          </a:p>
        </p:txBody>
      </p:sp>
      <p:pic>
        <p:nvPicPr>
          <p:cNvPr id="5" name="Picture 4"/>
          <p:cNvPicPr>
            <a:picLocks noChangeAspect="1"/>
          </p:cNvPicPr>
          <p:nvPr/>
        </p:nvPicPr>
        <p:blipFill>
          <a:blip r:embed="rId3"/>
          <a:stretch>
            <a:fillRect/>
          </a:stretch>
        </p:blipFill>
        <p:spPr>
          <a:xfrm>
            <a:off x="3810000" y="664509"/>
            <a:ext cx="4800600" cy="5751979"/>
          </a:xfrm>
          <a:prstGeom prst="rect">
            <a:avLst/>
          </a:prstGeom>
        </p:spPr>
      </p:pic>
    </p:spTree>
  </p:cSld>
  <p:clrMapOvr>
    <a:masterClrMapping/>
  </p:clrMapOvr>
  <p:transition spd="slow">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657600" cy="2209800"/>
          </a:xfrm>
        </p:spPr>
        <p:txBody>
          <a:bodyPr/>
          <a:lstStyle/>
          <a:p>
            <a:r>
              <a:rPr lang="en-US" sz="4400" b="1" dirty="0" smtClean="0">
                <a:solidFill>
                  <a:schemeClr val="accent4">
                    <a:lumMod val="50000"/>
                  </a:schemeClr>
                </a:solidFill>
              </a:rPr>
              <a:t>Memory Management </a:t>
            </a:r>
            <a:br>
              <a:rPr lang="en-US" sz="4400" b="1" dirty="0" smtClean="0">
                <a:solidFill>
                  <a:schemeClr val="accent4">
                    <a:lumMod val="50000"/>
                  </a:schemeClr>
                </a:solidFill>
              </a:rPr>
            </a:br>
            <a:r>
              <a:rPr lang="en-US" sz="4400" b="1" dirty="0" smtClean="0">
                <a:solidFill>
                  <a:schemeClr val="accent4">
                    <a:lumMod val="50000"/>
                  </a:schemeClr>
                </a:solidFill>
              </a:rPr>
              <a:t>Terms</a:t>
            </a:r>
            <a:endParaRPr lang="en-US" sz="4400" b="1" dirty="0">
              <a:solidFill>
                <a:schemeClr val="accent4">
                  <a:lumMod val="50000"/>
                </a:schemeClr>
              </a:solidFill>
            </a:endParaRPr>
          </a:p>
        </p:txBody>
      </p:sp>
      <p:graphicFrame>
        <p:nvGraphicFramePr>
          <p:cNvPr id="112642" name="Object 2"/>
          <p:cNvGraphicFramePr>
            <a:graphicFrameLocks noChangeAspect="1"/>
          </p:cNvGraphicFramePr>
          <p:nvPr/>
        </p:nvGraphicFramePr>
        <p:xfrm>
          <a:off x="533400" y="3200400"/>
          <a:ext cx="8111066" cy="2819400"/>
        </p:xfrm>
        <a:graphic>
          <a:graphicData uri="http://schemas.openxmlformats.org/presentationml/2006/ole">
            <p:oleObj spid="_x0000_s112642" name="Document" r:id="rId4" imgW="6083300" imgH="1828800" progId="Word.Document.12">
              <p:embed/>
            </p:oleObj>
          </a:graphicData>
        </a:graphic>
      </p:graphicFrame>
      <p:pic>
        <p:nvPicPr>
          <p:cNvPr id="14" name="Picture 13"/>
          <p:cNvPicPr>
            <a:picLocks noChangeAspect="1"/>
          </p:cNvPicPr>
          <p:nvPr/>
        </p:nvPicPr>
        <p:blipFill>
          <a:blip r:embed="rId5"/>
          <a:stretch>
            <a:fillRect/>
          </a:stretch>
        </p:blipFill>
        <p:spPr>
          <a:xfrm rot="1204504">
            <a:off x="5562600" y="914400"/>
            <a:ext cx="1828571" cy="1828571"/>
          </a:xfrm>
          <a:prstGeom prst="rect">
            <a:avLst/>
          </a:prstGeom>
        </p:spPr>
      </p:pic>
    </p:spTree>
  </p:cSld>
  <p:clrMapOvr>
    <a:masterClrMapping/>
  </p:clrMapOvr>
  <p:transition spd="slow">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Page Table</a:t>
            </a:r>
            <a:endParaRPr lang="en-US" b="1" dirty="0">
              <a:solidFill>
                <a:schemeClr val="accent1">
                  <a:lumMod val="75000"/>
                </a:schemeClr>
              </a:solidFill>
            </a:endParaRPr>
          </a:p>
        </p:txBody>
      </p:sp>
      <p:sp>
        <p:nvSpPr>
          <p:cNvPr id="3" name="Content Placeholder 2"/>
          <p:cNvSpPr>
            <a:spLocks noGrp="1"/>
          </p:cNvSpPr>
          <p:nvPr>
            <p:ph idx="4294967295"/>
          </p:nvPr>
        </p:nvSpPr>
        <p:spPr>
          <a:xfrm>
            <a:off x="609600" y="2286000"/>
            <a:ext cx="8153400" cy="3840163"/>
          </a:xfrm>
        </p:spPr>
        <p:txBody>
          <a:bodyPr/>
          <a:lstStyle/>
          <a:p>
            <a:r>
              <a:rPr lang="en-US" sz="2200" dirty="0" smtClean="0"/>
              <a:t>Maintained by operating system for each process</a:t>
            </a:r>
          </a:p>
          <a:p>
            <a:r>
              <a:rPr lang="en-US" sz="2200" dirty="0" smtClean="0"/>
              <a:t>Contains the frame location for each page in the process</a:t>
            </a:r>
          </a:p>
          <a:p>
            <a:r>
              <a:rPr lang="en-US" sz="2200" dirty="0" smtClean="0"/>
              <a:t>Processor must know how to access for the current process</a:t>
            </a:r>
          </a:p>
          <a:p>
            <a:r>
              <a:rPr lang="en-US" sz="2200" dirty="0" smtClean="0"/>
              <a:t>Used by processor to produce a physical address</a:t>
            </a:r>
          </a:p>
          <a:p>
            <a:endParaRPr lang="en-US" dirty="0" smtClean="0"/>
          </a:p>
          <a:p>
            <a:endParaRPr lang="en-US" dirty="0"/>
          </a:p>
        </p:txBody>
      </p:sp>
      <p:pic>
        <p:nvPicPr>
          <p:cNvPr id="6" name="Picture 5"/>
          <p:cNvPicPr>
            <a:picLocks noChangeAspect="1"/>
          </p:cNvPicPr>
          <p:nvPr/>
        </p:nvPicPr>
        <p:blipFill>
          <a:blip r:embed="rId3"/>
          <a:stretch>
            <a:fillRect/>
          </a:stretch>
        </p:blipFill>
        <p:spPr>
          <a:xfrm>
            <a:off x="6553200" y="4038600"/>
            <a:ext cx="2282215" cy="24015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533400"/>
            <a:ext cx="5943600" cy="1142999"/>
          </a:xfrm>
        </p:spPr>
        <p:txBody>
          <a:bodyPr/>
          <a:lstStyle/>
          <a:p>
            <a:r>
              <a:rPr lang="en-US" b="1" dirty="0" smtClean="0">
                <a:solidFill>
                  <a:schemeClr val="accent1">
                    <a:lumMod val="75000"/>
                  </a:schemeClr>
                </a:solidFill>
              </a:rPr>
              <a:t>Data Structures</a:t>
            </a:r>
            <a:endParaRPr lang="en-US" b="1" dirty="0">
              <a:solidFill>
                <a:schemeClr val="accent1">
                  <a:lumMod val="75000"/>
                </a:schemeClr>
              </a:solidFill>
            </a:endParaRPr>
          </a:p>
        </p:txBody>
      </p:sp>
      <p:pic>
        <p:nvPicPr>
          <p:cNvPr id="4" name="Content Placeholder 3" descr="Fig07_10.gif"/>
          <p:cNvPicPr>
            <a:picLocks noGrp="1" noChangeAspect="1"/>
          </p:cNvPicPr>
          <p:nvPr>
            <p:ph idx="4294967295"/>
          </p:nvPr>
        </p:nvPicPr>
        <p:blipFill>
          <a:blip r:embed="rId3"/>
          <a:stretch>
            <a:fillRect/>
          </a:stretch>
        </p:blipFill>
        <p:spPr>
          <a:xfrm>
            <a:off x="457200" y="2514600"/>
            <a:ext cx="8240712" cy="3657600"/>
          </a:xfrm>
        </p:spPr>
      </p:pic>
    </p:spTree>
  </p:cSld>
  <p:clrMapOvr>
    <a:masterClrMapping/>
  </p:clrMapOvr>
  <p:transition spd="slow">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85800"/>
            <a:ext cx="8153400" cy="533400"/>
          </a:xfrm>
        </p:spPr>
        <p:txBody>
          <a:bodyPr/>
          <a:lstStyle/>
          <a:p>
            <a:r>
              <a:rPr lang="en-US" b="1" dirty="0" smtClean="0">
                <a:solidFill>
                  <a:schemeClr val="accent6">
                    <a:lumMod val="75000"/>
                  </a:schemeClr>
                </a:solidFill>
              </a:rPr>
              <a:t>Logical Addresses</a:t>
            </a:r>
            <a:endParaRPr lang="en-US" b="1" dirty="0">
              <a:solidFill>
                <a:schemeClr val="accent6">
                  <a:lumMod val="75000"/>
                </a:schemeClr>
              </a:solidFill>
            </a:endParaRPr>
          </a:p>
        </p:txBody>
      </p:sp>
      <p:pic>
        <p:nvPicPr>
          <p:cNvPr id="4" name="Content Placeholder 3" descr="Fig07_11.gif"/>
          <p:cNvPicPr>
            <a:picLocks noGrp="1" noChangeAspect="1"/>
          </p:cNvPicPr>
          <p:nvPr>
            <p:ph idx="1"/>
          </p:nvPr>
        </p:nvPicPr>
        <p:blipFill>
          <a:blip r:embed="rId3"/>
          <a:srcRect t="-43600" b="-43600"/>
          <a:stretch>
            <a:fillRect/>
          </a:stretch>
        </p:blipFill>
        <p:spPr>
          <a:xfrm>
            <a:off x="1447800" y="-914400"/>
            <a:ext cx="6363716" cy="9545574"/>
          </a:xfrm>
        </p:spPr>
      </p:pic>
    </p:spTree>
  </p:cSld>
  <p:clrMapOvr>
    <a:masterClrMapping/>
  </p:clrMapOvr>
  <p:transition spd="slow">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extBox 7"/>
          <p:cNvSpPr txBox="1"/>
          <p:nvPr/>
        </p:nvSpPr>
        <p:spPr>
          <a:xfrm>
            <a:off x="1143000" y="609600"/>
            <a:ext cx="7063803" cy="1323439"/>
          </a:xfrm>
          <a:prstGeom prst="rect">
            <a:avLst/>
          </a:prstGeom>
          <a:noFill/>
        </p:spPr>
        <p:txBody>
          <a:bodyPr wrap="square" rtlCol="0">
            <a:spAutoFit/>
          </a:bodyPr>
          <a:lstStyle/>
          <a:p>
            <a:r>
              <a:rPr lang="en-US" sz="4000" b="1" dirty="0" smtClean="0">
                <a:ln w="1905"/>
                <a:solidFill>
                  <a:schemeClr val="accent6">
                    <a:lumMod val="75000"/>
                  </a:schemeClr>
                </a:solidFill>
                <a:effectLst>
                  <a:innerShdw blurRad="69850" dist="43180" dir="5400000">
                    <a:srgbClr val="000000">
                      <a:alpha val="65000"/>
                    </a:srgbClr>
                  </a:innerShdw>
                </a:effectLst>
              </a:rPr>
              <a:t>Logical-to-Physical Address </a:t>
            </a:r>
          </a:p>
          <a:p>
            <a:r>
              <a:rPr lang="en-US" sz="4000" b="1" dirty="0" smtClean="0">
                <a:ln w="1905"/>
                <a:solidFill>
                  <a:schemeClr val="accent6">
                    <a:lumMod val="75000"/>
                  </a:schemeClr>
                </a:solidFill>
                <a:effectLst>
                  <a:innerShdw blurRad="69850" dist="43180" dir="5400000">
                    <a:srgbClr val="000000">
                      <a:alpha val="65000"/>
                    </a:srgbClr>
                  </a:innerShdw>
                </a:effectLst>
              </a:rPr>
              <a:t>       Translation - Paging</a:t>
            </a:r>
            <a:endParaRPr lang="en-US" sz="4000" b="1" dirty="0">
              <a:ln w="1905"/>
              <a:solidFill>
                <a:schemeClr val="accent6">
                  <a:lumMod val="75000"/>
                </a:schemeClr>
              </a:solidFill>
              <a:effectLst>
                <a:innerShdw blurRad="69850" dist="43180" dir="5400000">
                  <a:srgbClr val="000000">
                    <a:alpha val="65000"/>
                  </a:srgbClr>
                </a:innerShdw>
              </a:effectLst>
            </a:endParaRPr>
          </a:p>
        </p:txBody>
      </p:sp>
      <p:pic>
        <p:nvPicPr>
          <p:cNvPr id="10" name="Picture 9"/>
          <p:cNvPicPr>
            <a:picLocks noChangeAspect="1"/>
          </p:cNvPicPr>
          <p:nvPr/>
        </p:nvPicPr>
        <p:blipFill>
          <a:blip r:embed="rId3"/>
          <a:stretch>
            <a:fillRect/>
          </a:stretch>
        </p:blipFill>
        <p:spPr>
          <a:xfrm>
            <a:off x="1371600" y="2286000"/>
            <a:ext cx="6540500" cy="4000381"/>
          </a:xfrm>
          <a:prstGeom prst="rect">
            <a:avLst/>
          </a:prstGeom>
        </p:spPr>
      </p:pic>
    </p:spTree>
  </p:cSld>
  <p:clrMapOvr>
    <a:masterClrMapping/>
  </p:clrMapOvr>
  <p:transition spd="slow">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75000"/>
                  </a:schemeClr>
                </a:solidFill>
              </a:rPr>
              <a:t>Segmentation</a:t>
            </a:r>
            <a:endParaRPr lang="en-US" b="1" dirty="0">
              <a:solidFill>
                <a:schemeClr val="accent1">
                  <a:lumMod val="75000"/>
                </a:schemeClr>
              </a:solidFill>
            </a:endParaRPr>
          </a:p>
        </p:txBody>
      </p:sp>
      <p:sp>
        <p:nvSpPr>
          <p:cNvPr id="3" name="Content Placeholder 2"/>
          <p:cNvSpPr>
            <a:spLocks noGrp="1"/>
          </p:cNvSpPr>
          <p:nvPr>
            <p:ph idx="4294967295"/>
          </p:nvPr>
        </p:nvSpPr>
        <p:spPr>
          <a:xfrm>
            <a:off x="457200" y="2057400"/>
            <a:ext cx="8382000" cy="5410200"/>
          </a:xfrm>
        </p:spPr>
        <p:txBody>
          <a:bodyPr/>
          <a:lstStyle/>
          <a:p>
            <a:r>
              <a:rPr lang="en-US" sz="3100" dirty="0" smtClean="0"/>
              <a:t>A program can be subdivided into segments</a:t>
            </a:r>
          </a:p>
          <a:p>
            <a:pPr lvl="2">
              <a:buSzPct val="125000"/>
              <a:buFont typeface="Wingdings" charset="2"/>
              <a:buChar char="§"/>
            </a:pPr>
            <a:r>
              <a:rPr lang="en-US" sz="2400" dirty="0" smtClean="0"/>
              <a:t>may vary in length</a:t>
            </a:r>
          </a:p>
          <a:p>
            <a:pPr lvl="2">
              <a:buSzPct val="125000"/>
              <a:buFont typeface="Wingdings" charset="2"/>
              <a:buChar char="§"/>
            </a:pPr>
            <a:r>
              <a:rPr lang="en-US" sz="2400" dirty="0" smtClean="0"/>
              <a:t>there is a maximum length</a:t>
            </a:r>
          </a:p>
          <a:p>
            <a:r>
              <a:rPr lang="en-US" sz="3100" dirty="0" smtClean="0"/>
              <a:t>Addressing </a:t>
            </a:r>
            <a:r>
              <a:rPr lang="en-US" sz="3100" dirty="0" smtClean="0"/>
              <a:t>consists </a:t>
            </a:r>
            <a:r>
              <a:rPr lang="en-US" sz="3100" dirty="0" smtClean="0"/>
              <a:t>of two parts:</a:t>
            </a:r>
          </a:p>
          <a:p>
            <a:pPr lvl="2">
              <a:buSzPct val="125000"/>
              <a:buFont typeface="Wingdings" charset="2"/>
              <a:buChar char="§"/>
            </a:pPr>
            <a:r>
              <a:rPr lang="en-US" sz="2400" dirty="0" smtClean="0"/>
              <a:t>segment number </a:t>
            </a:r>
          </a:p>
          <a:p>
            <a:pPr lvl="2">
              <a:buSzPct val="125000"/>
              <a:buFont typeface="Wingdings" charset="2"/>
              <a:buChar char="§"/>
            </a:pPr>
            <a:r>
              <a:rPr lang="en-US" sz="2400" dirty="0" smtClean="0"/>
              <a:t>an offset</a:t>
            </a:r>
          </a:p>
          <a:p>
            <a:r>
              <a:rPr lang="en-US" sz="3100" dirty="0" smtClean="0"/>
              <a:t>Similar to dynamic partitioning</a:t>
            </a:r>
          </a:p>
          <a:p>
            <a:r>
              <a:rPr lang="en-US" sz="3100" dirty="0" smtClean="0"/>
              <a:t>Eliminates internal fragmentation</a:t>
            </a:r>
          </a:p>
          <a:p>
            <a:endParaRPr lang="en-US" dirty="0"/>
          </a:p>
        </p:txBody>
      </p:sp>
      <p:pic>
        <p:nvPicPr>
          <p:cNvPr id="4" name="Picture 3"/>
          <p:cNvPicPr>
            <a:picLocks noChangeAspect="1"/>
          </p:cNvPicPr>
          <p:nvPr/>
        </p:nvPicPr>
        <p:blipFill>
          <a:blip r:embed="rId3"/>
          <a:stretch>
            <a:fillRect/>
          </a:stretch>
        </p:blipFill>
        <p:spPr>
          <a:xfrm rot="1052511">
            <a:off x="6415343" y="3648239"/>
            <a:ext cx="2183326" cy="144463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par>
                          <p:cTn id="18" fill="hold">
                            <p:stCondLst>
                              <p:cond delay="22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3" end="3"/>
                                            </p:txEl>
                                          </p:spTgt>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2000"/>
                                        <p:tgtEl>
                                          <p:spTgt spid="3">
                                            <p:txEl>
                                              <p:pRg st="5" end="5"/>
                                            </p:txEl>
                                          </p:spTgt>
                                        </p:tgtEl>
                                      </p:cBhvr>
                                    </p:animEffect>
                                  </p:childTnLst>
                                </p:cTn>
                              </p:par>
                            </p:childTnLst>
                          </p:cTn>
                        </p:par>
                        <p:par>
                          <p:cTn id="32" fill="hold">
                            <p:stCondLst>
                              <p:cond delay="42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37"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
                                            <p:txEl>
                                              <p:pRg st="6" end="6"/>
                                            </p:txEl>
                                          </p:spTgt>
                                        </p:tgtEl>
                                      </p:cBhvr>
                                    </p:animEffect>
                                  </p:childTnLst>
                                </p:cTn>
                              </p:par>
                            </p:childTnLst>
                          </p:cTn>
                        </p:par>
                        <p:par>
                          <p:cTn id="40" fill="hold">
                            <p:stCondLst>
                              <p:cond delay="605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381000"/>
            <a:ext cx="7824787" cy="2133600"/>
          </a:xfrm>
        </p:spPr>
        <p:txBody>
          <a:bodyPr/>
          <a:lstStyle/>
          <a:p>
            <a:pPr algn="ctr">
              <a:lnSpc>
                <a:spcPts val="4500"/>
              </a:lnSpc>
              <a:spcBef>
                <a:spcPts val="0"/>
              </a:spcBef>
            </a:pPr>
            <a:r>
              <a:rPr lang="en-US" b="1" dirty="0" smtClean="0">
                <a:solidFill>
                  <a:schemeClr val="accent4">
                    <a:lumMod val="50000"/>
                  </a:schemeClr>
                </a:solidFill>
              </a:rPr>
              <a:t/>
            </a:r>
            <a:br>
              <a:rPr lang="en-US" b="1" dirty="0" smtClean="0">
                <a:solidFill>
                  <a:schemeClr val="accent4">
                    <a:lumMod val="50000"/>
                  </a:schemeClr>
                </a:solidFill>
              </a:rPr>
            </a:br>
            <a:r>
              <a:rPr lang="en-US" sz="4000" b="1" dirty="0" smtClean="0">
                <a:solidFill>
                  <a:schemeClr val="accent4">
                    <a:lumMod val="50000"/>
                  </a:schemeClr>
                </a:solidFill>
              </a:rPr>
              <a:t>Logical-to-Physical Address </a:t>
            </a:r>
            <a:br>
              <a:rPr lang="en-US" sz="4000" b="1" dirty="0" smtClean="0">
                <a:solidFill>
                  <a:schemeClr val="accent4">
                    <a:lumMod val="50000"/>
                  </a:schemeClr>
                </a:solidFill>
              </a:rPr>
            </a:br>
            <a:r>
              <a:rPr lang="en-US" sz="4000" b="1" dirty="0" smtClean="0">
                <a:solidFill>
                  <a:schemeClr val="accent4">
                    <a:lumMod val="50000"/>
                  </a:schemeClr>
                </a:solidFill>
              </a:rPr>
              <a:t>Translation - Segmentation</a:t>
            </a:r>
            <a:br>
              <a:rPr lang="en-US" sz="4000" b="1" dirty="0" smtClean="0">
                <a:solidFill>
                  <a:schemeClr val="accent4">
                    <a:lumMod val="50000"/>
                  </a:schemeClr>
                </a:solidFill>
              </a:rPr>
            </a:br>
            <a:endParaRPr lang="en-US" sz="4000" dirty="0"/>
          </a:p>
        </p:txBody>
      </p:sp>
      <p:pic>
        <p:nvPicPr>
          <p:cNvPr id="5" name="Picture 4"/>
          <p:cNvPicPr>
            <a:picLocks noChangeAspect="1"/>
          </p:cNvPicPr>
          <p:nvPr/>
        </p:nvPicPr>
        <p:blipFill>
          <a:blip r:embed="rId3"/>
          <a:stretch>
            <a:fillRect/>
          </a:stretch>
        </p:blipFill>
        <p:spPr>
          <a:xfrm>
            <a:off x="1219200" y="2209800"/>
            <a:ext cx="6769100" cy="4140200"/>
          </a:xfrm>
          <a:prstGeom prst="rect">
            <a:avLst/>
          </a:prstGeom>
        </p:spPr>
      </p:pic>
    </p:spTree>
  </p:cSld>
  <p:clrMapOvr>
    <a:masterClrMapping/>
  </p:clrMapOvr>
  <p:transition spd="slow">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1"/>
            <a:ext cx="7824788" cy="1143000"/>
          </a:xfrm>
        </p:spPr>
        <p:txBody>
          <a:bodyPr/>
          <a:lstStyle/>
          <a:p>
            <a:pPr algn="ctr"/>
            <a:r>
              <a:rPr lang="en-US" b="1" dirty="0" smtClean="0">
                <a:ln w="1905"/>
                <a:solidFill>
                  <a:schemeClr val="accent6">
                    <a:lumMod val="75000"/>
                  </a:schemeClr>
                </a:solidFill>
                <a:effectLst>
                  <a:innerShdw blurRad="69850" dist="43180" dir="5400000">
                    <a:srgbClr val="000000">
                      <a:alpha val="65000"/>
                    </a:srgbClr>
                  </a:innerShdw>
                </a:effectLst>
              </a:rPr>
              <a:t>Security Issues</a:t>
            </a:r>
            <a:endParaRPr lang="en-US" b="1" dirty="0">
              <a:ln w="1905"/>
              <a:solidFill>
                <a:schemeClr val="accent6">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685800" y="1752600"/>
          <a:ext cx="7924800" cy="48006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2362200" y="2362200"/>
            <a:ext cx="1066685" cy="1066685"/>
          </a:xfrm>
          <a:prstGeom prst="rect">
            <a:avLst/>
          </a:prstGeom>
        </p:spPr>
      </p:pic>
      <p:pic>
        <p:nvPicPr>
          <p:cNvPr id="6" name="Picture 5"/>
          <p:cNvPicPr>
            <a:picLocks noChangeAspect="1"/>
          </p:cNvPicPr>
          <p:nvPr/>
        </p:nvPicPr>
        <p:blipFill>
          <a:blip r:embed="rId7"/>
          <a:stretch>
            <a:fillRect/>
          </a:stretch>
        </p:blipFill>
        <p:spPr>
          <a:xfrm>
            <a:off x="6019800" y="5029086"/>
            <a:ext cx="990600" cy="99060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Buffer Overflow Attacks</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133600"/>
            <a:ext cx="8229600" cy="4953000"/>
          </a:xfrm>
        </p:spPr>
        <p:txBody>
          <a:bodyPr>
            <a:normAutofit/>
          </a:bodyPr>
          <a:lstStyle/>
          <a:p>
            <a:r>
              <a:rPr lang="en-US" sz="2200" dirty="0" smtClean="0"/>
              <a:t>Security threat related to memory management</a:t>
            </a:r>
          </a:p>
          <a:p>
            <a:r>
              <a:rPr lang="en-US" sz="2200" dirty="0" smtClean="0"/>
              <a:t>Also known as a buffer overrun</a:t>
            </a:r>
          </a:p>
          <a:p>
            <a:r>
              <a:rPr lang="en-US" sz="2200" dirty="0" smtClean="0"/>
              <a:t>Can occur when a process attempts to store data beyond the limits of a fixed-sized buffer</a:t>
            </a:r>
          </a:p>
          <a:p>
            <a:r>
              <a:rPr lang="en-US" sz="2200" dirty="0" smtClean="0"/>
              <a:t>One of the most prevalent and dangerous types of security attacks</a:t>
            </a:r>
          </a:p>
        </p:txBody>
      </p:sp>
      <p:pic>
        <p:nvPicPr>
          <p:cNvPr id="6" name="Picture 5"/>
          <p:cNvPicPr>
            <a:picLocks noChangeAspect="1"/>
          </p:cNvPicPr>
          <p:nvPr/>
        </p:nvPicPr>
        <p:blipFill>
          <a:blip r:embed="rId3"/>
          <a:stretch>
            <a:fillRect/>
          </a:stretch>
        </p:blipFill>
        <p:spPr>
          <a:xfrm>
            <a:off x="3886200" y="4876800"/>
            <a:ext cx="2209800" cy="154519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8305800" cy="1323975"/>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Buffer Overflow Example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6" name="Picture 5"/>
          <p:cNvPicPr>
            <a:picLocks noChangeAspect="1"/>
          </p:cNvPicPr>
          <p:nvPr/>
        </p:nvPicPr>
        <p:blipFill>
          <a:blip r:embed="rId3"/>
          <a:stretch>
            <a:fillRect/>
          </a:stretch>
        </p:blipFill>
        <p:spPr>
          <a:xfrm>
            <a:off x="1295400" y="1828800"/>
            <a:ext cx="6705600" cy="4419600"/>
          </a:xfrm>
          <a:prstGeom prst="rect">
            <a:avLst/>
          </a:prstGeom>
        </p:spPr>
      </p:pic>
    </p:spTree>
  </p:cSld>
  <p:clrMapOvr>
    <a:masterClrMapping/>
  </p:clrMapOvr>
  <p:transition spd="slow">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95400"/>
            <a:ext cx="3733800" cy="1752600"/>
          </a:xfrm>
        </p:spPr>
        <p:txBody>
          <a:bodyPr/>
          <a:lstStyle/>
          <a:p>
            <a:pPr algn="l"/>
            <a:r>
              <a:rPr lang="en-US" sz="4000" b="1" dirty="0" smtClean="0">
                <a:ln w="1905"/>
                <a:solidFill>
                  <a:schemeClr val="accent6">
                    <a:lumMod val="75000"/>
                  </a:schemeClr>
                </a:solidFill>
                <a:effectLst>
                  <a:innerShdw blurRad="69850" dist="43180" dir="5400000">
                    <a:srgbClr val="000000">
                      <a:alpha val="65000"/>
                    </a:srgbClr>
                  </a:innerShdw>
                </a:effectLst>
              </a:rPr>
              <a:t>Buffer Overflow </a:t>
            </a:r>
            <a:br>
              <a:rPr lang="en-US" sz="4000" b="1" dirty="0" smtClean="0">
                <a:ln w="1905"/>
                <a:solidFill>
                  <a:schemeClr val="accent6">
                    <a:lumMod val="75000"/>
                  </a:schemeClr>
                </a:solidFill>
                <a:effectLst>
                  <a:innerShdw blurRad="69850" dist="43180" dir="5400000">
                    <a:srgbClr val="000000">
                      <a:alpha val="65000"/>
                    </a:srgbClr>
                  </a:innerShdw>
                </a:effectLst>
              </a:rPr>
            </a:br>
            <a:r>
              <a:rPr lang="en-US" sz="4000" b="1" dirty="0" smtClean="0">
                <a:ln w="1905"/>
                <a:solidFill>
                  <a:schemeClr val="accent6">
                    <a:lumMod val="75000"/>
                  </a:schemeClr>
                </a:solidFill>
                <a:effectLst>
                  <a:innerShdw blurRad="69850" dist="43180" dir="5400000">
                    <a:srgbClr val="000000">
                      <a:alpha val="65000"/>
                    </a:srgbClr>
                  </a:innerShdw>
                </a:effectLst>
              </a:rPr>
              <a:t>Stack Values</a:t>
            </a:r>
            <a:endParaRPr lang="en-US" sz="4000" b="1" dirty="0">
              <a:ln w="1905"/>
              <a:solidFill>
                <a:schemeClr val="accent6">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3733800" y="761999"/>
            <a:ext cx="4876800" cy="5711447"/>
          </a:xfrm>
          <a:prstGeom prst="rect">
            <a:avLst/>
          </a:prstGeom>
        </p:spPr>
      </p:pic>
    </p:spTree>
  </p:cSld>
  <p:clrMapOvr>
    <a:masterClrMapping/>
  </p:clrMapOvr>
  <p:transition spd="slow">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smtClean="0">
                <a:solidFill>
                  <a:schemeClr val="accent4">
                    <a:lumMod val="50000"/>
                  </a:schemeClr>
                </a:solidFill>
              </a:rPr>
              <a:t>Memory Management Requirements</a:t>
            </a:r>
            <a:endParaRPr lang="en-NZ" dirty="0">
              <a:solidFill>
                <a:schemeClr val="accent4">
                  <a:lumMod val="50000"/>
                </a:schemeClr>
              </a:solidFill>
            </a:endParaRPr>
          </a:p>
        </p:txBody>
      </p:sp>
      <p:sp>
        <p:nvSpPr>
          <p:cNvPr id="3" name="Content Placeholder 2"/>
          <p:cNvSpPr>
            <a:spLocks noGrp="1"/>
          </p:cNvSpPr>
          <p:nvPr>
            <p:ph idx="4294967295"/>
          </p:nvPr>
        </p:nvSpPr>
        <p:spPr>
          <a:xfrm>
            <a:off x="685800" y="2057400"/>
            <a:ext cx="7924800" cy="4419600"/>
          </a:xfrm>
        </p:spPr>
        <p:txBody>
          <a:bodyPr>
            <a:normAutofit/>
          </a:bodyPr>
          <a:lstStyle/>
          <a:p>
            <a:r>
              <a:rPr lang="en-NZ" sz="2800" dirty="0" smtClean="0"/>
              <a:t>Memory management is intended to satisfy the following requirements:</a:t>
            </a:r>
          </a:p>
          <a:p>
            <a:pPr marL="1139825" indent="-346075"/>
            <a:r>
              <a:rPr lang="en-NZ" sz="2400" dirty="0" smtClean="0"/>
              <a:t>Relocation</a:t>
            </a:r>
          </a:p>
          <a:p>
            <a:pPr marL="1139825" indent="-346075"/>
            <a:r>
              <a:rPr lang="en-NZ" sz="2400" dirty="0" smtClean="0"/>
              <a:t>Protection</a:t>
            </a:r>
          </a:p>
          <a:p>
            <a:pPr marL="1139825" indent="-346075"/>
            <a:r>
              <a:rPr lang="en-NZ" sz="2400" dirty="0" smtClean="0"/>
              <a:t>Sharing</a:t>
            </a:r>
          </a:p>
          <a:p>
            <a:pPr marL="1139825" indent="-346075"/>
            <a:r>
              <a:rPr lang="en-NZ" sz="2400" dirty="0" smtClean="0"/>
              <a:t>Logical organization</a:t>
            </a:r>
          </a:p>
          <a:p>
            <a:pPr marL="1139825" indent="-346075"/>
            <a:r>
              <a:rPr lang="en-NZ" sz="2400" dirty="0" smtClean="0"/>
              <a:t>Physical organization</a:t>
            </a:r>
            <a:endParaRPr lang="en-NZ" sz="2400" dirty="0"/>
          </a:p>
        </p:txBody>
      </p:sp>
      <p:pic>
        <p:nvPicPr>
          <p:cNvPr id="6" name="Picture 5"/>
          <p:cNvPicPr>
            <a:picLocks noChangeAspect="1"/>
          </p:cNvPicPr>
          <p:nvPr/>
        </p:nvPicPr>
        <p:blipFill>
          <a:blip r:embed="rId3"/>
          <a:stretch>
            <a:fillRect/>
          </a:stretch>
        </p:blipFill>
        <p:spPr>
          <a:xfrm>
            <a:off x="5715000" y="3048000"/>
            <a:ext cx="2222500" cy="22225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3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par>
                          <p:cTn id="8" fill="hold">
                            <p:stCondLst>
                              <p:cond delay="800"/>
                            </p:stCondLst>
                            <p:childTnLst>
                              <p:par>
                                <p:cTn id="9" presetID="12" presetClass="entr" presetSubtype="4" fill="hold" grpId="0" nodeType="afterEffect">
                                  <p:stCondLst>
                                    <p:cond delay="3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par>
                          <p:cTn id="12" fill="hold">
                            <p:stCondLst>
                              <p:cond delay="1600"/>
                            </p:stCondLst>
                            <p:childTnLst>
                              <p:par>
                                <p:cTn id="13" presetID="12" presetClass="entr" presetSubtype="4" fill="hold" grpId="0" nodeType="afterEffect">
                                  <p:stCondLst>
                                    <p:cond delay="3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childTnLst>
                          </p:cTn>
                        </p:par>
                        <p:par>
                          <p:cTn id="16" fill="hold">
                            <p:stCondLst>
                              <p:cond delay="2400"/>
                            </p:stCondLst>
                            <p:childTnLst>
                              <p:par>
                                <p:cTn id="17" presetID="12" presetClass="entr" presetSubtype="4" fill="hold" grpId="0" nodeType="after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par>
                          <p:cTn id="20" fill="hold">
                            <p:stCondLst>
                              <p:cond delay="3200"/>
                            </p:stCondLst>
                            <p:childTnLst>
                              <p:par>
                                <p:cTn id="21" presetID="12" presetClass="entr" presetSubtype="4" fill="hold" grpId="0" nodeType="afterEffect">
                                  <p:stCondLst>
                                    <p:cond delay="3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slide(fromBottom)">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24788" cy="1371600"/>
          </a:xfrm>
        </p:spPr>
        <p:txBody>
          <a:bodyPr/>
          <a:lstStyle/>
          <a:p>
            <a:pPr algn="ctr"/>
            <a:r>
              <a:rPr lang="en-US" b="1" dirty="0" smtClean="0">
                <a:solidFill>
                  <a:schemeClr val="accent6">
                    <a:lumMod val="75000"/>
                  </a:schemeClr>
                </a:solidFill>
              </a:rPr>
              <a:t>Defending Against </a:t>
            </a:r>
            <a:br>
              <a:rPr lang="en-US" b="1" dirty="0" smtClean="0">
                <a:solidFill>
                  <a:schemeClr val="accent6">
                    <a:lumMod val="75000"/>
                  </a:schemeClr>
                </a:solidFill>
              </a:rPr>
            </a:br>
            <a:r>
              <a:rPr lang="en-US" b="1" dirty="0" smtClean="0">
                <a:solidFill>
                  <a:schemeClr val="accent6">
                    <a:lumMod val="75000"/>
                  </a:schemeClr>
                </a:solidFill>
              </a:rPr>
              <a:t>Buffer Overflows</a:t>
            </a:r>
            <a:endParaRPr lang="en-US" b="1" dirty="0">
              <a:solidFill>
                <a:schemeClr val="accent6">
                  <a:lumMod val="75000"/>
                </a:schemeClr>
              </a:solidFill>
            </a:endParaRPr>
          </a:p>
        </p:txBody>
      </p:sp>
      <p:sp>
        <p:nvSpPr>
          <p:cNvPr id="3" name="Content Placeholder 2"/>
          <p:cNvSpPr>
            <a:spLocks noGrp="1"/>
          </p:cNvSpPr>
          <p:nvPr>
            <p:ph idx="4294967295"/>
          </p:nvPr>
        </p:nvSpPr>
        <p:spPr>
          <a:xfrm>
            <a:off x="533400" y="2133600"/>
            <a:ext cx="8229600" cy="5029200"/>
          </a:xfrm>
        </p:spPr>
        <p:txBody>
          <a:bodyPr>
            <a:normAutofit/>
          </a:bodyPr>
          <a:lstStyle/>
          <a:p>
            <a:r>
              <a:rPr lang="en-US" sz="2200" dirty="0" smtClean="0"/>
              <a:t>Prevention</a:t>
            </a:r>
          </a:p>
          <a:p>
            <a:r>
              <a:rPr lang="en-US" sz="2200" dirty="0" smtClean="0"/>
              <a:t>Detecting and aborting</a:t>
            </a:r>
          </a:p>
          <a:p>
            <a:r>
              <a:rPr lang="en-US" sz="2200" dirty="0" smtClean="0"/>
              <a:t>Countermeasure categories:</a:t>
            </a:r>
          </a:p>
        </p:txBody>
      </p:sp>
      <p:graphicFrame>
        <p:nvGraphicFramePr>
          <p:cNvPr id="4" name="Diagram 3"/>
          <p:cNvGraphicFramePr/>
          <p:nvPr/>
        </p:nvGraphicFramePr>
        <p:xfrm>
          <a:off x="1524000" y="3733800"/>
          <a:ext cx="6324600" cy="2692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5715000" y="2590800"/>
            <a:ext cx="1295400" cy="1545115"/>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066800"/>
            <a:ext cx="8305800" cy="5562600"/>
          </a:xfrm>
        </p:spPr>
        <p:txBody>
          <a:bodyPr/>
          <a:lstStyle/>
          <a:p>
            <a:r>
              <a:rPr lang="en-US" sz="2600" dirty="0" smtClean="0"/>
              <a:t>Memory Management</a:t>
            </a:r>
          </a:p>
          <a:p>
            <a:pPr marL="1022350" lvl="2" indent="-395288"/>
            <a:r>
              <a:rPr lang="en-US" sz="2400" dirty="0" smtClean="0"/>
              <a:t>one of the most important and complex tasks of an operating system</a:t>
            </a:r>
          </a:p>
          <a:p>
            <a:pPr marL="1022350" lvl="2" indent="-395288"/>
            <a:r>
              <a:rPr lang="en-US" sz="2400" dirty="0" smtClean="0"/>
              <a:t>needs to be treated as a resource to be allocated to and shared among a number of active processes</a:t>
            </a:r>
          </a:p>
          <a:p>
            <a:pPr marL="1022350" lvl="2" indent="-395288"/>
            <a:r>
              <a:rPr lang="en-US" sz="2400" dirty="0" smtClean="0"/>
              <a:t>desirable to maintain as many processes in main memory as possible</a:t>
            </a:r>
          </a:p>
          <a:p>
            <a:pPr marL="1022350" lvl="2" indent="-395288"/>
            <a:r>
              <a:rPr lang="en-US" sz="2400" dirty="0" smtClean="0"/>
              <a:t>desirable to free programmers from size restriction in program development</a:t>
            </a:r>
          </a:p>
          <a:p>
            <a:pPr marL="1022350" lvl="2" indent="-395288"/>
            <a:r>
              <a:rPr lang="en-US" sz="2400" dirty="0" smtClean="0"/>
              <a:t>basic tools are paging and segmentation (possible to combine)</a:t>
            </a:r>
            <a:endParaRPr lang="en-US" sz="2400" dirty="0" smtClean="0"/>
          </a:p>
          <a:p>
            <a:pPr marL="1774825" lvl="4" indent="-295275"/>
            <a:r>
              <a:rPr lang="en-US" sz="2000" dirty="0" smtClean="0"/>
              <a:t>p</a:t>
            </a:r>
            <a:r>
              <a:rPr lang="en-US" sz="2000" dirty="0" smtClean="0"/>
              <a:t>aging </a:t>
            </a:r>
            <a:r>
              <a:rPr lang="en-US" sz="2000" dirty="0" smtClean="0"/>
              <a:t>– small fixed-sized pages</a:t>
            </a:r>
            <a:endParaRPr lang="en-US" sz="2000" dirty="0" smtClean="0"/>
          </a:p>
          <a:p>
            <a:pPr marL="1774825" lvl="4" indent="-295275"/>
            <a:r>
              <a:rPr lang="en-US" sz="2000" dirty="0" smtClean="0"/>
              <a:t>s</a:t>
            </a:r>
            <a:r>
              <a:rPr lang="en-US" sz="2000" dirty="0" smtClean="0"/>
              <a:t>egmentation </a:t>
            </a:r>
            <a:r>
              <a:rPr lang="en-US" sz="2000" dirty="0" smtClean="0"/>
              <a:t>– pieces of varying size</a:t>
            </a:r>
            <a:endParaRPr lang="en-US" sz="2000" dirty="0"/>
          </a:p>
        </p:txBody>
      </p:sp>
      <p:sp>
        <p:nvSpPr>
          <p:cNvPr id="2" name="Title 1"/>
          <p:cNvSpPr>
            <a:spLocks noGrp="1"/>
          </p:cNvSpPr>
          <p:nvPr>
            <p:ph type="title" idx="4294967295"/>
          </p:nvPr>
        </p:nvSpPr>
        <p:spPr>
          <a:xfrm>
            <a:off x="914400" y="0"/>
            <a:ext cx="7824788" cy="1323975"/>
          </a:xfrm>
        </p:spPr>
        <p:txBody>
          <a:bodyPr/>
          <a:lstStyle/>
          <a:p>
            <a:r>
              <a:rPr lang="en-US" b="1" dirty="0" smtClean="0">
                <a:solidFill>
                  <a:schemeClr val="accent1">
                    <a:lumMod val="50000"/>
                  </a:schemeClr>
                </a:solidFill>
              </a:rPr>
              <a:t>Summary</a:t>
            </a:r>
            <a:endParaRPr lang="en-US" b="1" dirty="0">
              <a:solidFill>
                <a:schemeClr val="accent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00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slide(fromBottom)">
                                      <p:cBhvr>
                                        <p:cTn id="7" dur="500"/>
                                        <p:tgtEl>
                                          <p:spTgt spid="3">
                                            <p:txEl>
                                              <p:pRg st="6" end="6"/>
                                            </p:txEl>
                                          </p:spTgt>
                                        </p:tgtEl>
                                      </p:cBhvr>
                                    </p:animEffect>
                                  </p:childTnLst>
                                </p:cTn>
                              </p:par>
                            </p:childTnLst>
                          </p:cTn>
                        </p:par>
                        <p:par>
                          <p:cTn id="8" fill="hold">
                            <p:stCondLst>
                              <p:cond delay="1500"/>
                            </p:stCondLst>
                            <p:childTnLst>
                              <p:par>
                                <p:cTn id="9" presetID="12" presetClass="entr" presetSubtype="4" fill="hold" grpId="0" nodeType="afterEffect">
                                  <p:stCondLst>
                                    <p:cond delay="100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slide(fromBottom)">
                                      <p:cBhvr>
                                        <p:cTn id="1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4800600" cy="1143948"/>
          </a:xfrm>
        </p:spPr>
        <p:txBody>
          <a:bodyPr/>
          <a:lstStyle/>
          <a:p>
            <a:r>
              <a:rPr lang="en-US" b="1" dirty="0" smtClean="0">
                <a:solidFill>
                  <a:schemeClr val="accent6">
                    <a:lumMod val="75000"/>
                  </a:schemeClr>
                </a:solidFill>
              </a:rPr>
              <a:t>Relocation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209800"/>
            <a:ext cx="8229600" cy="5257800"/>
          </a:xfrm>
        </p:spPr>
        <p:txBody>
          <a:bodyPr>
            <a:normAutofit/>
          </a:bodyPr>
          <a:lstStyle/>
          <a:p>
            <a:r>
              <a:rPr lang="en-US" dirty="0" smtClean="0"/>
              <a:t>Programmers typically do not know in advance which other programs will be resident in main memory at the time of execution of their program</a:t>
            </a:r>
          </a:p>
          <a:p>
            <a:r>
              <a:rPr lang="en-US" dirty="0" smtClean="0"/>
              <a:t>Active processes need to be able to be swapped in and out of main memory in order to maximize processor utilization</a:t>
            </a:r>
          </a:p>
          <a:p>
            <a:r>
              <a:rPr lang="en-US" dirty="0" smtClean="0"/>
              <a:t>Specifying that a process must be placed in the same memory</a:t>
            </a:r>
            <a:r>
              <a:rPr lang="en-US" dirty="0" smtClean="0"/>
              <a:t>          region </a:t>
            </a:r>
            <a:r>
              <a:rPr lang="en-US" dirty="0" smtClean="0"/>
              <a:t>when it is swapped back in would be limiting</a:t>
            </a:r>
          </a:p>
          <a:p>
            <a:pPr lvl="2"/>
            <a:r>
              <a:rPr lang="en-US" sz="2000" dirty="0" smtClean="0"/>
              <a:t>may need to </a:t>
            </a:r>
            <a:r>
              <a:rPr lang="en-US" sz="2000" i="1" dirty="0" smtClean="0"/>
              <a:t>relocate </a:t>
            </a:r>
            <a:r>
              <a:rPr lang="en-US" sz="2000" dirty="0" smtClean="0"/>
              <a:t> the process to a different area</a:t>
            </a:r>
            <a:r>
              <a:rPr lang="en-US" sz="2000" dirty="0" smtClean="0"/>
              <a:t>                          of </a:t>
            </a:r>
            <a:r>
              <a:rPr lang="en-US" sz="2000" dirty="0" smtClean="0"/>
              <a:t>memory</a:t>
            </a:r>
            <a:endParaRPr lang="en-US" sz="2000" dirty="0"/>
          </a:p>
        </p:txBody>
      </p:sp>
      <p:pic>
        <p:nvPicPr>
          <p:cNvPr id="7" name="Picture 6"/>
          <p:cNvPicPr>
            <a:picLocks noChangeAspect="1"/>
          </p:cNvPicPr>
          <p:nvPr/>
        </p:nvPicPr>
        <p:blipFill>
          <a:blip r:embed="rId3"/>
          <a:stretch>
            <a:fillRect/>
          </a:stretch>
        </p:blipFill>
        <p:spPr>
          <a:xfrm>
            <a:off x="6629400" y="4379324"/>
            <a:ext cx="2514600" cy="247867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100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9200" y="533400"/>
            <a:ext cx="8382000" cy="838200"/>
          </a:xfrm>
        </p:spPr>
        <p:txBody>
          <a:bodyPr/>
          <a:lstStyle/>
          <a:p>
            <a:pPr algn="l"/>
            <a:r>
              <a:rPr lang="en-US" sz="4800" dirty="0" smtClean="0">
                <a:solidFill>
                  <a:schemeClr val="accent4">
                    <a:lumMod val="50000"/>
                  </a:schemeClr>
                </a:solidFill>
              </a:rPr>
              <a:t>Addressing Requirements</a:t>
            </a:r>
            <a:endParaRPr lang="en-US" sz="4800" dirty="0">
              <a:solidFill>
                <a:schemeClr val="accent4">
                  <a:lumMod val="50000"/>
                </a:schemeClr>
              </a:solidFill>
            </a:endParaRPr>
          </a:p>
        </p:txBody>
      </p:sp>
      <p:pic>
        <p:nvPicPr>
          <p:cNvPr id="4" name="Content Placeholder 3" descr="Fig07_01.gif"/>
          <p:cNvPicPr>
            <a:picLocks noGrp="1" noChangeAspect="1"/>
          </p:cNvPicPr>
          <p:nvPr>
            <p:ph type="pic" sz="quarter" idx="4294967295"/>
          </p:nvPr>
        </p:nvPicPr>
        <p:blipFill>
          <a:blip r:embed="rId3"/>
          <a:srcRect t="-40031" b="-40031"/>
          <a:stretch>
            <a:fillRect/>
          </a:stretch>
        </p:blipFill>
        <p:spPr>
          <a:xfrm>
            <a:off x="1828800" y="-457200"/>
            <a:ext cx="5715000" cy="9005298"/>
          </a:xfrm>
        </p:spPr>
      </p:pic>
    </p:spTree>
  </p:cSld>
  <p:clrMapOvr>
    <a:masterClrMapping/>
  </p:clrMapOvr>
  <p:transition spd="slow">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smtClean="0">
                <a:solidFill>
                  <a:schemeClr val="accent6">
                    <a:lumMod val="75000"/>
                  </a:schemeClr>
                </a:solidFill>
              </a:rPr>
              <a:t>Protection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057400"/>
            <a:ext cx="8229600" cy="5105400"/>
          </a:xfrm>
        </p:spPr>
        <p:txBody>
          <a:bodyPr/>
          <a:lstStyle/>
          <a:p>
            <a:r>
              <a:rPr lang="en-US" dirty="0" smtClean="0"/>
              <a:t>Processes need to acquire permission to reference memory locations for reading or writing purposes</a:t>
            </a:r>
          </a:p>
          <a:p>
            <a:r>
              <a:rPr lang="en-US" dirty="0" smtClean="0"/>
              <a:t>Location of a program in main memory is unpredictable</a:t>
            </a:r>
          </a:p>
          <a:p>
            <a:r>
              <a:rPr lang="en-US" dirty="0" smtClean="0"/>
              <a:t>Memory references generated by a process must be checked at run time</a:t>
            </a:r>
          </a:p>
          <a:p>
            <a:r>
              <a:rPr lang="en-US" dirty="0" smtClean="0"/>
              <a:t>Mechanisms that support relocation also support protection</a:t>
            </a:r>
          </a:p>
          <a:p>
            <a:endParaRPr lang="en-US" dirty="0"/>
          </a:p>
        </p:txBody>
      </p:sp>
      <p:pic>
        <p:nvPicPr>
          <p:cNvPr id="4" name="Picture 3"/>
          <p:cNvPicPr>
            <a:picLocks noChangeAspect="1"/>
          </p:cNvPicPr>
          <p:nvPr/>
        </p:nvPicPr>
        <p:blipFill>
          <a:blip r:embed="rId3"/>
          <a:stretch>
            <a:fillRect/>
          </a:stretch>
        </p:blipFill>
        <p:spPr>
          <a:xfrm>
            <a:off x="3200400" y="4495800"/>
            <a:ext cx="2965704" cy="20447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to="" calcmode="lin" valueType="num">
                                      <p:cBhvr>
                                        <p:cTn id="16"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824788" cy="1143948"/>
          </a:xfrm>
        </p:spPr>
        <p:txBody>
          <a:bodyPr/>
          <a:lstStyle/>
          <a:p>
            <a:pPr algn="ctr"/>
            <a:r>
              <a:rPr lang="en-US" sz="6000" b="1" dirty="0" smtClean="0">
                <a:solidFill>
                  <a:schemeClr val="accent1">
                    <a:lumMod val="50000"/>
                  </a:schemeClr>
                </a:solidFill>
              </a:rPr>
              <a:t>Sharing</a:t>
            </a:r>
            <a:endParaRPr lang="en-US" sz="6000" b="1" dirty="0">
              <a:solidFill>
                <a:schemeClr val="accent1">
                  <a:lumMod val="50000"/>
                </a:schemeClr>
              </a:solidFill>
            </a:endParaRPr>
          </a:p>
        </p:txBody>
      </p:sp>
      <p:sp>
        <p:nvSpPr>
          <p:cNvPr id="3" name="Content Placeholder 2"/>
          <p:cNvSpPr>
            <a:spLocks noGrp="1"/>
          </p:cNvSpPr>
          <p:nvPr>
            <p:ph idx="4294967295"/>
          </p:nvPr>
        </p:nvSpPr>
        <p:spPr>
          <a:xfrm>
            <a:off x="533400" y="2133600"/>
            <a:ext cx="8229600" cy="5181600"/>
          </a:xfrm>
        </p:spPr>
        <p:txBody>
          <a:bodyPr/>
          <a:lstStyle/>
          <a:p>
            <a:r>
              <a:rPr lang="en-US" sz="2200" dirty="0" smtClean="0"/>
              <a:t>Advantageous to allow each process access to the same copy of the program rather than have their own separate copy</a:t>
            </a:r>
          </a:p>
          <a:p>
            <a:r>
              <a:rPr lang="en-US" sz="2200" dirty="0" smtClean="0"/>
              <a:t>Memory management must allow controlled access to shared areas of memory without compromising protection</a:t>
            </a:r>
          </a:p>
          <a:p>
            <a:r>
              <a:rPr lang="en-US" sz="2200" dirty="0" smtClean="0"/>
              <a:t>Mechanisms used to support relocation support sharing capabilities</a:t>
            </a:r>
          </a:p>
          <a:p>
            <a:endParaRPr lang="en-US" dirty="0"/>
          </a:p>
        </p:txBody>
      </p:sp>
      <p:pic>
        <p:nvPicPr>
          <p:cNvPr id="7" name="Picture 6"/>
          <p:cNvPicPr>
            <a:picLocks noChangeAspect="1"/>
          </p:cNvPicPr>
          <p:nvPr/>
        </p:nvPicPr>
        <p:blipFill>
          <a:blip r:embed="rId3"/>
          <a:stretch>
            <a:fillRect/>
          </a:stretch>
        </p:blipFill>
        <p:spPr>
          <a:xfrm>
            <a:off x="3733800" y="4724400"/>
            <a:ext cx="1752600" cy="1752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37" presetClass="entr" presetSubtype="0" fill="hold" grpId="1"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3000"/>
                                        <p:tgtEl>
                                          <p:spTgt spid="3">
                                            <p:txEl>
                                              <p:pRg st="1" end="1"/>
                                            </p:txEl>
                                          </p:spTgt>
                                        </p:tgtEl>
                                      </p:cBhvr>
                                    </p:animEffect>
                                    <p:anim calcmode="lin" valueType="num">
                                      <p:cBhvr>
                                        <p:cTn id="12"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27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4" dur="300" accel="100000" fill="hold">
                                          <p:stCondLst>
                                            <p:cond delay="27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15" presetID="2" presetClass="entr" presetSubtype="2" accel="50000" decel="5000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220148"/>
          </a:xfrm>
        </p:spPr>
        <p:txBody>
          <a:bodyPr/>
          <a:lstStyle/>
          <a:p>
            <a:pPr algn="ctr"/>
            <a:r>
              <a:rPr lang="en-US" b="1" dirty="0" smtClean="0">
                <a:ln w="1905"/>
                <a:solidFill>
                  <a:schemeClr val="accent4">
                    <a:lumMod val="50000"/>
                  </a:schemeClr>
                </a:solidFill>
                <a:effectLst>
                  <a:innerShdw blurRad="69850" dist="43180" dir="5400000">
                    <a:srgbClr val="000000">
                      <a:alpha val="65000"/>
                    </a:srgbClr>
                  </a:innerShdw>
                </a:effectLst>
              </a:rPr>
              <a:t>Logical </a:t>
            </a:r>
            <a:r>
              <a:rPr lang="en-US" b="1" dirty="0" smtClean="0">
                <a:ln w="1905"/>
                <a:solidFill>
                  <a:schemeClr val="accent4">
                    <a:lumMod val="50000"/>
                  </a:schemeClr>
                </a:solidFill>
                <a:effectLst>
                  <a:innerShdw blurRad="69850" dist="43180" dir="5400000">
                    <a:srgbClr val="000000">
                      <a:alpha val="65000"/>
                    </a:srgbClr>
                  </a:innerShdw>
                </a:effectLst>
              </a:rPr>
              <a:t>Organization</a:t>
            </a:r>
            <a:endParaRPr lang="en-US"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86000"/>
            <a:ext cx="8229600" cy="4267200"/>
          </a:xfrm>
        </p:spPr>
        <p:txBody>
          <a:bodyPr>
            <a:normAutofit lnSpcReduction="10000"/>
          </a:bodyPr>
          <a:lstStyle/>
          <a:p>
            <a:r>
              <a:rPr lang="en-US" sz="2300" dirty="0" smtClean="0"/>
              <a:t>Memory is organized as linear</a:t>
            </a:r>
          </a:p>
          <a:p>
            <a:endParaRPr lang="en-US" dirty="0" smtClean="0"/>
          </a:p>
          <a:p>
            <a:endParaRPr lang="en-US" dirty="0" smtClean="0"/>
          </a:p>
          <a:p>
            <a:endParaRPr lang="en-US" dirty="0" smtClean="0"/>
          </a:p>
          <a:p>
            <a:endParaRPr lang="en-US" dirty="0" smtClean="0"/>
          </a:p>
          <a:p>
            <a:pPr>
              <a:buNone/>
            </a:pPr>
            <a:endParaRPr lang="en-US" sz="1200" dirty="0" smtClean="0"/>
          </a:p>
          <a:p>
            <a:pPr>
              <a:buNone/>
            </a:pPr>
            <a:endParaRPr lang="en-US" sz="1200" dirty="0" smtClean="0"/>
          </a:p>
          <a:p>
            <a:r>
              <a:rPr lang="en-US" sz="2300" dirty="0" smtClean="0"/>
              <a:t>Segmentation is the tool that most readily satisfies requirements</a:t>
            </a:r>
          </a:p>
          <a:p>
            <a:endParaRPr lang="en-US" sz="2600" dirty="0"/>
          </a:p>
        </p:txBody>
      </p:sp>
      <p:graphicFrame>
        <p:nvGraphicFramePr>
          <p:cNvPr id="4" name="Diagram 3"/>
          <p:cNvGraphicFramePr/>
          <p:nvPr/>
        </p:nvGraphicFramePr>
        <p:xfrm>
          <a:off x="1295400" y="2971800"/>
          <a:ext cx="6553200" cy="2413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8109</Words>
  <Application>Microsoft Macintosh PowerPoint</Application>
  <PresentationFormat>On-screen Show (4:3)</PresentationFormat>
  <Paragraphs>379</Paragraphs>
  <Slides>41</Slides>
  <Notes>40</Notes>
  <HiddenSlides>0</HiddenSlides>
  <MMClips>0</MMClips>
  <ScaleCrop>false</ScaleCrop>
  <HeadingPairs>
    <vt:vector size="6" baseType="variant">
      <vt:variant>
        <vt:lpstr>Design Template</vt:lpstr>
      </vt:variant>
      <vt:variant>
        <vt:i4>2</vt:i4>
      </vt:variant>
      <vt:variant>
        <vt:lpstr>Embedded OLE Servers</vt:lpstr>
      </vt:variant>
      <vt:variant>
        <vt:i4>1</vt:i4>
      </vt:variant>
      <vt:variant>
        <vt:lpstr>Slide Titles</vt:lpstr>
      </vt:variant>
      <vt:variant>
        <vt:i4>41</vt:i4>
      </vt:variant>
    </vt:vector>
  </HeadingPairs>
  <TitlesOfParts>
    <vt:vector size="44" baseType="lpstr">
      <vt:lpstr>Custom Design</vt:lpstr>
      <vt:lpstr>Codex</vt:lpstr>
      <vt:lpstr>Document</vt:lpstr>
      <vt:lpstr>Chapter 7 Memory Management</vt:lpstr>
      <vt:lpstr>Operating Systems: Internals and Design Principles</vt:lpstr>
      <vt:lpstr>Memory Management  Terms</vt:lpstr>
      <vt:lpstr>Memory Management Requirements</vt:lpstr>
      <vt:lpstr>Relocation</vt:lpstr>
      <vt:lpstr>Addressing Requirements</vt:lpstr>
      <vt:lpstr>Protection</vt:lpstr>
      <vt:lpstr>Sharing</vt:lpstr>
      <vt:lpstr>Logical Organization</vt:lpstr>
      <vt:lpstr>Physical Organization</vt:lpstr>
      <vt:lpstr>Memory Partitioning</vt:lpstr>
      <vt:lpstr>Table 7.2 Memory Management Techniques</vt:lpstr>
      <vt:lpstr>Fixed Partitioning</vt:lpstr>
      <vt:lpstr>Disadvantages</vt:lpstr>
      <vt:lpstr>Unequal Size Partitions</vt:lpstr>
      <vt:lpstr>Memory Assignment</vt:lpstr>
      <vt:lpstr>Disadvantages</vt:lpstr>
      <vt:lpstr>Dynamic Partitioning</vt:lpstr>
      <vt:lpstr>Effect of Dynamic  Partitioning</vt:lpstr>
      <vt:lpstr>Dynamic Partitioning</vt:lpstr>
      <vt:lpstr>Placement Algorithms</vt:lpstr>
      <vt:lpstr>Memory Configuration  Example</vt:lpstr>
      <vt:lpstr>Buddy System</vt:lpstr>
      <vt:lpstr>Buddy System Example</vt:lpstr>
      <vt:lpstr>     Tree Representation</vt:lpstr>
      <vt:lpstr>Addresses</vt:lpstr>
      <vt:lpstr>Relocation</vt:lpstr>
      <vt:lpstr>Paging</vt:lpstr>
      <vt:lpstr>Assignment of Process to Free Frames</vt:lpstr>
      <vt:lpstr>Page Table</vt:lpstr>
      <vt:lpstr>Data Structures</vt:lpstr>
      <vt:lpstr>Logical Addresses</vt:lpstr>
      <vt:lpstr>Slide 33</vt:lpstr>
      <vt:lpstr>Segmentation</vt:lpstr>
      <vt:lpstr> Logical-to-Physical Address  Translation - Segmentation </vt:lpstr>
      <vt:lpstr>Security Issues</vt:lpstr>
      <vt:lpstr>Buffer Overflow Attacks</vt:lpstr>
      <vt:lpstr>Buffer Overflow Example</vt:lpstr>
      <vt:lpstr>Buffer Overflow  Stack Values</vt:lpstr>
      <vt:lpstr>Defending Against  Buffer Overflows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2011-03-30T02:08:02Z</dcterms:created>
  <dcterms:modified xsi:type="dcterms:W3CDTF">2011-04-02T22:06:47Z</dcterms:modified>
</cp:coreProperties>
</file>