
<file path=[Content_Types].xml><?xml version="1.0" encoding="utf-8"?>
<Types xmlns="http://schemas.openxmlformats.org/package/2006/content-types">
  <Override PartName="/ppt/slideLayouts/slideLayout8.xml" ContentType="application/vnd.openxmlformats-officedocument.presentationml.slideLayout+xml"/>
  <Default Extension="docx" ContentType="application/vnd.openxmlformats-officedocument.wordprocessingml.document"/>
  <Override PartName="/ppt/notesSlides/notesSlide31.xml" ContentType="application/vnd.openxmlformats-officedocument.presentationml.notesSlide+xml"/>
  <Override PartName="/ppt/diagrams/quickStyle7.xml" ContentType="application/vnd.openxmlformats-officedocument.drawingml.diagramStyle+xml"/>
  <Override PartName="/ppt/slides/slide28.xml" ContentType="application/vnd.openxmlformats-officedocument.presentationml.slide+xml"/>
  <Override PartName="/ppt/diagrams/drawing2.xml" ContentType="application/vnd.ms-office.drawingml.diagramDrawing+xml"/>
  <Override PartName="/ppt/diagrams/drawing4.xml" ContentType="application/vnd.ms-office.drawingml.diagramDrawing+xml"/>
  <Override PartName="/ppt/diagrams/colors1.xml" ContentType="application/vnd.openxmlformats-officedocument.drawingml.diagramColors+xml"/>
  <Override PartName="/docProps/app.xml" ContentType="application/vnd.openxmlformats-officedocument.extended-properties+xml"/>
  <Override PartName="/ppt/notesSlides/notesSlide9.xml" ContentType="application/vnd.openxmlformats-officedocument.presentationml.notesSlide+xml"/>
  <Override PartName="/ppt/notesSlides/notesSlide32.xml" ContentType="application/vnd.openxmlformats-officedocument.presentationml.notesSlide+xml"/>
  <Override PartName="/ppt/slides/slide11.xml" ContentType="application/vnd.openxmlformats-officedocument.presentationml.slide+xml"/>
  <Override PartName="/ppt/diagrams/layout8.xml" ContentType="application/vnd.openxmlformats-officedocument.drawingml.diagramLayout+xml"/>
  <Override PartName="/ppt/slides/slide47.xml" ContentType="application/vnd.openxmlformats-officedocument.presentationml.slide+xml"/>
  <Override PartName="/ppt/slideLayouts/slideLayout21.xml" ContentType="application/vnd.openxmlformats-officedocument.presentationml.slideLayout+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slideLayouts/slideLayout24.xml" ContentType="application/vnd.openxmlformats-officedocument.presentationml.slideLayout+xml"/>
  <Override PartName="/ppt/diagrams/drawing7.xml" ContentType="application/vnd.ms-office.drawingml.diagramDrawing+xml"/>
  <Override PartName="/ppt/diagrams/drawing5.xml" ContentType="application/vnd.ms-office.drawingml.diagramDrawing+xml"/>
  <Override PartName="/ppt/slides/slide1.xml" ContentType="application/vnd.openxmlformats-officedocument.presentationml.slide+xml"/>
  <Override PartName="/ppt/tableStyles.xml" ContentType="application/vnd.openxmlformats-officedocument.presentationml.tableStyles+xml"/>
  <Override PartName="/ppt/diagrams/data1.xml" ContentType="application/vnd.openxmlformats-officedocument.drawingml.diagramData+xml"/>
  <Default Extension="wmf" ContentType="image/x-wmf"/>
  <Override PartName="/ppt/notesSlides/notesSlide15.xml" ContentType="application/vnd.openxmlformats-officedocument.presentationml.notesSlide+xml"/>
  <Override PartName="/ppt/diagrams/quickStyle8.xml" ContentType="application/vnd.openxmlformats-officedocument.drawingml.diagramStyle+xml"/>
  <Override PartName="/ppt/notesSlides/notesSlide23.xml" ContentType="application/vnd.openxmlformats-officedocument.presentationml.notesSlide+xml"/>
  <Override PartName="/ppt/notesSlides/notesSlide42.xml" ContentType="application/vnd.openxmlformats-officedocument.presentationml.notesSlide+xml"/>
  <Override PartName="/ppt/diagrams/colors10.xml" ContentType="application/vnd.openxmlformats-officedocument.drawingml.diagramColors+xml"/>
  <Default Extension="pict" ContentType="image/pict"/>
  <Override PartName="/ppt/notesSlides/notesSlide35.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diagrams/data6.xml" ContentType="application/vnd.openxmlformats-officedocument.drawingml.diagramData+xml"/>
  <Override PartName="/ppt/notesSlides/notesSlide51.xml" ContentType="application/vnd.openxmlformats-officedocument.presentationml.notesSlide+xml"/>
  <Override PartName="/ppt/notesSlides/notesSlide13.xml" ContentType="application/vnd.openxmlformats-officedocument.presentationml.notesSlide+xml"/>
  <Override PartName="/ppt/diagrams/quickStyle9.xml" ContentType="application/vnd.openxmlformats-officedocument.drawingml.diagramStyle+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notesSlides/notesSlide45.xml" ContentType="application/vnd.openxmlformats-officedocument.presentationml.notesSlide+xml"/>
  <Override PartName="/ppt/slides/slide10.xml" ContentType="application/vnd.openxmlformats-officedocument.presentationml.slide+xml"/>
  <Override PartName="/ppt/notesSlides/notesSlide48.xml" ContentType="application/vnd.openxmlformats-officedocument.presentationml.notesSlide+xml"/>
  <Override PartName="/ppt/slides/slide33.xml" ContentType="application/vnd.openxmlformats-officedocument.presentationml.slide+xml"/>
  <Override PartName="/ppt/diagrams/quickStyle5.xml" ContentType="application/vnd.openxmlformats-officedocument.drawingml.diagramStyle+xml"/>
  <Default Extension="vml" ContentType="application/vnd.openxmlformats-officedocument.vmlDrawing"/>
  <Override PartName="/ppt/diagrams/data11.xml" ContentType="application/vnd.openxmlformats-officedocument.drawingml.diagramData+xml"/>
  <Default Extension="png" ContentType="image/png"/>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Default Extension="bin" ContentType="application/vnd.openxmlformats-officedocument.presentationml.printerSettings"/>
  <Override PartName="/ppt/slides/slide53.xml" ContentType="application/vnd.openxmlformats-officedocument.presentationml.slide+xml"/>
  <Override PartName="/ppt/notesSlides/notesSlide24.xml" ContentType="application/vnd.openxmlformats-officedocument.presentationml.notesSlide+xml"/>
  <Override PartName="/ppt/slideLayouts/slideLayout19.xml" ContentType="application/vnd.openxmlformats-officedocument.presentationml.slideLayout+xml"/>
  <Override PartName="/ppt/notesSlides/notesSlide47.xml" ContentType="application/vnd.openxmlformats-officedocument.presentationml.notesSlide+xml"/>
  <Override PartName="/ppt/slides/slide55.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notesSlides/notesSlide2.xml" ContentType="application/vnd.openxmlformats-officedocument.presentationml.notesSlide+xml"/>
  <Override PartName="/ppt/notesSlides/notesSlide53.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ppt/notesSlides/notesSlide25.xml" ContentType="application/vnd.openxmlformats-officedocument.presentationml.notesSlide+xml"/>
  <Override PartName="/ppt/diagrams/quickStyle10.xml" ContentType="application/vnd.openxmlformats-officedocument.drawingml.diagramStyle+xml"/>
  <Override PartName="/ppt/notesSlides/notesSlide40.xml" ContentType="application/vnd.openxmlformats-officedocument.presentationml.notesSlide+xml"/>
  <Override PartName="/ppt/slides/slide45.xml" ContentType="application/vnd.openxmlformats-officedocument.presentationml.slide+xml"/>
  <Override PartName="/ppt/notesSlides/notesSlide38.xml" ContentType="application/vnd.openxmlformats-officedocument.presentationml.notesSlide+xml"/>
  <Override PartName="/ppt/diagrams/layout10.xml" ContentType="application/vnd.openxmlformats-officedocument.drawingml.diagramLayout+xml"/>
  <Override PartName="/ppt/notesSlides/notesSlide21.xml" ContentType="application/vnd.openxmlformats-officedocument.presentationml.notesSlide+xml"/>
  <Override PartName="/ppt/diagrams/colors11.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54.xml" ContentType="application/vnd.openxmlformats-officedocument.presentationml.slide+xml"/>
  <Override PartName="/ppt/notesSlides/notesSlide3.xml" ContentType="application/vnd.openxmlformats-officedocument.presentationml.notesSlide+xml"/>
  <Override PartName="/ppt/notesSlides/notesSlide36.xml" ContentType="application/vnd.openxmlformats-officedocument.presentationml.notesSlide+xml"/>
  <Override PartName="/ppt/slides/slide58.xml" ContentType="application/vnd.openxmlformats-officedocument.presentationml.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40.xml" ContentType="application/vnd.openxmlformats-officedocument.presentationml.slide+xml"/>
  <Override PartName="/ppt/slideLayouts/slideLayout18.xml" ContentType="application/vnd.openxmlformats-officedocument.presentationml.slideLayout+xml"/>
  <Override PartName="/ppt/diagrams/quickStyle4.xml" ContentType="application/vnd.openxmlformats-officedocument.drawingml.diagramStyle+xml"/>
  <Override PartName="/ppt/notesSlides/notesSlide50.xml" ContentType="application/vnd.openxmlformats-officedocument.presentationml.notesSlide+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37.xml" ContentType="application/vnd.openxmlformats-officedocument.presentationml.notesSlide+xml"/>
  <Override PartName="/ppt/diagrams/data8.xml" ContentType="application/vnd.openxmlformats-officedocument.drawingml.diagramData+xml"/>
  <Override PartName="/ppt/diagrams/colors3.xml" ContentType="application/vnd.openxmlformats-officedocument.drawingml.diagramColors+xml"/>
  <Override PartName="/ppt/diagrams/data9.xml" ContentType="application/vnd.openxmlformats-officedocument.drawingml.diagramData+xml"/>
  <Override PartName="/ppt/notesSlides/notesSlide60.xml" ContentType="application/vnd.openxmlformats-officedocument.presentationml.notesSlide+xml"/>
  <Override PartName="/ppt/slides/slide49.xml" ContentType="application/vnd.openxmlformats-officedocument.presentationml.slide+xml"/>
  <Override PartName="/ppt/slideLayouts/slideLayout20.xml" ContentType="application/vnd.openxmlformats-officedocument.presentationml.slideLayout+xml"/>
  <Override PartName="/ppt/diagrams/layout5.xml" ContentType="application/vnd.openxmlformats-officedocument.drawingml.diagramLayout+xml"/>
  <Override PartName="/ppt/slides/slide48.xml" ContentType="application/vnd.openxmlformats-officedocument.presentationml.slide+xml"/>
  <Override PartName="/ppt/diagrams/quickStyle6.xml" ContentType="application/vnd.openxmlformats-officedocument.drawingml.diagramStyle+xml"/>
  <Override PartName="/ppt/diagrams/layout7.xml" ContentType="application/vnd.openxmlformats-officedocument.drawingml.diagramLayout+xml"/>
  <Override PartName="/ppt/presentation.xml" ContentType="application/vnd.openxmlformats-officedocument.presentationml.presentation.main+xml"/>
  <Default Extension="jpeg" ContentType="image/jpeg"/>
  <Override PartName="/ppt/slides/slide3.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s/slide15.xml" ContentType="application/vnd.openxmlformats-officedocument.presentationml.slide+xml"/>
  <Override PartName="/ppt/notesSlides/notesSlide49.xml" ContentType="application/vnd.openxmlformats-officedocument.presentationml.notesSlide+xml"/>
  <Override PartName="/ppt/slideLayouts/slideLayout15.xml" ContentType="application/vnd.openxmlformats-officedocument.presentationml.slideLayout+xml"/>
  <Override PartName="/ppt/diagrams/layout9.xml" ContentType="application/vnd.openxmlformats-officedocument.drawingml.diagramLayout+xml"/>
  <Override PartName="/ppt/diagrams/colors5.xml" ContentType="application/vnd.openxmlformats-officedocument.drawingml.diagramColors+xml"/>
  <Override PartName="/ppt/slides/slide9.xml" ContentType="application/vnd.openxmlformats-officedocument.presentationml.slide+xml"/>
  <Default Extension="rels" ContentType="application/vnd.openxmlformats-package.relationships+xml"/>
  <Override PartName="/ppt/slides/slide39.xml" ContentType="application/vnd.openxmlformats-officedocument.presentationml.slide+xml"/>
  <Override PartName="/ppt/slides/slide32.xml" ContentType="application/vnd.openxmlformats-officedocument.presentationml.slide+xml"/>
  <Override PartName="/ppt/diagrams/colors6.xml" ContentType="application/vnd.openxmlformats-officedocument.drawingml.diagramColors+xml"/>
  <Override PartName="/ppt/slides/slide16.xml" ContentType="application/vnd.openxmlformats-officedocument.presentationml.slide+xml"/>
  <Override PartName="/ppt/slides/slide38.xml" ContentType="application/vnd.openxmlformats-officedocument.presentationml.slide+xml"/>
  <Default Extension="gif" ContentType="image/gif"/>
  <Override PartName="/ppt/slides/slide29.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slideLayouts/slideLayout23.xml" ContentType="application/vnd.openxmlformats-officedocument.presentationml.slideLayout+xml"/>
  <Override PartName="/ppt/slides/slide36.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diagrams/layout1.xml" ContentType="application/vnd.openxmlformats-officedocument.drawingml.diagramLayout+xml"/>
  <Override PartName="/ppt/diagrams/quickStyle11.xml" ContentType="application/vnd.openxmlformats-officedocument.drawingml.diagramStyle+xml"/>
  <Override PartName="/ppt/notesSlides/notesSlide16.xml" ContentType="application/vnd.openxmlformats-officedocument.presentationml.notesSlide+xml"/>
  <Override PartName="/ppt/notesSlides/notesSlide61.xml" ContentType="application/vnd.openxmlformats-officedocument.presentationml.notesSlide+xml"/>
  <Override PartName="/ppt/notesSlides/notesSlide56.xml" ContentType="application/vnd.openxmlformats-officedocument.presentationml.notesSlide+xml"/>
  <Override PartName="/ppt/diagrams/colors7.xml" ContentType="application/vnd.openxmlformats-officedocument.drawingml.diagramColors+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s/slide52.xml" ContentType="application/vnd.openxmlformats-officedocument.presentationml.slide+xml"/>
  <Override PartName="/ppt/slides/slide5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diagrams/quickStyle3.xml" ContentType="application/vnd.openxmlformats-officedocument.drawingml.diagramStyle+xml"/>
  <Override PartName="/ppt/diagrams/layout4.xml" ContentType="application/vnd.openxmlformats-officedocument.drawingml.diagramLayout+xml"/>
  <Override PartName="/ppt/diagrams/layout11.xml" ContentType="application/vnd.openxmlformats-officedocument.drawingml.diagramLayout+xml"/>
  <Override PartName="/ppt/notesSlides/notesSlide4.xml" ContentType="application/vnd.openxmlformats-officedocument.presentationml.notesSlide+xml"/>
  <Override PartName="/ppt/notesSlides/notesSlide41.xml" ContentType="application/vnd.openxmlformats-officedocument.presentationml.notesSlide+xml"/>
  <Override PartName="/ppt/diagrams/drawing11.xml" ContentType="application/vnd.ms-office.drawingml.diagramDrawing+xml"/>
  <Override PartName="/ppt/slides/slide13.xml" ContentType="application/vnd.openxmlformats-officedocument.presentationml.slide+xml"/>
  <Override PartName="/ppt/notesSlides/notesSlide17.xml" ContentType="application/vnd.openxmlformats-officedocument.presentationml.notesSlide+xml"/>
  <Override PartName="/ppt/diagrams/data10.xml" ContentType="application/vnd.openxmlformats-officedocument.drawingml.diagramData+xml"/>
  <Override PartName="/ppt/notesSlides/notesSlide6.xml" ContentType="application/vnd.openxmlformats-officedocument.presentationml.notesSlide+xml"/>
  <Override PartName="/ppt/notesSlides/notesSlide57.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diagrams/data3.xml" ContentType="application/vnd.openxmlformats-officedocument.drawingml.diagramData+xml"/>
  <Override PartName="/ppt/diagrams/quickStyle1.xml" ContentType="application/vnd.openxmlformats-officedocument.drawingml.diagramStyl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9.xml" ContentType="application/vnd.openxmlformats-officedocument.drawingml.diagramColors+xml"/>
  <Override PartName="/ppt/slideLayouts/slideLayout14.xml" ContentType="application/vnd.openxmlformats-officedocument.presentationml.slideLayout+xml"/>
  <Override PartName="/ppt/notesSlides/notesSlide43.xml" ContentType="application/vnd.openxmlformats-officedocument.presentationml.notesSlide+xml"/>
  <Override PartName="/ppt/presProps.xml" ContentType="application/vnd.openxmlformats-officedocument.presentationml.presProps+xml"/>
  <Override PartName="/ppt/notesSlides/notesSlide18.xml" ContentType="application/vnd.openxmlformats-officedocument.presentationml.notesSlide+xml"/>
  <Override PartName="/ppt/slides/slide27.xml" ContentType="application/vnd.openxmlformats-officedocument.presentationml.slide+xml"/>
  <Override PartName="/ppt/slideLayouts/slideLayout16.xml" ContentType="application/vnd.openxmlformats-officedocument.presentationml.slideLayout+xml"/>
  <Override PartName="/ppt/notesSlides/notesSlide10.xml" ContentType="application/vnd.openxmlformats-officedocument.presentationml.notesSlide+xml"/>
  <Override PartName="/ppt/slideMasters/slideMaster2.xml" ContentType="application/vnd.openxmlformats-officedocument.presentationml.slideMaster+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55.xml" ContentType="application/vnd.openxmlformats-officedocument.presentationml.notesSlide+xml"/>
  <Override PartName="/ppt/diagrams/drawing10.xml" ContentType="application/vnd.ms-office.drawingml.diagramDrawing+xml"/>
  <Override PartName="/ppt/slides/slide12.xml" ContentType="application/vnd.openxmlformats-officedocument.presentationml.slide+xml"/>
  <Override PartName="/ppt/slides/slide46.xml" ContentType="application/vnd.openxmlformats-officedocument.presentationml.slide+xml"/>
  <Override PartName="/ppt/diagrams/data7.xml" ContentType="application/vnd.openxmlformats-officedocument.drawingml.diagramData+xml"/>
  <Override PartName="/ppt/diagrams/colors8.xml" ContentType="application/vnd.openxmlformats-officedocument.drawingml.diagramColors+xml"/>
  <Override PartName="/ppt/notesSlides/notesSlide58.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slides/slide35.xml" ContentType="application/vnd.openxmlformats-officedocument.presentationml.slide+xml"/>
  <Override PartName="/ppt/slides/slide42.xml" ContentType="application/vnd.openxmlformats-officedocument.presentationml.slide+xml"/>
  <Override PartName="/ppt/diagrams/colors4.xml" ContentType="application/vnd.openxmlformats-officedocument.drawingml.diagramColors+xml"/>
  <Override PartName="/ppt/notesSlides/notesSlide34.xml" ContentType="application/vnd.openxmlformats-officedocument.presentationml.notesSlide+xml"/>
  <Override PartName="/ppt/diagrams/drawing9.xml" ContentType="application/vnd.ms-office.drawingml.diagramDrawing+xml"/>
  <Override PartName="/ppt/slideLayouts/slideLayout5.xml" ContentType="application/vnd.openxmlformats-officedocument.presentationml.slideLayout+xml"/>
  <Override PartName="/ppt/slideLayouts/slideLayout25.xml" ContentType="application/vnd.openxmlformats-officedocument.presentationml.slideLayout+xml"/>
  <Override PartName="/ppt/slides/slide50.xml" ContentType="application/vnd.openxmlformats-officedocument.presentationml.slide+xml"/>
  <Override PartName="/ppt/slides/slide57.xml" ContentType="application/vnd.openxmlformats-officedocument.presentationml.slide+xml"/>
  <Override PartName="/ppt/notesSlides/notesSlide29.xml" ContentType="application/vnd.openxmlformats-officedocument.presentationml.notesSlide+xml"/>
  <Override PartName="/ppt/notesSlides/notesSlide7.xml" ContentType="application/vnd.openxmlformats-officedocument.presentationml.notesSlide+xml"/>
  <Override PartName="/ppt/diagrams/drawing3.xml" ContentType="application/vnd.ms-office.drawingml.diagramDrawing+xml"/>
  <Override PartName="/ppt/slides/slide34.xml" ContentType="application/vnd.openxmlformats-officedocument.presentationml.slide+xml"/>
  <Override PartName="/ppt/diagrams/data5.xml" ContentType="application/vnd.openxmlformats-officedocument.drawingml.diagramData+xml"/>
  <Override PartName="/ppt/notesSlides/notesSlide12.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drawing6.xml" ContentType="application/vnd.ms-office.drawingml.diagramDrawing+xml"/>
  <Override PartName="/ppt/slideLayouts/slideLayout1.xml" ContentType="application/vnd.openxmlformats-officedocument.presentationml.slideLayout+xml"/>
  <Override PartName="/ppt/theme/theme1.xml" ContentType="application/vnd.openxmlformats-officedocument.theme+xml"/>
  <Override PartName="/ppt/notesSlides/notesSlide59.xml" ContentType="application/vnd.openxmlformats-officedocument.presentationml.notesSlide+xml"/>
  <Override PartName="/ppt/slides/slide5.xml" ContentType="application/vnd.openxmlformats-officedocument.presentationml.slide+xml"/>
  <Override PartName="/ppt/diagrams/layout6.xml" ContentType="application/vnd.openxmlformats-officedocument.drawingml.diagramLayout+xml"/>
  <Override PartName="/ppt/slideLayouts/slideLayout7.xml" ContentType="application/vnd.openxmlformats-officedocument.presentationml.slideLayout+xml"/>
  <Override PartName="/ppt/slides/slide59.xml" ContentType="application/vnd.openxmlformats-officedocument.presentationml.slide+xml"/>
  <Override PartName="/ppt/notesSlides/notesSlide33.xml" ContentType="application/vnd.openxmlformats-officedocument.presentationml.notesSlide+xml"/>
  <Override PartName="/ppt/notesSlides/notesSlide46.xml" ContentType="application/vnd.openxmlformats-officedocument.presentationml.notesSlide+xml"/>
  <Override PartName="/ppt/slides/slide4.xml" ContentType="application/vnd.openxmlformats-officedocument.presentationml.slide+xml"/>
  <Override PartName="/ppt/diagrams/drawing8.xml" ContentType="application/vnd.ms-office.drawingml.diagramDrawing+xml"/>
  <Override PartName="/ppt/notesSlides/notesSlide54.xml" ContentType="application/vnd.openxmlformats-officedocument.presentationml.notesSlide+xml"/>
  <Override PartName="/ppt/slides/slide8.xml" ContentType="application/vnd.openxmlformats-officedocument.presentationml.slide+xml"/>
  <Override PartName="/ppt/slides/slide60.xml" ContentType="application/vnd.openxmlformats-officedocument.presentationml.slide+xml"/>
  <Override PartName="/ppt/diagrams/drawing1.xml" ContentType="application/vnd.ms-office.drawingml.diagramDrawing+xml"/>
  <Override PartName="/ppt/slides/slide24.xml" ContentType="application/vnd.openxmlformats-officedocument.presentationml.slide+xml"/>
  <Override PartName="/ppt/diagrams/layout3.xml" ContentType="application/vnd.openxmlformats-officedocument.drawingml.diagramLayout+xml"/>
  <Override PartName="/ppt/notesSlides/notesSlide30.xml" ContentType="application/vnd.openxmlformats-officedocument.presentationml.notesSlide+xml"/>
  <Override PartName="/ppt/diagrams/colors2.xml" ContentType="application/vnd.openxmlformats-officedocument.drawingml.diagramColors+xml"/>
  <Override PartName="/ppt/slides/slide6.xml" ContentType="application/vnd.openxmlformats-officedocument.presentationml.slide+xml"/>
  <Override PartName="/ppt/notesSlides/notesSlide20.xml" ContentType="application/vnd.openxmlformats-officedocument.presentationml.notesSlide+xml"/>
  <Override PartName="/ppt/slideLayouts/slideLayout12.xml" ContentType="application/vnd.openxmlformats-officedocument.presentationml.slideLayout+xml"/>
  <Override PartName="/ppt/diagrams/data2.xml" ContentType="application/vnd.openxmlformats-officedocument.drawingml.diagramData+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60" r:id="rId1"/>
    <p:sldMasterId id="2147483741" r:id="rId2"/>
  </p:sldMasterIdLst>
  <p:notesMasterIdLst>
    <p:notesMasterId r:id="rId65"/>
  </p:notesMasterIdLst>
  <p:sldIdLst>
    <p:sldId id="363" r:id="rId3"/>
    <p:sldId id="364" r:id="rId4"/>
    <p:sldId id="317" r:id="rId5"/>
    <p:sldId id="318" r:id="rId6"/>
    <p:sldId id="260" r:id="rId7"/>
    <p:sldId id="365" r:id="rId8"/>
    <p:sldId id="322" r:id="rId9"/>
    <p:sldId id="268" r:id="rId10"/>
    <p:sldId id="271" r:id="rId11"/>
    <p:sldId id="273" r:id="rId12"/>
    <p:sldId id="276" r:id="rId13"/>
    <p:sldId id="325" r:id="rId14"/>
    <p:sldId id="278" r:id="rId15"/>
    <p:sldId id="279" r:id="rId16"/>
    <p:sldId id="330" r:id="rId17"/>
    <p:sldId id="281" r:id="rId18"/>
    <p:sldId id="331" r:id="rId19"/>
    <p:sldId id="283" r:id="rId20"/>
    <p:sldId id="285" r:id="rId21"/>
    <p:sldId id="286" r:id="rId22"/>
    <p:sldId id="332" r:id="rId23"/>
    <p:sldId id="287" r:id="rId24"/>
    <p:sldId id="335" r:id="rId25"/>
    <p:sldId id="366" r:id="rId26"/>
    <p:sldId id="291" r:id="rId27"/>
    <p:sldId id="367" r:id="rId28"/>
    <p:sldId id="292" r:id="rId29"/>
    <p:sldId id="294" r:id="rId30"/>
    <p:sldId id="295" r:id="rId31"/>
    <p:sldId id="296" r:id="rId32"/>
    <p:sldId id="297" r:id="rId33"/>
    <p:sldId id="314" r:id="rId34"/>
    <p:sldId id="299" r:id="rId35"/>
    <p:sldId id="368" r:id="rId36"/>
    <p:sldId id="300" r:id="rId37"/>
    <p:sldId id="301" r:id="rId38"/>
    <p:sldId id="302" r:id="rId39"/>
    <p:sldId id="303" r:id="rId40"/>
    <p:sldId id="304" r:id="rId41"/>
    <p:sldId id="305" r:id="rId42"/>
    <p:sldId id="306" r:id="rId43"/>
    <p:sldId id="307" r:id="rId44"/>
    <p:sldId id="308" r:id="rId45"/>
    <p:sldId id="310" r:id="rId46"/>
    <p:sldId id="311" r:id="rId47"/>
    <p:sldId id="312" r:id="rId48"/>
    <p:sldId id="344" r:id="rId49"/>
    <p:sldId id="345" r:id="rId50"/>
    <p:sldId id="353" r:id="rId51"/>
    <p:sldId id="354" r:id="rId52"/>
    <p:sldId id="355" r:id="rId53"/>
    <p:sldId id="346" r:id="rId54"/>
    <p:sldId id="347" r:id="rId55"/>
    <p:sldId id="349" r:id="rId56"/>
    <p:sldId id="358" r:id="rId57"/>
    <p:sldId id="351" r:id="rId58"/>
    <p:sldId id="350" r:id="rId59"/>
    <p:sldId id="360" r:id="rId60"/>
    <p:sldId id="369" r:id="rId61"/>
    <p:sldId id="361" r:id="rId62"/>
    <p:sldId id="362" r:id="rId63"/>
    <p:sldId id="370"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0263" autoAdjust="0"/>
  </p:normalViewPr>
  <p:slideViewPr>
    <p:cSldViewPr>
      <p:cViewPr varScale="1">
        <p:scale>
          <a:sx n="99" d="100"/>
          <a:sy n="99" d="100"/>
        </p:scale>
        <p:origin x="-10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8"/>
    </p:cViewPr>
  </p:sorter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slide" Target="slides/slide62.xml"/><Relationship Id="rId60" Type="http://schemas.openxmlformats.org/officeDocument/2006/relationships/slide" Target="slides/slide58.xml"/><Relationship Id="rId39" Type="http://schemas.openxmlformats.org/officeDocument/2006/relationships/slide" Target="slides/slide37.xml"/><Relationship Id="rId70" Type="http://schemas.openxmlformats.org/officeDocument/2006/relationships/tableStyles" Target="tableStyles.xml"/><Relationship Id="rId7" Type="http://schemas.openxmlformats.org/officeDocument/2006/relationships/slide" Target="slides/slide5.xml"/><Relationship Id="rId43" Type="http://schemas.openxmlformats.org/officeDocument/2006/relationships/slide" Target="slides/slide41.xml"/><Relationship Id="rId25" Type="http://schemas.openxmlformats.org/officeDocument/2006/relationships/slide" Target="slides/slide23.xml"/><Relationship Id="rId10" Type="http://schemas.openxmlformats.org/officeDocument/2006/relationships/slide" Target="slides/slide8.xml"/><Relationship Id="rId50" Type="http://schemas.openxmlformats.org/officeDocument/2006/relationships/slide" Target="slides/slide48.xml"/><Relationship Id="rId63" Type="http://schemas.openxmlformats.org/officeDocument/2006/relationships/slide" Target="slides/slide61.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27" Type="http://schemas.openxmlformats.org/officeDocument/2006/relationships/slide" Target="slides/slide25.xml"/><Relationship Id="rId14" Type="http://schemas.openxmlformats.org/officeDocument/2006/relationships/slide" Target="slides/slide12.xml"/><Relationship Id="rId4" Type="http://schemas.openxmlformats.org/officeDocument/2006/relationships/slide" Target="slides/slide2.xml"/><Relationship Id="rId28" Type="http://schemas.openxmlformats.org/officeDocument/2006/relationships/slide" Target="slides/slide26.xml"/><Relationship Id="rId45" Type="http://schemas.openxmlformats.org/officeDocument/2006/relationships/slide" Target="slides/slide43.xml"/><Relationship Id="rId58" Type="http://schemas.openxmlformats.org/officeDocument/2006/relationships/slide" Target="slides/slide56.xml"/><Relationship Id="rId42" Type="http://schemas.openxmlformats.org/officeDocument/2006/relationships/slide" Target="slides/slide40.xml"/><Relationship Id="rId6" Type="http://schemas.openxmlformats.org/officeDocument/2006/relationships/slide" Target="slides/slide4.xml"/><Relationship Id="rId49" Type="http://schemas.openxmlformats.org/officeDocument/2006/relationships/slide" Target="slides/slide47.xml"/><Relationship Id="rId44" Type="http://schemas.openxmlformats.org/officeDocument/2006/relationships/slide" Target="slides/slide42.xml"/><Relationship Id="rId69" Type="http://schemas.openxmlformats.org/officeDocument/2006/relationships/theme" Target="theme/theme1.xml"/><Relationship Id="rId19" Type="http://schemas.openxmlformats.org/officeDocument/2006/relationships/slide" Target="slides/slide17.xml"/><Relationship Id="rId38" Type="http://schemas.openxmlformats.org/officeDocument/2006/relationships/slide" Target="slides/slide36.xml"/><Relationship Id="rId20" Type="http://schemas.openxmlformats.org/officeDocument/2006/relationships/slide" Target="slides/slide18.xml"/><Relationship Id="rId2" Type="http://schemas.openxmlformats.org/officeDocument/2006/relationships/slideMaster" Target="slideMasters/slideMaster2.xml"/><Relationship Id="rId46" Type="http://schemas.openxmlformats.org/officeDocument/2006/relationships/slide" Target="slides/slide44.xml"/><Relationship Id="rId57" Type="http://schemas.openxmlformats.org/officeDocument/2006/relationships/slide" Target="slides/slide55.xml"/><Relationship Id="rId59" Type="http://schemas.openxmlformats.org/officeDocument/2006/relationships/slide" Target="slides/slide57.xml"/><Relationship Id="rId35" Type="http://schemas.openxmlformats.org/officeDocument/2006/relationships/slide" Target="slides/slide33.xml"/><Relationship Id="rId51" Type="http://schemas.openxmlformats.org/officeDocument/2006/relationships/slide" Target="slides/slide49.xml"/><Relationship Id="rId55" Type="http://schemas.openxmlformats.org/officeDocument/2006/relationships/slide" Target="slides/slide53.xml"/><Relationship Id="rId31" Type="http://schemas.openxmlformats.org/officeDocument/2006/relationships/slide" Target="slides/slide29.xml"/><Relationship Id="rId34" Type="http://schemas.openxmlformats.org/officeDocument/2006/relationships/slide" Target="slides/slide32.xml"/><Relationship Id="rId40" Type="http://schemas.openxmlformats.org/officeDocument/2006/relationships/slide" Target="slides/slide38.xml"/><Relationship Id="rId62" Type="http://schemas.openxmlformats.org/officeDocument/2006/relationships/slide" Target="slides/slide60.xml"/><Relationship Id="rId66" Type="http://schemas.openxmlformats.org/officeDocument/2006/relationships/printerSettings" Target="printerSettings/printerSettings1.bin"/><Relationship Id="rId36" Type="http://schemas.openxmlformats.org/officeDocument/2006/relationships/slide" Target="slides/slide34.xml"/><Relationship Id="rId1" Type="http://schemas.openxmlformats.org/officeDocument/2006/relationships/slideMaster" Target="slideMasters/slideMaster1.xml"/><Relationship Id="rId24" Type="http://schemas.openxmlformats.org/officeDocument/2006/relationships/slide" Target="slides/slide22.xml"/><Relationship Id="rId47" Type="http://schemas.openxmlformats.org/officeDocument/2006/relationships/slide" Target="slides/slide45.xml"/><Relationship Id="rId56" Type="http://schemas.openxmlformats.org/officeDocument/2006/relationships/slide" Target="slides/slide54.xml"/><Relationship Id="rId48" Type="http://schemas.openxmlformats.org/officeDocument/2006/relationships/slide" Target="slides/slide46.xml"/><Relationship Id="rId8" Type="http://schemas.openxmlformats.org/officeDocument/2006/relationships/slide" Target="slides/slide6.xml"/><Relationship Id="rId13" Type="http://schemas.openxmlformats.org/officeDocument/2006/relationships/slide" Target="slides/slide11.xml"/><Relationship Id="rId32" Type="http://schemas.openxmlformats.org/officeDocument/2006/relationships/slide" Target="slides/slide30.xml"/><Relationship Id="rId37" Type="http://schemas.openxmlformats.org/officeDocument/2006/relationships/slide" Target="slides/slide35.xml"/><Relationship Id="rId52" Type="http://schemas.openxmlformats.org/officeDocument/2006/relationships/slide" Target="slides/slide50.xml"/><Relationship Id="rId65" Type="http://schemas.openxmlformats.org/officeDocument/2006/relationships/notesMaster" Target="notesMasters/notesMaster1.xml"/><Relationship Id="rId67" Type="http://schemas.openxmlformats.org/officeDocument/2006/relationships/presProps" Target="presProps.xml"/><Relationship Id="rId54" Type="http://schemas.openxmlformats.org/officeDocument/2006/relationships/slide" Target="slides/slide52.xml"/><Relationship Id="rId12" Type="http://schemas.openxmlformats.org/officeDocument/2006/relationships/slide" Target="slides/slide10.xml"/><Relationship Id="rId3" Type="http://schemas.openxmlformats.org/officeDocument/2006/relationships/slide" Target="slides/slide1.xml"/><Relationship Id="rId23" Type="http://schemas.openxmlformats.org/officeDocument/2006/relationships/slide" Target="slides/slide21.xml"/><Relationship Id="rId61" Type="http://schemas.openxmlformats.org/officeDocument/2006/relationships/slide" Target="slides/slide59.xml"/><Relationship Id="rId53" Type="http://schemas.openxmlformats.org/officeDocument/2006/relationships/slide" Target="slides/slide51.xml"/><Relationship Id="rId26" Type="http://schemas.openxmlformats.org/officeDocument/2006/relationships/slide" Target="slides/slide24.xml"/><Relationship Id="rId30" Type="http://schemas.openxmlformats.org/officeDocument/2006/relationships/slide" Target="slides/slide28.xml"/><Relationship Id="rId11" Type="http://schemas.openxmlformats.org/officeDocument/2006/relationships/slide" Target="slides/slide9.xml"/><Relationship Id="rId68" Type="http://schemas.openxmlformats.org/officeDocument/2006/relationships/viewProps" Target="viewProps.xml"/><Relationship Id="rId29" Type="http://schemas.openxmlformats.org/officeDocument/2006/relationships/slide" Target="slides/slide27.xml"/><Relationship Id="rId16" Type="http://schemas.openxmlformats.org/officeDocument/2006/relationships/slide" Target="slides/slide14.xml"/><Relationship Id="rId33" Type="http://schemas.openxmlformats.org/officeDocument/2006/relationships/slide" Target="slides/slide31.xml"/><Relationship Id="rId41" Type="http://schemas.openxmlformats.org/officeDocument/2006/relationships/slide" Target="slides/slide39.xml"/><Relationship Id="rId5" Type="http://schemas.openxmlformats.org/officeDocument/2006/relationships/slide" Target="slides/slide3.xml"/><Relationship Id="rId15" Type="http://schemas.openxmlformats.org/officeDocument/2006/relationships/slide" Target="slides/slide13.xml"/><Relationship Id="rId22" Type="http://schemas.openxmlformats.org/officeDocument/2006/relationships/slide" Target="slides/slide20.xml"/><Relationship Id="rId21"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AC976C-F751-FC48-82B2-F978B8BA58B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DE89C6D-0493-B041-A2EE-3F8E8A3338E8}">
      <dgm:prSet phldrT="[Text]"/>
      <dgm:spPr>
        <a:solidFill>
          <a:schemeClr val="accent2"/>
        </a:solidFill>
        <a:effectLst>
          <a:softEdge rad="50800"/>
        </a:effectLst>
      </dgm:spPr>
      <dgm:t>
        <a:bodyPr/>
        <a:lstStyle/>
        <a:p>
          <a:r>
            <a:rPr lang="en-US" b="1" dirty="0" smtClean="0">
              <a:solidFill>
                <a:schemeClr val="tx1"/>
              </a:solidFill>
            </a:rPr>
            <a:t>Human readable</a:t>
          </a:r>
          <a:endParaRPr lang="en-US" dirty="0">
            <a:solidFill>
              <a:schemeClr val="tx1"/>
            </a:solidFill>
          </a:endParaRPr>
        </a:p>
      </dgm:t>
    </dgm:pt>
    <dgm:pt modelId="{C14749A3-2BF9-A244-BA9A-E18CDCE78CA8}" type="parTrans" cxnId="{A8E9FD0C-E14B-E64E-B0AF-E93A10D8CF35}">
      <dgm:prSet/>
      <dgm:spPr/>
      <dgm:t>
        <a:bodyPr/>
        <a:lstStyle/>
        <a:p>
          <a:endParaRPr lang="en-US"/>
        </a:p>
      </dgm:t>
    </dgm:pt>
    <dgm:pt modelId="{13AEBB9C-E04E-2844-9487-E19B1AA537B3}" type="sibTrans" cxnId="{A8E9FD0C-E14B-E64E-B0AF-E93A10D8CF35}">
      <dgm:prSet/>
      <dgm:spPr/>
      <dgm:t>
        <a:bodyPr/>
        <a:lstStyle/>
        <a:p>
          <a:endParaRPr lang="en-US"/>
        </a:p>
      </dgm:t>
    </dgm:pt>
    <dgm:pt modelId="{6D0E48FC-8858-6B4C-8521-BB8B60EC9D98}">
      <dgm:prSet phldrT="[Text]"/>
      <dgm:spPr>
        <a:solidFill>
          <a:schemeClr val="accent2"/>
        </a:solidFill>
        <a:effectLst>
          <a:softEdge rad="50800"/>
        </a:effectLst>
      </dgm:spPr>
      <dgm:t>
        <a:bodyPr/>
        <a:lstStyle/>
        <a:p>
          <a:r>
            <a:rPr lang="en-NZ" b="1" dirty="0" smtClean="0">
              <a:solidFill>
                <a:schemeClr val="tx1"/>
              </a:solidFill>
            </a:rPr>
            <a:t>Machine readable</a:t>
          </a:r>
          <a:endParaRPr lang="en-US" dirty="0">
            <a:solidFill>
              <a:schemeClr val="tx1"/>
            </a:solidFill>
          </a:endParaRPr>
        </a:p>
      </dgm:t>
    </dgm:pt>
    <dgm:pt modelId="{3E8C3210-F260-2841-A91B-722B01A7D83B}" type="parTrans" cxnId="{26E06D3E-16A6-D540-9E3F-A26CACDFE1AC}">
      <dgm:prSet/>
      <dgm:spPr/>
      <dgm:t>
        <a:bodyPr/>
        <a:lstStyle/>
        <a:p>
          <a:endParaRPr lang="en-US"/>
        </a:p>
      </dgm:t>
    </dgm:pt>
    <dgm:pt modelId="{B6015B51-2745-3B40-B29C-9320C7803080}" type="sibTrans" cxnId="{26E06D3E-16A6-D540-9E3F-A26CACDFE1AC}">
      <dgm:prSet/>
      <dgm:spPr/>
      <dgm:t>
        <a:bodyPr/>
        <a:lstStyle/>
        <a:p>
          <a:endParaRPr lang="en-US"/>
        </a:p>
      </dgm:t>
    </dgm:pt>
    <dgm:pt modelId="{D146F49B-BDBE-2241-88FC-3341D4564524}">
      <dgm:prSet phldrT="[Text]"/>
      <dgm:spPr>
        <a:solidFill>
          <a:schemeClr val="accent2"/>
        </a:solidFill>
        <a:effectLst>
          <a:softEdge rad="50800"/>
        </a:effectLst>
      </dgm:spPr>
      <dgm:t>
        <a:bodyPr/>
        <a:lstStyle/>
        <a:p>
          <a:r>
            <a:rPr lang="en-US" b="1" dirty="0" smtClean="0">
              <a:solidFill>
                <a:schemeClr val="tx1"/>
              </a:solidFill>
            </a:rPr>
            <a:t>Communication</a:t>
          </a:r>
          <a:endParaRPr lang="en-US" dirty="0">
            <a:solidFill>
              <a:schemeClr val="tx1"/>
            </a:solidFill>
          </a:endParaRPr>
        </a:p>
      </dgm:t>
    </dgm:pt>
    <dgm:pt modelId="{1B9A31DB-E9B0-3840-B15B-3C2EBC140743}" type="parTrans" cxnId="{CC6D7F40-B0CA-7B48-A244-48C3133FC06B}">
      <dgm:prSet/>
      <dgm:spPr/>
      <dgm:t>
        <a:bodyPr/>
        <a:lstStyle/>
        <a:p>
          <a:endParaRPr lang="en-US"/>
        </a:p>
      </dgm:t>
    </dgm:pt>
    <dgm:pt modelId="{614ABAF2-CD0F-8047-8149-1548C3397402}" type="sibTrans" cxnId="{CC6D7F40-B0CA-7B48-A244-48C3133FC06B}">
      <dgm:prSet/>
      <dgm:spPr/>
      <dgm:t>
        <a:bodyPr/>
        <a:lstStyle/>
        <a:p>
          <a:endParaRPr lang="en-US"/>
        </a:p>
      </dgm:t>
    </dgm:pt>
    <dgm:pt modelId="{8949F803-F94A-1842-B39D-99A859DAE223}">
      <dgm:prSet/>
      <dgm:spPr/>
      <dgm:t>
        <a:bodyPr/>
        <a:lstStyle/>
        <a:p>
          <a:r>
            <a:rPr lang="en-US" dirty="0" smtClean="0"/>
            <a:t>suitable for communicating with the computer user</a:t>
          </a:r>
        </a:p>
      </dgm:t>
    </dgm:pt>
    <dgm:pt modelId="{E1AAAC86-EF19-2240-BA86-A2C9B10432BF}" type="parTrans" cxnId="{EDD8E308-0207-E04F-AD30-603D151F3D1F}">
      <dgm:prSet/>
      <dgm:spPr/>
      <dgm:t>
        <a:bodyPr/>
        <a:lstStyle/>
        <a:p>
          <a:endParaRPr lang="en-US"/>
        </a:p>
      </dgm:t>
    </dgm:pt>
    <dgm:pt modelId="{D3726F36-8623-FC41-8F51-BE0C9D806DCE}" type="sibTrans" cxnId="{EDD8E308-0207-E04F-AD30-603D151F3D1F}">
      <dgm:prSet/>
      <dgm:spPr/>
      <dgm:t>
        <a:bodyPr/>
        <a:lstStyle/>
        <a:p>
          <a:endParaRPr lang="en-US"/>
        </a:p>
      </dgm:t>
    </dgm:pt>
    <dgm:pt modelId="{3D0C69D6-548C-2641-9310-18F0482A1123}">
      <dgm:prSet/>
      <dgm:spPr/>
      <dgm:t>
        <a:bodyPr/>
        <a:lstStyle/>
        <a:p>
          <a:r>
            <a:rPr lang="en-US" dirty="0" smtClean="0"/>
            <a:t>printers, terminals, video display, keyboard, mouse</a:t>
          </a:r>
          <a:endParaRPr lang="en-US" dirty="0"/>
        </a:p>
      </dgm:t>
    </dgm:pt>
    <dgm:pt modelId="{9C130145-EA52-A349-9E9F-061FAA10E4D3}" type="parTrans" cxnId="{ABAE6EE0-0474-EB47-9368-B830EE8FEA8D}">
      <dgm:prSet/>
      <dgm:spPr/>
      <dgm:t>
        <a:bodyPr/>
        <a:lstStyle/>
        <a:p>
          <a:endParaRPr lang="en-US"/>
        </a:p>
      </dgm:t>
    </dgm:pt>
    <dgm:pt modelId="{5526B0D0-4955-4C4D-B5F3-5D00B3ECC35E}" type="sibTrans" cxnId="{ABAE6EE0-0474-EB47-9368-B830EE8FEA8D}">
      <dgm:prSet/>
      <dgm:spPr/>
      <dgm:t>
        <a:bodyPr/>
        <a:lstStyle/>
        <a:p>
          <a:endParaRPr lang="en-US"/>
        </a:p>
      </dgm:t>
    </dgm:pt>
    <dgm:pt modelId="{EDC75140-C643-1E42-9DC8-F65DED235457}">
      <dgm:prSet/>
      <dgm:spPr/>
      <dgm:t>
        <a:bodyPr/>
        <a:lstStyle/>
        <a:p>
          <a:r>
            <a:rPr lang="en-NZ" dirty="0" smtClean="0"/>
            <a:t>suitable for communicating with electronic equipment</a:t>
          </a:r>
        </a:p>
      </dgm:t>
    </dgm:pt>
    <dgm:pt modelId="{90C4588F-9726-C245-B92E-81869AE38735}" type="parTrans" cxnId="{7A0330AA-0872-9641-A6B6-9AC7BCB333C5}">
      <dgm:prSet/>
      <dgm:spPr/>
      <dgm:t>
        <a:bodyPr/>
        <a:lstStyle/>
        <a:p>
          <a:endParaRPr lang="en-US"/>
        </a:p>
      </dgm:t>
    </dgm:pt>
    <dgm:pt modelId="{B66CAB93-EAEA-E446-817B-4671B39A027B}" type="sibTrans" cxnId="{7A0330AA-0872-9641-A6B6-9AC7BCB333C5}">
      <dgm:prSet/>
      <dgm:spPr/>
      <dgm:t>
        <a:bodyPr/>
        <a:lstStyle/>
        <a:p>
          <a:endParaRPr lang="en-US"/>
        </a:p>
      </dgm:t>
    </dgm:pt>
    <dgm:pt modelId="{E0FA14F6-72EE-3D44-B061-13029ECF0B9E}">
      <dgm:prSet/>
      <dgm:spPr/>
      <dgm:t>
        <a:bodyPr/>
        <a:lstStyle/>
        <a:p>
          <a:r>
            <a:rPr lang="en-NZ" smtClean="0"/>
            <a:t>disk drives, USB keys, sensors, controllers</a:t>
          </a:r>
          <a:endParaRPr lang="en-NZ" dirty="0" smtClean="0"/>
        </a:p>
      </dgm:t>
    </dgm:pt>
    <dgm:pt modelId="{4EBA88F7-41E3-6C46-AF84-4B230EB2A56D}" type="parTrans" cxnId="{238C094E-8927-864D-BEDE-F00CF20802E1}">
      <dgm:prSet/>
      <dgm:spPr/>
      <dgm:t>
        <a:bodyPr/>
        <a:lstStyle/>
        <a:p>
          <a:endParaRPr lang="en-US"/>
        </a:p>
      </dgm:t>
    </dgm:pt>
    <dgm:pt modelId="{3A6D5C9B-341E-0042-857F-D496CF01E542}" type="sibTrans" cxnId="{238C094E-8927-864D-BEDE-F00CF20802E1}">
      <dgm:prSet/>
      <dgm:spPr/>
      <dgm:t>
        <a:bodyPr/>
        <a:lstStyle/>
        <a:p>
          <a:endParaRPr lang="en-US"/>
        </a:p>
      </dgm:t>
    </dgm:pt>
    <dgm:pt modelId="{CB4D711B-C0BA-E443-8661-FDB92E943306}">
      <dgm:prSet/>
      <dgm:spPr/>
      <dgm:t>
        <a:bodyPr/>
        <a:lstStyle/>
        <a:p>
          <a:r>
            <a:rPr lang="en-US" smtClean="0"/>
            <a:t>suitable for communicating with remote devices</a:t>
          </a:r>
          <a:endParaRPr lang="en-US" dirty="0" smtClean="0"/>
        </a:p>
      </dgm:t>
    </dgm:pt>
    <dgm:pt modelId="{E9CD0342-F77A-3A43-8C1D-37E547835037}" type="parTrans" cxnId="{9AB93F35-C2DE-AC4C-BA0E-DD511D942CFF}">
      <dgm:prSet/>
      <dgm:spPr/>
      <dgm:t>
        <a:bodyPr/>
        <a:lstStyle/>
        <a:p>
          <a:endParaRPr lang="en-US"/>
        </a:p>
      </dgm:t>
    </dgm:pt>
    <dgm:pt modelId="{DBD6B8FC-B83E-0340-94E7-4544D29405CD}" type="sibTrans" cxnId="{9AB93F35-C2DE-AC4C-BA0E-DD511D942CFF}">
      <dgm:prSet/>
      <dgm:spPr/>
      <dgm:t>
        <a:bodyPr/>
        <a:lstStyle/>
        <a:p>
          <a:endParaRPr lang="en-US"/>
        </a:p>
      </dgm:t>
    </dgm:pt>
    <dgm:pt modelId="{316C6C9C-21F2-0B42-AC69-460245A64D99}">
      <dgm:prSet/>
      <dgm:spPr/>
      <dgm:t>
        <a:bodyPr/>
        <a:lstStyle/>
        <a:p>
          <a:r>
            <a:rPr lang="en-US" smtClean="0"/>
            <a:t>modems, digital line drivers</a:t>
          </a:r>
          <a:endParaRPr lang="en-US" dirty="0"/>
        </a:p>
      </dgm:t>
    </dgm:pt>
    <dgm:pt modelId="{18B263FB-2FD4-ED43-BB1F-43E47F075405}" type="parTrans" cxnId="{2362B3C1-CBDF-8348-84B1-0D10E3CC4ADB}">
      <dgm:prSet/>
      <dgm:spPr/>
      <dgm:t>
        <a:bodyPr/>
        <a:lstStyle/>
        <a:p>
          <a:endParaRPr lang="en-US"/>
        </a:p>
      </dgm:t>
    </dgm:pt>
    <dgm:pt modelId="{9CEAB826-A463-164C-9C9B-9496AF8A3F09}" type="sibTrans" cxnId="{2362B3C1-CBDF-8348-84B1-0D10E3CC4ADB}">
      <dgm:prSet/>
      <dgm:spPr/>
      <dgm:t>
        <a:bodyPr/>
        <a:lstStyle/>
        <a:p>
          <a:endParaRPr lang="en-US"/>
        </a:p>
      </dgm:t>
    </dgm:pt>
    <dgm:pt modelId="{49D68194-88F4-E442-95D4-F35DAF013834}" type="pres">
      <dgm:prSet presAssocID="{AFAC976C-F751-FC48-82B2-F978B8BA58B4}" presName="linear" presStyleCnt="0">
        <dgm:presLayoutVars>
          <dgm:dir/>
          <dgm:animLvl val="lvl"/>
          <dgm:resizeHandles val="exact"/>
        </dgm:presLayoutVars>
      </dgm:prSet>
      <dgm:spPr/>
      <dgm:t>
        <a:bodyPr/>
        <a:lstStyle/>
        <a:p>
          <a:endParaRPr lang="en-US"/>
        </a:p>
      </dgm:t>
    </dgm:pt>
    <dgm:pt modelId="{FED9D3AF-2805-4F4A-9FBF-B5C2B2D3068A}" type="pres">
      <dgm:prSet presAssocID="{0DE89C6D-0493-B041-A2EE-3F8E8A3338E8}" presName="parentLin" presStyleCnt="0"/>
      <dgm:spPr/>
    </dgm:pt>
    <dgm:pt modelId="{4606453E-3D64-AA4D-9155-B05018665D6B}" type="pres">
      <dgm:prSet presAssocID="{0DE89C6D-0493-B041-A2EE-3F8E8A3338E8}" presName="parentLeftMargin" presStyleLbl="node1" presStyleIdx="0" presStyleCnt="3"/>
      <dgm:spPr/>
      <dgm:t>
        <a:bodyPr/>
        <a:lstStyle/>
        <a:p>
          <a:endParaRPr lang="en-US"/>
        </a:p>
      </dgm:t>
    </dgm:pt>
    <dgm:pt modelId="{FBB9E506-97C9-A249-8FED-E01C7E14EF65}" type="pres">
      <dgm:prSet presAssocID="{0DE89C6D-0493-B041-A2EE-3F8E8A3338E8}" presName="parentText" presStyleLbl="node1" presStyleIdx="0" presStyleCnt="3">
        <dgm:presLayoutVars>
          <dgm:chMax val="0"/>
          <dgm:bulletEnabled val="1"/>
        </dgm:presLayoutVars>
      </dgm:prSet>
      <dgm:spPr/>
      <dgm:t>
        <a:bodyPr/>
        <a:lstStyle/>
        <a:p>
          <a:endParaRPr lang="en-US"/>
        </a:p>
      </dgm:t>
    </dgm:pt>
    <dgm:pt modelId="{489AF488-BB4D-AB40-9343-5F7B8C9FFB20}" type="pres">
      <dgm:prSet presAssocID="{0DE89C6D-0493-B041-A2EE-3F8E8A3338E8}" presName="negativeSpace" presStyleCnt="0"/>
      <dgm:spPr/>
    </dgm:pt>
    <dgm:pt modelId="{B2C9979D-1879-0C4F-8A37-54B31EF240CF}" type="pres">
      <dgm:prSet presAssocID="{0DE89C6D-0493-B041-A2EE-3F8E8A3338E8}" presName="childText" presStyleLbl="conFgAcc1" presStyleIdx="0" presStyleCnt="3">
        <dgm:presLayoutVars>
          <dgm:bulletEnabled val="1"/>
        </dgm:presLayoutVars>
      </dgm:prSet>
      <dgm:spPr/>
      <dgm:t>
        <a:bodyPr/>
        <a:lstStyle/>
        <a:p>
          <a:endParaRPr lang="en-US"/>
        </a:p>
      </dgm:t>
    </dgm:pt>
    <dgm:pt modelId="{02C41722-BA73-6D47-993C-DCD8DAE6D9FB}" type="pres">
      <dgm:prSet presAssocID="{13AEBB9C-E04E-2844-9487-E19B1AA537B3}" presName="spaceBetweenRectangles" presStyleCnt="0"/>
      <dgm:spPr/>
    </dgm:pt>
    <dgm:pt modelId="{4D0EE74C-83B9-2344-98DF-06E6DE7E83E2}" type="pres">
      <dgm:prSet presAssocID="{6D0E48FC-8858-6B4C-8521-BB8B60EC9D98}" presName="parentLin" presStyleCnt="0"/>
      <dgm:spPr/>
    </dgm:pt>
    <dgm:pt modelId="{56334DC3-8F3B-3647-A453-B070F48679EF}" type="pres">
      <dgm:prSet presAssocID="{6D0E48FC-8858-6B4C-8521-BB8B60EC9D98}" presName="parentLeftMargin" presStyleLbl="node1" presStyleIdx="0" presStyleCnt="3"/>
      <dgm:spPr/>
      <dgm:t>
        <a:bodyPr/>
        <a:lstStyle/>
        <a:p>
          <a:endParaRPr lang="en-US"/>
        </a:p>
      </dgm:t>
    </dgm:pt>
    <dgm:pt modelId="{B3123124-83CF-B944-9DE9-775C9C34CCC6}" type="pres">
      <dgm:prSet presAssocID="{6D0E48FC-8858-6B4C-8521-BB8B60EC9D98}" presName="parentText" presStyleLbl="node1" presStyleIdx="1" presStyleCnt="3">
        <dgm:presLayoutVars>
          <dgm:chMax val="0"/>
          <dgm:bulletEnabled val="1"/>
        </dgm:presLayoutVars>
      </dgm:prSet>
      <dgm:spPr/>
      <dgm:t>
        <a:bodyPr/>
        <a:lstStyle/>
        <a:p>
          <a:endParaRPr lang="en-US"/>
        </a:p>
      </dgm:t>
    </dgm:pt>
    <dgm:pt modelId="{DE88FC05-1054-594C-8ADD-0E08F4267900}" type="pres">
      <dgm:prSet presAssocID="{6D0E48FC-8858-6B4C-8521-BB8B60EC9D98}" presName="negativeSpace" presStyleCnt="0"/>
      <dgm:spPr/>
    </dgm:pt>
    <dgm:pt modelId="{6D7049AE-0945-ED43-A96C-FF52F6539C8F}" type="pres">
      <dgm:prSet presAssocID="{6D0E48FC-8858-6B4C-8521-BB8B60EC9D98}" presName="childText" presStyleLbl="conFgAcc1" presStyleIdx="1" presStyleCnt="3">
        <dgm:presLayoutVars>
          <dgm:bulletEnabled val="1"/>
        </dgm:presLayoutVars>
      </dgm:prSet>
      <dgm:spPr/>
      <dgm:t>
        <a:bodyPr/>
        <a:lstStyle/>
        <a:p>
          <a:endParaRPr lang="en-US"/>
        </a:p>
      </dgm:t>
    </dgm:pt>
    <dgm:pt modelId="{DE099E1C-FEB1-694A-8484-F16268060BB7}" type="pres">
      <dgm:prSet presAssocID="{B6015B51-2745-3B40-B29C-9320C7803080}" presName="spaceBetweenRectangles" presStyleCnt="0"/>
      <dgm:spPr/>
    </dgm:pt>
    <dgm:pt modelId="{4F317941-0ED6-6B45-81A8-91A176F3D44F}" type="pres">
      <dgm:prSet presAssocID="{D146F49B-BDBE-2241-88FC-3341D4564524}" presName="parentLin" presStyleCnt="0"/>
      <dgm:spPr/>
    </dgm:pt>
    <dgm:pt modelId="{119B175D-FE43-7640-B04B-C75386B5EA9C}" type="pres">
      <dgm:prSet presAssocID="{D146F49B-BDBE-2241-88FC-3341D4564524}" presName="parentLeftMargin" presStyleLbl="node1" presStyleIdx="1" presStyleCnt="3"/>
      <dgm:spPr/>
      <dgm:t>
        <a:bodyPr/>
        <a:lstStyle/>
        <a:p>
          <a:endParaRPr lang="en-US"/>
        </a:p>
      </dgm:t>
    </dgm:pt>
    <dgm:pt modelId="{FADD827A-CDD6-4644-BCD4-259123B08226}" type="pres">
      <dgm:prSet presAssocID="{D146F49B-BDBE-2241-88FC-3341D4564524}" presName="parentText" presStyleLbl="node1" presStyleIdx="2" presStyleCnt="3">
        <dgm:presLayoutVars>
          <dgm:chMax val="0"/>
          <dgm:bulletEnabled val="1"/>
        </dgm:presLayoutVars>
      </dgm:prSet>
      <dgm:spPr/>
      <dgm:t>
        <a:bodyPr/>
        <a:lstStyle/>
        <a:p>
          <a:endParaRPr lang="en-US"/>
        </a:p>
      </dgm:t>
    </dgm:pt>
    <dgm:pt modelId="{22BE360B-91AF-0543-BB8A-DBC3806210BF}" type="pres">
      <dgm:prSet presAssocID="{D146F49B-BDBE-2241-88FC-3341D4564524}" presName="negativeSpace" presStyleCnt="0"/>
      <dgm:spPr/>
    </dgm:pt>
    <dgm:pt modelId="{296168ED-EAA0-5940-A255-E05A1D713695}" type="pres">
      <dgm:prSet presAssocID="{D146F49B-BDBE-2241-88FC-3341D4564524}" presName="childText" presStyleLbl="conFgAcc1" presStyleIdx="2" presStyleCnt="3">
        <dgm:presLayoutVars>
          <dgm:bulletEnabled val="1"/>
        </dgm:presLayoutVars>
      </dgm:prSet>
      <dgm:spPr/>
      <dgm:t>
        <a:bodyPr/>
        <a:lstStyle/>
        <a:p>
          <a:endParaRPr lang="en-US"/>
        </a:p>
      </dgm:t>
    </dgm:pt>
  </dgm:ptLst>
  <dgm:cxnLst>
    <dgm:cxn modelId="{CC6D7F40-B0CA-7B48-A244-48C3133FC06B}" srcId="{AFAC976C-F751-FC48-82B2-F978B8BA58B4}" destId="{D146F49B-BDBE-2241-88FC-3341D4564524}" srcOrd="2" destOrd="0" parTransId="{1B9A31DB-E9B0-3840-B15B-3C2EBC140743}" sibTransId="{614ABAF2-CD0F-8047-8149-1548C3397402}"/>
    <dgm:cxn modelId="{FCD6BE39-8EF2-324B-812A-A6784501DC64}" type="presOf" srcId="{E0FA14F6-72EE-3D44-B061-13029ECF0B9E}" destId="{6D7049AE-0945-ED43-A96C-FF52F6539C8F}" srcOrd="0" destOrd="1" presId="urn:microsoft.com/office/officeart/2005/8/layout/list1"/>
    <dgm:cxn modelId="{2362B3C1-CBDF-8348-84B1-0D10E3CC4ADB}" srcId="{D146F49B-BDBE-2241-88FC-3341D4564524}" destId="{316C6C9C-21F2-0B42-AC69-460245A64D99}" srcOrd="1" destOrd="0" parTransId="{18B263FB-2FD4-ED43-BB1F-43E47F075405}" sibTransId="{9CEAB826-A463-164C-9C9B-9496AF8A3F09}"/>
    <dgm:cxn modelId="{C70110FA-1FA2-F349-9F3B-0861AABC297A}" type="presOf" srcId="{8949F803-F94A-1842-B39D-99A859DAE223}" destId="{B2C9979D-1879-0C4F-8A37-54B31EF240CF}" srcOrd="0" destOrd="0" presId="urn:microsoft.com/office/officeart/2005/8/layout/list1"/>
    <dgm:cxn modelId="{83222A4C-5B3E-E346-9DF5-1AD2D1F95B1B}" type="presOf" srcId="{6D0E48FC-8858-6B4C-8521-BB8B60EC9D98}" destId="{56334DC3-8F3B-3647-A453-B070F48679EF}" srcOrd="0" destOrd="0" presId="urn:microsoft.com/office/officeart/2005/8/layout/list1"/>
    <dgm:cxn modelId="{238C094E-8927-864D-BEDE-F00CF20802E1}" srcId="{6D0E48FC-8858-6B4C-8521-BB8B60EC9D98}" destId="{E0FA14F6-72EE-3D44-B061-13029ECF0B9E}" srcOrd="1" destOrd="0" parTransId="{4EBA88F7-41E3-6C46-AF84-4B230EB2A56D}" sibTransId="{3A6D5C9B-341E-0042-857F-D496CF01E542}"/>
    <dgm:cxn modelId="{6CE28A32-9078-6943-B12A-99F603400D55}" type="presOf" srcId="{EDC75140-C643-1E42-9DC8-F65DED235457}" destId="{6D7049AE-0945-ED43-A96C-FF52F6539C8F}" srcOrd="0" destOrd="0" presId="urn:microsoft.com/office/officeart/2005/8/layout/list1"/>
    <dgm:cxn modelId="{26E06D3E-16A6-D540-9E3F-A26CACDFE1AC}" srcId="{AFAC976C-F751-FC48-82B2-F978B8BA58B4}" destId="{6D0E48FC-8858-6B4C-8521-BB8B60EC9D98}" srcOrd="1" destOrd="0" parTransId="{3E8C3210-F260-2841-A91B-722B01A7D83B}" sibTransId="{B6015B51-2745-3B40-B29C-9320C7803080}"/>
    <dgm:cxn modelId="{CFB79ABF-44CD-604C-B3DA-B82024C173D0}" type="presOf" srcId="{D146F49B-BDBE-2241-88FC-3341D4564524}" destId="{FADD827A-CDD6-4644-BCD4-259123B08226}" srcOrd="1" destOrd="0" presId="urn:microsoft.com/office/officeart/2005/8/layout/list1"/>
    <dgm:cxn modelId="{ABAE6EE0-0474-EB47-9368-B830EE8FEA8D}" srcId="{0DE89C6D-0493-B041-A2EE-3F8E8A3338E8}" destId="{3D0C69D6-548C-2641-9310-18F0482A1123}" srcOrd="1" destOrd="0" parTransId="{9C130145-EA52-A349-9E9F-061FAA10E4D3}" sibTransId="{5526B0D0-4955-4C4D-B5F3-5D00B3ECC35E}"/>
    <dgm:cxn modelId="{C8B2D841-B332-FA41-B843-DC7A6F6C6CB4}" type="presOf" srcId="{0DE89C6D-0493-B041-A2EE-3F8E8A3338E8}" destId="{FBB9E506-97C9-A249-8FED-E01C7E14EF65}" srcOrd="1" destOrd="0" presId="urn:microsoft.com/office/officeart/2005/8/layout/list1"/>
    <dgm:cxn modelId="{92D628A0-C953-E345-B9BA-C6D35FD104CD}" type="presOf" srcId="{3D0C69D6-548C-2641-9310-18F0482A1123}" destId="{B2C9979D-1879-0C4F-8A37-54B31EF240CF}" srcOrd="0" destOrd="1" presId="urn:microsoft.com/office/officeart/2005/8/layout/list1"/>
    <dgm:cxn modelId="{D58488B3-8524-E845-9E5B-207594B474B3}" type="presOf" srcId="{6D0E48FC-8858-6B4C-8521-BB8B60EC9D98}" destId="{B3123124-83CF-B944-9DE9-775C9C34CCC6}" srcOrd="1" destOrd="0" presId="urn:microsoft.com/office/officeart/2005/8/layout/list1"/>
    <dgm:cxn modelId="{5562C495-7260-C845-9318-7990C74F678B}" type="presOf" srcId="{D146F49B-BDBE-2241-88FC-3341D4564524}" destId="{119B175D-FE43-7640-B04B-C75386B5EA9C}" srcOrd="0" destOrd="0" presId="urn:microsoft.com/office/officeart/2005/8/layout/list1"/>
    <dgm:cxn modelId="{7A0330AA-0872-9641-A6B6-9AC7BCB333C5}" srcId="{6D0E48FC-8858-6B4C-8521-BB8B60EC9D98}" destId="{EDC75140-C643-1E42-9DC8-F65DED235457}" srcOrd="0" destOrd="0" parTransId="{90C4588F-9726-C245-B92E-81869AE38735}" sibTransId="{B66CAB93-EAEA-E446-817B-4671B39A027B}"/>
    <dgm:cxn modelId="{E5832710-A6DD-984B-A19B-9DE8F670BDD7}" type="presOf" srcId="{0DE89C6D-0493-B041-A2EE-3F8E8A3338E8}" destId="{4606453E-3D64-AA4D-9155-B05018665D6B}" srcOrd="0" destOrd="0" presId="urn:microsoft.com/office/officeart/2005/8/layout/list1"/>
    <dgm:cxn modelId="{A8E9FD0C-E14B-E64E-B0AF-E93A10D8CF35}" srcId="{AFAC976C-F751-FC48-82B2-F978B8BA58B4}" destId="{0DE89C6D-0493-B041-A2EE-3F8E8A3338E8}" srcOrd="0" destOrd="0" parTransId="{C14749A3-2BF9-A244-BA9A-E18CDCE78CA8}" sibTransId="{13AEBB9C-E04E-2844-9487-E19B1AA537B3}"/>
    <dgm:cxn modelId="{3E0EA186-1BF1-4043-A70A-7C340424A65B}" type="presOf" srcId="{AFAC976C-F751-FC48-82B2-F978B8BA58B4}" destId="{49D68194-88F4-E442-95D4-F35DAF013834}" srcOrd="0" destOrd="0" presId="urn:microsoft.com/office/officeart/2005/8/layout/list1"/>
    <dgm:cxn modelId="{EDD8E308-0207-E04F-AD30-603D151F3D1F}" srcId="{0DE89C6D-0493-B041-A2EE-3F8E8A3338E8}" destId="{8949F803-F94A-1842-B39D-99A859DAE223}" srcOrd="0" destOrd="0" parTransId="{E1AAAC86-EF19-2240-BA86-A2C9B10432BF}" sibTransId="{D3726F36-8623-FC41-8F51-BE0C9D806DCE}"/>
    <dgm:cxn modelId="{9A064F25-1E35-0D4E-899C-1E229D8F9298}" type="presOf" srcId="{CB4D711B-C0BA-E443-8661-FDB92E943306}" destId="{296168ED-EAA0-5940-A255-E05A1D713695}" srcOrd="0" destOrd="0" presId="urn:microsoft.com/office/officeart/2005/8/layout/list1"/>
    <dgm:cxn modelId="{F17791D7-A77E-8549-8B0D-1CF1B17FEE03}" type="presOf" srcId="{316C6C9C-21F2-0B42-AC69-460245A64D99}" destId="{296168ED-EAA0-5940-A255-E05A1D713695}" srcOrd="0" destOrd="1" presId="urn:microsoft.com/office/officeart/2005/8/layout/list1"/>
    <dgm:cxn modelId="{9AB93F35-C2DE-AC4C-BA0E-DD511D942CFF}" srcId="{D146F49B-BDBE-2241-88FC-3341D4564524}" destId="{CB4D711B-C0BA-E443-8661-FDB92E943306}" srcOrd="0" destOrd="0" parTransId="{E9CD0342-F77A-3A43-8C1D-37E547835037}" sibTransId="{DBD6B8FC-B83E-0340-94E7-4544D29405CD}"/>
    <dgm:cxn modelId="{DF850F1C-79C0-A747-9504-D51D300AEFEA}" type="presParOf" srcId="{49D68194-88F4-E442-95D4-F35DAF013834}" destId="{FED9D3AF-2805-4F4A-9FBF-B5C2B2D3068A}" srcOrd="0" destOrd="0" presId="urn:microsoft.com/office/officeart/2005/8/layout/list1"/>
    <dgm:cxn modelId="{E64CD705-1B6B-7C4C-A89C-0FE46EFB03A8}" type="presParOf" srcId="{FED9D3AF-2805-4F4A-9FBF-B5C2B2D3068A}" destId="{4606453E-3D64-AA4D-9155-B05018665D6B}" srcOrd="0" destOrd="0" presId="urn:microsoft.com/office/officeart/2005/8/layout/list1"/>
    <dgm:cxn modelId="{EF494ABE-0F89-494C-803A-2794DE52905E}" type="presParOf" srcId="{FED9D3AF-2805-4F4A-9FBF-B5C2B2D3068A}" destId="{FBB9E506-97C9-A249-8FED-E01C7E14EF65}" srcOrd="1" destOrd="0" presId="urn:microsoft.com/office/officeart/2005/8/layout/list1"/>
    <dgm:cxn modelId="{7C818739-B449-7A48-898C-A85D92109987}" type="presParOf" srcId="{49D68194-88F4-E442-95D4-F35DAF013834}" destId="{489AF488-BB4D-AB40-9343-5F7B8C9FFB20}" srcOrd="1" destOrd="0" presId="urn:microsoft.com/office/officeart/2005/8/layout/list1"/>
    <dgm:cxn modelId="{BAF46D95-708C-1D48-854E-E1620F052E44}" type="presParOf" srcId="{49D68194-88F4-E442-95D4-F35DAF013834}" destId="{B2C9979D-1879-0C4F-8A37-54B31EF240CF}" srcOrd="2" destOrd="0" presId="urn:microsoft.com/office/officeart/2005/8/layout/list1"/>
    <dgm:cxn modelId="{DC25440B-EDBA-DF4F-87CA-582A6EB7A687}" type="presParOf" srcId="{49D68194-88F4-E442-95D4-F35DAF013834}" destId="{02C41722-BA73-6D47-993C-DCD8DAE6D9FB}" srcOrd="3" destOrd="0" presId="urn:microsoft.com/office/officeart/2005/8/layout/list1"/>
    <dgm:cxn modelId="{B54913AC-FDB5-EB4E-8DD7-0FD2C36697AE}" type="presParOf" srcId="{49D68194-88F4-E442-95D4-F35DAF013834}" destId="{4D0EE74C-83B9-2344-98DF-06E6DE7E83E2}" srcOrd="4" destOrd="0" presId="urn:microsoft.com/office/officeart/2005/8/layout/list1"/>
    <dgm:cxn modelId="{B4FCF5C4-2A4A-1541-839C-843F50F138DB}" type="presParOf" srcId="{4D0EE74C-83B9-2344-98DF-06E6DE7E83E2}" destId="{56334DC3-8F3B-3647-A453-B070F48679EF}" srcOrd="0" destOrd="0" presId="urn:microsoft.com/office/officeart/2005/8/layout/list1"/>
    <dgm:cxn modelId="{B90ED364-ED12-804E-B8BD-9AE8A41F4014}" type="presParOf" srcId="{4D0EE74C-83B9-2344-98DF-06E6DE7E83E2}" destId="{B3123124-83CF-B944-9DE9-775C9C34CCC6}" srcOrd="1" destOrd="0" presId="urn:microsoft.com/office/officeart/2005/8/layout/list1"/>
    <dgm:cxn modelId="{46703555-23C3-3C4C-84E2-4ACF5483F388}" type="presParOf" srcId="{49D68194-88F4-E442-95D4-F35DAF013834}" destId="{DE88FC05-1054-594C-8ADD-0E08F4267900}" srcOrd="5" destOrd="0" presId="urn:microsoft.com/office/officeart/2005/8/layout/list1"/>
    <dgm:cxn modelId="{7F37B5FF-4321-184D-84D7-113F85B8C760}" type="presParOf" srcId="{49D68194-88F4-E442-95D4-F35DAF013834}" destId="{6D7049AE-0945-ED43-A96C-FF52F6539C8F}" srcOrd="6" destOrd="0" presId="urn:microsoft.com/office/officeart/2005/8/layout/list1"/>
    <dgm:cxn modelId="{302DBE9B-DA88-D346-B8FA-AB34F992D158}" type="presParOf" srcId="{49D68194-88F4-E442-95D4-F35DAF013834}" destId="{DE099E1C-FEB1-694A-8484-F16268060BB7}" srcOrd="7" destOrd="0" presId="urn:microsoft.com/office/officeart/2005/8/layout/list1"/>
    <dgm:cxn modelId="{C00DA0A3-EA85-E64F-B1CB-3CAA82B202DA}" type="presParOf" srcId="{49D68194-88F4-E442-95D4-F35DAF013834}" destId="{4F317941-0ED6-6B45-81A8-91A176F3D44F}" srcOrd="8" destOrd="0" presId="urn:microsoft.com/office/officeart/2005/8/layout/list1"/>
    <dgm:cxn modelId="{5FB3CBE4-D0C8-174D-B186-4117476CE61A}" type="presParOf" srcId="{4F317941-0ED6-6B45-81A8-91A176F3D44F}" destId="{119B175D-FE43-7640-B04B-C75386B5EA9C}" srcOrd="0" destOrd="0" presId="urn:microsoft.com/office/officeart/2005/8/layout/list1"/>
    <dgm:cxn modelId="{B9E70A10-BEB2-F947-A159-575E90396E8E}" type="presParOf" srcId="{4F317941-0ED6-6B45-81A8-91A176F3D44F}" destId="{FADD827A-CDD6-4644-BCD4-259123B08226}" srcOrd="1" destOrd="0" presId="urn:microsoft.com/office/officeart/2005/8/layout/list1"/>
    <dgm:cxn modelId="{BC326CBD-10EC-D44C-A409-4B4666973234}" type="presParOf" srcId="{49D68194-88F4-E442-95D4-F35DAF013834}" destId="{22BE360B-91AF-0543-BB8A-DBC3806210BF}" srcOrd="9" destOrd="0" presId="urn:microsoft.com/office/officeart/2005/8/layout/list1"/>
    <dgm:cxn modelId="{45AA6917-45A5-BF4E-AAD0-579FAD178D86}" type="presParOf" srcId="{49D68194-88F4-E442-95D4-F35DAF013834}" destId="{296168ED-EAA0-5940-A255-E05A1D713695}"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E19E6D-BDD5-4644-A29D-36ACDC026B43}"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3293FBF6-E650-1542-8D80-8D4A569F64A1}">
      <dgm:prSet phldrT="[Text]"/>
      <dgm:spPr>
        <a:solidFill>
          <a:srgbClr val="660066"/>
        </a:solidFill>
      </dgm:spPr>
      <dgm:t>
        <a:bodyPr/>
        <a:lstStyle/>
        <a:p>
          <a:r>
            <a:rPr lang="en-US" dirty="0" smtClean="0"/>
            <a:t>1</a:t>
          </a:r>
          <a:endParaRPr lang="en-US" dirty="0"/>
        </a:p>
      </dgm:t>
    </dgm:pt>
    <dgm:pt modelId="{F33B3E37-C635-A246-B950-CEEA79F650F2}" type="parTrans" cxnId="{6B1E9D2B-EC45-D144-99AF-FFFA235C6BB1}">
      <dgm:prSet/>
      <dgm:spPr/>
      <dgm:t>
        <a:bodyPr/>
        <a:lstStyle/>
        <a:p>
          <a:endParaRPr lang="en-US"/>
        </a:p>
      </dgm:t>
    </dgm:pt>
    <dgm:pt modelId="{652CBC29-C8C2-BC45-AA93-AA137BED6849}" type="sibTrans" cxnId="{6B1E9D2B-EC45-D144-99AF-FFFA235C6BB1}">
      <dgm:prSet/>
      <dgm:spPr/>
      <dgm:t>
        <a:bodyPr/>
        <a:lstStyle/>
        <a:p>
          <a:endParaRPr lang="en-US"/>
        </a:p>
      </dgm:t>
    </dgm:pt>
    <dgm:pt modelId="{A1F8E464-0D5D-8242-991C-251E15D8AE6B}">
      <dgm:prSet phldrT="[Text]"/>
      <dgm:spPr/>
      <dgm:t>
        <a:bodyPr/>
        <a:lstStyle/>
        <a:p>
          <a:r>
            <a:rPr lang="en-US" dirty="0" smtClean="0">
              <a:solidFill>
                <a:schemeClr val="tx1">
                  <a:lumMod val="85000"/>
                  <a:lumOff val="15000"/>
                </a:schemeClr>
              </a:solidFill>
              <a:latin typeface="+mn-lt"/>
            </a:rPr>
            <a:t>Signaling the file object</a:t>
          </a:r>
          <a:endParaRPr lang="en-US" dirty="0"/>
        </a:p>
      </dgm:t>
    </dgm:pt>
    <dgm:pt modelId="{EA37CCC2-C508-224C-B921-923FE7E8F893}" type="parTrans" cxnId="{30ACBCE9-DE13-8E4A-B876-B54D6B575672}">
      <dgm:prSet/>
      <dgm:spPr/>
      <dgm:t>
        <a:bodyPr/>
        <a:lstStyle/>
        <a:p>
          <a:endParaRPr lang="en-US"/>
        </a:p>
      </dgm:t>
    </dgm:pt>
    <dgm:pt modelId="{C02022AE-DBCD-AF4A-B7CE-7A4017B07DC8}" type="sibTrans" cxnId="{30ACBCE9-DE13-8E4A-B876-B54D6B575672}">
      <dgm:prSet/>
      <dgm:spPr/>
      <dgm:t>
        <a:bodyPr/>
        <a:lstStyle/>
        <a:p>
          <a:endParaRPr lang="en-US"/>
        </a:p>
      </dgm:t>
    </dgm:pt>
    <dgm:pt modelId="{41761631-A6E0-2F40-9A0B-A6EC0EADEF6A}">
      <dgm:prSet phldrT="[Text]"/>
      <dgm:spPr>
        <a:solidFill>
          <a:srgbClr val="660066"/>
        </a:solidFill>
      </dgm:spPr>
      <dgm:t>
        <a:bodyPr/>
        <a:lstStyle/>
        <a:p>
          <a:r>
            <a:rPr lang="en-US" dirty="0" smtClean="0"/>
            <a:t>2</a:t>
          </a:r>
          <a:endParaRPr lang="en-US" dirty="0"/>
        </a:p>
      </dgm:t>
    </dgm:pt>
    <dgm:pt modelId="{9E338122-6922-D549-BCD5-4B0744E36B21}" type="parTrans" cxnId="{EAA5EABE-399C-1345-BB68-4A571002C2AD}">
      <dgm:prSet/>
      <dgm:spPr/>
      <dgm:t>
        <a:bodyPr/>
        <a:lstStyle/>
        <a:p>
          <a:endParaRPr lang="en-US"/>
        </a:p>
      </dgm:t>
    </dgm:pt>
    <dgm:pt modelId="{CEA23061-2109-9247-B994-69571FE1D459}" type="sibTrans" cxnId="{EAA5EABE-399C-1345-BB68-4A571002C2AD}">
      <dgm:prSet/>
      <dgm:spPr/>
      <dgm:t>
        <a:bodyPr/>
        <a:lstStyle/>
        <a:p>
          <a:endParaRPr lang="en-US"/>
        </a:p>
      </dgm:t>
    </dgm:pt>
    <dgm:pt modelId="{31264E0D-EC54-D147-8F1F-DE78870A4F7E}">
      <dgm:prSet phldrT="[Text]"/>
      <dgm:spPr/>
      <dgm:t>
        <a:bodyPr/>
        <a:lstStyle/>
        <a:p>
          <a:r>
            <a:rPr lang="en-US" dirty="0" smtClean="0">
              <a:solidFill>
                <a:schemeClr val="tx1">
                  <a:lumMod val="85000"/>
                  <a:lumOff val="15000"/>
                </a:schemeClr>
              </a:solidFill>
              <a:latin typeface="+mn-lt"/>
            </a:rPr>
            <a:t>Signaling an event object</a:t>
          </a:r>
          <a:endParaRPr lang="en-US" dirty="0"/>
        </a:p>
      </dgm:t>
    </dgm:pt>
    <dgm:pt modelId="{D3A0A196-B731-F344-AF80-67523C1032E5}" type="parTrans" cxnId="{492A91A5-25A7-9C43-839E-2A09FF7FA2EF}">
      <dgm:prSet/>
      <dgm:spPr/>
      <dgm:t>
        <a:bodyPr/>
        <a:lstStyle/>
        <a:p>
          <a:endParaRPr lang="en-US"/>
        </a:p>
      </dgm:t>
    </dgm:pt>
    <dgm:pt modelId="{C63DAC92-D6A3-464B-A1DE-73D455572762}" type="sibTrans" cxnId="{492A91A5-25A7-9C43-839E-2A09FF7FA2EF}">
      <dgm:prSet/>
      <dgm:spPr/>
      <dgm:t>
        <a:bodyPr/>
        <a:lstStyle/>
        <a:p>
          <a:endParaRPr lang="en-US"/>
        </a:p>
      </dgm:t>
    </dgm:pt>
    <dgm:pt modelId="{42E8BCBC-9292-0F48-A1BE-E5E4B2419807}">
      <dgm:prSet phldrT="[Text]"/>
      <dgm:spPr>
        <a:solidFill>
          <a:srgbClr val="660066"/>
        </a:solidFill>
      </dgm:spPr>
      <dgm:t>
        <a:bodyPr/>
        <a:lstStyle/>
        <a:p>
          <a:r>
            <a:rPr lang="en-US" dirty="0" smtClean="0"/>
            <a:t>3</a:t>
          </a:r>
          <a:endParaRPr lang="en-US" dirty="0"/>
        </a:p>
      </dgm:t>
    </dgm:pt>
    <dgm:pt modelId="{4371C8A0-266F-E546-AA72-D6A54549FEEF}" type="parTrans" cxnId="{CC3A5599-CC36-9A45-8CB0-DF4365636217}">
      <dgm:prSet/>
      <dgm:spPr/>
      <dgm:t>
        <a:bodyPr/>
        <a:lstStyle/>
        <a:p>
          <a:endParaRPr lang="en-US"/>
        </a:p>
      </dgm:t>
    </dgm:pt>
    <dgm:pt modelId="{7878C179-C320-1E42-8AFC-A9969C1BC63C}" type="sibTrans" cxnId="{CC3A5599-CC36-9A45-8CB0-DF4365636217}">
      <dgm:prSet/>
      <dgm:spPr/>
      <dgm:t>
        <a:bodyPr/>
        <a:lstStyle/>
        <a:p>
          <a:endParaRPr lang="en-US"/>
        </a:p>
      </dgm:t>
    </dgm:pt>
    <dgm:pt modelId="{2B5AF89F-FF74-5849-B786-7587776792D0}">
      <dgm:prSet phldrT="[Text]"/>
      <dgm:spPr/>
      <dgm:t>
        <a:bodyPr/>
        <a:lstStyle/>
        <a:p>
          <a:r>
            <a:rPr lang="en-US" dirty="0" smtClean="0">
              <a:solidFill>
                <a:schemeClr val="tx1">
                  <a:lumMod val="85000"/>
                  <a:lumOff val="15000"/>
                </a:schemeClr>
              </a:solidFill>
              <a:latin typeface="+mn-lt"/>
            </a:rPr>
            <a:t>Asynchronous procedure call</a:t>
          </a:r>
          <a:endParaRPr lang="en-US" dirty="0"/>
        </a:p>
      </dgm:t>
    </dgm:pt>
    <dgm:pt modelId="{FBD837B9-610C-1D49-9126-9C5F259AFBD2}" type="parTrans" cxnId="{F669D142-DB64-5142-B7D7-63B5F751A5FE}">
      <dgm:prSet/>
      <dgm:spPr/>
      <dgm:t>
        <a:bodyPr/>
        <a:lstStyle/>
        <a:p>
          <a:endParaRPr lang="en-US"/>
        </a:p>
      </dgm:t>
    </dgm:pt>
    <dgm:pt modelId="{9BA4A00E-2442-3848-A9E5-7E9A888E177D}" type="sibTrans" cxnId="{F669D142-DB64-5142-B7D7-63B5F751A5FE}">
      <dgm:prSet/>
      <dgm:spPr/>
      <dgm:t>
        <a:bodyPr/>
        <a:lstStyle/>
        <a:p>
          <a:endParaRPr lang="en-US"/>
        </a:p>
      </dgm:t>
    </dgm:pt>
    <dgm:pt modelId="{127FDC4C-BD34-3644-B45F-7A6BE9837B3E}">
      <dgm:prSet phldrT="[Text]"/>
      <dgm:spPr>
        <a:solidFill>
          <a:srgbClr val="660066"/>
        </a:solidFill>
      </dgm:spPr>
      <dgm:t>
        <a:bodyPr/>
        <a:lstStyle/>
        <a:p>
          <a:r>
            <a:rPr lang="en-US" dirty="0" smtClean="0"/>
            <a:t>4</a:t>
          </a:r>
          <a:endParaRPr lang="en-US" dirty="0"/>
        </a:p>
      </dgm:t>
    </dgm:pt>
    <dgm:pt modelId="{35C4AF0C-EF89-EC47-9B4F-441BB8E5419B}" type="parTrans" cxnId="{0D376D17-A98F-FC49-8103-9B477438B712}">
      <dgm:prSet/>
      <dgm:spPr/>
      <dgm:t>
        <a:bodyPr/>
        <a:lstStyle/>
        <a:p>
          <a:endParaRPr lang="en-US"/>
        </a:p>
      </dgm:t>
    </dgm:pt>
    <dgm:pt modelId="{7DB4583B-F341-704A-A23B-8EB62FA3742B}" type="sibTrans" cxnId="{0D376D17-A98F-FC49-8103-9B477438B712}">
      <dgm:prSet/>
      <dgm:spPr/>
      <dgm:t>
        <a:bodyPr/>
        <a:lstStyle/>
        <a:p>
          <a:endParaRPr lang="en-US"/>
        </a:p>
      </dgm:t>
    </dgm:pt>
    <dgm:pt modelId="{62326B1E-FF96-7947-B902-8E92511C3EAF}">
      <dgm:prSet phldrT="[Text]"/>
      <dgm:spPr>
        <a:solidFill>
          <a:srgbClr val="660066"/>
        </a:solidFill>
      </dgm:spPr>
      <dgm:t>
        <a:bodyPr/>
        <a:lstStyle/>
        <a:p>
          <a:r>
            <a:rPr lang="en-US" dirty="0" smtClean="0"/>
            <a:t>5</a:t>
          </a:r>
          <a:endParaRPr lang="en-US" dirty="0"/>
        </a:p>
      </dgm:t>
    </dgm:pt>
    <dgm:pt modelId="{596B9F6A-943F-8B4F-BEB3-212A1633C669}" type="parTrans" cxnId="{031A3DE5-3010-EA49-96BA-C8F86ABC9EA7}">
      <dgm:prSet/>
      <dgm:spPr/>
      <dgm:t>
        <a:bodyPr/>
        <a:lstStyle/>
        <a:p>
          <a:endParaRPr lang="en-US"/>
        </a:p>
      </dgm:t>
    </dgm:pt>
    <dgm:pt modelId="{84360D79-9525-AF49-9FF5-4C49153390D6}" type="sibTrans" cxnId="{031A3DE5-3010-EA49-96BA-C8F86ABC9EA7}">
      <dgm:prSet/>
      <dgm:spPr/>
      <dgm:t>
        <a:bodyPr/>
        <a:lstStyle/>
        <a:p>
          <a:endParaRPr lang="en-US"/>
        </a:p>
      </dgm:t>
    </dgm:pt>
    <dgm:pt modelId="{92E2246D-12EC-4247-8557-5F8BF4D039E0}">
      <dgm:prSet phldrT="[Text]"/>
      <dgm:spPr/>
      <dgm:t>
        <a:bodyPr/>
        <a:lstStyle/>
        <a:p>
          <a:r>
            <a:rPr lang="en-US" dirty="0" smtClean="0">
              <a:solidFill>
                <a:schemeClr val="tx1">
                  <a:lumMod val="85000"/>
                  <a:lumOff val="15000"/>
                </a:schemeClr>
              </a:solidFill>
              <a:latin typeface="+mn-lt"/>
            </a:rPr>
            <a:t>I/O completion ports</a:t>
          </a:r>
          <a:endParaRPr lang="en-US" dirty="0"/>
        </a:p>
      </dgm:t>
    </dgm:pt>
    <dgm:pt modelId="{4CD24E5C-6F19-C443-A583-039EA39A9730}" type="parTrans" cxnId="{45D309FD-1424-2C47-8982-411A4F58C599}">
      <dgm:prSet/>
      <dgm:spPr/>
      <dgm:t>
        <a:bodyPr/>
        <a:lstStyle/>
        <a:p>
          <a:endParaRPr lang="en-US"/>
        </a:p>
      </dgm:t>
    </dgm:pt>
    <dgm:pt modelId="{DCFC6554-4B06-FB44-891B-18F66D26298C}" type="sibTrans" cxnId="{45D309FD-1424-2C47-8982-411A4F58C599}">
      <dgm:prSet/>
      <dgm:spPr/>
      <dgm:t>
        <a:bodyPr/>
        <a:lstStyle/>
        <a:p>
          <a:endParaRPr lang="en-US"/>
        </a:p>
      </dgm:t>
    </dgm:pt>
    <dgm:pt modelId="{36BD4927-F519-B941-838E-B85AF26E3B0E}">
      <dgm:prSet phldrT="[Text]"/>
      <dgm:spPr/>
      <dgm:t>
        <a:bodyPr/>
        <a:lstStyle/>
        <a:p>
          <a:r>
            <a:rPr lang="en-US" dirty="0" smtClean="0">
              <a:solidFill>
                <a:schemeClr val="tx1">
                  <a:lumMod val="85000"/>
                  <a:lumOff val="15000"/>
                </a:schemeClr>
              </a:solidFill>
              <a:latin typeface="+mn-lt"/>
            </a:rPr>
            <a:t>Polling</a:t>
          </a:r>
          <a:endParaRPr lang="en-US" dirty="0"/>
        </a:p>
      </dgm:t>
    </dgm:pt>
    <dgm:pt modelId="{D508A066-8E56-A345-BFC1-BC1AB9710E97}" type="parTrans" cxnId="{A39BB6E8-6788-144F-B4CD-74E1329F6558}">
      <dgm:prSet/>
      <dgm:spPr/>
      <dgm:t>
        <a:bodyPr/>
        <a:lstStyle/>
        <a:p>
          <a:endParaRPr lang="en-US"/>
        </a:p>
      </dgm:t>
    </dgm:pt>
    <dgm:pt modelId="{A3D0A93E-5D38-424C-BF98-8DB9D0A04A45}" type="sibTrans" cxnId="{A39BB6E8-6788-144F-B4CD-74E1329F6558}">
      <dgm:prSet/>
      <dgm:spPr/>
      <dgm:t>
        <a:bodyPr/>
        <a:lstStyle/>
        <a:p>
          <a:endParaRPr lang="en-US"/>
        </a:p>
      </dgm:t>
    </dgm:pt>
    <dgm:pt modelId="{97C3C67D-7346-1E41-A8B2-E2BF150E8E36}" type="pres">
      <dgm:prSet presAssocID="{FBE19E6D-BDD5-4644-A29D-36ACDC026B43}" presName="linearFlow" presStyleCnt="0">
        <dgm:presLayoutVars>
          <dgm:dir/>
          <dgm:animLvl val="lvl"/>
          <dgm:resizeHandles val="exact"/>
        </dgm:presLayoutVars>
      </dgm:prSet>
      <dgm:spPr/>
      <dgm:t>
        <a:bodyPr/>
        <a:lstStyle/>
        <a:p>
          <a:endParaRPr lang="en-US"/>
        </a:p>
      </dgm:t>
    </dgm:pt>
    <dgm:pt modelId="{AD6DD087-4CBE-004A-B684-A875C2BD4B26}" type="pres">
      <dgm:prSet presAssocID="{3293FBF6-E650-1542-8D80-8D4A569F64A1}" presName="composite" presStyleCnt="0"/>
      <dgm:spPr/>
    </dgm:pt>
    <dgm:pt modelId="{B45599FE-7B97-DE40-A31C-1ACE928E427C}" type="pres">
      <dgm:prSet presAssocID="{3293FBF6-E650-1542-8D80-8D4A569F64A1}" presName="parentText" presStyleLbl="alignNode1" presStyleIdx="0" presStyleCnt="5">
        <dgm:presLayoutVars>
          <dgm:chMax val="1"/>
          <dgm:bulletEnabled val="1"/>
        </dgm:presLayoutVars>
      </dgm:prSet>
      <dgm:spPr/>
      <dgm:t>
        <a:bodyPr/>
        <a:lstStyle/>
        <a:p>
          <a:endParaRPr lang="en-US"/>
        </a:p>
      </dgm:t>
    </dgm:pt>
    <dgm:pt modelId="{14DBB29C-D078-4941-9B2D-FA338F33E262}" type="pres">
      <dgm:prSet presAssocID="{3293FBF6-E650-1542-8D80-8D4A569F64A1}" presName="descendantText" presStyleLbl="alignAcc1" presStyleIdx="0" presStyleCnt="5">
        <dgm:presLayoutVars>
          <dgm:bulletEnabled val="1"/>
        </dgm:presLayoutVars>
      </dgm:prSet>
      <dgm:spPr/>
      <dgm:t>
        <a:bodyPr/>
        <a:lstStyle/>
        <a:p>
          <a:endParaRPr lang="en-US"/>
        </a:p>
      </dgm:t>
    </dgm:pt>
    <dgm:pt modelId="{6EB7DB60-7DAD-AB4E-AB17-5960CCB9FD7E}" type="pres">
      <dgm:prSet presAssocID="{652CBC29-C8C2-BC45-AA93-AA137BED6849}" presName="sp" presStyleCnt="0"/>
      <dgm:spPr/>
    </dgm:pt>
    <dgm:pt modelId="{F5ED4947-B60A-9446-8EDD-07C90258E9DA}" type="pres">
      <dgm:prSet presAssocID="{41761631-A6E0-2F40-9A0B-A6EC0EADEF6A}" presName="composite" presStyleCnt="0"/>
      <dgm:spPr/>
    </dgm:pt>
    <dgm:pt modelId="{118BF6F6-5B66-6448-B559-608AB20D5E79}" type="pres">
      <dgm:prSet presAssocID="{41761631-A6E0-2F40-9A0B-A6EC0EADEF6A}" presName="parentText" presStyleLbl="alignNode1" presStyleIdx="1" presStyleCnt="5">
        <dgm:presLayoutVars>
          <dgm:chMax val="1"/>
          <dgm:bulletEnabled val="1"/>
        </dgm:presLayoutVars>
      </dgm:prSet>
      <dgm:spPr/>
      <dgm:t>
        <a:bodyPr/>
        <a:lstStyle/>
        <a:p>
          <a:endParaRPr lang="en-US"/>
        </a:p>
      </dgm:t>
    </dgm:pt>
    <dgm:pt modelId="{D6B4C60E-7B7E-0243-84E7-2710D5698592}" type="pres">
      <dgm:prSet presAssocID="{41761631-A6E0-2F40-9A0B-A6EC0EADEF6A}" presName="descendantText" presStyleLbl="alignAcc1" presStyleIdx="1" presStyleCnt="5">
        <dgm:presLayoutVars>
          <dgm:bulletEnabled val="1"/>
        </dgm:presLayoutVars>
      </dgm:prSet>
      <dgm:spPr/>
      <dgm:t>
        <a:bodyPr/>
        <a:lstStyle/>
        <a:p>
          <a:endParaRPr lang="en-US"/>
        </a:p>
      </dgm:t>
    </dgm:pt>
    <dgm:pt modelId="{95FFD41E-89E3-3545-BE5A-EFC58B8924C3}" type="pres">
      <dgm:prSet presAssocID="{CEA23061-2109-9247-B994-69571FE1D459}" presName="sp" presStyleCnt="0"/>
      <dgm:spPr/>
    </dgm:pt>
    <dgm:pt modelId="{6117C0FE-3E14-FA4F-AB9F-D1CDFDA4857A}" type="pres">
      <dgm:prSet presAssocID="{42E8BCBC-9292-0F48-A1BE-E5E4B2419807}" presName="composite" presStyleCnt="0"/>
      <dgm:spPr/>
    </dgm:pt>
    <dgm:pt modelId="{92652303-4D9B-F446-B07B-965FA57EA053}" type="pres">
      <dgm:prSet presAssocID="{42E8BCBC-9292-0F48-A1BE-E5E4B2419807}" presName="parentText" presStyleLbl="alignNode1" presStyleIdx="2" presStyleCnt="5">
        <dgm:presLayoutVars>
          <dgm:chMax val="1"/>
          <dgm:bulletEnabled val="1"/>
        </dgm:presLayoutVars>
      </dgm:prSet>
      <dgm:spPr/>
      <dgm:t>
        <a:bodyPr/>
        <a:lstStyle/>
        <a:p>
          <a:endParaRPr lang="en-US"/>
        </a:p>
      </dgm:t>
    </dgm:pt>
    <dgm:pt modelId="{5295556D-7305-164B-AE74-DC88F9F86E9B}" type="pres">
      <dgm:prSet presAssocID="{42E8BCBC-9292-0F48-A1BE-E5E4B2419807}" presName="descendantText" presStyleLbl="alignAcc1" presStyleIdx="2" presStyleCnt="5">
        <dgm:presLayoutVars>
          <dgm:bulletEnabled val="1"/>
        </dgm:presLayoutVars>
      </dgm:prSet>
      <dgm:spPr/>
      <dgm:t>
        <a:bodyPr/>
        <a:lstStyle/>
        <a:p>
          <a:endParaRPr lang="en-US"/>
        </a:p>
      </dgm:t>
    </dgm:pt>
    <dgm:pt modelId="{A7710F27-B1B4-9344-9D92-A525F29E6890}" type="pres">
      <dgm:prSet presAssocID="{7878C179-C320-1E42-8AFC-A9969C1BC63C}" presName="sp" presStyleCnt="0"/>
      <dgm:spPr/>
    </dgm:pt>
    <dgm:pt modelId="{79CABE44-6AD9-9742-9E24-65F7277C2BEA}" type="pres">
      <dgm:prSet presAssocID="{127FDC4C-BD34-3644-B45F-7A6BE9837B3E}" presName="composite" presStyleCnt="0"/>
      <dgm:spPr/>
    </dgm:pt>
    <dgm:pt modelId="{758EED6A-6FD1-8048-8B69-CE82F355B96A}" type="pres">
      <dgm:prSet presAssocID="{127FDC4C-BD34-3644-B45F-7A6BE9837B3E}" presName="parentText" presStyleLbl="alignNode1" presStyleIdx="3" presStyleCnt="5">
        <dgm:presLayoutVars>
          <dgm:chMax val="1"/>
          <dgm:bulletEnabled val="1"/>
        </dgm:presLayoutVars>
      </dgm:prSet>
      <dgm:spPr/>
      <dgm:t>
        <a:bodyPr/>
        <a:lstStyle/>
        <a:p>
          <a:endParaRPr lang="en-US"/>
        </a:p>
      </dgm:t>
    </dgm:pt>
    <dgm:pt modelId="{13A9B828-311F-2242-9516-16A0CD29F6E7}" type="pres">
      <dgm:prSet presAssocID="{127FDC4C-BD34-3644-B45F-7A6BE9837B3E}" presName="descendantText" presStyleLbl="alignAcc1" presStyleIdx="3" presStyleCnt="5">
        <dgm:presLayoutVars>
          <dgm:bulletEnabled val="1"/>
        </dgm:presLayoutVars>
      </dgm:prSet>
      <dgm:spPr/>
      <dgm:t>
        <a:bodyPr/>
        <a:lstStyle/>
        <a:p>
          <a:endParaRPr lang="en-US"/>
        </a:p>
      </dgm:t>
    </dgm:pt>
    <dgm:pt modelId="{79240C18-EE66-B441-AAE3-10A49B0BBF57}" type="pres">
      <dgm:prSet presAssocID="{7DB4583B-F341-704A-A23B-8EB62FA3742B}" presName="sp" presStyleCnt="0"/>
      <dgm:spPr/>
    </dgm:pt>
    <dgm:pt modelId="{33ABAAAF-35F0-5E40-923E-8427D8058C85}" type="pres">
      <dgm:prSet presAssocID="{62326B1E-FF96-7947-B902-8E92511C3EAF}" presName="composite" presStyleCnt="0"/>
      <dgm:spPr/>
    </dgm:pt>
    <dgm:pt modelId="{F59DF8E2-CCBD-3A42-9E35-97E588C19E1F}" type="pres">
      <dgm:prSet presAssocID="{62326B1E-FF96-7947-B902-8E92511C3EAF}" presName="parentText" presStyleLbl="alignNode1" presStyleIdx="4" presStyleCnt="5">
        <dgm:presLayoutVars>
          <dgm:chMax val="1"/>
          <dgm:bulletEnabled val="1"/>
        </dgm:presLayoutVars>
      </dgm:prSet>
      <dgm:spPr/>
      <dgm:t>
        <a:bodyPr/>
        <a:lstStyle/>
        <a:p>
          <a:endParaRPr lang="en-US"/>
        </a:p>
      </dgm:t>
    </dgm:pt>
    <dgm:pt modelId="{73AC28E8-D07B-654D-B390-2BC79521D3D3}" type="pres">
      <dgm:prSet presAssocID="{62326B1E-FF96-7947-B902-8E92511C3EAF}" presName="descendantText" presStyleLbl="alignAcc1" presStyleIdx="4" presStyleCnt="5">
        <dgm:presLayoutVars>
          <dgm:bulletEnabled val="1"/>
        </dgm:presLayoutVars>
      </dgm:prSet>
      <dgm:spPr/>
      <dgm:t>
        <a:bodyPr/>
        <a:lstStyle/>
        <a:p>
          <a:endParaRPr lang="en-US"/>
        </a:p>
      </dgm:t>
    </dgm:pt>
  </dgm:ptLst>
  <dgm:cxnLst>
    <dgm:cxn modelId="{AA9591F1-61D7-A141-92FC-F13B801AF993}" type="presOf" srcId="{42E8BCBC-9292-0F48-A1BE-E5E4B2419807}" destId="{92652303-4D9B-F446-B07B-965FA57EA053}" srcOrd="0" destOrd="0" presId="urn:microsoft.com/office/officeart/2005/8/layout/chevron2"/>
    <dgm:cxn modelId="{031A3DE5-3010-EA49-96BA-C8F86ABC9EA7}" srcId="{FBE19E6D-BDD5-4644-A29D-36ACDC026B43}" destId="{62326B1E-FF96-7947-B902-8E92511C3EAF}" srcOrd="4" destOrd="0" parTransId="{596B9F6A-943F-8B4F-BEB3-212A1633C669}" sibTransId="{84360D79-9525-AF49-9FF5-4C49153390D6}"/>
    <dgm:cxn modelId="{708FA110-B137-8640-B5A7-09C87F0E5BAE}" type="presOf" srcId="{A1F8E464-0D5D-8242-991C-251E15D8AE6B}" destId="{14DBB29C-D078-4941-9B2D-FA338F33E262}" srcOrd="0" destOrd="0" presId="urn:microsoft.com/office/officeart/2005/8/layout/chevron2"/>
    <dgm:cxn modelId="{6B1E9D2B-EC45-D144-99AF-FFFA235C6BB1}" srcId="{FBE19E6D-BDD5-4644-A29D-36ACDC026B43}" destId="{3293FBF6-E650-1542-8D80-8D4A569F64A1}" srcOrd="0" destOrd="0" parTransId="{F33B3E37-C635-A246-B950-CEEA79F650F2}" sibTransId="{652CBC29-C8C2-BC45-AA93-AA137BED6849}"/>
    <dgm:cxn modelId="{492A91A5-25A7-9C43-839E-2A09FF7FA2EF}" srcId="{41761631-A6E0-2F40-9A0B-A6EC0EADEF6A}" destId="{31264E0D-EC54-D147-8F1F-DE78870A4F7E}" srcOrd="0" destOrd="0" parTransId="{D3A0A196-B731-F344-AF80-67523C1032E5}" sibTransId="{C63DAC92-D6A3-464B-A1DE-73D455572762}"/>
    <dgm:cxn modelId="{7C2762C9-52E4-6D4B-830D-0E3ECC987EA1}" type="presOf" srcId="{3293FBF6-E650-1542-8D80-8D4A569F64A1}" destId="{B45599FE-7B97-DE40-A31C-1ACE928E427C}" srcOrd="0" destOrd="0" presId="urn:microsoft.com/office/officeart/2005/8/layout/chevron2"/>
    <dgm:cxn modelId="{0D376D17-A98F-FC49-8103-9B477438B712}" srcId="{FBE19E6D-BDD5-4644-A29D-36ACDC026B43}" destId="{127FDC4C-BD34-3644-B45F-7A6BE9837B3E}" srcOrd="3" destOrd="0" parTransId="{35C4AF0C-EF89-EC47-9B4F-441BB8E5419B}" sibTransId="{7DB4583B-F341-704A-A23B-8EB62FA3742B}"/>
    <dgm:cxn modelId="{B35777DB-7CD1-7A4B-802B-A1DA014482D8}" type="presOf" srcId="{36BD4927-F519-B941-838E-B85AF26E3B0E}" destId="{73AC28E8-D07B-654D-B390-2BC79521D3D3}" srcOrd="0" destOrd="0" presId="urn:microsoft.com/office/officeart/2005/8/layout/chevron2"/>
    <dgm:cxn modelId="{4D2C11A0-640C-BD4C-8625-5885DEB77116}" type="presOf" srcId="{62326B1E-FF96-7947-B902-8E92511C3EAF}" destId="{F59DF8E2-CCBD-3A42-9E35-97E588C19E1F}" srcOrd="0" destOrd="0" presId="urn:microsoft.com/office/officeart/2005/8/layout/chevron2"/>
    <dgm:cxn modelId="{EAA5EABE-399C-1345-BB68-4A571002C2AD}" srcId="{FBE19E6D-BDD5-4644-A29D-36ACDC026B43}" destId="{41761631-A6E0-2F40-9A0B-A6EC0EADEF6A}" srcOrd="1" destOrd="0" parTransId="{9E338122-6922-D549-BCD5-4B0744E36B21}" sibTransId="{CEA23061-2109-9247-B994-69571FE1D459}"/>
    <dgm:cxn modelId="{A33CB0BD-AFDA-0F49-93BB-2F950B5F42B7}" type="presOf" srcId="{127FDC4C-BD34-3644-B45F-7A6BE9837B3E}" destId="{758EED6A-6FD1-8048-8B69-CE82F355B96A}" srcOrd="0" destOrd="0" presId="urn:microsoft.com/office/officeart/2005/8/layout/chevron2"/>
    <dgm:cxn modelId="{CC3A5599-CC36-9A45-8CB0-DF4365636217}" srcId="{FBE19E6D-BDD5-4644-A29D-36ACDC026B43}" destId="{42E8BCBC-9292-0F48-A1BE-E5E4B2419807}" srcOrd="2" destOrd="0" parTransId="{4371C8A0-266F-E546-AA72-D6A54549FEEF}" sibTransId="{7878C179-C320-1E42-8AFC-A9969C1BC63C}"/>
    <dgm:cxn modelId="{F669D142-DB64-5142-B7D7-63B5F751A5FE}" srcId="{42E8BCBC-9292-0F48-A1BE-E5E4B2419807}" destId="{2B5AF89F-FF74-5849-B786-7587776792D0}" srcOrd="0" destOrd="0" parTransId="{FBD837B9-610C-1D49-9126-9C5F259AFBD2}" sibTransId="{9BA4A00E-2442-3848-A9E5-7E9A888E177D}"/>
    <dgm:cxn modelId="{674AB122-A6F0-2540-AD58-40C7DB37DCBC}" type="presOf" srcId="{2B5AF89F-FF74-5849-B786-7587776792D0}" destId="{5295556D-7305-164B-AE74-DC88F9F86E9B}" srcOrd="0" destOrd="0" presId="urn:microsoft.com/office/officeart/2005/8/layout/chevron2"/>
    <dgm:cxn modelId="{A39BB6E8-6788-144F-B4CD-74E1329F6558}" srcId="{62326B1E-FF96-7947-B902-8E92511C3EAF}" destId="{36BD4927-F519-B941-838E-B85AF26E3B0E}" srcOrd="0" destOrd="0" parTransId="{D508A066-8E56-A345-BFC1-BC1AB9710E97}" sibTransId="{A3D0A93E-5D38-424C-BF98-8DB9D0A04A45}"/>
    <dgm:cxn modelId="{30ACBCE9-DE13-8E4A-B876-B54D6B575672}" srcId="{3293FBF6-E650-1542-8D80-8D4A569F64A1}" destId="{A1F8E464-0D5D-8242-991C-251E15D8AE6B}" srcOrd="0" destOrd="0" parTransId="{EA37CCC2-C508-224C-B921-923FE7E8F893}" sibTransId="{C02022AE-DBCD-AF4A-B7CE-7A4017B07DC8}"/>
    <dgm:cxn modelId="{C6BC1C07-5DBF-284F-9560-D7980B3E3C54}" type="presOf" srcId="{41761631-A6E0-2F40-9A0B-A6EC0EADEF6A}" destId="{118BF6F6-5B66-6448-B559-608AB20D5E79}" srcOrd="0" destOrd="0" presId="urn:microsoft.com/office/officeart/2005/8/layout/chevron2"/>
    <dgm:cxn modelId="{4BFD95D3-91D9-3846-B0A1-9D2B063F3A84}" type="presOf" srcId="{31264E0D-EC54-D147-8F1F-DE78870A4F7E}" destId="{D6B4C60E-7B7E-0243-84E7-2710D5698592}" srcOrd="0" destOrd="0" presId="urn:microsoft.com/office/officeart/2005/8/layout/chevron2"/>
    <dgm:cxn modelId="{45D309FD-1424-2C47-8982-411A4F58C599}" srcId="{127FDC4C-BD34-3644-B45F-7A6BE9837B3E}" destId="{92E2246D-12EC-4247-8557-5F8BF4D039E0}" srcOrd="0" destOrd="0" parTransId="{4CD24E5C-6F19-C443-A583-039EA39A9730}" sibTransId="{DCFC6554-4B06-FB44-891B-18F66D26298C}"/>
    <dgm:cxn modelId="{88CF1C59-CDE6-2341-AE49-435A41AAD8F5}" type="presOf" srcId="{FBE19E6D-BDD5-4644-A29D-36ACDC026B43}" destId="{97C3C67D-7346-1E41-A8B2-E2BF150E8E36}" srcOrd="0" destOrd="0" presId="urn:microsoft.com/office/officeart/2005/8/layout/chevron2"/>
    <dgm:cxn modelId="{30790B8D-100C-A346-A3A5-B4EB4D381E0B}" type="presOf" srcId="{92E2246D-12EC-4247-8557-5F8BF4D039E0}" destId="{13A9B828-311F-2242-9516-16A0CD29F6E7}" srcOrd="0" destOrd="0" presId="urn:microsoft.com/office/officeart/2005/8/layout/chevron2"/>
    <dgm:cxn modelId="{CE1D5300-3281-B94F-A458-CC1CDD90BD84}" type="presParOf" srcId="{97C3C67D-7346-1E41-A8B2-E2BF150E8E36}" destId="{AD6DD087-4CBE-004A-B684-A875C2BD4B26}" srcOrd="0" destOrd="0" presId="urn:microsoft.com/office/officeart/2005/8/layout/chevron2"/>
    <dgm:cxn modelId="{AF831B90-AB4A-3747-BD1E-210E81B9FBAF}" type="presParOf" srcId="{AD6DD087-4CBE-004A-B684-A875C2BD4B26}" destId="{B45599FE-7B97-DE40-A31C-1ACE928E427C}" srcOrd="0" destOrd="0" presId="urn:microsoft.com/office/officeart/2005/8/layout/chevron2"/>
    <dgm:cxn modelId="{59BFC78A-944C-EC4B-A3A5-869FFDF52439}" type="presParOf" srcId="{AD6DD087-4CBE-004A-B684-A875C2BD4B26}" destId="{14DBB29C-D078-4941-9B2D-FA338F33E262}" srcOrd="1" destOrd="0" presId="urn:microsoft.com/office/officeart/2005/8/layout/chevron2"/>
    <dgm:cxn modelId="{2D69FA22-6E3E-2D48-BFA0-C3A19BFB1957}" type="presParOf" srcId="{97C3C67D-7346-1E41-A8B2-E2BF150E8E36}" destId="{6EB7DB60-7DAD-AB4E-AB17-5960CCB9FD7E}" srcOrd="1" destOrd="0" presId="urn:microsoft.com/office/officeart/2005/8/layout/chevron2"/>
    <dgm:cxn modelId="{7F467336-18D6-C046-85F5-F47CCDBF8C03}" type="presParOf" srcId="{97C3C67D-7346-1E41-A8B2-E2BF150E8E36}" destId="{F5ED4947-B60A-9446-8EDD-07C90258E9DA}" srcOrd="2" destOrd="0" presId="urn:microsoft.com/office/officeart/2005/8/layout/chevron2"/>
    <dgm:cxn modelId="{0AA64E6F-8C08-524F-9A86-84A071F3E412}" type="presParOf" srcId="{F5ED4947-B60A-9446-8EDD-07C90258E9DA}" destId="{118BF6F6-5B66-6448-B559-608AB20D5E79}" srcOrd="0" destOrd="0" presId="urn:microsoft.com/office/officeart/2005/8/layout/chevron2"/>
    <dgm:cxn modelId="{B8191216-231B-C64A-826F-EBF436695956}" type="presParOf" srcId="{F5ED4947-B60A-9446-8EDD-07C90258E9DA}" destId="{D6B4C60E-7B7E-0243-84E7-2710D5698592}" srcOrd="1" destOrd="0" presId="urn:microsoft.com/office/officeart/2005/8/layout/chevron2"/>
    <dgm:cxn modelId="{B367C5A9-0904-144F-BCF4-F7437B8F6950}" type="presParOf" srcId="{97C3C67D-7346-1E41-A8B2-E2BF150E8E36}" destId="{95FFD41E-89E3-3545-BE5A-EFC58B8924C3}" srcOrd="3" destOrd="0" presId="urn:microsoft.com/office/officeart/2005/8/layout/chevron2"/>
    <dgm:cxn modelId="{D4467F15-2F25-844F-9ABC-F2C4C8766648}" type="presParOf" srcId="{97C3C67D-7346-1E41-A8B2-E2BF150E8E36}" destId="{6117C0FE-3E14-FA4F-AB9F-D1CDFDA4857A}" srcOrd="4" destOrd="0" presId="urn:microsoft.com/office/officeart/2005/8/layout/chevron2"/>
    <dgm:cxn modelId="{619E53B2-F3AB-2644-9F0B-97B0C85A6DAF}" type="presParOf" srcId="{6117C0FE-3E14-FA4F-AB9F-D1CDFDA4857A}" destId="{92652303-4D9B-F446-B07B-965FA57EA053}" srcOrd="0" destOrd="0" presId="urn:microsoft.com/office/officeart/2005/8/layout/chevron2"/>
    <dgm:cxn modelId="{9EED9D2B-29D3-8144-A315-76994D90F8C5}" type="presParOf" srcId="{6117C0FE-3E14-FA4F-AB9F-D1CDFDA4857A}" destId="{5295556D-7305-164B-AE74-DC88F9F86E9B}" srcOrd="1" destOrd="0" presId="urn:microsoft.com/office/officeart/2005/8/layout/chevron2"/>
    <dgm:cxn modelId="{3C1C5D49-FEA6-7749-A431-5CA8B60DCC34}" type="presParOf" srcId="{97C3C67D-7346-1E41-A8B2-E2BF150E8E36}" destId="{A7710F27-B1B4-9344-9D92-A525F29E6890}" srcOrd="5" destOrd="0" presId="urn:microsoft.com/office/officeart/2005/8/layout/chevron2"/>
    <dgm:cxn modelId="{9E2AA495-4EDF-F440-8823-128158D85A52}" type="presParOf" srcId="{97C3C67D-7346-1E41-A8B2-E2BF150E8E36}" destId="{79CABE44-6AD9-9742-9E24-65F7277C2BEA}" srcOrd="6" destOrd="0" presId="urn:microsoft.com/office/officeart/2005/8/layout/chevron2"/>
    <dgm:cxn modelId="{3C0259D6-0A24-574E-A9EB-AC04BC8219C4}" type="presParOf" srcId="{79CABE44-6AD9-9742-9E24-65F7277C2BEA}" destId="{758EED6A-6FD1-8048-8B69-CE82F355B96A}" srcOrd="0" destOrd="0" presId="urn:microsoft.com/office/officeart/2005/8/layout/chevron2"/>
    <dgm:cxn modelId="{64D73648-7BC0-3D46-840F-A850CC740637}" type="presParOf" srcId="{79CABE44-6AD9-9742-9E24-65F7277C2BEA}" destId="{13A9B828-311F-2242-9516-16A0CD29F6E7}" srcOrd="1" destOrd="0" presId="urn:microsoft.com/office/officeart/2005/8/layout/chevron2"/>
    <dgm:cxn modelId="{704AC91E-9FB9-A442-913E-58A6E7F83078}" type="presParOf" srcId="{97C3C67D-7346-1E41-A8B2-E2BF150E8E36}" destId="{79240C18-EE66-B441-AAE3-10A49B0BBF57}" srcOrd="7" destOrd="0" presId="urn:microsoft.com/office/officeart/2005/8/layout/chevron2"/>
    <dgm:cxn modelId="{5EC35261-91CD-2E42-9E63-196182B0C38A}" type="presParOf" srcId="{97C3C67D-7346-1E41-A8B2-E2BF150E8E36}" destId="{33ABAAAF-35F0-5E40-923E-8427D8058C85}" srcOrd="8" destOrd="0" presId="urn:microsoft.com/office/officeart/2005/8/layout/chevron2"/>
    <dgm:cxn modelId="{12840D1D-DAB7-1A44-A129-12365EA31548}" type="presParOf" srcId="{33ABAAAF-35F0-5E40-923E-8427D8058C85}" destId="{F59DF8E2-CCBD-3A42-9E35-97E588C19E1F}" srcOrd="0" destOrd="0" presId="urn:microsoft.com/office/officeart/2005/8/layout/chevron2"/>
    <dgm:cxn modelId="{949E862E-664B-FE45-823C-7B6BE588E7D9}" type="presParOf" srcId="{33ABAAAF-35F0-5E40-923E-8427D8058C85}" destId="{73AC28E8-D07B-654D-B390-2BC79521D3D3}"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3B5707B-D3C0-0941-9C4C-F7121E136A2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6DF7641E-1B13-B14E-A527-51A0DBA38BF8}">
      <dgm:prSet phldrT="[Text]"/>
      <dgm:spPr>
        <a:solidFill>
          <a:schemeClr val="bg1"/>
        </a:solidFill>
      </dgm:spPr>
      <dgm:t>
        <a:bodyPr/>
        <a:lstStyle/>
        <a:p>
          <a:r>
            <a:rPr lang="en-NZ" dirty="0" smtClean="0"/>
            <a:t>Hardware RAID</a:t>
          </a:r>
          <a:endParaRPr lang="en-US" dirty="0"/>
        </a:p>
      </dgm:t>
    </dgm:pt>
    <dgm:pt modelId="{9C5FE5B3-DF71-0D4C-98E7-E5543A3AF7B7}" type="parTrans" cxnId="{69747359-4F5E-614B-99EE-4D8606627452}">
      <dgm:prSet/>
      <dgm:spPr/>
      <dgm:t>
        <a:bodyPr/>
        <a:lstStyle/>
        <a:p>
          <a:endParaRPr lang="en-US"/>
        </a:p>
      </dgm:t>
    </dgm:pt>
    <dgm:pt modelId="{C41C7E76-10DE-4F40-B56A-06619A2BB021}" type="sibTrans" cxnId="{69747359-4F5E-614B-99EE-4D8606627452}">
      <dgm:prSet/>
      <dgm:spPr/>
      <dgm:t>
        <a:bodyPr/>
        <a:lstStyle/>
        <a:p>
          <a:endParaRPr lang="en-US"/>
        </a:p>
      </dgm:t>
    </dgm:pt>
    <dgm:pt modelId="{674618E3-6033-7E46-B77B-85CD07B80341}">
      <dgm:prSet/>
      <dgm:spPr/>
      <dgm:t>
        <a:bodyPr/>
        <a:lstStyle/>
        <a:p>
          <a:r>
            <a:rPr lang="en-NZ" smtClean="0"/>
            <a:t>separate physical disks combined into one or more logical disks by the disk controller or disk storage cabinet hardware</a:t>
          </a:r>
          <a:endParaRPr lang="en-NZ" dirty="0" smtClean="0"/>
        </a:p>
      </dgm:t>
    </dgm:pt>
    <dgm:pt modelId="{0643A825-6F91-6C4B-A094-14B152DC38AB}" type="parTrans" cxnId="{B41810D0-AA13-6C40-92A3-185F0302EC4E}">
      <dgm:prSet/>
      <dgm:spPr/>
      <dgm:t>
        <a:bodyPr/>
        <a:lstStyle/>
        <a:p>
          <a:endParaRPr lang="en-US"/>
        </a:p>
      </dgm:t>
    </dgm:pt>
    <dgm:pt modelId="{00D38E59-702F-2D4A-B49E-582B1E1FF307}" type="sibTrans" cxnId="{B41810D0-AA13-6C40-92A3-185F0302EC4E}">
      <dgm:prSet/>
      <dgm:spPr/>
      <dgm:t>
        <a:bodyPr/>
        <a:lstStyle/>
        <a:p>
          <a:endParaRPr lang="en-US"/>
        </a:p>
      </dgm:t>
    </dgm:pt>
    <dgm:pt modelId="{D6661C63-B937-EA4D-A4C2-7160C5C2161F}">
      <dgm:prSet/>
      <dgm:spPr>
        <a:solidFill>
          <a:schemeClr val="bg1"/>
        </a:solidFill>
      </dgm:spPr>
      <dgm:t>
        <a:bodyPr/>
        <a:lstStyle/>
        <a:p>
          <a:r>
            <a:rPr lang="en-NZ" smtClean="0"/>
            <a:t>Software RAID</a:t>
          </a:r>
          <a:endParaRPr lang="en-NZ" dirty="0" smtClean="0"/>
        </a:p>
      </dgm:t>
    </dgm:pt>
    <dgm:pt modelId="{BED38D33-0525-A54C-AD28-1A5EBDB5EC00}" type="parTrans" cxnId="{55C814E4-B95A-D049-A9C2-E39265238EED}">
      <dgm:prSet/>
      <dgm:spPr/>
      <dgm:t>
        <a:bodyPr/>
        <a:lstStyle/>
        <a:p>
          <a:endParaRPr lang="en-US"/>
        </a:p>
      </dgm:t>
    </dgm:pt>
    <dgm:pt modelId="{F1F4D10E-784B-AB43-9DDA-507EF2C86DB0}" type="sibTrans" cxnId="{55C814E4-B95A-D049-A9C2-E39265238EED}">
      <dgm:prSet/>
      <dgm:spPr/>
      <dgm:t>
        <a:bodyPr/>
        <a:lstStyle/>
        <a:p>
          <a:endParaRPr lang="en-US"/>
        </a:p>
      </dgm:t>
    </dgm:pt>
    <dgm:pt modelId="{A541E5DC-2764-1946-8D10-38F46482C775}">
      <dgm:prSet/>
      <dgm:spPr>
        <a:solidFill>
          <a:srgbClr val="660066"/>
        </a:solidFill>
      </dgm:spPr>
      <dgm:t>
        <a:bodyPr/>
        <a:lstStyle/>
        <a:p>
          <a:r>
            <a:rPr lang="en-NZ" dirty="0" smtClean="0"/>
            <a:t>noncontiguous disk space combined into one or more logical partitions by the fault-tolerant software disk driver, FTDISK</a:t>
          </a:r>
        </a:p>
      </dgm:t>
    </dgm:pt>
    <dgm:pt modelId="{BB20F27A-BEC1-9146-900D-9FF88BF74988}" type="parTrans" cxnId="{759BF016-8899-7945-B9FE-F211CD9CFE75}">
      <dgm:prSet/>
      <dgm:spPr/>
      <dgm:t>
        <a:bodyPr/>
        <a:lstStyle/>
        <a:p>
          <a:endParaRPr lang="en-US"/>
        </a:p>
      </dgm:t>
    </dgm:pt>
    <dgm:pt modelId="{608AEC0D-CBBC-F344-B117-0A497DEE74A8}" type="sibTrans" cxnId="{759BF016-8899-7945-B9FE-F211CD9CFE75}">
      <dgm:prSet/>
      <dgm:spPr/>
      <dgm:t>
        <a:bodyPr/>
        <a:lstStyle/>
        <a:p>
          <a:endParaRPr lang="en-US"/>
        </a:p>
      </dgm:t>
    </dgm:pt>
    <dgm:pt modelId="{458440DD-5102-2744-B110-D752F7D2F6FA}" type="pres">
      <dgm:prSet presAssocID="{33B5707B-D3C0-0941-9C4C-F7121E136A2C}" presName="theList" presStyleCnt="0">
        <dgm:presLayoutVars>
          <dgm:dir/>
          <dgm:animLvl val="lvl"/>
          <dgm:resizeHandles val="exact"/>
        </dgm:presLayoutVars>
      </dgm:prSet>
      <dgm:spPr/>
      <dgm:t>
        <a:bodyPr/>
        <a:lstStyle/>
        <a:p>
          <a:endParaRPr lang="en-US"/>
        </a:p>
      </dgm:t>
    </dgm:pt>
    <dgm:pt modelId="{C3C62708-712B-0941-9A57-82761FB06879}" type="pres">
      <dgm:prSet presAssocID="{6DF7641E-1B13-B14E-A527-51A0DBA38BF8}" presName="compNode" presStyleCnt="0"/>
      <dgm:spPr/>
    </dgm:pt>
    <dgm:pt modelId="{B4D67082-06DB-0946-AE5D-30857D6D3D2E}" type="pres">
      <dgm:prSet presAssocID="{6DF7641E-1B13-B14E-A527-51A0DBA38BF8}" presName="aNode" presStyleLbl="bgShp" presStyleIdx="0" presStyleCnt="2"/>
      <dgm:spPr/>
      <dgm:t>
        <a:bodyPr/>
        <a:lstStyle/>
        <a:p>
          <a:endParaRPr lang="en-US"/>
        </a:p>
      </dgm:t>
    </dgm:pt>
    <dgm:pt modelId="{A48054BB-2972-3A4B-AD3C-CBE1BD8DBBC8}" type="pres">
      <dgm:prSet presAssocID="{6DF7641E-1B13-B14E-A527-51A0DBA38BF8}" presName="textNode" presStyleLbl="bgShp" presStyleIdx="0" presStyleCnt="2"/>
      <dgm:spPr/>
      <dgm:t>
        <a:bodyPr/>
        <a:lstStyle/>
        <a:p>
          <a:endParaRPr lang="en-US"/>
        </a:p>
      </dgm:t>
    </dgm:pt>
    <dgm:pt modelId="{D9084BE5-F54F-2C41-A0FC-28040295CD5E}" type="pres">
      <dgm:prSet presAssocID="{6DF7641E-1B13-B14E-A527-51A0DBA38BF8}" presName="compChildNode" presStyleCnt="0"/>
      <dgm:spPr/>
    </dgm:pt>
    <dgm:pt modelId="{5F4CC834-7DA3-3E4F-9CC9-E6148FD8C66F}" type="pres">
      <dgm:prSet presAssocID="{6DF7641E-1B13-B14E-A527-51A0DBA38BF8}" presName="theInnerList" presStyleCnt="0"/>
      <dgm:spPr/>
    </dgm:pt>
    <dgm:pt modelId="{4FBD7C09-6140-CD45-BA07-24925AC7DC46}" type="pres">
      <dgm:prSet presAssocID="{674618E3-6033-7E46-B77B-85CD07B80341}" presName="childNode" presStyleLbl="node1" presStyleIdx="0" presStyleCnt="2">
        <dgm:presLayoutVars>
          <dgm:bulletEnabled val="1"/>
        </dgm:presLayoutVars>
      </dgm:prSet>
      <dgm:spPr/>
      <dgm:t>
        <a:bodyPr/>
        <a:lstStyle/>
        <a:p>
          <a:endParaRPr lang="en-US"/>
        </a:p>
      </dgm:t>
    </dgm:pt>
    <dgm:pt modelId="{FF486674-523E-354E-85BD-7F7B1DC22C91}" type="pres">
      <dgm:prSet presAssocID="{6DF7641E-1B13-B14E-A527-51A0DBA38BF8}" presName="aSpace" presStyleCnt="0"/>
      <dgm:spPr/>
    </dgm:pt>
    <dgm:pt modelId="{33102CC3-8755-0949-B672-95F2A222069A}" type="pres">
      <dgm:prSet presAssocID="{D6661C63-B937-EA4D-A4C2-7160C5C2161F}" presName="compNode" presStyleCnt="0"/>
      <dgm:spPr/>
    </dgm:pt>
    <dgm:pt modelId="{5E085BB6-D0CC-324A-A3D9-62DDEEA5C401}" type="pres">
      <dgm:prSet presAssocID="{D6661C63-B937-EA4D-A4C2-7160C5C2161F}" presName="aNode" presStyleLbl="bgShp" presStyleIdx="1" presStyleCnt="2"/>
      <dgm:spPr/>
      <dgm:t>
        <a:bodyPr/>
        <a:lstStyle/>
        <a:p>
          <a:endParaRPr lang="en-US"/>
        </a:p>
      </dgm:t>
    </dgm:pt>
    <dgm:pt modelId="{FDEEDC01-6CC7-D143-B1A7-C1972D8DB300}" type="pres">
      <dgm:prSet presAssocID="{D6661C63-B937-EA4D-A4C2-7160C5C2161F}" presName="textNode" presStyleLbl="bgShp" presStyleIdx="1" presStyleCnt="2"/>
      <dgm:spPr/>
      <dgm:t>
        <a:bodyPr/>
        <a:lstStyle/>
        <a:p>
          <a:endParaRPr lang="en-US"/>
        </a:p>
      </dgm:t>
    </dgm:pt>
    <dgm:pt modelId="{D317B15F-3872-1840-A089-68BEA31A167C}" type="pres">
      <dgm:prSet presAssocID="{D6661C63-B937-EA4D-A4C2-7160C5C2161F}" presName="compChildNode" presStyleCnt="0"/>
      <dgm:spPr/>
    </dgm:pt>
    <dgm:pt modelId="{12FB145F-74C3-C741-B55E-35B7BD8B8029}" type="pres">
      <dgm:prSet presAssocID="{D6661C63-B937-EA4D-A4C2-7160C5C2161F}" presName="theInnerList" presStyleCnt="0"/>
      <dgm:spPr/>
    </dgm:pt>
    <dgm:pt modelId="{381A9C8A-15A8-FB49-94EF-F7A53EEC0AB9}" type="pres">
      <dgm:prSet presAssocID="{A541E5DC-2764-1946-8D10-38F46482C775}" presName="childNode" presStyleLbl="node1" presStyleIdx="1" presStyleCnt="2">
        <dgm:presLayoutVars>
          <dgm:bulletEnabled val="1"/>
        </dgm:presLayoutVars>
      </dgm:prSet>
      <dgm:spPr/>
      <dgm:t>
        <a:bodyPr/>
        <a:lstStyle/>
        <a:p>
          <a:endParaRPr lang="en-US"/>
        </a:p>
      </dgm:t>
    </dgm:pt>
  </dgm:ptLst>
  <dgm:cxnLst>
    <dgm:cxn modelId="{60420E5B-97DF-644A-B572-685196021C44}" type="presOf" srcId="{A541E5DC-2764-1946-8D10-38F46482C775}" destId="{381A9C8A-15A8-FB49-94EF-F7A53EEC0AB9}" srcOrd="0" destOrd="0" presId="urn:microsoft.com/office/officeart/2005/8/layout/lProcess2"/>
    <dgm:cxn modelId="{69747359-4F5E-614B-99EE-4D8606627452}" srcId="{33B5707B-D3C0-0941-9C4C-F7121E136A2C}" destId="{6DF7641E-1B13-B14E-A527-51A0DBA38BF8}" srcOrd="0" destOrd="0" parTransId="{9C5FE5B3-DF71-0D4C-98E7-E5543A3AF7B7}" sibTransId="{C41C7E76-10DE-4F40-B56A-06619A2BB021}"/>
    <dgm:cxn modelId="{EE4EE48E-BBD7-7C4D-B949-B59AFF7E239C}" type="presOf" srcId="{6DF7641E-1B13-B14E-A527-51A0DBA38BF8}" destId="{B4D67082-06DB-0946-AE5D-30857D6D3D2E}" srcOrd="0" destOrd="0" presId="urn:microsoft.com/office/officeart/2005/8/layout/lProcess2"/>
    <dgm:cxn modelId="{55C814E4-B95A-D049-A9C2-E39265238EED}" srcId="{33B5707B-D3C0-0941-9C4C-F7121E136A2C}" destId="{D6661C63-B937-EA4D-A4C2-7160C5C2161F}" srcOrd="1" destOrd="0" parTransId="{BED38D33-0525-A54C-AD28-1A5EBDB5EC00}" sibTransId="{F1F4D10E-784B-AB43-9DDA-507EF2C86DB0}"/>
    <dgm:cxn modelId="{6F758964-07C9-AF43-9B56-C79087687A7A}" type="presOf" srcId="{6DF7641E-1B13-B14E-A527-51A0DBA38BF8}" destId="{A48054BB-2972-3A4B-AD3C-CBE1BD8DBBC8}" srcOrd="1" destOrd="0" presId="urn:microsoft.com/office/officeart/2005/8/layout/lProcess2"/>
    <dgm:cxn modelId="{B9A5BBDE-EC50-EB40-A164-3537E18A27BA}" type="presOf" srcId="{D6661C63-B937-EA4D-A4C2-7160C5C2161F}" destId="{5E085BB6-D0CC-324A-A3D9-62DDEEA5C401}" srcOrd="0" destOrd="0" presId="urn:microsoft.com/office/officeart/2005/8/layout/lProcess2"/>
    <dgm:cxn modelId="{B41810D0-AA13-6C40-92A3-185F0302EC4E}" srcId="{6DF7641E-1B13-B14E-A527-51A0DBA38BF8}" destId="{674618E3-6033-7E46-B77B-85CD07B80341}" srcOrd="0" destOrd="0" parTransId="{0643A825-6F91-6C4B-A094-14B152DC38AB}" sibTransId="{00D38E59-702F-2D4A-B49E-582B1E1FF307}"/>
    <dgm:cxn modelId="{759BF016-8899-7945-B9FE-F211CD9CFE75}" srcId="{D6661C63-B937-EA4D-A4C2-7160C5C2161F}" destId="{A541E5DC-2764-1946-8D10-38F46482C775}" srcOrd="0" destOrd="0" parTransId="{BB20F27A-BEC1-9146-900D-9FF88BF74988}" sibTransId="{608AEC0D-CBBC-F344-B117-0A497DEE74A8}"/>
    <dgm:cxn modelId="{1515FBFC-C854-9D48-AED4-26D6CD9D5A90}" type="presOf" srcId="{674618E3-6033-7E46-B77B-85CD07B80341}" destId="{4FBD7C09-6140-CD45-BA07-24925AC7DC46}" srcOrd="0" destOrd="0" presId="urn:microsoft.com/office/officeart/2005/8/layout/lProcess2"/>
    <dgm:cxn modelId="{7A0232AB-95EE-6A49-9230-5B5FF867AFA9}" type="presOf" srcId="{33B5707B-D3C0-0941-9C4C-F7121E136A2C}" destId="{458440DD-5102-2744-B110-D752F7D2F6FA}" srcOrd="0" destOrd="0" presId="urn:microsoft.com/office/officeart/2005/8/layout/lProcess2"/>
    <dgm:cxn modelId="{492CE749-0BA9-174E-9775-CBE0047058A6}" type="presOf" srcId="{D6661C63-B937-EA4D-A4C2-7160C5C2161F}" destId="{FDEEDC01-6CC7-D143-B1A7-C1972D8DB300}" srcOrd="1" destOrd="0" presId="urn:microsoft.com/office/officeart/2005/8/layout/lProcess2"/>
    <dgm:cxn modelId="{2AB4C065-B345-7D42-9FAA-3CB3586E4817}" type="presParOf" srcId="{458440DD-5102-2744-B110-D752F7D2F6FA}" destId="{C3C62708-712B-0941-9A57-82761FB06879}" srcOrd="0" destOrd="0" presId="urn:microsoft.com/office/officeart/2005/8/layout/lProcess2"/>
    <dgm:cxn modelId="{A3BF126C-00AB-6E4D-A833-7FA59E68FEAC}" type="presParOf" srcId="{C3C62708-712B-0941-9A57-82761FB06879}" destId="{B4D67082-06DB-0946-AE5D-30857D6D3D2E}" srcOrd="0" destOrd="0" presId="urn:microsoft.com/office/officeart/2005/8/layout/lProcess2"/>
    <dgm:cxn modelId="{9DFA82B9-741C-894E-B597-7F845B546371}" type="presParOf" srcId="{C3C62708-712B-0941-9A57-82761FB06879}" destId="{A48054BB-2972-3A4B-AD3C-CBE1BD8DBBC8}" srcOrd="1" destOrd="0" presId="urn:microsoft.com/office/officeart/2005/8/layout/lProcess2"/>
    <dgm:cxn modelId="{5C3085AB-77B7-6A46-B0A9-151AE947F1B9}" type="presParOf" srcId="{C3C62708-712B-0941-9A57-82761FB06879}" destId="{D9084BE5-F54F-2C41-A0FC-28040295CD5E}" srcOrd="2" destOrd="0" presId="urn:microsoft.com/office/officeart/2005/8/layout/lProcess2"/>
    <dgm:cxn modelId="{8CC1DCAE-2E3A-104D-A27B-B1F542E358CA}" type="presParOf" srcId="{D9084BE5-F54F-2C41-A0FC-28040295CD5E}" destId="{5F4CC834-7DA3-3E4F-9CC9-E6148FD8C66F}" srcOrd="0" destOrd="0" presId="urn:microsoft.com/office/officeart/2005/8/layout/lProcess2"/>
    <dgm:cxn modelId="{A25A5BF7-3C8C-944B-BF2F-55CBA2644A1B}" type="presParOf" srcId="{5F4CC834-7DA3-3E4F-9CC9-E6148FD8C66F}" destId="{4FBD7C09-6140-CD45-BA07-24925AC7DC46}" srcOrd="0" destOrd="0" presId="urn:microsoft.com/office/officeart/2005/8/layout/lProcess2"/>
    <dgm:cxn modelId="{18D05F0E-570D-BA41-A99F-8204C4BEAD32}" type="presParOf" srcId="{458440DD-5102-2744-B110-D752F7D2F6FA}" destId="{FF486674-523E-354E-85BD-7F7B1DC22C91}" srcOrd="1" destOrd="0" presId="urn:microsoft.com/office/officeart/2005/8/layout/lProcess2"/>
    <dgm:cxn modelId="{DDE2DF8C-B682-E448-8DE3-B70A7C9517D1}" type="presParOf" srcId="{458440DD-5102-2744-B110-D752F7D2F6FA}" destId="{33102CC3-8755-0949-B672-95F2A222069A}" srcOrd="2" destOrd="0" presId="urn:microsoft.com/office/officeart/2005/8/layout/lProcess2"/>
    <dgm:cxn modelId="{A3D69CE4-F44E-3E4E-8E57-19702C4D37A4}" type="presParOf" srcId="{33102CC3-8755-0949-B672-95F2A222069A}" destId="{5E085BB6-D0CC-324A-A3D9-62DDEEA5C401}" srcOrd="0" destOrd="0" presId="urn:microsoft.com/office/officeart/2005/8/layout/lProcess2"/>
    <dgm:cxn modelId="{5CF3D172-8294-B14F-A68C-CFB453A401F5}" type="presParOf" srcId="{33102CC3-8755-0949-B672-95F2A222069A}" destId="{FDEEDC01-6CC7-D143-B1A7-C1972D8DB300}" srcOrd="1" destOrd="0" presId="urn:microsoft.com/office/officeart/2005/8/layout/lProcess2"/>
    <dgm:cxn modelId="{4907E8A9-5385-3F4B-9982-8C2FEEC4A0C3}" type="presParOf" srcId="{33102CC3-8755-0949-B672-95F2A222069A}" destId="{D317B15F-3872-1840-A089-68BEA31A167C}" srcOrd="2" destOrd="0" presId="urn:microsoft.com/office/officeart/2005/8/layout/lProcess2"/>
    <dgm:cxn modelId="{8766159D-867C-854C-8239-BC5D7D57B0A8}" type="presParOf" srcId="{D317B15F-3872-1840-A089-68BEA31A167C}" destId="{12FB145F-74C3-C741-B55E-35B7BD8B8029}" srcOrd="0" destOrd="0" presId="urn:microsoft.com/office/officeart/2005/8/layout/lProcess2"/>
    <dgm:cxn modelId="{9B350572-DB9B-EF43-883B-D81E05AFBA31}" type="presParOf" srcId="{12FB145F-74C3-C741-B55E-35B7BD8B8029}" destId="{381A9C8A-15A8-FB49-94EF-F7A53EEC0AB9}" srcOrd="0"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8BA960-BEFB-C746-A5D5-5F249C882C2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86396F84-566A-D845-B0DD-1BCBE90FF02A}">
      <dgm:prSet phldrT="[Text]"/>
      <dgm:spPr>
        <a:solidFill>
          <a:srgbClr val="660066"/>
        </a:solidFill>
      </dgm:spPr>
      <dgm:t>
        <a:bodyPr/>
        <a:lstStyle/>
        <a:p>
          <a:pPr algn="ctr"/>
          <a:r>
            <a:rPr lang="en-NZ" i="1" dirty="0" smtClean="0"/>
            <a:t>Data Rate</a:t>
          </a:r>
          <a:endParaRPr lang="en-US" dirty="0"/>
        </a:p>
      </dgm:t>
    </dgm:pt>
    <dgm:pt modelId="{3E021B1E-D991-724A-8330-99B807D8033E}" type="parTrans" cxnId="{4FF86F33-FD69-2648-B14B-002EEB130CAE}">
      <dgm:prSet/>
      <dgm:spPr/>
      <dgm:t>
        <a:bodyPr/>
        <a:lstStyle/>
        <a:p>
          <a:endParaRPr lang="en-US"/>
        </a:p>
      </dgm:t>
    </dgm:pt>
    <dgm:pt modelId="{BA763D3F-6D97-7944-92E1-B05AD874774C}" type="sibTrans" cxnId="{4FF86F33-FD69-2648-B14B-002EEB130CAE}">
      <dgm:prSet/>
      <dgm:spPr/>
      <dgm:t>
        <a:bodyPr/>
        <a:lstStyle/>
        <a:p>
          <a:endParaRPr lang="en-US"/>
        </a:p>
      </dgm:t>
    </dgm:pt>
    <dgm:pt modelId="{7D75AE8C-554D-F445-ACDE-E84D4ED8E9BD}">
      <dgm:prSet/>
      <dgm:spPr/>
      <dgm:t>
        <a:bodyPr/>
        <a:lstStyle/>
        <a:p>
          <a:r>
            <a:rPr lang="en-NZ" dirty="0" smtClean="0"/>
            <a:t>there may be differences of magnitude between the data transfer rates</a:t>
          </a:r>
        </a:p>
      </dgm:t>
    </dgm:pt>
    <dgm:pt modelId="{1248E283-DF9E-BD44-86AA-7BA28211F8E3}" type="parTrans" cxnId="{E4788B57-1053-8442-8F8C-99693B46F486}">
      <dgm:prSet/>
      <dgm:spPr/>
      <dgm:t>
        <a:bodyPr/>
        <a:lstStyle/>
        <a:p>
          <a:endParaRPr lang="en-US"/>
        </a:p>
      </dgm:t>
    </dgm:pt>
    <dgm:pt modelId="{2D877A58-3376-4A46-9C1B-D64C3FFA36DD}" type="sibTrans" cxnId="{E4788B57-1053-8442-8F8C-99693B46F486}">
      <dgm:prSet/>
      <dgm:spPr/>
      <dgm:t>
        <a:bodyPr/>
        <a:lstStyle/>
        <a:p>
          <a:endParaRPr lang="en-US"/>
        </a:p>
      </dgm:t>
    </dgm:pt>
    <dgm:pt modelId="{66052A6D-8A96-7842-AD6D-3449E8E81A31}">
      <dgm:prSet/>
      <dgm:spPr>
        <a:solidFill>
          <a:srgbClr val="660066"/>
        </a:solidFill>
      </dgm:spPr>
      <dgm:t>
        <a:bodyPr/>
        <a:lstStyle/>
        <a:p>
          <a:pPr algn="ctr"/>
          <a:r>
            <a:rPr lang="en-NZ" i="1" dirty="0" smtClean="0"/>
            <a:t>Application</a:t>
          </a:r>
        </a:p>
      </dgm:t>
    </dgm:pt>
    <dgm:pt modelId="{29D5FBE9-83BF-C14C-8238-9D74130A62F3}" type="parTrans" cxnId="{2B500D41-3A00-134E-9CA9-A75BED337B39}">
      <dgm:prSet/>
      <dgm:spPr/>
      <dgm:t>
        <a:bodyPr/>
        <a:lstStyle/>
        <a:p>
          <a:endParaRPr lang="en-US"/>
        </a:p>
      </dgm:t>
    </dgm:pt>
    <dgm:pt modelId="{AAA56561-F6FA-F343-AE53-43BE969F5BDA}" type="sibTrans" cxnId="{2B500D41-3A00-134E-9CA9-A75BED337B39}">
      <dgm:prSet/>
      <dgm:spPr/>
      <dgm:t>
        <a:bodyPr/>
        <a:lstStyle/>
        <a:p>
          <a:endParaRPr lang="en-US"/>
        </a:p>
      </dgm:t>
    </dgm:pt>
    <dgm:pt modelId="{638D3B16-1FBC-6A48-90BF-28B0491A0AD3}">
      <dgm:prSet/>
      <dgm:spPr/>
      <dgm:t>
        <a:bodyPr/>
        <a:lstStyle/>
        <a:p>
          <a:pPr marL="0" indent="398463"/>
          <a:r>
            <a:rPr lang="en-NZ" dirty="0" smtClean="0"/>
            <a:t>	the use to which a device is put has an influence on the software</a:t>
          </a:r>
          <a:endParaRPr lang="en-NZ" dirty="0" smtClean="0"/>
        </a:p>
      </dgm:t>
    </dgm:pt>
    <dgm:pt modelId="{913F298B-06FE-DA4B-B785-721EA24F8978}" type="parTrans" cxnId="{5786DFD0-EEB4-1546-9BD5-DBAAC5569B2D}">
      <dgm:prSet/>
      <dgm:spPr/>
      <dgm:t>
        <a:bodyPr/>
        <a:lstStyle/>
        <a:p>
          <a:endParaRPr lang="en-US"/>
        </a:p>
      </dgm:t>
    </dgm:pt>
    <dgm:pt modelId="{A058525F-E1EF-7645-9498-03B002CA86EB}" type="sibTrans" cxnId="{5786DFD0-EEB4-1546-9BD5-DBAAC5569B2D}">
      <dgm:prSet/>
      <dgm:spPr/>
      <dgm:t>
        <a:bodyPr/>
        <a:lstStyle/>
        <a:p>
          <a:endParaRPr lang="en-US"/>
        </a:p>
      </dgm:t>
    </dgm:pt>
    <dgm:pt modelId="{82594DB4-688B-FB4A-8C60-0CAEBA8B2ADC}">
      <dgm:prSet/>
      <dgm:spPr>
        <a:solidFill>
          <a:srgbClr val="660066"/>
        </a:solidFill>
      </dgm:spPr>
      <dgm:t>
        <a:bodyPr/>
        <a:lstStyle/>
        <a:p>
          <a:pPr algn="ctr"/>
          <a:r>
            <a:rPr lang="en-NZ" i="1" dirty="0" smtClean="0"/>
            <a:t>Complexity of Control</a:t>
          </a:r>
        </a:p>
      </dgm:t>
    </dgm:pt>
    <dgm:pt modelId="{E779F855-1F36-3440-B227-E5E2E3680554}" type="parTrans" cxnId="{D4886F37-270E-8B43-9C92-D433B16D05CA}">
      <dgm:prSet/>
      <dgm:spPr/>
      <dgm:t>
        <a:bodyPr/>
        <a:lstStyle/>
        <a:p>
          <a:endParaRPr lang="en-US"/>
        </a:p>
      </dgm:t>
    </dgm:pt>
    <dgm:pt modelId="{EBD97AB5-20E0-C543-853F-2C5984CE54AA}" type="sibTrans" cxnId="{D4886F37-270E-8B43-9C92-D433B16D05CA}">
      <dgm:prSet/>
      <dgm:spPr/>
      <dgm:t>
        <a:bodyPr/>
        <a:lstStyle/>
        <a:p>
          <a:endParaRPr lang="en-US"/>
        </a:p>
      </dgm:t>
    </dgm:pt>
    <dgm:pt modelId="{D4E7D757-3F16-2D48-B7D3-6685B95EAD51}">
      <dgm:prSet/>
      <dgm:spPr/>
      <dgm:t>
        <a:bodyPr/>
        <a:lstStyle/>
        <a:p>
          <a:pPr marL="858838" indent="52388"/>
          <a:r>
            <a:rPr lang="en-NZ" dirty="0" smtClean="0"/>
            <a:t> the </a:t>
          </a:r>
          <a:r>
            <a:rPr lang="en-NZ" dirty="0" smtClean="0"/>
            <a:t>effect on the operating system is filtered by the complexity of the I/O module that controls the device</a:t>
          </a:r>
        </a:p>
      </dgm:t>
    </dgm:pt>
    <dgm:pt modelId="{A951A92D-1DFE-9640-A5E7-9394723DE6A1}" type="parTrans" cxnId="{F8A09EAB-1BE7-2148-BCD8-5DA3A7AE05BE}">
      <dgm:prSet/>
      <dgm:spPr/>
      <dgm:t>
        <a:bodyPr/>
        <a:lstStyle/>
        <a:p>
          <a:endParaRPr lang="en-US"/>
        </a:p>
      </dgm:t>
    </dgm:pt>
    <dgm:pt modelId="{25F77210-B08A-514B-9F0B-34F74BCA0D60}" type="sibTrans" cxnId="{F8A09EAB-1BE7-2148-BCD8-5DA3A7AE05BE}">
      <dgm:prSet/>
      <dgm:spPr/>
      <dgm:t>
        <a:bodyPr/>
        <a:lstStyle/>
        <a:p>
          <a:endParaRPr lang="en-US"/>
        </a:p>
      </dgm:t>
    </dgm:pt>
    <dgm:pt modelId="{49B81AD8-1E1F-7D49-B975-E49BE4C0D952}">
      <dgm:prSet/>
      <dgm:spPr>
        <a:solidFill>
          <a:srgbClr val="660066"/>
        </a:solidFill>
      </dgm:spPr>
      <dgm:t>
        <a:bodyPr/>
        <a:lstStyle/>
        <a:p>
          <a:pPr algn="ctr"/>
          <a:r>
            <a:rPr lang="en-NZ" i="1" dirty="0" smtClean="0"/>
            <a:t>Unit of Transfer</a:t>
          </a:r>
        </a:p>
      </dgm:t>
    </dgm:pt>
    <dgm:pt modelId="{A253DD59-B0FB-A843-8640-92378E35B6B5}" type="parTrans" cxnId="{690C92C5-6668-5E45-AF32-FECE2827CB2A}">
      <dgm:prSet/>
      <dgm:spPr/>
      <dgm:t>
        <a:bodyPr/>
        <a:lstStyle/>
        <a:p>
          <a:endParaRPr lang="en-US"/>
        </a:p>
      </dgm:t>
    </dgm:pt>
    <dgm:pt modelId="{17122C77-C1A4-3F4C-8D60-FF2C723E84F0}" type="sibTrans" cxnId="{690C92C5-6668-5E45-AF32-FECE2827CB2A}">
      <dgm:prSet/>
      <dgm:spPr/>
      <dgm:t>
        <a:bodyPr/>
        <a:lstStyle/>
        <a:p>
          <a:endParaRPr lang="en-US"/>
        </a:p>
      </dgm:t>
    </dgm:pt>
    <dgm:pt modelId="{6D79366A-E3B2-6248-ABC8-44E8B26DD02D}">
      <dgm:prSet/>
      <dgm:spPr/>
      <dgm:t>
        <a:bodyPr/>
        <a:lstStyle/>
        <a:p>
          <a:pPr marL="0" indent="1308100"/>
          <a:r>
            <a:rPr lang="en-NZ" dirty="0" smtClean="0"/>
            <a:t>  data </a:t>
          </a:r>
          <a:r>
            <a:rPr lang="en-NZ" dirty="0" smtClean="0"/>
            <a:t>may be transferred as a stream of bytes or characters or in larger blocks</a:t>
          </a:r>
        </a:p>
      </dgm:t>
    </dgm:pt>
    <dgm:pt modelId="{E10DA35A-D379-344F-BD13-3D0AE69BA9E3}" type="parTrans" cxnId="{57F81773-9562-6442-A4C2-57EAD71F7A74}">
      <dgm:prSet/>
      <dgm:spPr/>
      <dgm:t>
        <a:bodyPr/>
        <a:lstStyle/>
        <a:p>
          <a:endParaRPr lang="en-US"/>
        </a:p>
      </dgm:t>
    </dgm:pt>
    <dgm:pt modelId="{B6BF6CDF-8407-CE45-A4DA-BAF99E997F22}" type="sibTrans" cxnId="{57F81773-9562-6442-A4C2-57EAD71F7A74}">
      <dgm:prSet/>
      <dgm:spPr/>
      <dgm:t>
        <a:bodyPr/>
        <a:lstStyle/>
        <a:p>
          <a:endParaRPr lang="en-US"/>
        </a:p>
      </dgm:t>
    </dgm:pt>
    <dgm:pt modelId="{02F18109-C4A5-4748-953A-CDD1B970AEEE}">
      <dgm:prSet/>
      <dgm:spPr>
        <a:solidFill>
          <a:srgbClr val="660066"/>
        </a:solidFill>
      </dgm:spPr>
      <dgm:t>
        <a:bodyPr/>
        <a:lstStyle/>
        <a:p>
          <a:pPr algn="ctr"/>
          <a:r>
            <a:rPr lang="en-NZ" i="1" dirty="0" smtClean="0"/>
            <a:t>Data Representation</a:t>
          </a:r>
        </a:p>
      </dgm:t>
    </dgm:pt>
    <dgm:pt modelId="{C5B7C849-7308-A543-9C95-E3B8C1FD82A1}" type="parTrans" cxnId="{B332E9AC-B37A-F74F-A339-AE0E725BC7E7}">
      <dgm:prSet/>
      <dgm:spPr/>
      <dgm:t>
        <a:bodyPr/>
        <a:lstStyle/>
        <a:p>
          <a:endParaRPr lang="en-US"/>
        </a:p>
      </dgm:t>
    </dgm:pt>
    <dgm:pt modelId="{12F577A5-6F45-1042-916C-4EDAFCDB6B3D}" type="sibTrans" cxnId="{B332E9AC-B37A-F74F-A339-AE0E725BC7E7}">
      <dgm:prSet/>
      <dgm:spPr/>
      <dgm:t>
        <a:bodyPr/>
        <a:lstStyle/>
        <a:p>
          <a:endParaRPr lang="en-US"/>
        </a:p>
      </dgm:t>
    </dgm:pt>
    <dgm:pt modelId="{438271F7-0236-D043-BEF0-6191E5C5996C}">
      <dgm:prSet/>
      <dgm:spPr/>
      <dgm:t>
        <a:bodyPr/>
        <a:lstStyle/>
        <a:p>
          <a:pPr marL="0" indent="1770063"/>
          <a:r>
            <a:rPr lang="en-NZ" dirty="0" smtClean="0"/>
            <a:t>  different </a:t>
          </a:r>
          <a:r>
            <a:rPr lang="en-NZ" dirty="0" smtClean="0"/>
            <a:t>data encoding schemes are used by different devices</a:t>
          </a:r>
        </a:p>
      </dgm:t>
    </dgm:pt>
    <dgm:pt modelId="{CB3EE04E-1709-824F-A842-F5608FB1E913}" type="parTrans" cxnId="{2A0059D7-9FD6-6E4C-A72A-D5E03635E9E7}">
      <dgm:prSet/>
      <dgm:spPr/>
      <dgm:t>
        <a:bodyPr/>
        <a:lstStyle/>
        <a:p>
          <a:endParaRPr lang="en-US"/>
        </a:p>
      </dgm:t>
    </dgm:pt>
    <dgm:pt modelId="{C52A4494-E629-3B43-AA25-C0410C8736D5}" type="sibTrans" cxnId="{2A0059D7-9FD6-6E4C-A72A-D5E03635E9E7}">
      <dgm:prSet/>
      <dgm:spPr/>
      <dgm:t>
        <a:bodyPr/>
        <a:lstStyle/>
        <a:p>
          <a:endParaRPr lang="en-US"/>
        </a:p>
      </dgm:t>
    </dgm:pt>
    <dgm:pt modelId="{DCF3D23A-4E61-864A-9A13-21C6263AC075}">
      <dgm:prSet/>
      <dgm:spPr>
        <a:solidFill>
          <a:srgbClr val="660066"/>
        </a:solidFill>
      </dgm:spPr>
      <dgm:t>
        <a:bodyPr/>
        <a:lstStyle/>
        <a:p>
          <a:r>
            <a:rPr lang="en-NZ" i="1" dirty="0" smtClean="0"/>
            <a:t>Error Conditions</a:t>
          </a:r>
        </a:p>
      </dgm:t>
    </dgm:pt>
    <dgm:pt modelId="{D248430D-B964-F24C-BFF8-173537E44D94}" type="parTrans" cxnId="{6D859051-0E01-514B-AA88-2D5E7D9C4142}">
      <dgm:prSet/>
      <dgm:spPr/>
      <dgm:t>
        <a:bodyPr/>
        <a:lstStyle/>
        <a:p>
          <a:endParaRPr lang="en-US"/>
        </a:p>
      </dgm:t>
    </dgm:pt>
    <dgm:pt modelId="{EF21B9FC-B403-BC4A-B757-17A083800AF6}" type="sibTrans" cxnId="{6D859051-0E01-514B-AA88-2D5E7D9C4142}">
      <dgm:prSet/>
      <dgm:spPr/>
      <dgm:t>
        <a:bodyPr/>
        <a:lstStyle/>
        <a:p>
          <a:endParaRPr lang="en-US"/>
        </a:p>
      </dgm:t>
    </dgm:pt>
    <dgm:pt modelId="{3428AA22-593F-B44D-A3A1-83F5557952BD}">
      <dgm:prSet/>
      <dgm:spPr/>
      <dgm:t>
        <a:bodyPr/>
        <a:lstStyle/>
        <a:p>
          <a:pPr marL="0" indent="2347913"/>
          <a:r>
            <a:rPr lang="en-NZ" dirty="0" smtClean="0"/>
            <a:t> the </a:t>
          </a:r>
          <a:r>
            <a:rPr lang="en-NZ" dirty="0" smtClean="0"/>
            <a:t>nature of errors, the way in which they are reported, their </a:t>
          </a:r>
          <a:r>
            <a:rPr lang="en-NZ" dirty="0" smtClean="0"/>
            <a:t>consequences</a:t>
          </a:r>
          <a:r>
            <a:rPr lang="en-NZ" dirty="0" smtClean="0"/>
            <a:t>, and the</a:t>
          </a:r>
          <a:r>
            <a:rPr lang="en-NZ" dirty="0" smtClean="0"/>
            <a:t> 					available </a:t>
          </a:r>
          <a:r>
            <a:rPr lang="en-NZ" dirty="0" smtClean="0"/>
            <a:t>range of responses  differs from one device to another</a:t>
          </a:r>
          <a:endParaRPr lang="en-NZ" dirty="0"/>
        </a:p>
      </dgm:t>
    </dgm:pt>
    <dgm:pt modelId="{0EBB960A-1086-3242-8252-44CD423FDCB4}" type="parTrans" cxnId="{4B48EE5B-8BB1-F246-A1DE-80C49ED9880F}">
      <dgm:prSet/>
      <dgm:spPr/>
      <dgm:t>
        <a:bodyPr/>
        <a:lstStyle/>
        <a:p>
          <a:endParaRPr lang="en-US"/>
        </a:p>
      </dgm:t>
    </dgm:pt>
    <dgm:pt modelId="{F45611A2-A743-5448-BC07-D9CA28F1614B}" type="sibTrans" cxnId="{4B48EE5B-8BB1-F246-A1DE-80C49ED9880F}">
      <dgm:prSet/>
      <dgm:spPr/>
      <dgm:t>
        <a:bodyPr/>
        <a:lstStyle/>
        <a:p>
          <a:endParaRPr lang="en-US"/>
        </a:p>
      </dgm:t>
    </dgm:pt>
    <dgm:pt modelId="{186FDE54-AE10-1C43-B1E3-ACCA86752D3C}" type="pres">
      <dgm:prSet presAssocID="{FF8BA960-BEFB-C746-A5D5-5F249C882C2D}" presName="linear" presStyleCnt="0">
        <dgm:presLayoutVars>
          <dgm:animLvl val="lvl"/>
          <dgm:resizeHandles val="exact"/>
        </dgm:presLayoutVars>
      </dgm:prSet>
      <dgm:spPr/>
      <dgm:t>
        <a:bodyPr/>
        <a:lstStyle/>
        <a:p>
          <a:endParaRPr lang="en-US"/>
        </a:p>
      </dgm:t>
    </dgm:pt>
    <dgm:pt modelId="{C91697AA-6F2E-7449-90DE-FB96F58E7434}" type="pres">
      <dgm:prSet presAssocID="{86396F84-566A-D845-B0DD-1BCBE90FF02A}" presName="parentText" presStyleLbl="node1" presStyleIdx="0" presStyleCnt="6" custScaleX="17757" custLinFactNeighborX="-39252" custLinFactNeighborY="3857">
        <dgm:presLayoutVars>
          <dgm:chMax val="0"/>
          <dgm:bulletEnabled val="1"/>
        </dgm:presLayoutVars>
      </dgm:prSet>
      <dgm:spPr/>
      <dgm:t>
        <a:bodyPr/>
        <a:lstStyle/>
        <a:p>
          <a:endParaRPr lang="en-US"/>
        </a:p>
      </dgm:t>
    </dgm:pt>
    <dgm:pt modelId="{B00DCD4E-F410-434E-81C9-BE9769CEE00B}" type="pres">
      <dgm:prSet presAssocID="{86396F84-566A-D845-B0DD-1BCBE90FF02A}" presName="childText" presStyleLbl="revTx" presStyleIdx="0" presStyleCnt="6">
        <dgm:presLayoutVars>
          <dgm:bulletEnabled val="1"/>
        </dgm:presLayoutVars>
      </dgm:prSet>
      <dgm:spPr/>
      <dgm:t>
        <a:bodyPr/>
        <a:lstStyle/>
        <a:p>
          <a:endParaRPr lang="en-US"/>
        </a:p>
      </dgm:t>
    </dgm:pt>
    <dgm:pt modelId="{C2A04FB9-B6AD-414E-BE4E-036609EBCAEA}" type="pres">
      <dgm:prSet presAssocID="{66052A6D-8A96-7842-AD6D-3449E8E81A31}" presName="parentText" presStyleLbl="node1" presStyleIdx="1" presStyleCnt="6" custScaleX="15888" custLinFactNeighborX="-34579" custLinFactNeighborY="-10907">
        <dgm:presLayoutVars>
          <dgm:chMax val="0"/>
          <dgm:bulletEnabled val="1"/>
        </dgm:presLayoutVars>
      </dgm:prSet>
      <dgm:spPr/>
      <dgm:t>
        <a:bodyPr/>
        <a:lstStyle/>
        <a:p>
          <a:endParaRPr lang="en-US"/>
        </a:p>
      </dgm:t>
    </dgm:pt>
    <dgm:pt modelId="{2E251410-9931-0D4F-A823-A02A504030FD}" type="pres">
      <dgm:prSet presAssocID="{66052A6D-8A96-7842-AD6D-3449E8E81A31}" presName="childText" presStyleLbl="revTx" presStyleIdx="1" presStyleCnt="6">
        <dgm:presLayoutVars>
          <dgm:bulletEnabled val="1"/>
        </dgm:presLayoutVars>
      </dgm:prSet>
      <dgm:spPr/>
      <dgm:t>
        <a:bodyPr/>
        <a:lstStyle/>
        <a:p>
          <a:endParaRPr lang="en-US"/>
        </a:p>
      </dgm:t>
    </dgm:pt>
    <dgm:pt modelId="{D093E668-DD04-3B4D-931D-746998A4E52F}" type="pres">
      <dgm:prSet presAssocID="{82594DB4-688B-FB4A-8C60-0CAEBA8B2ADC}" presName="parentText" presStyleLbl="node1" presStyleIdx="2" presStyleCnt="6" custScaleX="25234" custLinFactNeighborX="-24299" custLinFactNeighborY="3087">
        <dgm:presLayoutVars>
          <dgm:chMax val="0"/>
          <dgm:bulletEnabled val="1"/>
        </dgm:presLayoutVars>
      </dgm:prSet>
      <dgm:spPr/>
      <dgm:t>
        <a:bodyPr/>
        <a:lstStyle/>
        <a:p>
          <a:endParaRPr lang="en-US"/>
        </a:p>
      </dgm:t>
    </dgm:pt>
    <dgm:pt modelId="{0903CA08-4097-3E40-B231-92CC74ADA7F2}" type="pres">
      <dgm:prSet presAssocID="{82594DB4-688B-FB4A-8C60-0CAEBA8B2ADC}" presName="childText" presStyleLbl="revTx" presStyleIdx="2" presStyleCnt="6">
        <dgm:presLayoutVars>
          <dgm:bulletEnabled val="1"/>
        </dgm:presLayoutVars>
      </dgm:prSet>
      <dgm:spPr/>
      <dgm:t>
        <a:bodyPr/>
        <a:lstStyle/>
        <a:p>
          <a:endParaRPr lang="en-US"/>
        </a:p>
      </dgm:t>
    </dgm:pt>
    <dgm:pt modelId="{BC5654AB-8C77-7844-9D3C-37FD22A60A54}" type="pres">
      <dgm:prSet presAssocID="{49B81AD8-1E1F-7D49-B975-E49BE4C0D952}" presName="parentText" presStyleLbl="node1" presStyleIdx="3" presStyleCnt="6" custScaleX="19626" custLinFactNeighborX="-21495" custLinFactNeighborY="17082">
        <dgm:presLayoutVars>
          <dgm:chMax val="0"/>
          <dgm:bulletEnabled val="1"/>
        </dgm:presLayoutVars>
      </dgm:prSet>
      <dgm:spPr/>
      <dgm:t>
        <a:bodyPr/>
        <a:lstStyle/>
        <a:p>
          <a:endParaRPr lang="en-US"/>
        </a:p>
      </dgm:t>
    </dgm:pt>
    <dgm:pt modelId="{2B26FD62-7445-5F49-9D41-A2A34E8F58FA}" type="pres">
      <dgm:prSet presAssocID="{49B81AD8-1E1F-7D49-B975-E49BE4C0D952}" presName="childText" presStyleLbl="revTx" presStyleIdx="3" presStyleCnt="6">
        <dgm:presLayoutVars>
          <dgm:bulletEnabled val="1"/>
        </dgm:presLayoutVars>
      </dgm:prSet>
      <dgm:spPr/>
      <dgm:t>
        <a:bodyPr/>
        <a:lstStyle/>
        <a:p>
          <a:endParaRPr lang="en-US"/>
        </a:p>
      </dgm:t>
    </dgm:pt>
    <dgm:pt modelId="{46FDD6D5-7C88-6847-90B3-A3694F6BC502}" type="pres">
      <dgm:prSet presAssocID="{02F18109-C4A5-4748-953A-CDD1B970AEEE}" presName="parentText" presStyleLbl="node1" presStyleIdx="4" presStyleCnt="6" custScaleX="23365" custLinFactNeighborX="-14953" custLinFactNeighborY="2317">
        <dgm:presLayoutVars>
          <dgm:chMax val="0"/>
          <dgm:bulletEnabled val="1"/>
        </dgm:presLayoutVars>
      </dgm:prSet>
      <dgm:spPr/>
      <dgm:t>
        <a:bodyPr/>
        <a:lstStyle/>
        <a:p>
          <a:endParaRPr lang="en-US"/>
        </a:p>
      </dgm:t>
    </dgm:pt>
    <dgm:pt modelId="{E194FA65-83D6-0042-B65F-7B75D5749631}" type="pres">
      <dgm:prSet presAssocID="{02F18109-C4A5-4748-953A-CDD1B970AEEE}" presName="childText" presStyleLbl="revTx" presStyleIdx="4" presStyleCnt="6">
        <dgm:presLayoutVars>
          <dgm:bulletEnabled val="1"/>
        </dgm:presLayoutVars>
      </dgm:prSet>
      <dgm:spPr/>
      <dgm:t>
        <a:bodyPr/>
        <a:lstStyle/>
        <a:p>
          <a:endParaRPr lang="en-US"/>
        </a:p>
      </dgm:t>
    </dgm:pt>
    <dgm:pt modelId="{33BF4BB8-A9E3-2441-9D55-C166CA20B489}" type="pres">
      <dgm:prSet presAssocID="{DCF3D23A-4E61-864A-9A13-21C6263AC075}" presName="parentText" presStyleLbl="node1" presStyleIdx="5" presStyleCnt="6" custScaleX="19626" custLinFactNeighborX="-10280" custLinFactNeighborY="-8659">
        <dgm:presLayoutVars>
          <dgm:chMax val="0"/>
          <dgm:bulletEnabled val="1"/>
        </dgm:presLayoutVars>
      </dgm:prSet>
      <dgm:spPr/>
      <dgm:t>
        <a:bodyPr/>
        <a:lstStyle/>
        <a:p>
          <a:endParaRPr lang="en-US"/>
        </a:p>
      </dgm:t>
    </dgm:pt>
    <dgm:pt modelId="{063AD9DF-920B-0E41-89B9-97DC3E392F3B}" type="pres">
      <dgm:prSet presAssocID="{DCF3D23A-4E61-864A-9A13-21C6263AC075}" presName="childText" presStyleLbl="revTx" presStyleIdx="5" presStyleCnt="6">
        <dgm:presLayoutVars>
          <dgm:bulletEnabled val="1"/>
        </dgm:presLayoutVars>
      </dgm:prSet>
      <dgm:spPr/>
      <dgm:t>
        <a:bodyPr/>
        <a:lstStyle/>
        <a:p>
          <a:endParaRPr lang="en-US"/>
        </a:p>
      </dgm:t>
    </dgm:pt>
  </dgm:ptLst>
  <dgm:cxnLst>
    <dgm:cxn modelId="{6D859051-0E01-514B-AA88-2D5E7D9C4142}" srcId="{FF8BA960-BEFB-C746-A5D5-5F249C882C2D}" destId="{DCF3D23A-4E61-864A-9A13-21C6263AC075}" srcOrd="5" destOrd="0" parTransId="{D248430D-B964-F24C-BFF8-173537E44D94}" sibTransId="{EF21B9FC-B403-BC4A-B757-17A083800AF6}"/>
    <dgm:cxn modelId="{4FF86F33-FD69-2648-B14B-002EEB130CAE}" srcId="{FF8BA960-BEFB-C746-A5D5-5F249C882C2D}" destId="{86396F84-566A-D845-B0DD-1BCBE90FF02A}" srcOrd="0" destOrd="0" parTransId="{3E021B1E-D991-724A-8330-99B807D8033E}" sibTransId="{BA763D3F-6D97-7944-92E1-B05AD874774C}"/>
    <dgm:cxn modelId="{0F4D1AA7-9729-2149-9112-C1BCAFE47713}" type="presOf" srcId="{FF8BA960-BEFB-C746-A5D5-5F249C882C2D}" destId="{186FDE54-AE10-1C43-B1E3-ACCA86752D3C}" srcOrd="0" destOrd="0" presId="urn:microsoft.com/office/officeart/2005/8/layout/vList2"/>
    <dgm:cxn modelId="{4B48EE5B-8BB1-F246-A1DE-80C49ED9880F}" srcId="{DCF3D23A-4E61-864A-9A13-21C6263AC075}" destId="{3428AA22-593F-B44D-A3A1-83F5557952BD}" srcOrd="0" destOrd="0" parTransId="{0EBB960A-1086-3242-8252-44CD423FDCB4}" sibTransId="{F45611A2-A743-5448-BC07-D9CA28F1614B}"/>
    <dgm:cxn modelId="{48A13C48-E82B-2540-9610-9AF685B012C9}" type="presOf" srcId="{82594DB4-688B-FB4A-8C60-0CAEBA8B2ADC}" destId="{D093E668-DD04-3B4D-931D-746998A4E52F}" srcOrd="0" destOrd="0" presId="urn:microsoft.com/office/officeart/2005/8/layout/vList2"/>
    <dgm:cxn modelId="{7E271AE5-8965-E24B-961C-2FBBE0BB3A21}" type="presOf" srcId="{49B81AD8-1E1F-7D49-B975-E49BE4C0D952}" destId="{BC5654AB-8C77-7844-9D3C-37FD22A60A54}" srcOrd="0" destOrd="0" presId="urn:microsoft.com/office/officeart/2005/8/layout/vList2"/>
    <dgm:cxn modelId="{57F81773-9562-6442-A4C2-57EAD71F7A74}" srcId="{49B81AD8-1E1F-7D49-B975-E49BE4C0D952}" destId="{6D79366A-E3B2-6248-ABC8-44E8B26DD02D}" srcOrd="0" destOrd="0" parTransId="{E10DA35A-D379-344F-BD13-3D0AE69BA9E3}" sibTransId="{B6BF6CDF-8407-CE45-A4DA-BAF99E997F22}"/>
    <dgm:cxn modelId="{5786DFD0-EEB4-1546-9BD5-DBAAC5569B2D}" srcId="{66052A6D-8A96-7842-AD6D-3449E8E81A31}" destId="{638D3B16-1FBC-6A48-90BF-28B0491A0AD3}" srcOrd="0" destOrd="0" parTransId="{913F298B-06FE-DA4B-B785-721EA24F8978}" sibTransId="{A058525F-E1EF-7645-9498-03B002CA86EB}"/>
    <dgm:cxn modelId="{2A0059D7-9FD6-6E4C-A72A-D5E03635E9E7}" srcId="{02F18109-C4A5-4748-953A-CDD1B970AEEE}" destId="{438271F7-0236-D043-BEF0-6191E5C5996C}" srcOrd="0" destOrd="0" parTransId="{CB3EE04E-1709-824F-A842-F5608FB1E913}" sibTransId="{C52A4494-E629-3B43-AA25-C0410C8736D5}"/>
    <dgm:cxn modelId="{026B85AA-1425-7C4C-B1FA-18CA55464025}" type="presOf" srcId="{86396F84-566A-D845-B0DD-1BCBE90FF02A}" destId="{C91697AA-6F2E-7449-90DE-FB96F58E7434}" srcOrd="0" destOrd="0" presId="urn:microsoft.com/office/officeart/2005/8/layout/vList2"/>
    <dgm:cxn modelId="{5F9B8A6C-B9AB-AE44-95D5-F0ADDA2A5D89}" type="presOf" srcId="{D4E7D757-3F16-2D48-B7D3-6685B95EAD51}" destId="{0903CA08-4097-3E40-B231-92CC74ADA7F2}" srcOrd="0" destOrd="0" presId="urn:microsoft.com/office/officeart/2005/8/layout/vList2"/>
    <dgm:cxn modelId="{DB32C3B8-A165-D545-8A05-4F6BC53529D0}" type="presOf" srcId="{6D79366A-E3B2-6248-ABC8-44E8B26DD02D}" destId="{2B26FD62-7445-5F49-9D41-A2A34E8F58FA}" srcOrd="0" destOrd="0" presId="urn:microsoft.com/office/officeart/2005/8/layout/vList2"/>
    <dgm:cxn modelId="{4D2A9F31-3FB4-5747-9813-C009E4F1C2C5}" type="presOf" srcId="{66052A6D-8A96-7842-AD6D-3449E8E81A31}" destId="{C2A04FB9-B6AD-414E-BE4E-036609EBCAEA}" srcOrd="0" destOrd="0" presId="urn:microsoft.com/office/officeart/2005/8/layout/vList2"/>
    <dgm:cxn modelId="{0BD77252-DDE0-E54E-924A-F68D65D8366C}" type="presOf" srcId="{02F18109-C4A5-4748-953A-CDD1B970AEEE}" destId="{46FDD6D5-7C88-6847-90B3-A3694F6BC502}" srcOrd="0" destOrd="0" presId="urn:microsoft.com/office/officeart/2005/8/layout/vList2"/>
    <dgm:cxn modelId="{2EF4E5E5-F532-DF47-9F62-909E6C247F14}" type="presOf" srcId="{638D3B16-1FBC-6A48-90BF-28B0491A0AD3}" destId="{2E251410-9931-0D4F-A823-A02A504030FD}" srcOrd="0" destOrd="0" presId="urn:microsoft.com/office/officeart/2005/8/layout/vList2"/>
    <dgm:cxn modelId="{A4F17AF5-485D-F142-B33A-580512826EF7}" type="presOf" srcId="{438271F7-0236-D043-BEF0-6191E5C5996C}" destId="{E194FA65-83D6-0042-B65F-7B75D5749631}" srcOrd="0" destOrd="0" presId="urn:microsoft.com/office/officeart/2005/8/layout/vList2"/>
    <dgm:cxn modelId="{043C24CB-DE1C-E747-8244-03A6618A743B}" type="presOf" srcId="{DCF3D23A-4E61-864A-9A13-21C6263AC075}" destId="{33BF4BB8-A9E3-2441-9D55-C166CA20B489}" srcOrd="0" destOrd="0" presId="urn:microsoft.com/office/officeart/2005/8/layout/vList2"/>
    <dgm:cxn modelId="{2B500D41-3A00-134E-9CA9-A75BED337B39}" srcId="{FF8BA960-BEFB-C746-A5D5-5F249C882C2D}" destId="{66052A6D-8A96-7842-AD6D-3449E8E81A31}" srcOrd="1" destOrd="0" parTransId="{29D5FBE9-83BF-C14C-8238-9D74130A62F3}" sibTransId="{AAA56561-F6FA-F343-AE53-43BE969F5BDA}"/>
    <dgm:cxn modelId="{690C92C5-6668-5E45-AF32-FECE2827CB2A}" srcId="{FF8BA960-BEFB-C746-A5D5-5F249C882C2D}" destId="{49B81AD8-1E1F-7D49-B975-E49BE4C0D952}" srcOrd="3" destOrd="0" parTransId="{A253DD59-B0FB-A843-8640-92378E35B6B5}" sibTransId="{17122C77-C1A4-3F4C-8D60-FF2C723E84F0}"/>
    <dgm:cxn modelId="{D459BE16-3F1B-3C43-8398-C118EF0602E3}" type="presOf" srcId="{7D75AE8C-554D-F445-ACDE-E84D4ED8E9BD}" destId="{B00DCD4E-F410-434E-81C9-BE9769CEE00B}" srcOrd="0" destOrd="0" presId="urn:microsoft.com/office/officeart/2005/8/layout/vList2"/>
    <dgm:cxn modelId="{E4788B57-1053-8442-8F8C-99693B46F486}" srcId="{86396F84-566A-D845-B0DD-1BCBE90FF02A}" destId="{7D75AE8C-554D-F445-ACDE-E84D4ED8E9BD}" srcOrd="0" destOrd="0" parTransId="{1248E283-DF9E-BD44-86AA-7BA28211F8E3}" sibTransId="{2D877A58-3376-4A46-9C1B-D64C3FFA36DD}"/>
    <dgm:cxn modelId="{F8A09EAB-1BE7-2148-BCD8-5DA3A7AE05BE}" srcId="{82594DB4-688B-FB4A-8C60-0CAEBA8B2ADC}" destId="{D4E7D757-3F16-2D48-B7D3-6685B95EAD51}" srcOrd="0" destOrd="0" parTransId="{A951A92D-1DFE-9640-A5E7-9394723DE6A1}" sibTransId="{25F77210-B08A-514B-9F0B-34F74BCA0D60}"/>
    <dgm:cxn modelId="{B332E9AC-B37A-F74F-A339-AE0E725BC7E7}" srcId="{FF8BA960-BEFB-C746-A5D5-5F249C882C2D}" destId="{02F18109-C4A5-4748-953A-CDD1B970AEEE}" srcOrd="4" destOrd="0" parTransId="{C5B7C849-7308-A543-9C95-E3B8C1FD82A1}" sibTransId="{12F577A5-6F45-1042-916C-4EDAFCDB6B3D}"/>
    <dgm:cxn modelId="{6F756916-04BF-FF42-81CF-34DE99446517}" type="presOf" srcId="{3428AA22-593F-B44D-A3A1-83F5557952BD}" destId="{063AD9DF-920B-0E41-89B9-97DC3E392F3B}" srcOrd="0" destOrd="0" presId="urn:microsoft.com/office/officeart/2005/8/layout/vList2"/>
    <dgm:cxn modelId="{D4886F37-270E-8B43-9C92-D433B16D05CA}" srcId="{FF8BA960-BEFB-C746-A5D5-5F249C882C2D}" destId="{82594DB4-688B-FB4A-8C60-0CAEBA8B2ADC}" srcOrd="2" destOrd="0" parTransId="{E779F855-1F36-3440-B227-E5E2E3680554}" sibTransId="{EBD97AB5-20E0-C543-853F-2C5984CE54AA}"/>
    <dgm:cxn modelId="{EBAD59FC-7611-D748-BB94-4040B54F3370}" type="presParOf" srcId="{186FDE54-AE10-1C43-B1E3-ACCA86752D3C}" destId="{C91697AA-6F2E-7449-90DE-FB96F58E7434}" srcOrd="0" destOrd="0" presId="urn:microsoft.com/office/officeart/2005/8/layout/vList2"/>
    <dgm:cxn modelId="{984732E6-039E-C841-8592-D1FED07D309B}" type="presParOf" srcId="{186FDE54-AE10-1C43-B1E3-ACCA86752D3C}" destId="{B00DCD4E-F410-434E-81C9-BE9769CEE00B}" srcOrd="1" destOrd="0" presId="urn:microsoft.com/office/officeart/2005/8/layout/vList2"/>
    <dgm:cxn modelId="{3DCB0F49-49DD-CB46-A696-62E411EB3C9B}" type="presParOf" srcId="{186FDE54-AE10-1C43-B1E3-ACCA86752D3C}" destId="{C2A04FB9-B6AD-414E-BE4E-036609EBCAEA}" srcOrd="2" destOrd="0" presId="urn:microsoft.com/office/officeart/2005/8/layout/vList2"/>
    <dgm:cxn modelId="{B5B9B88E-9514-A946-9149-8151D2BF9C54}" type="presParOf" srcId="{186FDE54-AE10-1C43-B1E3-ACCA86752D3C}" destId="{2E251410-9931-0D4F-A823-A02A504030FD}" srcOrd="3" destOrd="0" presId="urn:microsoft.com/office/officeart/2005/8/layout/vList2"/>
    <dgm:cxn modelId="{C045A115-20DF-9943-B627-5403D85242CC}" type="presParOf" srcId="{186FDE54-AE10-1C43-B1E3-ACCA86752D3C}" destId="{D093E668-DD04-3B4D-931D-746998A4E52F}" srcOrd="4" destOrd="0" presId="urn:microsoft.com/office/officeart/2005/8/layout/vList2"/>
    <dgm:cxn modelId="{31128C77-2084-1445-983C-3F3D106E40E1}" type="presParOf" srcId="{186FDE54-AE10-1C43-B1E3-ACCA86752D3C}" destId="{0903CA08-4097-3E40-B231-92CC74ADA7F2}" srcOrd="5" destOrd="0" presId="urn:microsoft.com/office/officeart/2005/8/layout/vList2"/>
    <dgm:cxn modelId="{77B80B6E-0927-FF43-9C32-EC32C79B3190}" type="presParOf" srcId="{186FDE54-AE10-1C43-B1E3-ACCA86752D3C}" destId="{BC5654AB-8C77-7844-9D3C-37FD22A60A54}" srcOrd="6" destOrd="0" presId="urn:microsoft.com/office/officeart/2005/8/layout/vList2"/>
    <dgm:cxn modelId="{6D6343D4-8438-AA45-A03D-197339A8830A}" type="presParOf" srcId="{186FDE54-AE10-1C43-B1E3-ACCA86752D3C}" destId="{2B26FD62-7445-5F49-9D41-A2A34E8F58FA}" srcOrd="7" destOrd="0" presId="urn:microsoft.com/office/officeart/2005/8/layout/vList2"/>
    <dgm:cxn modelId="{568E7F61-1878-5B4E-9565-65E14DBE0350}" type="presParOf" srcId="{186FDE54-AE10-1C43-B1E3-ACCA86752D3C}" destId="{46FDD6D5-7C88-6847-90B3-A3694F6BC502}" srcOrd="8" destOrd="0" presId="urn:microsoft.com/office/officeart/2005/8/layout/vList2"/>
    <dgm:cxn modelId="{0FF2C57C-200C-924A-99F9-1EB3774DEB37}" type="presParOf" srcId="{186FDE54-AE10-1C43-B1E3-ACCA86752D3C}" destId="{E194FA65-83D6-0042-B65F-7B75D5749631}" srcOrd="9" destOrd="0" presId="urn:microsoft.com/office/officeart/2005/8/layout/vList2"/>
    <dgm:cxn modelId="{0581C893-8D0A-034A-A7A2-43E5FAAF3326}" type="presParOf" srcId="{186FDE54-AE10-1C43-B1E3-ACCA86752D3C}" destId="{33BF4BB8-A9E3-2441-9D55-C166CA20B489}" srcOrd="10" destOrd="0" presId="urn:microsoft.com/office/officeart/2005/8/layout/vList2"/>
    <dgm:cxn modelId="{709AC1CF-7062-C245-BBCD-A3F8DAC644B8}" type="presParOf" srcId="{186FDE54-AE10-1C43-B1E3-ACCA86752D3C}" destId="{063AD9DF-920B-0E41-89B9-97DC3E392F3B}" srcOrd="1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DFA3B2-6D52-DC44-A5AD-B6E115A8601D}"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1F70A5AC-E1A2-E84F-9B78-09648FBA817B}">
      <dgm:prSet phldrT="[Text]"/>
      <dgm:spPr>
        <a:solidFill>
          <a:srgbClr val="660066"/>
        </a:solidFill>
        <a:effectLst/>
      </dgm:spPr>
      <dgm:t>
        <a:bodyPr/>
        <a:lstStyle/>
        <a:p>
          <a:r>
            <a:rPr lang="en-US" dirty="0" smtClean="0"/>
            <a:t>1</a:t>
          </a:r>
          <a:endParaRPr lang="en-US" dirty="0"/>
        </a:p>
      </dgm:t>
    </dgm:pt>
    <dgm:pt modelId="{F79BB8F8-4505-1B4B-A274-AF3463C538F7}" type="parTrans" cxnId="{6E4AC3B0-FD0E-5F4A-9EED-0967FCAB515E}">
      <dgm:prSet/>
      <dgm:spPr/>
      <dgm:t>
        <a:bodyPr/>
        <a:lstStyle/>
        <a:p>
          <a:endParaRPr lang="en-US"/>
        </a:p>
      </dgm:t>
    </dgm:pt>
    <dgm:pt modelId="{50305EE2-346B-8B43-AE75-DE38E5DCE732}" type="sibTrans" cxnId="{6E4AC3B0-FD0E-5F4A-9EED-0967FCAB515E}">
      <dgm:prSet/>
      <dgm:spPr/>
      <dgm:t>
        <a:bodyPr/>
        <a:lstStyle/>
        <a:p>
          <a:endParaRPr lang="en-US"/>
        </a:p>
      </dgm:t>
    </dgm:pt>
    <dgm:pt modelId="{207E307B-42F2-A145-8DC0-68A7D1E9017F}">
      <dgm:prSet phldrT="[Text]"/>
      <dgm:spPr/>
      <dgm:t>
        <a:bodyPr/>
        <a:lstStyle/>
        <a:p>
          <a:r>
            <a:rPr lang="en-US" dirty="0" smtClean="0"/>
            <a:t>Processor directly controls a peripheral device</a:t>
          </a:r>
          <a:endParaRPr lang="en-US" dirty="0"/>
        </a:p>
      </dgm:t>
    </dgm:pt>
    <dgm:pt modelId="{F4ADC43B-DEAC-5147-8DE5-1F89B9A66C8C}" type="parTrans" cxnId="{20A40074-D8F4-0944-B542-6A73088A00BB}">
      <dgm:prSet/>
      <dgm:spPr/>
      <dgm:t>
        <a:bodyPr/>
        <a:lstStyle/>
        <a:p>
          <a:endParaRPr lang="en-US"/>
        </a:p>
      </dgm:t>
    </dgm:pt>
    <dgm:pt modelId="{8B29CB4F-BCB5-3B44-A285-694A2054A1F0}" type="sibTrans" cxnId="{20A40074-D8F4-0944-B542-6A73088A00BB}">
      <dgm:prSet/>
      <dgm:spPr/>
      <dgm:t>
        <a:bodyPr/>
        <a:lstStyle/>
        <a:p>
          <a:endParaRPr lang="en-US"/>
        </a:p>
      </dgm:t>
    </dgm:pt>
    <dgm:pt modelId="{59C90634-E420-6A44-BD4B-32353F748D47}">
      <dgm:prSet phldrT="[Text]"/>
      <dgm:spPr>
        <a:solidFill>
          <a:srgbClr val="660066"/>
        </a:solidFill>
      </dgm:spPr>
      <dgm:t>
        <a:bodyPr/>
        <a:lstStyle/>
        <a:p>
          <a:r>
            <a:rPr lang="en-US" dirty="0" smtClean="0"/>
            <a:t>2</a:t>
          </a:r>
          <a:endParaRPr lang="en-US" dirty="0"/>
        </a:p>
      </dgm:t>
    </dgm:pt>
    <dgm:pt modelId="{F28545FF-9095-B944-8998-2D12EDA2ADE6}" type="parTrans" cxnId="{A417149C-39DB-DB44-825E-66BCB244CAB0}">
      <dgm:prSet/>
      <dgm:spPr/>
      <dgm:t>
        <a:bodyPr/>
        <a:lstStyle/>
        <a:p>
          <a:endParaRPr lang="en-US"/>
        </a:p>
      </dgm:t>
    </dgm:pt>
    <dgm:pt modelId="{BB8DD86F-16FE-6847-8DAC-8E00C272C85F}" type="sibTrans" cxnId="{A417149C-39DB-DB44-825E-66BCB244CAB0}">
      <dgm:prSet/>
      <dgm:spPr/>
      <dgm:t>
        <a:bodyPr/>
        <a:lstStyle/>
        <a:p>
          <a:endParaRPr lang="en-US"/>
        </a:p>
      </dgm:t>
    </dgm:pt>
    <dgm:pt modelId="{E6A6BE98-2A3F-0744-BE2B-91A73B77DEA7}">
      <dgm:prSet/>
      <dgm:spPr/>
      <dgm:t>
        <a:bodyPr/>
        <a:lstStyle/>
        <a:p>
          <a:r>
            <a:rPr lang="en-US" dirty="0" smtClean="0"/>
            <a:t>A controller or I/O module is added</a:t>
          </a:r>
          <a:endParaRPr lang="en-US" dirty="0"/>
        </a:p>
      </dgm:t>
    </dgm:pt>
    <dgm:pt modelId="{48861BB3-7D5C-4049-8D1D-CFA515F2A260}" type="parTrans" cxnId="{C1997A90-D6D9-3148-93C5-FC33E55028C6}">
      <dgm:prSet/>
      <dgm:spPr/>
      <dgm:t>
        <a:bodyPr/>
        <a:lstStyle/>
        <a:p>
          <a:endParaRPr lang="en-US"/>
        </a:p>
      </dgm:t>
    </dgm:pt>
    <dgm:pt modelId="{934044F4-FC51-464F-ADBF-65B5C8BCE400}" type="sibTrans" cxnId="{C1997A90-D6D9-3148-93C5-FC33E55028C6}">
      <dgm:prSet/>
      <dgm:spPr/>
      <dgm:t>
        <a:bodyPr/>
        <a:lstStyle/>
        <a:p>
          <a:endParaRPr lang="en-US"/>
        </a:p>
      </dgm:t>
    </dgm:pt>
    <dgm:pt modelId="{D0892E65-48A0-1F44-A29D-C0DF29120945}">
      <dgm:prSet phldrT="[Text]"/>
      <dgm:spPr>
        <a:solidFill>
          <a:srgbClr val="660066"/>
        </a:solidFill>
      </dgm:spPr>
      <dgm:t>
        <a:bodyPr/>
        <a:lstStyle/>
        <a:p>
          <a:r>
            <a:rPr lang="en-US" dirty="0" smtClean="0"/>
            <a:t>3</a:t>
          </a:r>
          <a:endParaRPr lang="en-US" dirty="0"/>
        </a:p>
      </dgm:t>
    </dgm:pt>
    <dgm:pt modelId="{0EFD0567-D1AB-6441-917B-9A2DDA2846BA}" type="parTrans" cxnId="{A00D513D-7D08-5247-99D4-EE4F15EC42FF}">
      <dgm:prSet/>
      <dgm:spPr/>
      <dgm:t>
        <a:bodyPr/>
        <a:lstStyle/>
        <a:p>
          <a:endParaRPr lang="en-US"/>
        </a:p>
      </dgm:t>
    </dgm:pt>
    <dgm:pt modelId="{7BF765B0-B537-0946-B97D-A7F0C69F6F7F}" type="sibTrans" cxnId="{A00D513D-7D08-5247-99D4-EE4F15EC42FF}">
      <dgm:prSet/>
      <dgm:spPr/>
      <dgm:t>
        <a:bodyPr/>
        <a:lstStyle/>
        <a:p>
          <a:endParaRPr lang="en-US"/>
        </a:p>
      </dgm:t>
    </dgm:pt>
    <dgm:pt modelId="{9994D0C5-00A1-B342-B695-8C4460C60ABB}">
      <dgm:prSet/>
      <dgm:spPr/>
      <dgm:t>
        <a:bodyPr/>
        <a:lstStyle/>
        <a:p>
          <a:r>
            <a:rPr lang="en-US" dirty="0" smtClean="0"/>
            <a:t>Same configuration as step 2, but now interrupts are employed</a:t>
          </a:r>
          <a:endParaRPr lang="en-US" dirty="0"/>
        </a:p>
      </dgm:t>
    </dgm:pt>
    <dgm:pt modelId="{F1F70AEB-5966-0643-BD46-9A206F23F13D}" type="parTrans" cxnId="{6FB084B3-8397-AC44-B77C-3E1F4A9BE4F8}">
      <dgm:prSet/>
      <dgm:spPr/>
      <dgm:t>
        <a:bodyPr/>
        <a:lstStyle/>
        <a:p>
          <a:endParaRPr lang="en-US"/>
        </a:p>
      </dgm:t>
    </dgm:pt>
    <dgm:pt modelId="{A3510A84-08FC-1C49-AB1A-87A2F3EE9334}" type="sibTrans" cxnId="{6FB084B3-8397-AC44-B77C-3E1F4A9BE4F8}">
      <dgm:prSet/>
      <dgm:spPr/>
      <dgm:t>
        <a:bodyPr/>
        <a:lstStyle/>
        <a:p>
          <a:endParaRPr lang="en-US"/>
        </a:p>
      </dgm:t>
    </dgm:pt>
    <dgm:pt modelId="{5C4F51DE-D722-BF4D-8A4B-1996E842F829}">
      <dgm:prSet phldrT="[Text]"/>
      <dgm:spPr>
        <a:solidFill>
          <a:srgbClr val="660066"/>
        </a:solidFill>
      </dgm:spPr>
      <dgm:t>
        <a:bodyPr/>
        <a:lstStyle/>
        <a:p>
          <a:r>
            <a:rPr lang="en-US" dirty="0" smtClean="0"/>
            <a:t>4</a:t>
          </a:r>
          <a:endParaRPr lang="en-US" dirty="0"/>
        </a:p>
      </dgm:t>
    </dgm:pt>
    <dgm:pt modelId="{E6501BCD-428E-BB45-B6E5-86170061A120}" type="parTrans" cxnId="{50EB44E8-DFCF-9B43-9B65-6027DC3A3290}">
      <dgm:prSet/>
      <dgm:spPr/>
      <dgm:t>
        <a:bodyPr/>
        <a:lstStyle/>
        <a:p>
          <a:endParaRPr lang="en-US"/>
        </a:p>
      </dgm:t>
    </dgm:pt>
    <dgm:pt modelId="{F8DC900D-A18F-2F4C-A43E-E64436FDF4FE}" type="sibTrans" cxnId="{50EB44E8-DFCF-9B43-9B65-6027DC3A3290}">
      <dgm:prSet/>
      <dgm:spPr/>
      <dgm:t>
        <a:bodyPr/>
        <a:lstStyle/>
        <a:p>
          <a:endParaRPr lang="en-US"/>
        </a:p>
      </dgm:t>
    </dgm:pt>
    <dgm:pt modelId="{0430BDFD-D1E8-BB43-AD97-7F56B06E6B9A}">
      <dgm:prSet phldrT="[Text]"/>
      <dgm:spPr>
        <a:solidFill>
          <a:srgbClr val="660066"/>
        </a:solidFill>
      </dgm:spPr>
      <dgm:t>
        <a:bodyPr/>
        <a:lstStyle/>
        <a:p>
          <a:r>
            <a:rPr lang="en-US" dirty="0" smtClean="0"/>
            <a:t>5</a:t>
          </a:r>
          <a:endParaRPr lang="en-US" dirty="0"/>
        </a:p>
      </dgm:t>
    </dgm:pt>
    <dgm:pt modelId="{026A7355-A6F7-5742-BD8A-346C1A7490D4}" type="parTrans" cxnId="{0FFCC901-A1DF-3644-9EFB-F07FA1D82609}">
      <dgm:prSet/>
      <dgm:spPr/>
      <dgm:t>
        <a:bodyPr/>
        <a:lstStyle/>
        <a:p>
          <a:endParaRPr lang="en-US"/>
        </a:p>
      </dgm:t>
    </dgm:pt>
    <dgm:pt modelId="{BB60C98F-EB6B-904A-AC91-221C1756D386}" type="sibTrans" cxnId="{0FFCC901-A1DF-3644-9EFB-F07FA1D82609}">
      <dgm:prSet/>
      <dgm:spPr/>
      <dgm:t>
        <a:bodyPr/>
        <a:lstStyle/>
        <a:p>
          <a:endParaRPr lang="en-US"/>
        </a:p>
      </dgm:t>
    </dgm:pt>
    <dgm:pt modelId="{E25A9EF6-242B-FF4E-81FD-7F5FD8EB6B2A}">
      <dgm:prSet phldrT="[Text]"/>
      <dgm:spPr>
        <a:solidFill>
          <a:srgbClr val="660066"/>
        </a:solidFill>
      </dgm:spPr>
      <dgm:t>
        <a:bodyPr/>
        <a:lstStyle/>
        <a:p>
          <a:r>
            <a:rPr lang="en-US" dirty="0" smtClean="0"/>
            <a:t>6</a:t>
          </a:r>
          <a:endParaRPr lang="en-US" dirty="0"/>
        </a:p>
      </dgm:t>
    </dgm:pt>
    <dgm:pt modelId="{0EE89D95-4B79-534E-AC72-5C90E52E0A48}" type="parTrans" cxnId="{FF8C1775-8EA8-3D47-8E3C-00F058553808}">
      <dgm:prSet/>
      <dgm:spPr/>
      <dgm:t>
        <a:bodyPr/>
        <a:lstStyle/>
        <a:p>
          <a:endParaRPr lang="en-US"/>
        </a:p>
      </dgm:t>
    </dgm:pt>
    <dgm:pt modelId="{B041C011-82BA-894D-9FD7-7589E12168F6}" type="sibTrans" cxnId="{FF8C1775-8EA8-3D47-8E3C-00F058553808}">
      <dgm:prSet/>
      <dgm:spPr/>
      <dgm:t>
        <a:bodyPr/>
        <a:lstStyle/>
        <a:p>
          <a:endParaRPr lang="en-US"/>
        </a:p>
      </dgm:t>
    </dgm:pt>
    <dgm:pt modelId="{9D76456A-144D-094C-81AE-14C8B652EE2F}">
      <dgm:prSet phldrT="[Text]"/>
      <dgm:spPr/>
      <dgm:t>
        <a:bodyPr/>
        <a:lstStyle/>
        <a:p>
          <a:r>
            <a:rPr lang="en-US" dirty="0" smtClean="0"/>
            <a:t>The I/O module is given direct control of memory via DMA</a:t>
          </a:r>
          <a:endParaRPr lang="en-US" dirty="0"/>
        </a:p>
      </dgm:t>
    </dgm:pt>
    <dgm:pt modelId="{6074BF34-CD63-D443-8A34-F7D5D137D56F}" type="parTrans" cxnId="{D2E98B0D-C652-534D-904B-D2909DFDFECC}">
      <dgm:prSet/>
      <dgm:spPr/>
      <dgm:t>
        <a:bodyPr/>
        <a:lstStyle/>
        <a:p>
          <a:endParaRPr lang="en-US"/>
        </a:p>
      </dgm:t>
    </dgm:pt>
    <dgm:pt modelId="{BA14CC57-9316-D140-B426-D7169CCC2924}" type="sibTrans" cxnId="{D2E98B0D-C652-534D-904B-D2909DFDFECC}">
      <dgm:prSet/>
      <dgm:spPr/>
      <dgm:t>
        <a:bodyPr/>
        <a:lstStyle/>
        <a:p>
          <a:endParaRPr lang="en-US"/>
        </a:p>
      </dgm:t>
    </dgm:pt>
    <dgm:pt modelId="{24B7895E-2647-824B-BA64-A348F60414C0}">
      <dgm:prSet phldrT="[Text]"/>
      <dgm:spPr/>
      <dgm:t>
        <a:bodyPr/>
        <a:lstStyle/>
        <a:p>
          <a:r>
            <a:rPr lang="en-US" smtClean="0"/>
            <a:t>The I/O module is enhanced to become a separate processor, with a specialized instruction set tailored for I/O</a:t>
          </a:r>
          <a:endParaRPr lang="en-US" dirty="0"/>
        </a:p>
      </dgm:t>
    </dgm:pt>
    <dgm:pt modelId="{53F7DBAC-79C2-684C-8866-477655E82DBE}" type="parTrans" cxnId="{5FBDF163-BE86-F845-8143-17A05F221F04}">
      <dgm:prSet/>
      <dgm:spPr/>
      <dgm:t>
        <a:bodyPr/>
        <a:lstStyle/>
        <a:p>
          <a:endParaRPr lang="en-US"/>
        </a:p>
      </dgm:t>
    </dgm:pt>
    <dgm:pt modelId="{6A2166D9-6602-C445-A000-1C98C587F460}" type="sibTrans" cxnId="{5FBDF163-BE86-F845-8143-17A05F221F04}">
      <dgm:prSet/>
      <dgm:spPr/>
      <dgm:t>
        <a:bodyPr/>
        <a:lstStyle/>
        <a:p>
          <a:endParaRPr lang="en-US"/>
        </a:p>
      </dgm:t>
    </dgm:pt>
    <dgm:pt modelId="{39F1D106-3D03-7641-BE44-D9107EEFBFC7}">
      <dgm:prSet phldrT="[Text]"/>
      <dgm:spPr/>
      <dgm:t>
        <a:bodyPr/>
        <a:lstStyle/>
        <a:p>
          <a:r>
            <a:rPr lang="en-US" dirty="0" smtClean="0"/>
            <a:t>The I/O module has a local memory of its own and is, in fact, a computer in its own right </a:t>
          </a:r>
          <a:endParaRPr lang="en-US" dirty="0"/>
        </a:p>
      </dgm:t>
    </dgm:pt>
    <dgm:pt modelId="{2D225281-2DBF-C247-B481-B2CAEE1FF9F7}" type="parTrans" cxnId="{4CEA3E6E-228F-6F40-8231-19117F303A8B}">
      <dgm:prSet/>
      <dgm:spPr/>
      <dgm:t>
        <a:bodyPr/>
        <a:lstStyle/>
        <a:p>
          <a:endParaRPr lang="en-US"/>
        </a:p>
      </dgm:t>
    </dgm:pt>
    <dgm:pt modelId="{F1EBE67C-306C-2443-91DC-D8A9F2930D6A}" type="sibTrans" cxnId="{4CEA3E6E-228F-6F40-8231-19117F303A8B}">
      <dgm:prSet/>
      <dgm:spPr/>
      <dgm:t>
        <a:bodyPr/>
        <a:lstStyle/>
        <a:p>
          <a:endParaRPr lang="en-US"/>
        </a:p>
      </dgm:t>
    </dgm:pt>
    <dgm:pt modelId="{7129E848-F243-C342-8A41-6DAF5C3686D4}" type="pres">
      <dgm:prSet presAssocID="{40DFA3B2-6D52-DC44-A5AD-B6E115A8601D}" presName="linearFlow" presStyleCnt="0">
        <dgm:presLayoutVars>
          <dgm:dir/>
          <dgm:animLvl val="lvl"/>
          <dgm:resizeHandles val="exact"/>
        </dgm:presLayoutVars>
      </dgm:prSet>
      <dgm:spPr/>
      <dgm:t>
        <a:bodyPr/>
        <a:lstStyle/>
        <a:p>
          <a:endParaRPr lang="en-US"/>
        </a:p>
      </dgm:t>
    </dgm:pt>
    <dgm:pt modelId="{C580D6BE-1CE1-6B40-927B-5535E8363D7A}" type="pres">
      <dgm:prSet presAssocID="{1F70A5AC-E1A2-E84F-9B78-09648FBA817B}" presName="composite" presStyleCnt="0"/>
      <dgm:spPr/>
    </dgm:pt>
    <dgm:pt modelId="{F72602C4-C216-6C47-8283-AB160818DD6A}" type="pres">
      <dgm:prSet presAssocID="{1F70A5AC-E1A2-E84F-9B78-09648FBA817B}" presName="parentText" presStyleLbl="alignNode1" presStyleIdx="0" presStyleCnt="6">
        <dgm:presLayoutVars>
          <dgm:chMax val="1"/>
          <dgm:bulletEnabled val="1"/>
        </dgm:presLayoutVars>
      </dgm:prSet>
      <dgm:spPr/>
      <dgm:t>
        <a:bodyPr/>
        <a:lstStyle/>
        <a:p>
          <a:endParaRPr lang="en-US"/>
        </a:p>
      </dgm:t>
    </dgm:pt>
    <dgm:pt modelId="{A06FA7D3-E0A2-9D4D-99F0-2CEB5A2B0ECA}" type="pres">
      <dgm:prSet presAssocID="{1F70A5AC-E1A2-E84F-9B78-09648FBA817B}" presName="descendantText" presStyleLbl="alignAcc1" presStyleIdx="0" presStyleCnt="6">
        <dgm:presLayoutVars>
          <dgm:bulletEnabled val="1"/>
        </dgm:presLayoutVars>
      </dgm:prSet>
      <dgm:spPr/>
      <dgm:t>
        <a:bodyPr/>
        <a:lstStyle/>
        <a:p>
          <a:endParaRPr lang="en-US"/>
        </a:p>
      </dgm:t>
    </dgm:pt>
    <dgm:pt modelId="{D09D24FD-D281-DA43-B0E4-549E40CA37B2}" type="pres">
      <dgm:prSet presAssocID="{50305EE2-346B-8B43-AE75-DE38E5DCE732}" presName="sp" presStyleCnt="0"/>
      <dgm:spPr/>
    </dgm:pt>
    <dgm:pt modelId="{B5950E38-D76C-994E-A2A1-9A4916A47133}" type="pres">
      <dgm:prSet presAssocID="{59C90634-E420-6A44-BD4B-32353F748D47}" presName="composite" presStyleCnt="0"/>
      <dgm:spPr/>
    </dgm:pt>
    <dgm:pt modelId="{5209BDB1-F3C2-8441-A1FE-5E6B2A984935}" type="pres">
      <dgm:prSet presAssocID="{59C90634-E420-6A44-BD4B-32353F748D47}" presName="parentText" presStyleLbl="alignNode1" presStyleIdx="1" presStyleCnt="6">
        <dgm:presLayoutVars>
          <dgm:chMax val="1"/>
          <dgm:bulletEnabled val="1"/>
        </dgm:presLayoutVars>
      </dgm:prSet>
      <dgm:spPr/>
      <dgm:t>
        <a:bodyPr/>
        <a:lstStyle/>
        <a:p>
          <a:endParaRPr lang="en-US"/>
        </a:p>
      </dgm:t>
    </dgm:pt>
    <dgm:pt modelId="{D5EDDF8F-73EE-174E-8254-F9187BE88D40}" type="pres">
      <dgm:prSet presAssocID="{59C90634-E420-6A44-BD4B-32353F748D47}" presName="descendantText" presStyleLbl="alignAcc1" presStyleIdx="1" presStyleCnt="6">
        <dgm:presLayoutVars>
          <dgm:bulletEnabled val="1"/>
        </dgm:presLayoutVars>
      </dgm:prSet>
      <dgm:spPr/>
      <dgm:t>
        <a:bodyPr/>
        <a:lstStyle/>
        <a:p>
          <a:endParaRPr lang="en-US"/>
        </a:p>
      </dgm:t>
    </dgm:pt>
    <dgm:pt modelId="{DEF36E13-D201-4941-A349-397192A35397}" type="pres">
      <dgm:prSet presAssocID="{BB8DD86F-16FE-6847-8DAC-8E00C272C85F}" presName="sp" presStyleCnt="0"/>
      <dgm:spPr/>
    </dgm:pt>
    <dgm:pt modelId="{1C4096A0-7CE6-8F45-97E4-156CB8B3C2EB}" type="pres">
      <dgm:prSet presAssocID="{D0892E65-48A0-1F44-A29D-C0DF29120945}" presName="composite" presStyleCnt="0"/>
      <dgm:spPr/>
    </dgm:pt>
    <dgm:pt modelId="{4D573E90-A77B-1C4B-AA14-24FD3D630B78}" type="pres">
      <dgm:prSet presAssocID="{D0892E65-48A0-1F44-A29D-C0DF29120945}" presName="parentText" presStyleLbl="alignNode1" presStyleIdx="2" presStyleCnt="6">
        <dgm:presLayoutVars>
          <dgm:chMax val="1"/>
          <dgm:bulletEnabled val="1"/>
        </dgm:presLayoutVars>
      </dgm:prSet>
      <dgm:spPr/>
      <dgm:t>
        <a:bodyPr/>
        <a:lstStyle/>
        <a:p>
          <a:endParaRPr lang="en-US"/>
        </a:p>
      </dgm:t>
    </dgm:pt>
    <dgm:pt modelId="{E0899923-E638-7742-BB13-3CCAC71E703D}" type="pres">
      <dgm:prSet presAssocID="{D0892E65-48A0-1F44-A29D-C0DF29120945}" presName="descendantText" presStyleLbl="alignAcc1" presStyleIdx="2" presStyleCnt="6">
        <dgm:presLayoutVars>
          <dgm:bulletEnabled val="1"/>
        </dgm:presLayoutVars>
      </dgm:prSet>
      <dgm:spPr/>
      <dgm:t>
        <a:bodyPr/>
        <a:lstStyle/>
        <a:p>
          <a:endParaRPr lang="en-US"/>
        </a:p>
      </dgm:t>
    </dgm:pt>
    <dgm:pt modelId="{8ED2448A-29C6-5845-BEBE-C491BFB7960E}" type="pres">
      <dgm:prSet presAssocID="{7BF765B0-B537-0946-B97D-A7F0C69F6F7F}" presName="sp" presStyleCnt="0"/>
      <dgm:spPr/>
    </dgm:pt>
    <dgm:pt modelId="{5301BA5A-2611-A244-9664-F6C8FD04EFD7}" type="pres">
      <dgm:prSet presAssocID="{5C4F51DE-D722-BF4D-8A4B-1996E842F829}" presName="composite" presStyleCnt="0"/>
      <dgm:spPr/>
    </dgm:pt>
    <dgm:pt modelId="{C3C791A1-E3E5-AA4A-B851-26AFED7A959F}" type="pres">
      <dgm:prSet presAssocID="{5C4F51DE-D722-BF4D-8A4B-1996E842F829}" presName="parentText" presStyleLbl="alignNode1" presStyleIdx="3" presStyleCnt="6">
        <dgm:presLayoutVars>
          <dgm:chMax val="1"/>
          <dgm:bulletEnabled val="1"/>
        </dgm:presLayoutVars>
      </dgm:prSet>
      <dgm:spPr/>
      <dgm:t>
        <a:bodyPr/>
        <a:lstStyle/>
        <a:p>
          <a:endParaRPr lang="en-US"/>
        </a:p>
      </dgm:t>
    </dgm:pt>
    <dgm:pt modelId="{4CB10E8E-02C7-AA41-8021-2E7FC0C797E4}" type="pres">
      <dgm:prSet presAssocID="{5C4F51DE-D722-BF4D-8A4B-1996E842F829}" presName="descendantText" presStyleLbl="alignAcc1" presStyleIdx="3" presStyleCnt="6">
        <dgm:presLayoutVars>
          <dgm:bulletEnabled val="1"/>
        </dgm:presLayoutVars>
      </dgm:prSet>
      <dgm:spPr/>
      <dgm:t>
        <a:bodyPr/>
        <a:lstStyle/>
        <a:p>
          <a:endParaRPr lang="en-US"/>
        </a:p>
      </dgm:t>
    </dgm:pt>
    <dgm:pt modelId="{01FEE50B-9C05-494A-A245-DDC6525DEF8A}" type="pres">
      <dgm:prSet presAssocID="{F8DC900D-A18F-2F4C-A43E-E64436FDF4FE}" presName="sp" presStyleCnt="0"/>
      <dgm:spPr/>
    </dgm:pt>
    <dgm:pt modelId="{B635855B-88A8-794D-929C-1D844E641CFC}" type="pres">
      <dgm:prSet presAssocID="{0430BDFD-D1E8-BB43-AD97-7F56B06E6B9A}" presName="composite" presStyleCnt="0"/>
      <dgm:spPr/>
    </dgm:pt>
    <dgm:pt modelId="{729FEA82-FA47-0A40-BB91-68448BB2BFE8}" type="pres">
      <dgm:prSet presAssocID="{0430BDFD-D1E8-BB43-AD97-7F56B06E6B9A}" presName="parentText" presStyleLbl="alignNode1" presStyleIdx="4" presStyleCnt="6">
        <dgm:presLayoutVars>
          <dgm:chMax val="1"/>
          <dgm:bulletEnabled val="1"/>
        </dgm:presLayoutVars>
      </dgm:prSet>
      <dgm:spPr/>
      <dgm:t>
        <a:bodyPr/>
        <a:lstStyle/>
        <a:p>
          <a:endParaRPr lang="en-US"/>
        </a:p>
      </dgm:t>
    </dgm:pt>
    <dgm:pt modelId="{34AF2322-E815-BB4D-BC20-156E3ED243C7}" type="pres">
      <dgm:prSet presAssocID="{0430BDFD-D1E8-BB43-AD97-7F56B06E6B9A}" presName="descendantText" presStyleLbl="alignAcc1" presStyleIdx="4" presStyleCnt="6">
        <dgm:presLayoutVars>
          <dgm:bulletEnabled val="1"/>
        </dgm:presLayoutVars>
      </dgm:prSet>
      <dgm:spPr/>
      <dgm:t>
        <a:bodyPr/>
        <a:lstStyle/>
        <a:p>
          <a:endParaRPr lang="en-US"/>
        </a:p>
      </dgm:t>
    </dgm:pt>
    <dgm:pt modelId="{1F26BEEC-B8A4-0847-BBED-6DE5AC3A6A3E}" type="pres">
      <dgm:prSet presAssocID="{BB60C98F-EB6B-904A-AC91-221C1756D386}" presName="sp" presStyleCnt="0"/>
      <dgm:spPr/>
    </dgm:pt>
    <dgm:pt modelId="{B646E6BE-BCD8-294C-AB67-239265BC44C3}" type="pres">
      <dgm:prSet presAssocID="{E25A9EF6-242B-FF4E-81FD-7F5FD8EB6B2A}" presName="composite" presStyleCnt="0"/>
      <dgm:spPr/>
    </dgm:pt>
    <dgm:pt modelId="{7374A26C-9BCF-1F41-B60F-A8419B450B3B}" type="pres">
      <dgm:prSet presAssocID="{E25A9EF6-242B-FF4E-81FD-7F5FD8EB6B2A}" presName="parentText" presStyleLbl="alignNode1" presStyleIdx="5" presStyleCnt="6">
        <dgm:presLayoutVars>
          <dgm:chMax val="1"/>
          <dgm:bulletEnabled val="1"/>
        </dgm:presLayoutVars>
      </dgm:prSet>
      <dgm:spPr/>
      <dgm:t>
        <a:bodyPr/>
        <a:lstStyle/>
        <a:p>
          <a:endParaRPr lang="en-US"/>
        </a:p>
      </dgm:t>
    </dgm:pt>
    <dgm:pt modelId="{11BC0513-6087-9642-8927-5AAC9E63AA62}" type="pres">
      <dgm:prSet presAssocID="{E25A9EF6-242B-FF4E-81FD-7F5FD8EB6B2A}" presName="descendantText" presStyleLbl="alignAcc1" presStyleIdx="5" presStyleCnt="6">
        <dgm:presLayoutVars>
          <dgm:bulletEnabled val="1"/>
        </dgm:presLayoutVars>
      </dgm:prSet>
      <dgm:spPr/>
      <dgm:t>
        <a:bodyPr/>
        <a:lstStyle/>
        <a:p>
          <a:endParaRPr lang="en-US"/>
        </a:p>
      </dgm:t>
    </dgm:pt>
  </dgm:ptLst>
  <dgm:cxnLst>
    <dgm:cxn modelId="{16105264-AF16-B647-AF9F-0181681DFE06}" type="presOf" srcId="{1F70A5AC-E1A2-E84F-9B78-09648FBA817B}" destId="{F72602C4-C216-6C47-8283-AB160818DD6A}" srcOrd="0" destOrd="0" presId="urn:microsoft.com/office/officeart/2005/8/layout/chevron2"/>
    <dgm:cxn modelId="{6E4AC3B0-FD0E-5F4A-9EED-0967FCAB515E}" srcId="{40DFA3B2-6D52-DC44-A5AD-B6E115A8601D}" destId="{1F70A5AC-E1A2-E84F-9B78-09648FBA817B}" srcOrd="0" destOrd="0" parTransId="{F79BB8F8-4505-1B4B-A274-AF3463C538F7}" sibTransId="{50305EE2-346B-8B43-AE75-DE38E5DCE732}"/>
    <dgm:cxn modelId="{858152DF-645B-4B44-A19C-77A600BCDEBD}" type="presOf" srcId="{D0892E65-48A0-1F44-A29D-C0DF29120945}" destId="{4D573E90-A77B-1C4B-AA14-24FD3D630B78}" srcOrd="0" destOrd="0" presId="urn:microsoft.com/office/officeart/2005/8/layout/chevron2"/>
    <dgm:cxn modelId="{84381576-0531-D140-BD77-F49B22E3EF45}" type="presOf" srcId="{0430BDFD-D1E8-BB43-AD97-7F56B06E6B9A}" destId="{729FEA82-FA47-0A40-BB91-68448BB2BFE8}" srcOrd="0" destOrd="0" presId="urn:microsoft.com/office/officeart/2005/8/layout/chevron2"/>
    <dgm:cxn modelId="{5FBDF163-BE86-F845-8143-17A05F221F04}" srcId="{0430BDFD-D1E8-BB43-AD97-7F56B06E6B9A}" destId="{24B7895E-2647-824B-BA64-A348F60414C0}" srcOrd="0" destOrd="0" parTransId="{53F7DBAC-79C2-684C-8866-477655E82DBE}" sibTransId="{6A2166D9-6602-C445-A000-1C98C587F460}"/>
    <dgm:cxn modelId="{0B347AA0-72FD-A141-B14A-3D834172753B}" type="presOf" srcId="{24B7895E-2647-824B-BA64-A348F60414C0}" destId="{34AF2322-E815-BB4D-BC20-156E3ED243C7}" srcOrd="0" destOrd="0" presId="urn:microsoft.com/office/officeart/2005/8/layout/chevron2"/>
    <dgm:cxn modelId="{FF8C1775-8EA8-3D47-8E3C-00F058553808}" srcId="{40DFA3B2-6D52-DC44-A5AD-B6E115A8601D}" destId="{E25A9EF6-242B-FF4E-81FD-7F5FD8EB6B2A}" srcOrd="5" destOrd="0" parTransId="{0EE89D95-4B79-534E-AC72-5C90E52E0A48}" sibTransId="{B041C011-82BA-894D-9FD7-7589E12168F6}"/>
    <dgm:cxn modelId="{54DD25D2-D766-7F4C-86D8-0DF7E60C7BCE}" type="presOf" srcId="{59C90634-E420-6A44-BD4B-32353F748D47}" destId="{5209BDB1-F3C2-8441-A1FE-5E6B2A984935}" srcOrd="0" destOrd="0" presId="urn:microsoft.com/office/officeart/2005/8/layout/chevron2"/>
    <dgm:cxn modelId="{F7DAD43C-1833-6543-BC9C-93312EC3CE89}" type="presOf" srcId="{E6A6BE98-2A3F-0744-BE2B-91A73B77DEA7}" destId="{D5EDDF8F-73EE-174E-8254-F9187BE88D40}" srcOrd="0" destOrd="0" presId="urn:microsoft.com/office/officeart/2005/8/layout/chevron2"/>
    <dgm:cxn modelId="{4CEA3E6E-228F-6F40-8231-19117F303A8B}" srcId="{E25A9EF6-242B-FF4E-81FD-7F5FD8EB6B2A}" destId="{39F1D106-3D03-7641-BE44-D9107EEFBFC7}" srcOrd="0" destOrd="0" parTransId="{2D225281-2DBF-C247-B481-B2CAEE1FF9F7}" sibTransId="{F1EBE67C-306C-2443-91DC-D8A9F2930D6A}"/>
    <dgm:cxn modelId="{185F2B22-941C-484B-B6B1-67DBEE8AFDE5}" type="presOf" srcId="{E25A9EF6-242B-FF4E-81FD-7F5FD8EB6B2A}" destId="{7374A26C-9BCF-1F41-B60F-A8419B450B3B}" srcOrd="0" destOrd="0" presId="urn:microsoft.com/office/officeart/2005/8/layout/chevron2"/>
    <dgm:cxn modelId="{EF3F5FCA-59F2-894D-8E12-BC42DF5988C2}" type="presOf" srcId="{40DFA3B2-6D52-DC44-A5AD-B6E115A8601D}" destId="{7129E848-F243-C342-8A41-6DAF5C3686D4}" srcOrd="0" destOrd="0" presId="urn:microsoft.com/office/officeart/2005/8/layout/chevron2"/>
    <dgm:cxn modelId="{0FFCC901-A1DF-3644-9EFB-F07FA1D82609}" srcId="{40DFA3B2-6D52-DC44-A5AD-B6E115A8601D}" destId="{0430BDFD-D1E8-BB43-AD97-7F56B06E6B9A}" srcOrd="4" destOrd="0" parTransId="{026A7355-A6F7-5742-BD8A-346C1A7490D4}" sibTransId="{BB60C98F-EB6B-904A-AC91-221C1756D386}"/>
    <dgm:cxn modelId="{A00D513D-7D08-5247-99D4-EE4F15EC42FF}" srcId="{40DFA3B2-6D52-DC44-A5AD-B6E115A8601D}" destId="{D0892E65-48A0-1F44-A29D-C0DF29120945}" srcOrd="2" destOrd="0" parTransId="{0EFD0567-D1AB-6441-917B-9A2DDA2846BA}" sibTransId="{7BF765B0-B537-0946-B97D-A7F0C69F6F7F}"/>
    <dgm:cxn modelId="{E43B196B-9E22-7A44-8226-1AFCBC48C8C5}" type="presOf" srcId="{9994D0C5-00A1-B342-B695-8C4460C60ABB}" destId="{E0899923-E638-7742-BB13-3CCAC71E703D}" srcOrd="0" destOrd="0" presId="urn:microsoft.com/office/officeart/2005/8/layout/chevron2"/>
    <dgm:cxn modelId="{D2E98B0D-C652-534D-904B-D2909DFDFECC}" srcId="{5C4F51DE-D722-BF4D-8A4B-1996E842F829}" destId="{9D76456A-144D-094C-81AE-14C8B652EE2F}" srcOrd="0" destOrd="0" parTransId="{6074BF34-CD63-D443-8A34-F7D5D137D56F}" sibTransId="{BA14CC57-9316-D140-B426-D7169CCC2924}"/>
    <dgm:cxn modelId="{C1997A90-D6D9-3148-93C5-FC33E55028C6}" srcId="{59C90634-E420-6A44-BD4B-32353F748D47}" destId="{E6A6BE98-2A3F-0744-BE2B-91A73B77DEA7}" srcOrd="0" destOrd="0" parTransId="{48861BB3-7D5C-4049-8D1D-CFA515F2A260}" sibTransId="{934044F4-FC51-464F-ADBF-65B5C8BCE400}"/>
    <dgm:cxn modelId="{FBF3C16D-2248-4948-ADF4-C1D39C97092B}" type="presOf" srcId="{207E307B-42F2-A145-8DC0-68A7D1E9017F}" destId="{A06FA7D3-E0A2-9D4D-99F0-2CEB5A2B0ECA}" srcOrd="0" destOrd="0" presId="urn:microsoft.com/office/officeart/2005/8/layout/chevron2"/>
    <dgm:cxn modelId="{A417149C-39DB-DB44-825E-66BCB244CAB0}" srcId="{40DFA3B2-6D52-DC44-A5AD-B6E115A8601D}" destId="{59C90634-E420-6A44-BD4B-32353F748D47}" srcOrd="1" destOrd="0" parTransId="{F28545FF-9095-B944-8998-2D12EDA2ADE6}" sibTransId="{BB8DD86F-16FE-6847-8DAC-8E00C272C85F}"/>
    <dgm:cxn modelId="{50EB44E8-DFCF-9B43-9B65-6027DC3A3290}" srcId="{40DFA3B2-6D52-DC44-A5AD-B6E115A8601D}" destId="{5C4F51DE-D722-BF4D-8A4B-1996E842F829}" srcOrd="3" destOrd="0" parTransId="{E6501BCD-428E-BB45-B6E5-86170061A120}" sibTransId="{F8DC900D-A18F-2F4C-A43E-E64436FDF4FE}"/>
    <dgm:cxn modelId="{2B6B9C74-B1ED-1A46-95F0-A0CC61525FF8}" type="presOf" srcId="{5C4F51DE-D722-BF4D-8A4B-1996E842F829}" destId="{C3C791A1-E3E5-AA4A-B851-26AFED7A959F}" srcOrd="0" destOrd="0" presId="urn:microsoft.com/office/officeart/2005/8/layout/chevron2"/>
    <dgm:cxn modelId="{20A40074-D8F4-0944-B542-6A73088A00BB}" srcId="{1F70A5AC-E1A2-E84F-9B78-09648FBA817B}" destId="{207E307B-42F2-A145-8DC0-68A7D1E9017F}" srcOrd="0" destOrd="0" parTransId="{F4ADC43B-DEAC-5147-8DE5-1F89B9A66C8C}" sibTransId="{8B29CB4F-BCB5-3B44-A285-694A2054A1F0}"/>
    <dgm:cxn modelId="{6FB084B3-8397-AC44-B77C-3E1F4A9BE4F8}" srcId="{D0892E65-48A0-1F44-A29D-C0DF29120945}" destId="{9994D0C5-00A1-B342-B695-8C4460C60ABB}" srcOrd="0" destOrd="0" parTransId="{F1F70AEB-5966-0643-BD46-9A206F23F13D}" sibTransId="{A3510A84-08FC-1C49-AB1A-87A2F3EE9334}"/>
    <dgm:cxn modelId="{B58B000B-12FA-E44D-8344-8AE35D519338}" type="presOf" srcId="{9D76456A-144D-094C-81AE-14C8B652EE2F}" destId="{4CB10E8E-02C7-AA41-8021-2E7FC0C797E4}" srcOrd="0" destOrd="0" presId="urn:microsoft.com/office/officeart/2005/8/layout/chevron2"/>
    <dgm:cxn modelId="{498E4FF6-66F7-6545-A54C-5180AB1E8B3E}" type="presOf" srcId="{39F1D106-3D03-7641-BE44-D9107EEFBFC7}" destId="{11BC0513-6087-9642-8927-5AAC9E63AA62}" srcOrd="0" destOrd="0" presId="urn:microsoft.com/office/officeart/2005/8/layout/chevron2"/>
    <dgm:cxn modelId="{EB0D11E5-6219-6D4A-B8DF-B0744088A9E2}" type="presParOf" srcId="{7129E848-F243-C342-8A41-6DAF5C3686D4}" destId="{C580D6BE-1CE1-6B40-927B-5535E8363D7A}" srcOrd="0" destOrd="0" presId="urn:microsoft.com/office/officeart/2005/8/layout/chevron2"/>
    <dgm:cxn modelId="{06CCF904-6DA3-5A40-91ED-191EB85F32BA}" type="presParOf" srcId="{C580D6BE-1CE1-6B40-927B-5535E8363D7A}" destId="{F72602C4-C216-6C47-8283-AB160818DD6A}" srcOrd="0" destOrd="0" presId="urn:microsoft.com/office/officeart/2005/8/layout/chevron2"/>
    <dgm:cxn modelId="{D75F59F3-092A-3043-B117-F331BFC8DC8F}" type="presParOf" srcId="{C580D6BE-1CE1-6B40-927B-5535E8363D7A}" destId="{A06FA7D3-E0A2-9D4D-99F0-2CEB5A2B0ECA}" srcOrd="1" destOrd="0" presId="urn:microsoft.com/office/officeart/2005/8/layout/chevron2"/>
    <dgm:cxn modelId="{42723500-1056-8D42-A9A8-C803B19E27BC}" type="presParOf" srcId="{7129E848-F243-C342-8A41-6DAF5C3686D4}" destId="{D09D24FD-D281-DA43-B0E4-549E40CA37B2}" srcOrd="1" destOrd="0" presId="urn:microsoft.com/office/officeart/2005/8/layout/chevron2"/>
    <dgm:cxn modelId="{595690F1-87C9-1644-A4F7-C85D3C552027}" type="presParOf" srcId="{7129E848-F243-C342-8A41-6DAF5C3686D4}" destId="{B5950E38-D76C-994E-A2A1-9A4916A47133}" srcOrd="2" destOrd="0" presId="urn:microsoft.com/office/officeart/2005/8/layout/chevron2"/>
    <dgm:cxn modelId="{49F027AA-7B2C-7D4F-BDB8-CF9E8D93DB3F}" type="presParOf" srcId="{B5950E38-D76C-994E-A2A1-9A4916A47133}" destId="{5209BDB1-F3C2-8441-A1FE-5E6B2A984935}" srcOrd="0" destOrd="0" presId="urn:microsoft.com/office/officeart/2005/8/layout/chevron2"/>
    <dgm:cxn modelId="{91AC16C8-096D-D94A-AAE6-27CFB1068423}" type="presParOf" srcId="{B5950E38-D76C-994E-A2A1-9A4916A47133}" destId="{D5EDDF8F-73EE-174E-8254-F9187BE88D40}" srcOrd="1" destOrd="0" presId="urn:microsoft.com/office/officeart/2005/8/layout/chevron2"/>
    <dgm:cxn modelId="{E4B9C82C-385B-AC40-8F14-3004C051E867}" type="presParOf" srcId="{7129E848-F243-C342-8A41-6DAF5C3686D4}" destId="{DEF36E13-D201-4941-A349-397192A35397}" srcOrd="3" destOrd="0" presId="urn:microsoft.com/office/officeart/2005/8/layout/chevron2"/>
    <dgm:cxn modelId="{123FD766-A7CA-C94F-BF8E-2BE1C64071B7}" type="presParOf" srcId="{7129E848-F243-C342-8A41-6DAF5C3686D4}" destId="{1C4096A0-7CE6-8F45-97E4-156CB8B3C2EB}" srcOrd="4" destOrd="0" presId="urn:microsoft.com/office/officeart/2005/8/layout/chevron2"/>
    <dgm:cxn modelId="{8114B247-C2FF-6740-B337-E57761A52C92}" type="presParOf" srcId="{1C4096A0-7CE6-8F45-97E4-156CB8B3C2EB}" destId="{4D573E90-A77B-1C4B-AA14-24FD3D630B78}" srcOrd="0" destOrd="0" presId="urn:microsoft.com/office/officeart/2005/8/layout/chevron2"/>
    <dgm:cxn modelId="{6B2DA9C0-18C5-8A41-8750-60EF291EF615}" type="presParOf" srcId="{1C4096A0-7CE6-8F45-97E4-156CB8B3C2EB}" destId="{E0899923-E638-7742-BB13-3CCAC71E703D}" srcOrd="1" destOrd="0" presId="urn:microsoft.com/office/officeart/2005/8/layout/chevron2"/>
    <dgm:cxn modelId="{96AB1EF8-0C09-854D-989C-856B4B3B0D76}" type="presParOf" srcId="{7129E848-F243-C342-8A41-6DAF5C3686D4}" destId="{8ED2448A-29C6-5845-BEBE-C491BFB7960E}" srcOrd="5" destOrd="0" presId="urn:microsoft.com/office/officeart/2005/8/layout/chevron2"/>
    <dgm:cxn modelId="{CD4E306A-9481-444B-BA69-9182B5EA134D}" type="presParOf" srcId="{7129E848-F243-C342-8A41-6DAF5C3686D4}" destId="{5301BA5A-2611-A244-9664-F6C8FD04EFD7}" srcOrd="6" destOrd="0" presId="urn:microsoft.com/office/officeart/2005/8/layout/chevron2"/>
    <dgm:cxn modelId="{8CD7A034-6F53-3049-9CF6-2D514BD251A1}" type="presParOf" srcId="{5301BA5A-2611-A244-9664-F6C8FD04EFD7}" destId="{C3C791A1-E3E5-AA4A-B851-26AFED7A959F}" srcOrd="0" destOrd="0" presId="urn:microsoft.com/office/officeart/2005/8/layout/chevron2"/>
    <dgm:cxn modelId="{0F504610-2A89-A142-A5B7-9792ECC2521B}" type="presParOf" srcId="{5301BA5A-2611-A244-9664-F6C8FD04EFD7}" destId="{4CB10E8E-02C7-AA41-8021-2E7FC0C797E4}" srcOrd="1" destOrd="0" presId="urn:microsoft.com/office/officeart/2005/8/layout/chevron2"/>
    <dgm:cxn modelId="{69C16478-D624-AA49-9F4A-EFA63B728AE3}" type="presParOf" srcId="{7129E848-F243-C342-8A41-6DAF5C3686D4}" destId="{01FEE50B-9C05-494A-A245-DDC6525DEF8A}" srcOrd="7" destOrd="0" presId="urn:microsoft.com/office/officeart/2005/8/layout/chevron2"/>
    <dgm:cxn modelId="{37ABC559-0059-5344-ACFE-80BB3A10D187}" type="presParOf" srcId="{7129E848-F243-C342-8A41-6DAF5C3686D4}" destId="{B635855B-88A8-794D-929C-1D844E641CFC}" srcOrd="8" destOrd="0" presId="urn:microsoft.com/office/officeart/2005/8/layout/chevron2"/>
    <dgm:cxn modelId="{9FCBCE8B-BE18-9F42-AE1F-4FB9E6B47C1D}" type="presParOf" srcId="{B635855B-88A8-794D-929C-1D844E641CFC}" destId="{729FEA82-FA47-0A40-BB91-68448BB2BFE8}" srcOrd="0" destOrd="0" presId="urn:microsoft.com/office/officeart/2005/8/layout/chevron2"/>
    <dgm:cxn modelId="{DF600B16-A9C8-C446-8583-7E06C22CA899}" type="presParOf" srcId="{B635855B-88A8-794D-929C-1D844E641CFC}" destId="{34AF2322-E815-BB4D-BC20-156E3ED243C7}" srcOrd="1" destOrd="0" presId="urn:microsoft.com/office/officeart/2005/8/layout/chevron2"/>
    <dgm:cxn modelId="{E87BAF4B-35E6-CC41-9292-7EAA8F23EE1A}" type="presParOf" srcId="{7129E848-F243-C342-8A41-6DAF5C3686D4}" destId="{1F26BEEC-B8A4-0847-BBED-6DE5AC3A6A3E}" srcOrd="9" destOrd="0" presId="urn:microsoft.com/office/officeart/2005/8/layout/chevron2"/>
    <dgm:cxn modelId="{51CC3CD8-B817-E14A-A08A-1315249CA9F7}" type="presParOf" srcId="{7129E848-F243-C342-8A41-6DAF5C3686D4}" destId="{B646E6BE-BCD8-294C-AB67-239265BC44C3}" srcOrd="10" destOrd="0" presId="urn:microsoft.com/office/officeart/2005/8/layout/chevron2"/>
    <dgm:cxn modelId="{BA9673FD-09CF-044F-A227-C2DF5257EDA5}" type="presParOf" srcId="{B646E6BE-BCD8-294C-AB67-239265BC44C3}" destId="{7374A26C-9BCF-1F41-B60F-A8419B450B3B}" srcOrd="0" destOrd="0" presId="urn:microsoft.com/office/officeart/2005/8/layout/chevron2"/>
    <dgm:cxn modelId="{A52B7E45-2949-BA4E-9ED2-9EC1AC378735}" type="presParOf" srcId="{B646E6BE-BCD8-294C-AB67-239265BC44C3}" destId="{11BC0513-6087-9642-8927-5AAC9E63AA62}"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C20217-D3E5-A844-8E7E-764BEA308D9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C153932-7ACC-9C47-937F-DF0673BE9D37}">
      <dgm:prSet phldrT="[Text]"/>
      <dgm:spPr>
        <a:solidFill>
          <a:srgbClr val="660066"/>
        </a:solidFill>
        <a:ln>
          <a:solidFill>
            <a:srgbClr val="660066"/>
          </a:solidFill>
        </a:ln>
      </dgm:spPr>
      <dgm:t>
        <a:bodyPr/>
        <a:lstStyle/>
        <a:p>
          <a:r>
            <a:rPr lang="en-US" dirty="0" smtClean="0"/>
            <a:t>Block-oriented device</a:t>
          </a:r>
          <a:endParaRPr lang="en-US" dirty="0"/>
        </a:p>
      </dgm:t>
    </dgm:pt>
    <dgm:pt modelId="{9EF17657-2D53-6E4E-8CAB-EC5F8CF96ED6}" type="parTrans" cxnId="{5F5E6650-A573-AF43-ABC0-0670E4E4AE14}">
      <dgm:prSet/>
      <dgm:spPr/>
      <dgm:t>
        <a:bodyPr/>
        <a:lstStyle/>
        <a:p>
          <a:endParaRPr lang="en-US"/>
        </a:p>
      </dgm:t>
    </dgm:pt>
    <dgm:pt modelId="{E90DF6D0-4F76-BC43-9CA8-847807333134}" type="sibTrans" cxnId="{5F5E6650-A573-AF43-ABC0-0670E4E4AE14}">
      <dgm:prSet/>
      <dgm:spPr/>
      <dgm:t>
        <a:bodyPr/>
        <a:lstStyle/>
        <a:p>
          <a:endParaRPr lang="en-US"/>
        </a:p>
      </dgm:t>
    </dgm:pt>
    <dgm:pt modelId="{CC511AA6-BB96-4F43-BCA6-A0079209B760}">
      <dgm:prSet/>
      <dgm:spPr>
        <a:ln>
          <a:solidFill>
            <a:srgbClr val="660066"/>
          </a:solidFill>
        </a:ln>
      </dgm:spPr>
      <dgm:t>
        <a:bodyPr/>
        <a:lstStyle/>
        <a:p>
          <a:r>
            <a:rPr lang="en-US" smtClean="0"/>
            <a:t>stores information in blocks that are usually of fixed size</a:t>
          </a:r>
          <a:endParaRPr lang="en-US" dirty="0" smtClean="0"/>
        </a:p>
      </dgm:t>
    </dgm:pt>
    <dgm:pt modelId="{F2565789-AD54-2549-BE22-E68AFFDA6B71}" type="parTrans" cxnId="{C937E5A7-29DD-CE4C-AFA3-F7F5DD2FF35D}">
      <dgm:prSet/>
      <dgm:spPr/>
      <dgm:t>
        <a:bodyPr/>
        <a:lstStyle/>
        <a:p>
          <a:endParaRPr lang="en-US"/>
        </a:p>
      </dgm:t>
    </dgm:pt>
    <dgm:pt modelId="{6C3CE9AA-9B52-2247-9A27-3D6489FCD943}" type="sibTrans" cxnId="{C937E5A7-29DD-CE4C-AFA3-F7F5DD2FF35D}">
      <dgm:prSet/>
      <dgm:spPr/>
      <dgm:t>
        <a:bodyPr/>
        <a:lstStyle/>
        <a:p>
          <a:endParaRPr lang="en-US"/>
        </a:p>
      </dgm:t>
    </dgm:pt>
    <dgm:pt modelId="{35816FFE-669D-5A41-9AB9-441E04AC041D}">
      <dgm:prSet/>
      <dgm:spPr>
        <a:ln>
          <a:solidFill>
            <a:srgbClr val="660066"/>
          </a:solidFill>
        </a:ln>
      </dgm:spPr>
      <dgm:t>
        <a:bodyPr/>
        <a:lstStyle/>
        <a:p>
          <a:r>
            <a:rPr lang="en-US" dirty="0" smtClean="0"/>
            <a:t>transfers are made one block at a time</a:t>
          </a:r>
        </a:p>
      </dgm:t>
    </dgm:pt>
    <dgm:pt modelId="{CBAABDE0-61DA-4941-830C-5A873E62634B}" type="parTrans" cxnId="{BFEA3C28-333B-C24A-973F-B4D1A9315E40}">
      <dgm:prSet/>
      <dgm:spPr/>
      <dgm:t>
        <a:bodyPr/>
        <a:lstStyle/>
        <a:p>
          <a:endParaRPr lang="en-US"/>
        </a:p>
      </dgm:t>
    </dgm:pt>
    <dgm:pt modelId="{8D546DE8-A35D-5740-A69A-76D149EBFEC2}" type="sibTrans" cxnId="{BFEA3C28-333B-C24A-973F-B4D1A9315E40}">
      <dgm:prSet/>
      <dgm:spPr/>
      <dgm:t>
        <a:bodyPr/>
        <a:lstStyle/>
        <a:p>
          <a:endParaRPr lang="en-US"/>
        </a:p>
      </dgm:t>
    </dgm:pt>
    <dgm:pt modelId="{708D1822-DE68-B94F-8E3E-D683F111F8E1}">
      <dgm:prSet/>
      <dgm:spPr>
        <a:ln>
          <a:solidFill>
            <a:srgbClr val="660066"/>
          </a:solidFill>
        </a:ln>
      </dgm:spPr>
      <dgm:t>
        <a:bodyPr/>
        <a:lstStyle/>
        <a:p>
          <a:r>
            <a:rPr lang="en-US" smtClean="0"/>
            <a:t>possible to reference data by its block number</a:t>
          </a:r>
          <a:endParaRPr lang="en-US" dirty="0" smtClean="0"/>
        </a:p>
      </dgm:t>
    </dgm:pt>
    <dgm:pt modelId="{34BBA205-9CF9-2F4D-A999-264B9476F2F0}" type="parTrans" cxnId="{61F4B37B-EE43-7F47-A933-20B66BA44903}">
      <dgm:prSet/>
      <dgm:spPr/>
      <dgm:t>
        <a:bodyPr/>
        <a:lstStyle/>
        <a:p>
          <a:endParaRPr lang="en-US"/>
        </a:p>
      </dgm:t>
    </dgm:pt>
    <dgm:pt modelId="{51BB88B6-69E2-E94D-B0E6-8BBE9C1987D6}" type="sibTrans" cxnId="{61F4B37B-EE43-7F47-A933-20B66BA44903}">
      <dgm:prSet/>
      <dgm:spPr/>
      <dgm:t>
        <a:bodyPr/>
        <a:lstStyle/>
        <a:p>
          <a:endParaRPr lang="en-US"/>
        </a:p>
      </dgm:t>
    </dgm:pt>
    <dgm:pt modelId="{18F75C78-792A-FB48-83B6-55F681B10416}">
      <dgm:prSet/>
      <dgm:spPr>
        <a:ln>
          <a:solidFill>
            <a:srgbClr val="660066"/>
          </a:solidFill>
        </a:ln>
      </dgm:spPr>
      <dgm:t>
        <a:bodyPr/>
        <a:lstStyle/>
        <a:p>
          <a:r>
            <a:rPr lang="en-US" smtClean="0"/>
            <a:t>disks and USB keys are examples</a:t>
          </a:r>
          <a:endParaRPr lang="en-US" dirty="0" smtClean="0"/>
        </a:p>
      </dgm:t>
    </dgm:pt>
    <dgm:pt modelId="{F9C7BD2A-449B-6D4D-B3A5-72090AA6A3E2}" type="parTrans" cxnId="{9B1297D3-F838-1442-A905-FD63EDEC0C66}">
      <dgm:prSet/>
      <dgm:spPr/>
      <dgm:t>
        <a:bodyPr/>
        <a:lstStyle/>
        <a:p>
          <a:endParaRPr lang="en-US"/>
        </a:p>
      </dgm:t>
    </dgm:pt>
    <dgm:pt modelId="{3A33559F-C434-6240-97C6-169E146BE290}" type="sibTrans" cxnId="{9B1297D3-F838-1442-A905-FD63EDEC0C66}">
      <dgm:prSet/>
      <dgm:spPr/>
      <dgm:t>
        <a:bodyPr/>
        <a:lstStyle/>
        <a:p>
          <a:endParaRPr lang="en-US"/>
        </a:p>
      </dgm:t>
    </dgm:pt>
    <dgm:pt modelId="{6E99F7F7-D9AD-2B4E-A8AA-75E16357D739}">
      <dgm:prSet/>
      <dgm:spPr>
        <a:solidFill>
          <a:srgbClr val="660066"/>
        </a:solidFill>
        <a:ln>
          <a:solidFill>
            <a:srgbClr val="660066"/>
          </a:solidFill>
        </a:ln>
      </dgm:spPr>
      <dgm:t>
        <a:bodyPr/>
        <a:lstStyle/>
        <a:p>
          <a:r>
            <a:rPr lang="en-US" dirty="0" smtClean="0"/>
            <a:t>Stream-oriented device</a:t>
          </a:r>
        </a:p>
      </dgm:t>
    </dgm:pt>
    <dgm:pt modelId="{F93B7D65-F4A9-8644-8C43-5A207F1358B5}" type="parTrans" cxnId="{BA94F3A1-F388-2343-85AB-7F149083346E}">
      <dgm:prSet/>
      <dgm:spPr/>
      <dgm:t>
        <a:bodyPr/>
        <a:lstStyle/>
        <a:p>
          <a:endParaRPr lang="en-US"/>
        </a:p>
      </dgm:t>
    </dgm:pt>
    <dgm:pt modelId="{E969FEE6-E086-9847-B548-46B9856A8F1D}" type="sibTrans" cxnId="{BA94F3A1-F388-2343-85AB-7F149083346E}">
      <dgm:prSet/>
      <dgm:spPr/>
      <dgm:t>
        <a:bodyPr/>
        <a:lstStyle/>
        <a:p>
          <a:endParaRPr lang="en-US"/>
        </a:p>
      </dgm:t>
    </dgm:pt>
    <dgm:pt modelId="{1EE56E89-8357-9244-854C-A0E394686133}">
      <dgm:prSet/>
      <dgm:spPr>
        <a:ln>
          <a:solidFill>
            <a:srgbClr val="660066"/>
          </a:solidFill>
        </a:ln>
      </dgm:spPr>
      <dgm:t>
        <a:bodyPr/>
        <a:lstStyle/>
        <a:p>
          <a:r>
            <a:rPr lang="en-US" smtClean="0"/>
            <a:t>transfers data in and out as a stream of bytes</a:t>
          </a:r>
          <a:endParaRPr lang="en-US" dirty="0" smtClean="0"/>
        </a:p>
      </dgm:t>
    </dgm:pt>
    <dgm:pt modelId="{21446E13-F538-324E-BEE8-D49AE334A6B1}" type="parTrans" cxnId="{0E733604-6F7A-0741-8435-B38535DEBC8D}">
      <dgm:prSet/>
      <dgm:spPr/>
      <dgm:t>
        <a:bodyPr/>
        <a:lstStyle/>
        <a:p>
          <a:endParaRPr lang="en-US"/>
        </a:p>
      </dgm:t>
    </dgm:pt>
    <dgm:pt modelId="{DF3F49B1-775D-5F46-BB28-1B1AF0DDC396}" type="sibTrans" cxnId="{0E733604-6F7A-0741-8435-B38535DEBC8D}">
      <dgm:prSet/>
      <dgm:spPr/>
      <dgm:t>
        <a:bodyPr/>
        <a:lstStyle/>
        <a:p>
          <a:endParaRPr lang="en-US"/>
        </a:p>
      </dgm:t>
    </dgm:pt>
    <dgm:pt modelId="{13C33B87-A7CC-F540-BD43-FF7AA8A3451F}">
      <dgm:prSet/>
      <dgm:spPr>
        <a:ln>
          <a:solidFill>
            <a:srgbClr val="660066"/>
          </a:solidFill>
        </a:ln>
      </dgm:spPr>
      <dgm:t>
        <a:bodyPr/>
        <a:lstStyle/>
        <a:p>
          <a:r>
            <a:rPr lang="en-US" smtClean="0"/>
            <a:t>no block structure</a:t>
          </a:r>
          <a:endParaRPr lang="en-US" dirty="0" smtClean="0"/>
        </a:p>
      </dgm:t>
    </dgm:pt>
    <dgm:pt modelId="{44A9ABF1-7B8E-A446-B52D-4F202A41E109}" type="parTrans" cxnId="{1A18DA10-52E1-644D-8809-670410A2212C}">
      <dgm:prSet/>
      <dgm:spPr/>
      <dgm:t>
        <a:bodyPr/>
        <a:lstStyle/>
        <a:p>
          <a:endParaRPr lang="en-US"/>
        </a:p>
      </dgm:t>
    </dgm:pt>
    <dgm:pt modelId="{A78ADA71-5C91-7346-A2BC-E3EF9A308B97}" type="sibTrans" cxnId="{1A18DA10-52E1-644D-8809-670410A2212C}">
      <dgm:prSet/>
      <dgm:spPr/>
      <dgm:t>
        <a:bodyPr/>
        <a:lstStyle/>
        <a:p>
          <a:endParaRPr lang="en-US"/>
        </a:p>
      </dgm:t>
    </dgm:pt>
    <dgm:pt modelId="{8219F3B1-6DF8-3647-A00A-71521BAEC02F}">
      <dgm:prSet/>
      <dgm:spPr>
        <a:ln>
          <a:solidFill>
            <a:srgbClr val="660066"/>
          </a:solidFill>
        </a:ln>
      </dgm:spPr>
      <dgm:t>
        <a:bodyPr/>
        <a:lstStyle/>
        <a:p>
          <a:r>
            <a:rPr lang="en-US" smtClean="0"/>
            <a:t>terminals, printers, communications ports, and most other devices that are not secondary storage are examples</a:t>
          </a:r>
          <a:endParaRPr lang="en-US" dirty="0" smtClean="0"/>
        </a:p>
      </dgm:t>
    </dgm:pt>
    <dgm:pt modelId="{D8A41234-A999-5A4B-942B-F41203978BF0}" type="parTrans" cxnId="{11B5F17B-C72F-4D41-AA10-4988A57E97E3}">
      <dgm:prSet/>
      <dgm:spPr/>
      <dgm:t>
        <a:bodyPr/>
        <a:lstStyle/>
        <a:p>
          <a:endParaRPr lang="en-US"/>
        </a:p>
      </dgm:t>
    </dgm:pt>
    <dgm:pt modelId="{78DBCB5F-78F8-964C-9A4E-1FC7D8F27E40}" type="sibTrans" cxnId="{11B5F17B-C72F-4D41-AA10-4988A57E97E3}">
      <dgm:prSet/>
      <dgm:spPr/>
      <dgm:t>
        <a:bodyPr/>
        <a:lstStyle/>
        <a:p>
          <a:endParaRPr lang="en-US"/>
        </a:p>
      </dgm:t>
    </dgm:pt>
    <dgm:pt modelId="{8544D900-851D-424D-AB0D-A5C8F32FA9C4}" type="pres">
      <dgm:prSet presAssocID="{6BC20217-D3E5-A844-8E7E-764BEA308D9A}" presName="Name0" presStyleCnt="0">
        <dgm:presLayoutVars>
          <dgm:dir/>
          <dgm:animLvl val="lvl"/>
          <dgm:resizeHandles val="exact"/>
        </dgm:presLayoutVars>
      </dgm:prSet>
      <dgm:spPr/>
      <dgm:t>
        <a:bodyPr/>
        <a:lstStyle/>
        <a:p>
          <a:endParaRPr lang="en-US"/>
        </a:p>
      </dgm:t>
    </dgm:pt>
    <dgm:pt modelId="{655F0C8E-2F57-1B48-88CF-9BA6C43DE8A5}" type="pres">
      <dgm:prSet presAssocID="{6C153932-7ACC-9C47-937F-DF0673BE9D37}" presName="composite" presStyleCnt="0"/>
      <dgm:spPr/>
    </dgm:pt>
    <dgm:pt modelId="{E18F8A48-5720-0346-B2B8-49A7E40DE9EF}" type="pres">
      <dgm:prSet presAssocID="{6C153932-7ACC-9C47-937F-DF0673BE9D37}" presName="parTx" presStyleLbl="alignNode1" presStyleIdx="0" presStyleCnt="2">
        <dgm:presLayoutVars>
          <dgm:chMax val="0"/>
          <dgm:chPref val="0"/>
          <dgm:bulletEnabled val="1"/>
        </dgm:presLayoutVars>
      </dgm:prSet>
      <dgm:spPr/>
      <dgm:t>
        <a:bodyPr/>
        <a:lstStyle/>
        <a:p>
          <a:endParaRPr lang="en-US"/>
        </a:p>
      </dgm:t>
    </dgm:pt>
    <dgm:pt modelId="{EF9243D1-795A-B543-B766-255881B95357}" type="pres">
      <dgm:prSet presAssocID="{6C153932-7ACC-9C47-937F-DF0673BE9D37}" presName="desTx" presStyleLbl="alignAccFollowNode1" presStyleIdx="0" presStyleCnt="2">
        <dgm:presLayoutVars>
          <dgm:bulletEnabled val="1"/>
        </dgm:presLayoutVars>
      </dgm:prSet>
      <dgm:spPr/>
      <dgm:t>
        <a:bodyPr/>
        <a:lstStyle/>
        <a:p>
          <a:endParaRPr lang="en-US"/>
        </a:p>
      </dgm:t>
    </dgm:pt>
    <dgm:pt modelId="{C5614CA7-2ACA-C549-B2E5-52DF0D6877F9}" type="pres">
      <dgm:prSet presAssocID="{E90DF6D0-4F76-BC43-9CA8-847807333134}" presName="space" presStyleCnt="0"/>
      <dgm:spPr/>
    </dgm:pt>
    <dgm:pt modelId="{48A3A081-BC76-114E-9535-F319ABD24C2C}" type="pres">
      <dgm:prSet presAssocID="{6E99F7F7-D9AD-2B4E-A8AA-75E16357D739}" presName="composite" presStyleCnt="0"/>
      <dgm:spPr/>
    </dgm:pt>
    <dgm:pt modelId="{4E6C426E-8C06-154C-9D82-1A473EF28DDF}" type="pres">
      <dgm:prSet presAssocID="{6E99F7F7-D9AD-2B4E-A8AA-75E16357D739}" presName="parTx" presStyleLbl="alignNode1" presStyleIdx="1" presStyleCnt="2">
        <dgm:presLayoutVars>
          <dgm:chMax val="0"/>
          <dgm:chPref val="0"/>
          <dgm:bulletEnabled val="1"/>
        </dgm:presLayoutVars>
      </dgm:prSet>
      <dgm:spPr/>
      <dgm:t>
        <a:bodyPr/>
        <a:lstStyle/>
        <a:p>
          <a:endParaRPr lang="en-US"/>
        </a:p>
      </dgm:t>
    </dgm:pt>
    <dgm:pt modelId="{02ABA9CE-3BE0-1E40-BF7E-09642BD57E83}" type="pres">
      <dgm:prSet presAssocID="{6E99F7F7-D9AD-2B4E-A8AA-75E16357D739}" presName="desTx" presStyleLbl="alignAccFollowNode1" presStyleIdx="1" presStyleCnt="2">
        <dgm:presLayoutVars>
          <dgm:bulletEnabled val="1"/>
        </dgm:presLayoutVars>
      </dgm:prSet>
      <dgm:spPr/>
      <dgm:t>
        <a:bodyPr/>
        <a:lstStyle/>
        <a:p>
          <a:endParaRPr lang="en-US"/>
        </a:p>
      </dgm:t>
    </dgm:pt>
  </dgm:ptLst>
  <dgm:cxnLst>
    <dgm:cxn modelId="{292751AA-704C-8A4C-9B39-D247EF2CE77C}" type="presOf" srcId="{CC511AA6-BB96-4F43-BCA6-A0079209B760}" destId="{EF9243D1-795A-B543-B766-255881B95357}" srcOrd="0" destOrd="0" presId="urn:microsoft.com/office/officeart/2005/8/layout/hList1"/>
    <dgm:cxn modelId="{7FC529A4-2DE2-5146-B538-480B9604046C}" type="presOf" srcId="{35816FFE-669D-5A41-9AB9-441E04AC041D}" destId="{EF9243D1-795A-B543-B766-255881B95357}" srcOrd="0" destOrd="1" presId="urn:microsoft.com/office/officeart/2005/8/layout/hList1"/>
    <dgm:cxn modelId="{5B15036B-03EA-EB45-9CC3-9F18DA44E0AD}" type="presOf" srcId="{6BC20217-D3E5-A844-8E7E-764BEA308D9A}" destId="{8544D900-851D-424D-AB0D-A5C8F32FA9C4}" srcOrd="0" destOrd="0" presId="urn:microsoft.com/office/officeart/2005/8/layout/hList1"/>
    <dgm:cxn modelId="{5F5E6650-A573-AF43-ABC0-0670E4E4AE14}" srcId="{6BC20217-D3E5-A844-8E7E-764BEA308D9A}" destId="{6C153932-7ACC-9C47-937F-DF0673BE9D37}" srcOrd="0" destOrd="0" parTransId="{9EF17657-2D53-6E4E-8CAB-EC5F8CF96ED6}" sibTransId="{E90DF6D0-4F76-BC43-9CA8-847807333134}"/>
    <dgm:cxn modelId="{0E733604-6F7A-0741-8435-B38535DEBC8D}" srcId="{6E99F7F7-D9AD-2B4E-A8AA-75E16357D739}" destId="{1EE56E89-8357-9244-854C-A0E394686133}" srcOrd="0" destOrd="0" parTransId="{21446E13-F538-324E-BEE8-D49AE334A6B1}" sibTransId="{DF3F49B1-775D-5F46-BB28-1B1AF0DDC396}"/>
    <dgm:cxn modelId="{1A18DA10-52E1-644D-8809-670410A2212C}" srcId="{6E99F7F7-D9AD-2B4E-A8AA-75E16357D739}" destId="{13C33B87-A7CC-F540-BD43-FF7AA8A3451F}" srcOrd="1" destOrd="0" parTransId="{44A9ABF1-7B8E-A446-B52D-4F202A41E109}" sibTransId="{A78ADA71-5C91-7346-A2BC-E3EF9A308B97}"/>
    <dgm:cxn modelId="{1F6397F0-9CE0-A446-9211-C444C5E0452F}" type="presOf" srcId="{6E99F7F7-D9AD-2B4E-A8AA-75E16357D739}" destId="{4E6C426E-8C06-154C-9D82-1A473EF28DDF}" srcOrd="0" destOrd="0" presId="urn:microsoft.com/office/officeart/2005/8/layout/hList1"/>
    <dgm:cxn modelId="{F53D5FC4-2FA3-8943-8788-7EAB4032329F}" type="presOf" srcId="{708D1822-DE68-B94F-8E3E-D683F111F8E1}" destId="{EF9243D1-795A-B543-B766-255881B95357}" srcOrd="0" destOrd="2" presId="urn:microsoft.com/office/officeart/2005/8/layout/hList1"/>
    <dgm:cxn modelId="{9B1297D3-F838-1442-A905-FD63EDEC0C66}" srcId="{6C153932-7ACC-9C47-937F-DF0673BE9D37}" destId="{18F75C78-792A-FB48-83B6-55F681B10416}" srcOrd="3" destOrd="0" parTransId="{F9C7BD2A-449B-6D4D-B3A5-72090AA6A3E2}" sibTransId="{3A33559F-C434-6240-97C6-169E146BE290}"/>
    <dgm:cxn modelId="{C937E5A7-29DD-CE4C-AFA3-F7F5DD2FF35D}" srcId="{6C153932-7ACC-9C47-937F-DF0673BE9D37}" destId="{CC511AA6-BB96-4F43-BCA6-A0079209B760}" srcOrd="0" destOrd="0" parTransId="{F2565789-AD54-2549-BE22-E68AFFDA6B71}" sibTransId="{6C3CE9AA-9B52-2247-9A27-3D6489FCD943}"/>
    <dgm:cxn modelId="{11804884-3259-CA4F-89DB-4310526DB5F2}" type="presOf" srcId="{8219F3B1-6DF8-3647-A00A-71521BAEC02F}" destId="{02ABA9CE-3BE0-1E40-BF7E-09642BD57E83}" srcOrd="0" destOrd="2" presId="urn:microsoft.com/office/officeart/2005/8/layout/hList1"/>
    <dgm:cxn modelId="{61F4B37B-EE43-7F47-A933-20B66BA44903}" srcId="{6C153932-7ACC-9C47-937F-DF0673BE9D37}" destId="{708D1822-DE68-B94F-8E3E-D683F111F8E1}" srcOrd="2" destOrd="0" parTransId="{34BBA205-9CF9-2F4D-A999-264B9476F2F0}" sibTransId="{51BB88B6-69E2-E94D-B0E6-8BBE9C1987D6}"/>
    <dgm:cxn modelId="{92233FCA-6C18-C443-9402-D127A34E9E38}" type="presOf" srcId="{18F75C78-792A-FB48-83B6-55F681B10416}" destId="{EF9243D1-795A-B543-B766-255881B95357}" srcOrd="0" destOrd="3" presId="urn:microsoft.com/office/officeart/2005/8/layout/hList1"/>
    <dgm:cxn modelId="{2C68ECB2-8456-374D-9C29-B48C66D87D85}" type="presOf" srcId="{6C153932-7ACC-9C47-937F-DF0673BE9D37}" destId="{E18F8A48-5720-0346-B2B8-49A7E40DE9EF}" srcOrd="0" destOrd="0" presId="urn:microsoft.com/office/officeart/2005/8/layout/hList1"/>
    <dgm:cxn modelId="{BA94F3A1-F388-2343-85AB-7F149083346E}" srcId="{6BC20217-D3E5-A844-8E7E-764BEA308D9A}" destId="{6E99F7F7-D9AD-2B4E-A8AA-75E16357D739}" srcOrd="1" destOrd="0" parTransId="{F93B7D65-F4A9-8644-8C43-5A207F1358B5}" sibTransId="{E969FEE6-E086-9847-B548-46B9856A8F1D}"/>
    <dgm:cxn modelId="{5E5D7599-A65D-3F44-8372-5555F080EFFD}" type="presOf" srcId="{13C33B87-A7CC-F540-BD43-FF7AA8A3451F}" destId="{02ABA9CE-3BE0-1E40-BF7E-09642BD57E83}" srcOrd="0" destOrd="1" presId="urn:microsoft.com/office/officeart/2005/8/layout/hList1"/>
    <dgm:cxn modelId="{9ADD9776-90FF-8F41-B302-F687C1FD8360}" type="presOf" srcId="{1EE56E89-8357-9244-854C-A0E394686133}" destId="{02ABA9CE-3BE0-1E40-BF7E-09642BD57E83}" srcOrd="0" destOrd="0" presId="urn:microsoft.com/office/officeart/2005/8/layout/hList1"/>
    <dgm:cxn modelId="{BFEA3C28-333B-C24A-973F-B4D1A9315E40}" srcId="{6C153932-7ACC-9C47-937F-DF0673BE9D37}" destId="{35816FFE-669D-5A41-9AB9-441E04AC041D}" srcOrd="1" destOrd="0" parTransId="{CBAABDE0-61DA-4941-830C-5A873E62634B}" sibTransId="{8D546DE8-A35D-5740-A69A-76D149EBFEC2}"/>
    <dgm:cxn modelId="{11B5F17B-C72F-4D41-AA10-4988A57E97E3}" srcId="{6E99F7F7-D9AD-2B4E-A8AA-75E16357D739}" destId="{8219F3B1-6DF8-3647-A00A-71521BAEC02F}" srcOrd="2" destOrd="0" parTransId="{D8A41234-A999-5A4B-942B-F41203978BF0}" sibTransId="{78DBCB5F-78F8-964C-9A4E-1FC7D8F27E40}"/>
    <dgm:cxn modelId="{14C1C75D-63B6-774E-9579-61E8BBE5AAE2}" type="presParOf" srcId="{8544D900-851D-424D-AB0D-A5C8F32FA9C4}" destId="{655F0C8E-2F57-1B48-88CF-9BA6C43DE8A5}" srcOrd="0" destOrd="0" presId="urn:microsoft.com/office/officeart/2005/8/layout/hList1"/>
    <dgm:cxn modelId="{B4FEAEA1-EB72-8C48-A8CC-45FE8544280C}" type="presParOf" srcId="{655F0C8E-2F57-1B48-88CF-9BA6C43DE8A5}" destId="{E18F8A48-5720-0346-B2B8-49A7E40DE9EF}" srcOrd="0" destOrd="0" presId="urn:microsoft.com/office/officeart/2005/8/layout/hList1"/>
    <dgm:cxn modelId="{CB4CD843-B42F-6145-B872-F6E71D15D13B}" type="presParOf" srcId="{655F0C8E-2F57-1B48-88CF-9BA6C43DE8A5}" destId="{EF9243D1-795A-B543-B766-255881B95357}" srcOrd="1" destOrd="0" presId="urn:microsoft.com/office/officeart/2005/8/layout/hList1"/>
    <dgm:cxn modelId="{CFE246DB-60AC-EE4B-9BE2-3B326DDC09DD}" type="presParOf" srcId="{8544D900-851D-424D-AB0D-A5C8F32FA9C4}" destId="{C5614CA7-2ACA-C549-B2E5-52DF0D6877F9}" srcOrd="1" destOrd="0" presId="urn:microsoft.com/office/officeart/2005/8/layout/hList1"/>
    <dgm:cxn modelId="{613411D6-AEA8-4844-AE0B-0B720635DD04}" type="presParOf" srcId="{8544D900-851D-424D-AB0D-A5C8F32FA9C4}" destId="{48A3A081-BC76-114E-9535-F319ABD24C2C}" srcOrd="2" destOrd="0" presId="urn:microsoft.com/office/officeart/2005/8/layout/hList1"/>
    <dgm:cxn modelId="{22367527-41A0-BB47-A174-0BAB153EE2EE}" type="presParOf" srcId="{48A3A081-BC76-114E-9535-F319ABD24C2C}" destId="{4E6C426E-8C06-154C-9D82-1A473EF28DDF}" srcOrd="0" destOrd="0" presId="urn:microsoft.com/office/officeart/2005/8/layout/hList1"/>
    <dgm:cxn modelId="{2FCF51E2-734E-3E4C-A541-3E9FD0DD24B7}" type="presParOf" srcId="{48A3A081-BC76-114E-9535-F319ABD24C2C}" destId="{02ABA9CE-3BE0-1E40-BF7E-09642BD57E83}"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99B0F0-A053-6A48-A5C4-2CAC6803C603}"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US"/>
        </a:p>
      </dgm:t>
    </dgm:pt>
    <dgm:pt modelId="{04283F98-1782-B546-97A3-B573F8168FA8}">
      <dgm:prSet phldrT="[Text]"/>
      <dgm:spPr/>
      <dgm:t>
        <a:bodyPr/>
        <a:lstStyle/>
        <a:p>
          <a:r>
            <a:rPr lang="en-US" dirty="0" smtClean="0"/>
            <a:t>Design architectures share three characteristics:</a:t>
          </a:r>
          <a:endParaRPr lang="en-US" dirty="0"/>
        </a:p>
      </dgm:t>
    </dgm:pt>
    <dgm:pt modelId="{714065D3-EF8B-7147-9DC7-01EEA1A1D54D}" type="parTrans" cxnId="{94A586EA-84C6-2241-850C-9D6C353A1AEF}">
      <dgm:prSet/>
      <dgm:spPr/>
      <dgm:t>
        <a:bodyPr/>
        <a:lstStyle/>
        <a:p>
          <a:endParaRPr lang="en-US"/>
        </a:p>
      </dgm:t>
    </dgm:pt>
    <dgm:pt modelId="{3812E879-D69E-7C49-96B4-30ECFD84AF2C}" type="sibTrans" cxnId="{94A586EA-84C6-2241-850C-9D6C353A1AEF}">
      <dgm:prSet/>
      <dgm:spPr/>
      <dgm:t>
        <a:bodyPr/>
        <a:lstStyle/>
        <a:p>
          <a:endParaRPr lang="en-US"/>
        </a:p>
      </dgm:t>
    </dgm:pt>
    <dgm:pt modelId="{C21C886C-4955-7948-9662-2E9F8647B739}">
      <dgm:prSet custT="1"/>
      <dgm:spPr/>
      <dgm:t>
        <a:bodyPr/>
        <a:lstStyle/>
        <a:p>
          <a:r>
            <a:rPr lang="en-US" sz="1400" dirty="0" smtClean="0"/>
            <a:t>RAID is a set of physical disk drives viewed by the operating system as a single logical drive</a:t>
          </a:r>
        </a:p>
      </dgm:t>
    </dgm:pt>
    <dgm:pt modelId="{67E6E4AD-DE09-D841-8897-EB31A9B4534F}" type="parTrans" cxnId="{2E3FFE48-8D1E-C946-A5BA-897087AD81D0}">
      <dgm:prSet/>
      <dgm:spPr/>
      <dgm:t>
        <a:bodyPr/>
        <a:lstStyle/>
        <a:p>
          <a:endParaRPr lang="en-US"/>
        </a:p>
      </dgm:t>
    </dgm:pt>
    <dgm:pt modelId="{36DFB653-CBD6-BF4D-8E1C-70119C005BF6}" type="sibTrans" cxnId="{2E3FFE48-8D1E-C946-A5BA-897087AD81D0}">
      <dgm:prSet/>
      <dgm:spPr>
        <a:solidFill>
          <a:srgbClr val="660066"/>
        </a:solidFill>
        <a:effectLst>
          <a:glow rad="101600">
            <a:schemeClr val="accent2">
              <a:alpha val="75000"/>
            </a:schemeClr>
          </a:glow>
          <a:softEdge rad="38100"/>
        </a:effectLst>
      </dgm:spPr>
      <dgm:t>
        <a:bodyPr/>
        <a:lstStyle/>
        <a:p>
          <a:endParaRPr lang="en-US"/>
        </a:p>
      </dgm:t>
    </dgm:pt>
    <dgm:pt modelId="{56A8334D-CC9F-4443-ABB3-EED837876C14}">
      <dgm:prSet custT="1"/>
      <dgm:spPr/>
      <dgm:t>
        <a:bodyPr/>
        <a:lstStyle/>
        <a:p>
          <a:r>
            <a:rPr lang="en-US" sz="1400" dirty="0" smtClean="0"/>
            <a:t>data are distributed across the physical drives of an array in a scheme known as striping</a:t>
          </a:r>
        </a:p>
      </dgm:t>
    </dgm:pt>
    <dgm:pt modelId="{7FEC567C-030B-5845-96D3-5536B73B9D2B}" type="parTrans" cxnId="{3D5D19B9-80BC-B940-A72A-3FA8E1E24DA8}">
      <dgm:prSet/>
      <dgm:spPr/>
      <dgm:t>
        <a:bodyPr/>
        <a:lstStyle/>
        <a:p>
          <a:endParaRPr lang="en-US"/>
        </a:p>
      </dgm:t>
    </dgm:pt>
    <dgm:pt modelId="{7F096F61-96A9-8449-B30E-D6877572DF77}" type="sibTrans" cxnId="{3D5D19B9-80BC-B940-A72A-3FA8E1E24DA8}">
      <dgm:prSet/>
      <dgm:spPr>
        <a:solidFill>
          <a:srgbClr val="660066"/>
        </a:solidFill>
        <a:effectLst>
          <a:glow rad="101600">
            <a:schemeClr val="accent2">
              <a:alpha val="75000"/>
            </a:schemeClr>
          </a:glow>
          <a:softEdge rad="38100"/>
        </a:effectLst>
      </dgm:spPr>
      <dgm:t>
        <a:bodyPr/>
        <a:lstStyle/>
        <a:p>
          <a:endParaRPr lang="en-US"/>
        </a:p>
      </dgm:t>
    </dgm:pt>
    <dgm:pt modelId="{5AF4FB94-E203-9941-908C-1D98442DD0DC}">
      <dgm:prSet custT="1"/>
      <dgm:spPr/>
      <dgm:t>
        <a:bodyPr/>
        <a:lstStyle/>
        <a:p>
          <a:r>
            <a:rPr lang="en-US" sz="1400" dirty="0" smtClean="0"/>
            <a:t>redundant disk capacity is used to store parity information, which guarantees data recoverability in case of a disk failure</a:t>
          </a:r>
        </a:p>
      </dgm:t>
    </dgm:pt>
    <dgm:pt modelId="{7B4C8023-BDFB-4742-A15F-3BFA0A936A0B}" type="parTrans" cxnId="{4EC42065-7C62-C943-8705-AB351D89DA89}">
      <dgm:prSet/>
      <dgm:spPr/>
      <dgm:t>
        <a:bodyPr/>
        <a:lstStyle/>
        <a:p>
          <a:endParaRPr lang="en-US"/>
        </a:p>
      </dgm:t>
    </dgm:pt>
    <dgm:pt modelId="{3EA5DB6F-B814-DE46-8E68-2F089B764518}" type="sibTrans" cxnId="{4EC42065-7C62-C943-8705-AB351D89DA89}">
      <dgm:prSet/>
      <dgm:spPr>
        <a:solidFill>
          <a:srgbClr val="660066"/>
        </a:solidFill>
        <a:effectLst>
          <a:glow rad="101600">
            <a:schemeClr val="accent2">
              <a:alpha val="75000"/>
            </a:schemeClr>
          </a:glow>
          <a:softEdge rad="38100"/>
        </a:effectLst>
      </dgm:spPr>
      <dgm:t>
        <a:bodyPr/>
        <a:lstStyle/>
        <a:p>
          <a:endParaRPr lang="en-US"/>
        </a:p>
      </dgm:t>
    </dgm:pt>
    <dgm:pt modelId="{9BA4650C-00B1-874F-9A00-7CD94E6343DF}" type="pres">
      <dgm:prSet presAssocID="{FD99B0F0-A053-6A48-A5C4-2CAC6803C603}" presName="Name0" presStyleCnt="0">
        <dgm:presLayoutVars>
          <dgm:chMax val="1"/>
          <dgm:dir/>
          <dgm:animLvl val="ctr"/>
          <dgm:resizeHandles val="exact"/>
        </dgm:presLayoutVars>
      </dgm:prSet>
      <dgm:spPr/>
      <dgm:t>
        <a:bodyPr/>
        <a:lstStyle/>
        <a:p>
          <a:endParaRPr lang="en-US"/>
        </a:p>
      </dgm:t>
    </dgm:pt>
    <dgm:pt modelId="{3025BB83-2A41-5D43-8FBC-BDA48E16B62E}" type="pres">
      <dgm:prSet presAssocID="{04283F98-1782-B546-97A3-B573F8168FA8}" presName="centerShape" presStyleLbl="node0" presStyleIdx="0" presStyleCnt="1" custLinFactNeighborX="1567" custLinFactNeighborY="-7944"/>
      <dgm:spPr/>
      <dgm:t>
        <a:bodyPr/>
        <a:lstStyle/>
        <a:p>
          <a:endParaRPr lang="en-US"/>
        </a:p>
      </dgm:t>
    </dgm:pt>
    <dgm:pt modelId="{F0ECC5BA-B2AE-EB4D-841F-101D1AFD4833}" type="pres">
      <dgm:prSet presAssocID="{C21C886C-4955-7948-9662-2E9F8647B739}" presName="node" presStyleLbl="node1" presStyleIdx="0" presStyleCnt="3" custScaleX="193849">
        <dgm:presLayoutVars>
          <dgm:bulletEnabled val="1"/>
        </dgm:presLayoutVars>
      </dgm:prSet>
      <dgm:spPr/>
      <dgm:t>
        <a:bodyPr/>
        <a:lstStyle/>
        <a:p>
          <a:endParaRPr lang="en-US"/>
        </a:p>
      </dgm:t>
    </dgm:pt>
    <dgm:pt modelId="{3B3611D0-FA5A-1647-9883-7786E9183578}" type="pres">
      <dgm:prSet presAssocID="{C21C886C-4955-7948-9662-2E9F8647B739}" presName="dummy" presStyleCnt="0"/>
      <dgm:spPr/>
    </dgm:pt>
    <dgm:pt modelId="{98F89655-7812-ED49-B6F7-5A03ADD378C3}" type="pres">
      <dgm:prSet presAssocID="{36DFB653-CBD6-BF4D-8E1C-70119C005BF6}" presName="sibTrans" presStyleLbl="sibTrans2D1" presStyleIdx="0" presStyleCnt="3"/>
      <dgm:spPr/>
      <dgm:t>
        <a:bodyPr/>
        <a:lstStyle/>
        <a:p>
          <a:endParaRPr lang="en-US"/>
        </a:p>
      </dgm:t>
    </dgm:pt>
    <dgm:pt modelId="{5E167099-31A5-5442-AFA2-F77104F37352}" type="pres">
      <dgm:prSet presAssocID="{56A8334D-CC9F-4443-ABB3-EED837876C14}" presName="node" presStyleLbl="node1" presStyleIdx="1" presStyleCnt="3" custScaleX="168059" custScaleY="142497">
        <dgm:presLayoutVars>
          <dgm:bulletEnabled val="1"/>
        </dgm:presLayoutVars>
      </dgm:prSet>
      <dgm:spPr/>
      <dgm:t>
        <a:bodyPr/>
        <a:lstStyle/>
        <a:p>
          <a:endParaRPr lang="en-US"/>
        </a:p>
      </dgm:t>
    </dgm:pt>
    <dgm:pt modelId="{0592F736-2BF9-3840-8D71-A88D0548A299}" type="pres">
      <dgm:prSet presAssocID="{56A8334D-CC9F-4443-ABB3-EED837876C14}" presName="dummy" presStyleCnt="0"/>
      <dgm:spPr/>
    </dgm:pt>
    <dgm:pt modelId="{ED29189C-FEBF-5D43-9AE1-09F1543B00F5}" type="pres">
      <dgm:prSet presAssocID="{7F096F61-96A9-8449-B30E-D6877572DF77}" presName="sibTrans" presStyleLbl="sibTrans2D1" presStyleIdx="1" presStyleCnt="3"/>
      <dgm:spPr/>
      <dgm:t>
        <a:bodyPr/>
        <a:lstStyle/>
        <a:p>
          <a:endParaRPr lang="en-US"/>
        </a:p>
      </dgm:t>
    </dgm:pt>
    <dgm:pt modelId="{729DF47F-7ACD-6547-A7C6-4776125E4E24}" type="pres">
      <dgm:prSet presAssocID="{5AF4FB94-E203-9941-908C-1D98442DD0DC}" presName="node" presStyleLbl="node1" presStyleIdx="2" presStyleCnt="3" custScaleX="222159" custScaleY="129990">
        <dgm:presLayoutVars>
          <dgm:bulletEnabled val="1"/>
        </dgm:presLayoutVars>
      </dgm:prSet>
      <dgm:spPr/>
      <dgm:t>
        <a:bodyPr/>
        <a:lstStyle/>
        <a:p>
          <a:endParaRPr lang="en-US"/>
        </a:p>
      </dgm:t>
    </dgm:pt>
    <dgm:pt modelId="{EA44F72E-F6EB-3847-B8CF-F38DD9D5B316}" type="pres">
      <dgm:prSet presAssocID="{5AF4FB94-E203-9941-908C-1D98442DD0DC}" presName="dummy" presStyleCnt="0"/>
      <dgm:spPr/>
    </dgm:pt>
    <dgm:pt modelId="{49509A77-E9B9-3643-9870-F7859BB971F0}" type="pres">
      <dgm:prSet presAssocID="{3EA5DB6F-B814-DE46-8E68-2F089B764518}" presName="sibTrans" presStyleLbl="sibTrans2D1" presStyleIdx="2" presStyleCnt="3"/>
      <dgm:spPr/>
      <dgm:t>
        <a:bodyPr/>
        <a:lstStyle/>
        <a:p>
          <a:endParaRPr lang="en-US"/>
        </a:p>
      </dgm:t>
    </dgm:pt>
  </dgm:ptLst>
  <dgm:cxnLst>
    <dgm:cxn modelId="{22BEC574-EE28-034A-9851-3C156FF7D54A}" type="presOf" srcId="{5AF4FB94-E203-9941-908C-1D98442DD0DC}" destId="{729DF47F-7ACD-6547-A7C6-4776125E4E24}" srcOrd="0" destOrd="0" presId="urn:microsoft.com/office/officeart/2005/8/layout/radial6"/>
    <dgm:cxn modelId="{4948B32C-04F3-0A42-BECB-53B93DCA810E}" type="presOf" srcId="{04283F98-1782-B546-97A3-B573F8168FA8}" destId="{3025BB83-2A41-5D43-8FBC-BDA48E16B62E}" srcOrd="0" destOrd="0" presId="urn:microsoft.com/office/officeart/2005/8/layout/radial6"/>
    <dgm:cxn modelId="{3D5D19B9-80BC-B940-A72A-3FA8E1E24DA8}" srcId="{04283F98-1782-B546-97A3-B573F8168FA8}" destId="{56A8334D-CC9F-4443-ABB3-EED837876C14}" srcOrd="1" destOrd="0" parTransId="{7FEC567C-030B-5845-96D3-5536B73B9D2B}" sibTransId="{7F096F61-96A9-8449-B30E-D6877572DF77}"/>
    <dgm:cxn modelId="{33FFED9B-BC19-1C45-B687-AEA5D92920AB}" type="presOf" srcId="{56A8334D-CC9F-4443-ABB3-EED837876C14}" destId="{5E167099-31A5-5442-AFA2-F77104F37352}" srcOrd="0" destOrd="0" presId="urn:microsoft.com/office/officeart/2005/8/layout/radial6"/>
    <dgm:cxn modelId="{477DAA8F-A3B5-6F4D-A772-E16559D05779}" type="presOf" srcId="{C21C886C-4955-7948-9662-2E9F8647B739}" destId="{F0ECC5BA-B2AE-EB4D-841F-101D1AFD4833}" srcOrd="0" destOrd="0" presId="urn:microsoft.com/office/officeart/2005/8/layout/radial6"/>
    <dgm:cxn modelId="{F8752265-5D1D-4844-823B-5162E6340BF4}" type="presOf" srcId="{3EA5DB6F-B814-DE46-8E68-2F089B764518}" destId="{49509A77-E9B9-3643-9870-F7859BB971F0}" srcOrd="0" destOrd="0" presId="urn:microsoft.com/office/officeart/2005/8/layout/radial6"/>
    <dgm:cxn modelId="{65C01FE7-B5EC-9540-BAAE-4EF4B46FE099}" type="presOf" srcId="{7F096F61-96A9-8449-B30E-D6877572DF77}" destId="{ED29189C-FEBF-5D43-9AE1-09F1543B00F5}" srcOrd="0" destOrd="0" presId="urn:microsoft.com/office/officeart/2005/8/layout/radial6"/>
    <dgm:cxn modelId="{652B2FA8-AD7E-4C41-92C1-F250BAB70BCF}" type="presOf" srcId="{36DFB653-CBD6-BF4D-8E1C-70119C005BF6}" destId="{98F89655-7812-ED49-B6F7-5A03ADD378C3}" srcOrd="0" destOrd="0" presId="urn:microsoft.com/office/officeart/2005/8/layout/radial6"/>
    <dgm:cxn modelId="{4EC42065-7C62-C943-8705-AB351D89DA89}" srcId="{04283F98-1782-B546-97A3-B573F8168FA8}" destId="{5AF4FB94-E203-9941-908C-1D98442DD0DC}" srcOrd="2" destOrd="0" parTransId="{7B4C8023-BDFB-4742-A15F-3BFA0A936A0B}" sibTransId="{3EA5DB6F-B814-DE46-8E68-2F089B764518}"/>
    <dgm:cxn modelId="{C95E16A8-0C26-2147-B900-185AC4268879}" type="presOf" srcId="{FD99B0F0-A053-6A48-A5C4-2CAC6803C603}" destId="{9BA4650C-00B1-874F-9A00-7CD94E6343DF}" srcOrd="0" destOrd="0" presId="urn:microsoft.com/office/officeart/2005/8/layout/radial6"/>
    <dgm:cxn modelId="{2E3FFE48-8D1E-C946-A5BA-897087AD81D0}" srcId="{04283F98-1782-B546-97A3-B573F8168FA8}" destId="{C21C886C-4955-7948-9662-2E9F8647B739}" srcOrd="0" destOrd="0" parTransId="{67E6E4AD-DE09-D841-8897-EB31A9B4534F}" sibTransId="{36DFB653-CBD6-BF4D-8E1C-70119C005BF6}"/>
    <dgm:cxn modelId="{94A586EA-84C6-2241-850C-9D6C353A1AEF}" srcId="{FD99B0F0-A053-6A48-A5C4-2CAC6803C603}" destId="{04283F98-1782-B546-97A3-B573F8168FA8}" srcOrd="0" destOrd="0" parTransId="{714065D3-EF8B-7147-9DC7-01EEA1A1D54D}" sibTransId="{3812E879-D69E-7C49-96B4-30ECFD84AF2C}"/>
    <dgm:cxn modelId="{34BD6C89-4584-E249-B2B2-9344F3508CA5}" type="presParOf" srcId="{9BA4650C-00B1-874F-9A00-7CD94E6343DF}" destId="{3025BB83-2A41-5D43-8FBC-BDA48E16B62E}" srcOrd="0" destOrd="0" presId="urn:microsoft.com/office/officeart/2005/8/layout/radial6"/>
    <dgm:cxn modelId="{7C77D74C-7DA9-DF49-A5D0-238C7DBA4BA0}" type="presParOf" srcId="{9BA4650C-00B1-874F-9A00-7CD94E6343DF}" destId="{F0ECC5BA-B2AE-EB4D-841F-101D1AFD4833}" srcOrd="1" destOrd="0" presId="urn:microsoft.com/office/officeart/2005/8/layout/radial6"/>
    <dgm:cxn modelId="{FC1C0B99-DEC6-764F-A50B-DAD6DCBD199E}" type="presParOf" srcId="{9BA4650C-00B1-874F-9A00-7CD94E6343DF}" destId="{3B3611D0-FA5A-1647-9883-7786E9183578}" srcOrd="2" destOrd="0" presId="urn:microsoft.com/office/officeart/2005/8/layout/radial6"/>
    <dgm:cxn modelId="{28E2502A-06FE-0441-8FC7-AF00C0DEA933}" type="presParOf" srcId="{9BA4650C-00B1-874F-9A00-7CD94E6343DF}" destId="{98F89655-7812-ED49-B6F7-5A03ADD378C3}" srcOrd="3" destOrd="0" presId="urn:microsoft.com/office/officeart/2005/8/layout/radial6"/>
    <dgm:cxn modelId="{63263CB6-4288-764F-B540-51C82D4BF36B}" type="presParOf" srcId="{9BA4650C-00B1-874F-9A00-7CD94E6343DF}" destId="{5E167099-31A5-5442-AFA2-F77104F37352}" srcOrd="4" destOrd="0" presId="urn:microsoft.com/office/officeart/2005/8/layout/radial6"/>
    <dgm:cxn modelId="{09EE42AC-2B5F-384B-8D04-2375A99C6E6F}" type="presParOf" srcId="{9BA4650C-00B1-874F-9A00-7CD94E6343DF}" destId="{0592F736-2BF9-3840-8D71-A88D0548A299}" srcOrd="5" destOrd="0" presId="urn:microsoft.com/office/officeart/2005/8/layout/radial6"/>
    <dgm:cxn modelId="{C94E0A81-402C-AB46-AEB0-F60E3DA23304}" type="presParOf" srcId="{9BA4650C-00B1-874F-9A00-7CD94E6343DF}" destId="{ED29189C-FEBF-5D43-9AE1-09F1543B00F5}" srcOrd="6" destOrd="0" presId="urn:microsoft.com/office/officeart/2005/8/layout/radial6"/>
    <dgm:cxn modelId="{839BD372-9CF2-D643-B9B3-78BC948FB357}" type="presParOf" srcId="{9BA4650C-00B1-874F-9A00-7CD94E6343DF}" destId="{729DF47F-7ACD-6547-A7C6-4776125E4E24}" srcOrd="7" destOrd="0" presId="urn:microsoft.com/office/officeart/2005/8/layout/radial6"/>
    <dgm:cxn modelId="{D8DF1B01-C0C3-C140-B1D5-6B1CF8D0915A}" type="presParOf" srcId="{9BA4650C-00B1-874F-9A00-7CD94E6343DF}" destId="{EA44F72E-F6EB-3847-B8CF-F38DD9D5B316}" srcOrd="8" destOrd="0" presId="urn:microsoft.com/office/officeart/2005/8/layout/radial6"/>
    <dgm:cxn modelId="{75C28165-F7C7-064D-8F68-9B376DD558EE}" type="presParOf" srcId="{9BA4650C-00B1-874F-9A00-7CD94E6343DF}" destId="{49509A77-E9B9-3643-9870-F7859BB971F0}" srcOrd="9" destOrd="0" presId="urn:microsoft.com/office/officeart/2005/8/layout/radial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E23643-239F-704D-9174-375EC0C99BFB}"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E339C726-30C1-4247-B54C-41E7A51C97E5}">
      <dgm:prSet phldrT="[Text]"/>
      <dgm:spPr>
        <a:solidFill>
          <a:srgbClr val="660066"/>
        </a:solidFill>
        <a:effectLst>
          <a:glow rad="101600">
            <a:schemeClr val="accent2">
              <a:alpha val="75000"/>
            </a:schemeClr>
          </a:glow>
        </a:effectLst>
      </dgm:spPr>
      <dgm:t>
        <a:bodyPr/>
        <a:lstStyle/>
        <a:p>
          <a:r>
            <a:rPr lang="en-NZ" dirty="0" smtClean="0"/>
            <a:t>when an I/O request is made for a particular sector, a check is made to determine if the sector is in the disk cache</a:t>
          </a:r>
          <a:endParaRPr lang="en-US" dirty="0"/>
        </a:p>
      </dgm:t>
    </dgm:pt>
    <dgm:pt modelId="{BEBD9205-419E-3941-9C8A-2518EF1625EF}" type="parTrans" cxnId="{D1437C7A-974C-0040-BCDC-D5B6A13C80D1}">
      <dgm:prSet/>
      <dgm:spPr/>
      <dgm:t>
        <a:bodyPr/>
        <a:lstStyle/>
        <a:p>
          <a:endParaRPr lang="en-US"/>
        </a:p>
      </dgm:t>
    </dgm:pt>
    <dgm:pt modelId="{63D0AC24-DAB7-6045-A2F1-82D3F976336D}" type="sibTrans" cxnId="{D1437C7A-974C-0040-BCDC-D5B6A13C80D1}">
      <dgm:prSet/>
      <dgm:spPr/>
      <dgm:t>
        <a:bodyPr/>
        <a:lstStyle/>
        <a:p>
          <a:endParaRPr lang="en-US"/>
        </a:p>
      </dgm:t>
    </dgm:pt>
    <dgm:pt modelId="{6125D627-D40F-2741-9F28-46F703BC210C}">
      <dgm:prSet phldrT="[Text]"/>
      <dgm:spPr>
        <a:solidFill>
          <a:srgbClr val="660066"/>
        </a:solidFill>
      </dgm:spPr>
      <dgm:t>
        <a:bodyPr/>
        <a:lstStyle/>
        <a:p>
          <a:r>
            <a:rPr lang="en-NZ" dirty="0" smtClean="0"/>
            <a:t>if YES</a:t>
          </a:r>
          <a:endParaRPr lang="en-US" dirty="0"/>
        </a:p>
      </dgm:t>
    </dgm:pt>
    <dgm:pt modelId="{1D22DB38-8FBF-054A-BCB0-D289130A0A0A}" type="parTrans" cxnId="{BAF0654F-567B-A845-AFB0-7B93CB7C39F1}">
      <dgm:prSet/>
      <dgm:spPr>
        <a:ln>
          <a:solidFill>
            <a:srgbClr val="660066"/>
          </a:solidFill>
        </a:ln>
      </dgm:spPr>
      <dgm:t>
        <a:bodyPr/>
        <a:lstStyle/>
        <a:p>
          <a:endParaRPr lang="en-US"/>
        </a:p>
      </dgm:t>
    </dgm:pt>
    <dgm:pt modelId="{4BC44360-EBD3-C14D-9EE9-B79B59607E1C}" type="sibTrans" cxnId="{BAF0654F-567B-A845-AFB0-7B93CB7C39F1}">
      <dgm:prSet/>
      <dgm:spPr/>
      <dgm:t>
        <a:bodyPr/>
        <a:lstStyle/>
        <a:p>
          <a:endParaRPr lang="en-US"/>
        </a:p>
      </dgm:t>
    </dgm:pt>
    <dgm:pt modelId="{ABB40615-2FC6-544E-8172-70D3CA0D2D22}">
      <dgm:prSet phldrT="[Text]"/>
      <dgm:spPr>
        <a:solidFill>
          <a:srgbClr val="660066"/>
        </a:solidFill>
      </dgm:spPr>
      <dgm:t>
        <a:bodyPr/>
        <a:lstStyle/>
        <a:p>
          <a:r>
            <a:rPr lang="en-NZ" dirty="0" smtClean="0"/>
            <a:t>the request is satisfied via the cache</a:t>
          </a:r>
          <a:endParaRPr lang="en-US" dirty="0"/>
        </a:p>
      </dgm:t>
    </dgm:pt>
    <dgm:pt modelId="{BF855875-DA89-A44C-91D2-AAA4F5C43743}" type="parTrans" cxnId="{6BD8AAC7-2104-8647-9A3F-A0384AD5FFF3}">
      <dgm:prSet/>
      <dgm:spPr>
        <a:ln>
          <a:solidFill>
            <a:srgbClr val="660066"/>
          </a:solidFill>
        </a:ln>
      </dgm:spPr>
      <dgm:t>
        <a:bodyPr/>
        <a:lstStyle/>
        <a:p>
          <a:endParaRPr lang="en-US"/>
        </a:p>
      </dgm:t>
    </dgm:pt>
    <dgm:pt modelId="{3615E2F2-EEFB-FF4C-82E0-3BEC6B1089BE}" type="sibTrans" cxnId="{6BD8AAC7-2104-8647-9A3F-A0384AD5FFF3}">
      <dgm:prSet/>
      <dgm:spPr/>
      <dgm:t>
        <a:bodyPr/>
        <a:lstStyle/>
        <a:p>
          <a:endParaRPr lang="en-US"/>
        </a:p>
      </dgm:t>
    </dgm:pt>
    <dgm:pt modelId="{E1BC94C9-D2B2-B040-A5E8-759FC3DB7DD8}">
      <dgm:prSet phldrT="[Text]"/>
      <dgm:spPr>
        <a:solidFill>
          <a:srgbClr val="660066"/>
        </a:solidFill>
      </dgm:spPr>
      <dgm:t>
        <a:bodyPr/>
        <a:lstStyle/>
        <a:p>
          <a:r>
            <a:rPr lang="en-NZ" dirty="0" smtClean="0"/>
            <a:t>if NO</a:t>
          </a:r>
          <a:endParaRPr lang="en-US" dirty="0"/>
        </a:p>
      </dgm:t>
    </dgm:pt>
    <dgm:pt modelId="{8697926B-6046-784F-828D-890126172FEF}" type="parTrans" cxnId="{EA2575A1-32F1-4F44-97D0-B89762A781DA}">
      <dgm:prSet/>
      <dgm:spPr>
        <a:ln>
          <a:solidFill>
            <a:srgbClr val="660066"/>
          </a:solidFill>
        </a:ln>
      </dgm:spPr>
      <dgm:t>
        <a:bodyPr/>
        <a:lstStyle/>
        <a:p>
          <a:endParaRPr lang="en-US"/>
        </a:p>
      </dgm:t>
    </dgm:pt>
    <dgm:pt modelId="{64356DDB-718D-6D4C-819A-49EB3F767203}" type="sibTrans" cxnId="{EA2575A1-32F1-4F44-97D0-B89762A781DA}">
      <dgm:prSet/>
      <dgm:spPr/>
      <dgm:t>
        <a:bodyPr/>
        <a:lstStyle/>
        <a:p>
          <a:endParaRPr lang="en-US"/>
        </a:p>
      </dgm:t>
    </dgm:pt>
    <dgm:pt modelId="{8399BF13-058F-4142-AC15-ADBB3A9E19B8}">
      <dgm:prSet phldrT="[Text]"/>
      <dgm:spPr>
        <a:solidFill>
          <a:srgbClr val="660066"/>
        </a:solidFill>
      </dgm:spPr>
      <dgm:t>
        <a:bodyPr/>
        <a:lstStyle/>
        <a:p>
          <a:r>
            <a:rPr lang="en-NZ" dirty="0" smtClean="0"/>
            <a:t>the requested sector is read into the disk cache from the disk</a:t>
          </a:r>
          <a:endParaRPr lang="en-US" dirty="0"/>
        </a:p>
      </dgm:t>
    </dgm:pt>
    <dgm:pt modelId="{C590289E-014E-E543-8A21-C98C3DD295EE}" type="parTrans" cxnId="{C0280B93-3116-B949-B666-F20D9E7B25D0}">
      <dgm:prSet/>
      <dgm:spPr>
        <a:ln>
          <a:solidFill>
            <a:srgbClr val="660066"/>
          </a:solidFill>
        </a:ln>
      </dgm:spPr>
      <dgm:t>
        <a:bodyPr/>
        <a:lstStyle/>
        <a:p>
          <a:endParaRPr lang="en-US"/>
        </a:p>
      </dgm:t>
    </dgm:pt>
    <dgm:pt modelId="{FE7A5DDC-E19D-634B-9CDF-60D564885F31}" type="sibTrans" cxnId="{C0280B93-3116-B949-B666-F20D9E7B25D0}">
      <dgm:prSet/>
      <dgm:spPr/>
      <dgm:t>
        <a:bodyPr/>
        <a:lstStyle/>
        <a:p>
          <a:endParaRPr lang="en-US"/>
        </a:p>
      </dgm:t>
    </dgm:pt>
    <dgm:pt modelId="{99D64273-F6AA-3340-BDCE-439DA5608A05}" type="pres">
      <dgm:prSet presAssocID="{03E23643-239F-704D-9174-375EC0C99BFB}" presName="diagram" presStyleCnt="0">
        <dgm:presLayoutVars>
          <dgm:chPref val="1"/>
          <dgm:dir/>
          <dgm:animOne val="branch"/>
          <dgm:animLvl val="lvl"/>
          <dgm:resizeHandles val="exact"/>
        </dgm:presLayoutVars>
      </dgm:prSet>
      <dgm:spPr/>
      <dgm:t>
        <a:bodyPr/>
        <a:lstStyle/>
        <a:p>
          <a:endParaRPr lang="en-US"/>
        </a:p>
      </dgm:t>
    </dgm:pt>
    <dgm:pt modelId="{28A76870-DC46-0946-8BE6-A31DD92D2004}" type="pres">
      <dgm:prSet presAssocID="{E339C726-30C1-4247-B54C-41E7A51C97E5}" presName="root1" presStyleCnt="0"/>
      <dgm:spPr/>
    </dgm:pt>
    <dgm:pt modelId="{805BFE25-984C-A04D-AA30-C56FFDB121DB}" type="pres">
      <dgm:prSet presAssocID="{E339C726-30C1-4247-B54C-41E7A51C97E5}" presName="LevelOneTextNode" presStyleLbl="node0" presStyleIdx="0" presStyleCnt="1" custScaleX="128694" custScaleY="139063">
        <dgm:presLayoutVars>
          <dgm:chPref val="3"/>
        </dgm:presLayoutVars>
      </dgm:prSet>
      <dgm:spPr/>
      <dgm:t>
        <a:bodyPr/>
        <a:lstStyle/>
        <a:p>
          <a:endParaRPr lang="en-US"/>
        </a:p>
      </dgm:t>
    </dgm:pt>
    <dgm:pt modelId="{30F6B11F-3E83-9C4E-B4D0-9DC67F82824D}" type="pres">
      <dgm:prSet presAssocID="{E339C726-30C1-4247-B54C-41E7A51C97E5}" presName="level2hierChild" presStyleCnt="0"/>
      <dgm:spPr/>
    </dgm:pt>
    <dgm:pt modelId="{123B932B-EEEB-6D44-B64A-312A0F015D5D}" type="pres">
      <dgm:prSet presAssocID="{1D22DB38-8FBF-054A-BCB0-D289130A0A0A}" presName="conn2-1" presStyleLbl="parChTrans1D2" presStyleIdx="0" presStyleCnt="2"/>
      <dgm:spPr/>
      <dgm:t>
        <a:bodyPr/>
        <a:lstStyle/>
        <a:p>
          <a:endParaRPr lang="en-US"/>
        </a:p>
      </dgm:t>
    </dgm:pt>
    <dgm:pt modelId="{35FDC7EC-6B35-6F44-B619-D552976C0CD0}" type="pres">
      <dgm:prSet presAssocID="{1D22DB38-8FBF-054A-BCB0-D289130A0A0A}" presName="connTx" presStyleLbl="parChTrans1D2" presStyleIdx="0" presStyleCnt="2"/>
      <dgm:spPr/>
      <dgm:t>
        <a:bodyPr/>
        <a:lstStyle/>
        <a:p>
          <a:endParaRPr lang="en-US"/>
        </a:p>
      </dgm:t>
    </dgm:pt>
    <dgm:pt modelId="{C55BD53E-8213-9B43-AC35-B03CA02B525E}" type="pres">
      <dgm:prSet presAssocID="{6125D627-D40F-2741-9F28-46F703BC210C}" presName="root2" presStyleCnt="0"/>
      <dgm:spPr/>
    </dgm:pt>
    <dgm:pt modelId="{CEDE1FB3-33A8-8848-8CAA-483726766D5D}" type="pres">
      <dgm:prSet presAssocID="{6125D627-D40F-2741-9F28-46F703BC210C}" presName="LevelTwoTextNode" presStyleLbl="node2" presStyleIdx="0" presStyleCnt="2">
        <dgm:presLayoutVars>
          <dgm:chPref val="3"/>
        </dgm:presLayoutVars>
      </dgm:prSet>
      <dgm:spPr/>
      <dgm:t>
        <a:bodyPr/>
        <a:lstStyle/>
        <a:p>
          <a:endParaRPr lang="en-US"/>
        </a:p>
      </dgm:t>
    </dgm:pt>
    <dgm:pt modelId="{E5E3EEC3-61F8-6A41-881D-EF6A02A22B8B}" type="pres">
      <dgm:prSet presAssocID="{6125D627-D40F-2741-9F28-46F703BC210C}" presName="level3hierChild" presStyleCnt="0"/>
      <dgm:spPr/>
    </dgm:pt>
    <dgm:pt modelId="{D65D3A73-CA3C-F74F-9094-55B13D878142}" type="pres">
      <dgm:prSet presAssocID="{BF855875-DA89-A44C-91D2-AAA4F5C43743}" presName="conn2-1" presStyleLbl="parChTrans1D3" presStyleIdx="0" presStyleCnt="2"/>
      <dgm:spPr/>
      <dgm:t>
        <a:bodyPr/>
        <a:lstStyle/>
        <a:p>
          <a:endParaRPr lang="en-US"/>
        </a:p>
      </dgm:t>
    </dgm:pt>
    <dgm:pt modelId="{0870CB0C-A92F-E745-85DF-DC66ED5B62A9}" type="pres">
      <dgm:prSet presAssocID="{BF855875-DA89-A44C-91D2-AAA4F5C43743}" presName="connTx" presStyleLbl="parChTrans1D3" presStyleIdx="0" presStyleCnt="2"/>
      <dgm:spPr/>
      <dgm:t>
        <a:bodyPr/>
        <a:lstStyle/>
        <a:p>
          <a:endParaRPr lang="en-US"/>
        </a:p>
      </dgm:t>
    </dgm:pt>
    <dgm:pt modelId="{3CEB6922-B13B-6845-B782-060E1309B5A8}" type="pres">
      <dgm:prSet presAssocID="{ABB40615-2FC6-544E-8172-70D3CA0D2D22}" presName="root2" presStyleCnt="0"/>
      <dgm:spPr/>
    </dgm:pt>
    <dgm:pt modelId="{500F2F28-DF3C-6945-893C-BD2FCDABF125}" type="pres">
      <dgm:prSet presAssocID="{ABB40615-2FC6-544E-8172-70D3CA0D2D22}" presName="LevelTwoTextNode" presStyleLbl="node3" presStyleIdx="0" presStyleCnt="2">
        <dgm:presLayoutVars>
          <dgm:chPref val="3"/>
        </dgm:presLayoutVars>
      </dgm:prSet>
      <dgm:spPr/>
      <dgm:t>
        <a:bodyPr/>
        <a:lstStyle/>
        <a:p>
          <a:endParaRPr lang="en-US"/>
        </a:p>
      </dgm:t>
    </dgm:pt>
    <dgm:pt modelId="{45ED404C-3ADB-2B49-929F-5D5E43E6C040}" type="pres">
      <dgm:prSet presAssocID="{ABB40615-2FC6-544E-8172-70D3CA0D2D22}" presName="level3hierChild" presStyleCnt="0"/>
      <dgm:spPr/>
    </dgm:pt>
    <dgm:pt modelId="{8EE7C0DA-F16A-C245-8FB0-BB6CDAFC25A1}" type="pres">
      <dgm:prSet presAssocID="{8697926B-6046-784F-828D-890126172FEF}" presName="conn2-1" presStyleLbl="parChTrans1D2" presStyleIdx="1" presStyleCnt="2"/>
      <dgm:spPr/>
      <dgm:t>
        <a:bodyPr/>
        <a:lstStyle/>
        <a:p>
          <a:endParaRPr lang="en-US"/>
        </a:p>
      </dgm:t>
    </dgm:pt>
    <dgm:pt modelId="{E72AB11D-E2F2-CE48-8383-1B632A3076CB}" type="pres">
      <dgm:prSet presAssocID="{8697926B-6046-784F-828D-890126172FEF}" presName="connTx" presStyleLbl="parChTrans1D2" presStyleIdx="1" presStyleCnt="2"/>
      <dgm:spPr/>
      <dgm:t>
        <a:bodyPr/>
        <a:lstStyle/>
        <a:p>
          <a:endParaRPr lang="en-US"/>
        </a:p>
      </dgm:t>
    </dgm:pt>
    <dgm:pt modelId="{ED892B85-5E85-2F4E-A366-C2D125F7C548}" type="pres">
      <dgm:prSet presAssocID="{E1BC94C9-D2B2-B040-A5E8-759FC3DB7DD8}" presName="root2" presStyleCnt="0"/>
      <dgm:spPr/>
    </dgm:pt>
    <dgm:pt modelId="{7B0A7DFA-A561-8C45-B1C5-6750CFC00DB6}" type="pres">
      <dgm:prSet presAssocID="{E1BC94C9-D2B2-B040-A5E8-759FC3DB7DD8}" presName="LevelTwoTextNode" presStyleLbl="node2" presStyleIdx="1" presStyleCnt="2">
        <dgm:presLayoutVars>
          <dgm:chPref val="3"/>
        </dgm:presLayoutVars>
      </dgm:prSet>
      <dgm:spPr/>
      <dgm:t>
        <a:bodyPr/>
        <a:lstStyle/>
        <a:p>
          <a:endParaRPr lang="en-US"/>
        </a:p>
      </dgm:t>
    </dgm:pt>
    <dgm:pt modelId="{27E78BA9-DE36-1C4F-982D-F2008F44F8C6}" type="pres">
      <dgm:prSet presAssocID="{E1BC94C9-D2B2-B040-A5E8-759FC3DB7DD8}" presName="level3hierChild" presStyleCnt="0"/>
      <dgm:spPr/>
    </dgm:pt>
    <dgm:pt modelId="{F7A4FD81-375C-2E4F-BDF1-3D1909345CF5}" type="pres">
      <dgm:prSet presAssocID="{C590289E-014E-E543-8A21-C98C3DD295EE}" presName="conn2-1" presStyleLbl="parChTrans1D3" presStyleIdx="1" presStyleCnt="2"/>
      <dgm:spPr/>
      <dgm:t>
        <a:bodyPr/>
        <a:lstStyle/>
        <a:p>
          <a:endParaRPr lang="en-US"/>
        </a:p>
      </dgm:t>
    </dgm:pt>
    <dgm:pt modelId="{4D6D2667-6B28-9B44-AC80-48AB201060FC}" type="pres">
      <dgm:prSet presAssocID="{C590289E-014E-E543-8A21-C98C3DD295EE}" presName="connTx" presStyleLbl="parChTrans1D3" presStyleIdx="1" presStyleCnt="2"/>
      <dgm:spPr/>
      <dgm:t>
        <a:bodyPr/>
        <a:lstStyle/>
        <a:p>
          <a:endParaRPr lang="en-US"/>
        </a:p>
      </dgm:t>
    </dgm:pt>
    <dgm:pt modelId="{A46323F7-262A-254D-9328-5C164DAE3A0B}" type="pres">
      <dgm:prSet presAssocID="{8399BF13-058F-4142-AC15-ADBB3A9E19B8}" presName="root2" presStyleCnt="0"/>
      <dgm:spPr/>
    </dgm:pt>
    <dgm:pt modelId="{79FE47B7-A032-BA43-9EED-8D802012E4A3}" type="pres">
      <dgm:prSet presAssocID="{8399BF13-058F-4142-AC15-ADBB3A9E19B8}" presName="LevelTwoTextNode" presStyleLbl="node3" presStyleIdx="1" presStyleCnt="2">
        <dgm:presLayoutVars>
          <dgm:chPref val="3"/>
        </dgm:presLayoutVars>
      </dgm:prSet>
      <dgm:spPr/>
      <dgm:t>
        <a:bodyPr/>
        <a:lstStyle/>
        <a:p>
          <a:endParaRPr lang="en-US"/>
        </a:p>
      </dgm:t>
    </dgm:pt>
    <dgm:pt modelId="{42674A32-11EB-3047-83E2-C43537E92B40}" type="pres">
      <dgm:prSet presAssocID="{8399BF13-058F-4142-AC15-ADBB3A9E19B8}" presName="level3hierChild" presStyleCnt="0"/>
      <dgm:spPr/>
    </dgm:pt>
  </dgm:ptLst>
  <dgm:cxnLst>
    <dgm:cxn modelId="{390AD6D4-0C85-F747-A710-0EC5D5FC0ABC}" type="presOf" srcId="{ABB40615-2FC6-544E-8172-70D3CA0D2D22}" destId="{500F2F28-DF3C-6945-893C-BD2FCDABF125}" srcOrd="0" destOrd="0" presId="urn:microsoft.com/office/officeart/2005/8/layout/hierarchy2"/>
    <dgm:cxn modelId="{CEEA0B5A-61D1-F247-98F0-8701D940C45A}" type="presOf" srcId="{E339C726-30C1-4247-B54C-41E7A51C97E5}" destId="{805BFE25-984C-A04D-AA30-C56FFDB121DB}" srcOrd="0" destOrd="0" presId="urn:microsoft.com/office/officeart/2005/8/layout/hierarchy2"/>
    <dgm:cxn modelId="{F2F44610-84E4-474A-9FCC-A8A5DFFC5E73}" type="presOf" srcId="{1D22DB38-8FBF-054A-BCB0-D289130A0A0A}" destId="{35FDC7EC-6B35-6F44-B619-D552976C0CD0}" srcOrd="1" destOrd="0" presId="urn:microsoft.com/office/officeart/2005/8/layout/hierarchy2"/>
    <dgm:cxn modelId="{EA2575A1-32F1-4F44-97D0-B89762A781DA}" srcId="{E339C726-30C1-4247-B54C-41E7A51C97E5}" destId="{E1BC94C9-D2B2-B040-A5E8-759FC3DB7DD8}" srcOrd="1" destOrd="0" parTransId="{8697926B-6046-784F-828D-890126172FEF}" sibTransId="{64356DDB-718D-6D4C-819A-49EB3F767203}"/>
    <dgm:cxn modelId="{5EC921D5-2314-D94F-B80C-A91F497565D5}" type="presOf" srcId="{6125D627-D40F-2741-9F28-46F703BC210C}" destId="{CEDE1FB3-33A8-8848-8CAA-483726766D5D}" srcOrd="0" destOrd="0" presId="urn:microsoft.com/office/officeart/2005/8/layout/hierarchy2"/>
    <dgm:cxn modelId="{D1437C7A-974C-0040-BCDC-D5B6A13C80D1}" srcId="{03E23643-239F-704D-9174-375EC0C99BFB}" destId="{E339C726-30C1-4247-B54C-41E7A51C97E5}" srcOrd="0" destOrd="0" parTransId="{BEBD9205-419E-3941-9C8A-2518EF1625EF}" sibTransId="{63D0AC24-DAB7-6045-A2F1-82D3F976336D}"/>
    <dgm:cxn modelId="{E94946AC-6046-A447-8AE8-C2D6082B7595}" type="presOf" srcId="{1D22DB38-8FBF-054A-BCB0-D289130A0A0A}" destId="{123B932B-EEEB-6D44-B64A-312A0F015D5D}" srcOrd="0" destOrd="0" presId="urn:microsoft.com/office/officeart/2005/8/layout/hierarchy2"/>
    <dgm:cxn modelId="{B94EF368-A45B-0940-A45A-EE38B6393050}" type="presOf" srcId="{8697926B-6046-784F-828D-890126172FEF}" destId="{E72AB11D-E2F2-CE48-8383-1B632A3076CB}" srcOrd="1" destOrd="0" presId="urn:microsoft.com/office/officeart/2005/8/layout/hierarchy2"/>
    <dgm:cxn modelId="{F53C2D60-3838-AF49-A9EA-0686F28E247A}" type="presOf" srcId="{C590289E-014E-E543-8A21-C98C3DD295EE}" destId="{F7A4FD81-375C-2E4F-BDF1-3D1909345CF5}" srcOrd="0" destOrd="0" presId="urn:microsoft.com/office/officeart/2005/8/layout/hierarchy2"/>
    <dgm:cxn modelId="{77110158-4981-4F49-A740-69684FA1B112}" type="presOf" srcId="{E1BC94C9-D2B2-B040-A5E8-759FC3DB7DD8}" destId="{7B0A7DFA-A561-8C45-B1C5-6750CFC00DB6}" srcOrd="0" destOrd="0" presId="urn:microsoft.com/office/officeart/2005/8/layout/hierarchy2"/>
    <dgm:cxn modelId="{3377398D-03B7-F84A-AF36-71B902F875B2}" type="presOf" srcId="{8697926B-6046-784F-828D-890126172FEF}" destId="{8EE7C0DA-F16A-C245-8FB0-BB6CDAFC25A1}" srcOrd="0" destOrd="0" presId="urn:microsoft.com/office/officeart/2005/8/layout/hierarchy2"/>
    <dgm:cxn modelId="{2494B55F-C619-F74B-B4AC-D1B02E05BBB8}" type="presOf" srcId="{C590289E-014E-E543-8A21-C98C3DD295EE}" destId="{4D6D2667-6B28-9B44-AC80-48AB201060FC}" srcOrd="1" destOrd="0" presId="urn:microsoft.com/office/officeart/2005/8/layout/hierarchy2"/>
    <dgm:cxn modelId="{84D7BD3E-22A3-BC4D-AFC5-3A1880A33C47}" type="presOf" srcId="{8399BF13-058F-4142-AC15-ADBB3A9E19B8}" destId="{79FE47B7-A032-BA43-9EED-8D802012E4A3}" srcOrd="0" destOrd="0" presId="urn:microsoft.com/office/officeart/2005/8/layout/hierarchy2"/>
    <dgm:cxn modelId="{BAF0654F-567B-A845-AFB0-7B93CB7C39F1}" srcId="{E339C726-30C1-4247-B54C-41E7A51C97E5}" destId="{6125D627-D40F-2741-9F28-46F703BC210C}" srcOrd="0" destOrd="0" parTransId="{1D22DB38-8FBF-054A-BCB0-D289130A0A0A}" sibTransId="{4BC44360-EBD3-C14D-9EE9-B79B59607E1C}"/>
    <dgm:cxn modelId="{2BA6CDF0-0650-5A4B-A556-4023B8A8ADEB}" type="presOf" srcId="{BF855875-DA89-A44C-91D2-AAA4F5C43743}" destId="{0870CB0C-A92F-E745-85DF-DC66ED5B62A9}" srcOrd="1" destOrd="0" presId="urn:microsoft.com/office/officeart/2005/8/layout/hierarchy2"/>
    <dgm:cxn modelId="{F44D3EB9-B3C9-A845-8F59-7C53B7DBB7A1}" type="presOf" srcId="{03E23643-239F-704D-9174-375EC0C99BFB}" destId="{99D64273-F6AA-3340-BDCE-439DA5608A05}" srcOrd="0" destOrd="0" presId="urn:microsoft.com/office/officeart/2005/8/layout/hierarchy2"/>
    <dgm:cxn modelId="{C0280B93-3116-B949-B666-F20D9E7B25D0}" srcId="{E1BC94C9-D2B2-B040-A5E8-759FC3DB7DD8}" destId="{8399BF13-058F-4142-AC15-ADBB3A9E19B8}" srcOrd="0" destOrd="0" parTransId="{C590289E-014E-E543-8A21-C98C3DD295EE}" sibTransId="{FE7A5DDC-E19D-634B-9CDF-60D564885F31}"/>
    <dgm:cxn modelId="{6BD8AAC7-2104-8647-9A3F-A0384AD5FFF3}" srcId="{6125D627-D40F-2741-9F28-46F703BC210C}" destId="{ABB40615-2FC6-544E-8172-70D3CA0D2D22}" srcOrd="0" destOrd="0" parTransId="{BF855875-DA89-A44C-91D2-AAA4F5C43743}" sibTransId="{3615E2F2-EEFB-FF4C-82E0-3BEC6B1089BE}"/>
    <dgm:cxn modelId="{45937764-9B8E-DD43-8EBF-A6FC7EB6D33C}" type="presOf" srcId="{BF855875-DA89-A44C-91D2-AAA4F5C43743}" destId="{D65D3A73-CA3C-F74F-9094-55B13D878142}" srcOrd="0" destOrd="0" presId="urn:microsoft.com/office/officeart/2005/8/layout/hierarchy2"/>
    <dgm:cxn modelId="{3072287B-5563-494E-9EB9-9AFBF8F52743}" type="presParOf" srcId="{99D64273-F6AA-3340-BDCE-439DA5608A05}" destId="{28A76870-DC46-0946-8BE6-A31DD92D2004}" srcOrd="0" destOrd="0" presId="urn:microsoft.com/office/officeart/2005/8/layout/hierarchy2"/>
    <dgm:cxn modelId="{EE49CBEC-49BF-F340-8D74-254DCE3E614C}" type="presParOf" srcId="{28A76870-DC46-0946-8BE6-A31DD92D2004}" destId="{805BFE25-984C-A04D-AA30-C56FFDB121DB}" srcOrd="0" destOrd="0" presId="urn:microsoft.com/office/officeart/2005/8/layout/hierarchy2"/>
    <dgm:cxn modelId="{FF658F03-BACB-3843-A4D5-16BE5B96E2AE}" type="presParOf" srcId="{28A76870-DC46-0946-8BE6-A31DD92D2004}" destId="{30F6B11F-3E83-9C4E-B4D0-9DC67F82824D}" srcOrd="1" destOrd="0" presId="urn:microsoft.com/office/officeart/2005/8/layout/hierarchy2"/>
    <dgm:cxn modelId="{A3849492-3270-A449-84F4-DF6D2351B373}" type="presParOf" srcId="{30F6B11F-3E83-9C4E-B4D0-9DC67F82824D}" destId="{123B932B-EEEB-6D44-B64A-312A0F015D5D}" srcOrd="0" destOrd="0" presId="urn:microsoft.com/office/officeart/2005/8/layout/hierarchy2"/>
    <dgm:cxn modelId="{5D231BA3-8A3D-9040-A842-3764C15EBED9}" type="presParOf" srcId="{123B932B-EEEB-6D44-B64A-312A0F015D5D}" destId="{35FDC7EC-6B35-6F44-B619-D552976C0CD0}" srcOrd="0" destOrd="0" presId="urn:microsoft.com/office/officeart/2005/8/layout/hierarchy2"/>
    <dgm:cxn modelId="{33DDD458-064E-2644-A9CA-919A7137EA79}" type="presParOf" srcId="{30F6B11F-3E83-9C4E-B4D0-9DC67F82824D}" destId="{C55BD53E-8213-9B43-AC35-B03CA02B525E}" srcOrd="1" destOrd="0" presId="urn:microsoft.com/office/officeart/2005/8/layout/hierarchy2"/>
    <dgm:cxn modelId="{95EE1242-0541-0846-BE37-5410E0D1233F}" type="presParOf" srcId="{C55BD53E-8213-9B43-AC35-B03CA02B525E}" destId="{CEDE1FB3-33A8-8848-8CAA-483726766D5D}" srcOrd="0" destOrd="0" presId="urn:microsoft.com/office/officeart/2005/8/layout/hierarchy2"/>
    <dgm:cxn modelId="{CE853DDB-5918-0540-A3AB-98B342C6932B}" type="presParOf" srcId="{C55BD53E-8213-9B43-AC35-B03CA02B525E}" destId="{E5E3EEC3-61F8-6A41-881D-EF6A02A22B8B}" srcOrd="1" destOrd="0" presId="urn:microsoft.com/office/officeart/2005/8/layout/hierarchy2"/>
    <dgm:cxn modelId="{C5B75CCE-9DC4-F348-A21E-1F20052EA215}" type="presParOf" srcId="{E5E3EEC3-61F8-6A41-881D-EF6A02A22B8B}" destId="{D65D3A73-CA3C-F74F-9094-55B13D878142}" srcOrd="0" destOrd="0" presId="urn:microsoft.com/office/officeart/2005/8/layout/hierarchy2"/>
    <dgm:cxn modelId="{C777421F-5DE3-2F43-8AEE-9EBFD0F3C5A0}" type="presParOf" srcId="{D65D3A73-CA3C-F74F-9094-55B13D878142}" destId="{0870CB0C-A92F-E745-85DF-DC66ED5B62A9}" srcOrd="0" destOrd="0" presId="urn:microsoft.com/office/officeart/2005/8/layout/hierarchy2"/>
    <dgm:cxn modelId="{C2CB0757-8454-D74E-8731-FC02271A3B4D}" type="presParOf" srcId="{E5E3EEC3-61F8-6A41-881D-EF6A02A22B8B}" destId="{3CEB6922-B13B-6845-B782-060E1309B5A8}" srcOrd="1" destOrd="0" presId="urn:microsoft.com/office/officeart/2005/8/layout/hierarchy2"/>
    <dgm:cxn modelId="{D0C5110E-3FB3-E34B-9DD8-6A9936117AD6}" type="presParOf" srcId="{3CEB6922-B13B-6845-B782-060E1309B5A8}" destId="{500F2F28-DF3C-6945-893C-BD2FCDABF125}" srcOrd="0" destOrd="0" presId="urn:microsoft.com/office/officeart/2005/8/layout/hierarchy2"/>
    <dgm:cxn modelId="{AE96A48A-589D-114A-828C-3282C474C7B8}" type="presParOf" srcId="{3CEB6922-B13B-6845-B782-060E1309B5A8}" destId="{45ED404C-3ADB-2B49-929F-5D5E43E6C040}" srcOrd="1" destOrd="0" presId="urn:microsoft.com/office/officeart/2005/8/layout/hierarchy2"/>
    <dgm:cxn modelId="{CF6F68AF-5149-B745-88E7-754AC589DCEF}" type="presParOf" srcId="{30F6B11F-3E83-9C4E-B4D0-9DC67F82824D}" destId="{8EE7C0DA-F16A-C245-8FB0-BB6CDAFC25A1}" srcOrd="2" destOrd="0" presId="urn:microsoft.com/office/officeart/2005/8/layout/hierarchy2"/>
    <dgm:cxn modelId="{5C48B7A7-B10A-CE40-AF4B-3F777D7D95E7}" type="presParOf" srcId="{8EE7C0DA-F16A-C245-8FB0-BB6CDAFC25A1}" destId="{E72AB11D-E2F2-CE48-8383-1B632A3076CB}" srcOrd="0" destOrd="0" presId="urn:microsoft.com/office/officeart/2005/8/layout/hierarchy2"/>
    <dgm:cxn modelId="{A2ADEA56-E216-5A45-9C0E-550A4ADDD90E}" type="presParOf" srcId="{30F6B11F-3E83-9C4E-B4D0-9DC67F82824D}" destId="{ED892B85-5E85-2F4E-A366-C2D125F7C548}" srcOrd="3" destOrd="0" presId="urn:microsoft.com/office/officeart/2005/8/layout/hierarchy2"/>
    <dgm:cxn modelId="{84F9BFF5-63C5-584C-916D-4F1A3743DB82}" type="presParOf" srcId="{ED892B85-5E85-2F4E-A366-C2D125F7C548}" destId="{7B0A7DFA-A561-8C45-B1C5-6750CFC00DB6}" srcOrd="0" destOrd="0" presId="urn:microsoft.com/office/officeart/2005/8/layout/hierarchy2"/>
    <dgm:cxn modelId="{09F2CD7D-2130-E64A-8B40-E2589939D45D}" type="presParOf" srcId="{ED892B85-5E85-2F4E-A366-C2D125F7C548}" destId="{27E78BA9-DE36-1C4F-982D-F2008F44F8C6}" srcOrd="1" destOrd="0" presId="urn:microsoft.com/office/officeart/2005/8/layout/hierarchy2"/>
    <dgm:cxn modelId="{6862ABB3-E3C6-2F40-8B40-F35C8F6E0D3D}" type="presParOf" srcId="{27E78BA9-DE36-1C4F-982D-F2008F44F8C6}" destId="{F7A4FD81-375C-2E4F-BDF1-3D1909345CF5}" srcOrd="0" destOrd="0" presId="urn:microsoft.com/office/officeart/2005/8/layout/hierarchy2"/>
    <dgm:cxn modelId="{8CA14CFA-379F-F34B-9FF2-4A72FFBBDC26}" type="presParOf" srcId="{F7A4FD81-375C-2E4F-BDF1-3D1909345CF5}" destId="{4D6D2667-6B28-9B44-AC80-48AB201060FC}" srcOrd="0" destOrd="0" presId="urn:microsoft.com/office/officeart/2005/8/layout/hierarchy2"/>
    <dgm:cxn modelId="{246B4BAA-E0F4-FA40-8914-0A66554F3DC2}" type="presParOf" srcId="{27E78BA9-DE36-1C4F-982D-F2008F44F8C6}" destId="{A46323F7-262A-254D-9328-5C164DAE3A0B}" srcOrd="1" destOrd="0" presId="urn:microsoft.com/office/officeart/2005/8/layout/hierarchy2"/>
    <dgm:cxn modelId="{C34396EA-44B5-D347-9455-CF359172B9DB}" type="presParOf" srcId="{A46323F7-262A-254D-9328-5C164DAE3A0B}" destId="{79FE47B7-A032-BA43-9EED-8D802012E4A3}" srcOrd="0" destOrd="0" presId="urn:microsoft.com/office/officeart/2005/8/layout/hierarchy2"/>
    <dgm:cxn modelId="{20365FA1-31BC-B947-8740-B893667174BB}" type="presParOf" srcId="{A46323F7-262A-254D-9328-5C164DAE3A0B}" destId="{42674A32-11EB-3047-83E2-C43537E92B40}"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6662D4-9130-9A44-B49D-6770004566F0}"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AFC37C8C-7356-9947-867B-BF42F0607853}">
      <dgm:prSet/>
      <dgm:spPr>
        <a:solidFill>
          <a:srgbClr val="660066"/>
        </a:solidFill>
      </dgm:spPr>
      <dgm:t>
        <a:bodyPr/>
        <a:lstStyle/>
        <a:p>
          <a:pPr rtl="0"/>
          <a:r>
            <a:rPr lang="en-US" dirty="0" smtClean="0"/>
            <a:t>Used by character oriented devices </a:t>
          </a:r>
          <a:endParaRPr lang="en-US" dirty="0"/>
        </a:p>
      </dgm:t>
    </dgm:pt>
    <dgm:pt modelId="{0C8F3A11-8661-0F42-9DD9-137CE33F101A}" type="parTrans" cxnId="{D9C34B79-AECE-864C-9652-56469A48DF2F}">
      <dgm:prSet/>
      <dgm:spPr/>
      <dgm:t>
        <a:bodyPr/>
        <a:lstStyle/>
        <a:p>
          <a:endParaRPr lang="en-US"/>
        </a:p>
      </dgm:t>
    </dgm:pt>
    <dgm:pt modelId="{9F686018-E993-E549-8CC1-C16DA9FB5C92}" type="sibTrans" cxnId="{D9C34B79-AECE-864C-9652-56469A48DF2F}">
      <dgm:prSet/>
      <dgm:spPr/>
      <dgm:t>
        <a:bodyPr/>
        <a:lstStyle/>
        <a:p>
          <a:endParaRPr lang="en-US"/>
        </a:p>
      </dgm:t>
    </dgm:pt>
    <dgm:pt modelId="{69C52788-935C-674C-A257-4E6E66C0052C}">
      <dgm:prSet/>
      <dgm:spPr/>
      <dgm:t>
        <a:bodyPr/>
        <a:lstStyle/>
        <a:p>
          <a:pPr rtl="0"/>
          <a:r>
            <a:rPr lang="en-US" dirty="0" smtClean="0"/>
            <a:t>terminals and printers</a:t>
          </a:r>
          <a:endParaRPr lang="en-US" dirty="0"/>
        </a:p>
      </dgm:t>
    </dgm:pt>
    <dgm:pt modelId="{161BE818-30B8-1046-92BA-EF45FF6A62EF}" type="parTrans" cxnId="{47C7980E-7538-BD4E-BD3A-90E5A0671C2A}">
      <dgm:prSet/>
      <dgm:spPr/>
      <dgm:t>
        <a:bodyPr/>
        <a:lstStyle/>
        <a:p>
          <a:endParaRPr lang="en-US"/>
        </a:p>
      </dgm:t>
    </dgm:pt>
    <dgm:pt modelId="{7F38839E-E64D-B141-97F5-C4D0C62F3DC0}" type="sibTrans" cxnId="{47C7980E-7538-BD4E-BD3A-90E5A0671C2A}">
      <dgm:prSet/>
      <dgm:spPr/>
      <dgm:t>
        <a:bodyPr/>
        <a:lstStyle/>
        <a:p>
          <a:endParaRPr lang="en-US"/>
        </a:p>
      </dgm:t>
    </dgm:pt>
    <dgm:pt modelId="{7A97C91A-024D-1046-B979-A82F15D0EDCB}">
      <dgm:prSet/>
      <dgm:spPr>
        <a:solidFill>
          <a:srgbClr val="660066"/>
        </a:solidFill>
      </dgm:spPr>
      <dgm:t>
        <a:bodyPr/>
        <a:lstStyle/>
        <a:p>
          <a:pPr rtl="0"/>
          <a:r>
            <a:rPr lang="en-US" dirty="0" smtClean="0"/>
            <a:t>Either written by the I/O device and read by the process or vice versa</a:t>
          </a:r>
          <a:endParaRPr lang="en-US" dirty="0"/>
        </a:p>
      </dgm:t>
    </dgm:pt>
    <dgm:pt modelId="{CF432669-BD7F-B946-87DC-AE2E1C032241}" type="parTrans" cxnId="{E9698A9D-BA76-2B42-9198-60FB24BAC156}">
      <dgm:prSet/>
      <dgm:spPr/>
      <dgm:t>
        <a:bodyPr/>
        <a:lstStyle/>
        <a:p>
          <a:endParaRPr lang="en-US"/>
        </a:p>
      </dgm:t>
    </dgm:pt>
    <dgm:pt modelId="{493CB03D-6C52-F443-8557-2753BE74B81C}" type="sibTrans" cxnId="{E9698A9D-BA76-2B42-9198-60FB24BAC156}">
      <dgm:prSet/>
      <dgm:spPr/>
      <dgm:t>
        <a:bodyPr/>
        <a:lstStyle/>
        <a:p>
          <a:endParaRPr lang="en-US"/>
        </a:p>
      </dgm:t>
    </dgm:pt>
    <dgm:pt modelId="{E2DF9483-70E8-E044-B343-01BE9E1851B5}">
      <dgm:prSet/>
      <dgm:spPr/>
      <dgm:t>
        <a:bodyPr/>
        <a:lstStyle/>
        <a:p>
          <a:pPr rtl="0"/>
          <a:r>
            <a:rPr lang="en-US" dirty="0" smtClean="0"/>
            <a:t>producer/consumer model is used</a:t>
          </a:r>
          <a:endParaRPr lang="en-US" dirty="0"/>
        </a:p>
      </dgm:t>
    </dgm:pt>
    <dgm:pt modelId="{8D1C51FC-0C5E-1D41-BE78-6350620E0D24}" type="parTrans" cxnId="{933010CB-0CAF-2F49-AC7C-2106F1E10A4B}">
      <dgm:prSet/>
      <dgm:spPr/>
      <dgm:t>
        <a:bodyPr/>
        <a:lstStyle/>
        <a:p>
          <a:endParaRPr lang="en-US"/>
        </a:p>
      </dgm:t>
    </dgm:pt>
    <dgm:pt modelId="{217CBACD-6498-CB48-A337-EFBB173F07D1}" type="sibTrans" cxnId="{933010CB-0CAF-2F49-AC7C-2106F1E10A4B}">
      <dgm:prSet/>
      <dgm:spPr/>
      <dgm:t>
        <a:bodyPr/>
        <a:lstStyle/>
        <a:p>
          <a:endParaRPr lang="en-US"/>
        </a:p>
      </dgm:t>
    </dgm:pt>
    <dgm:pt modelId="{6C839C46-22FA-AE4E-B8AA-01AD0778BCD3}">
      <dgm:prSet/>
      <dgm:spPr>
        <a:solidFill>
          <a:srgbClr val="660066"/>
        </a:solidFill>
      </dgm:spPr>
      <dgm:t>
        <a:bodyPr/>
        <a:lstStyle/>
        <a:p>
          <a:pPr rtl="0"/>
          <a:r>
            <a:rPr lang="en-US" dirty="0" smtClean="0"/>
            <a:t>Character queues may only be read once</a:t>
          </a:r>
          <a:endParaRPr lang="en-US" dirty="0"/>
        </a:p>
      </dgm:t>
    </dgm:pt>
    <dgm:pt modelId="{6E9E3CA8-9D3D-3843-ADC6-51FAC599DE54}" type="parTrans" cxnId="{BB973523-6F17-0840-9A74-F823B8AFAD09}">
      <dgm:prSet/>
      <dgm:spPr/>
      <dgm:t>
        <a:bodyPr/>
        <a:lstStyle/>
        <a:p>
          <a:endParaRPr lang="en-US"/>
        </a:p>
      </dgm:t>
    </dgm:pt>
    <dgm:pt modelId="{DDD596FF-6077-D349-A05B-4C9B73A0556D}" type="sibTrans" cxnId="{BB973523-6F17-0840-9A74-F823B8AFAD09}">
      <dgm:prSet/>
      <dgm:spPr/>
      <dgm:t>
        <a:bodyPr/>
        <a:lstStyle/>
        <a:p>
          <a:endParaRPr lang="en-US"/>
        </a:p>
      </dgm:t>
    </dgm:pt>
    <dgm:pt modelId="{C91E1954-A46C-694F-98DE-1F9D66725BEA}">
      <dgm:prSet/>
      <dgm:spPr>
        <a:ln>
          <a:noFill/>
        </a:ln>
      </dgm:spPr>
      <dgm:t>
        <a:bodyPr/>
        <a:lstStyle/>
        <a:p>
          <a:pPr rtl="0"/>
          <a:r>
            <a:rPr lang="en-NZ" dirty="0" smtClean="0"/>
            <a:t>as each character is read, it is effectively destroyed</a:t>
          </a:r>
          <a:endParaRPr lang="en-NZ" dirty="0"/>
        </a:p>
      </dgm:t>
    </dgm:pt>
    <dgm:pt modelId="{4CDF7BC0-C650-B14F-B060-8FFE20C08D1A}" type="parTrans" cxnId="{3F10C814-C0C5-8F45-8D2A-6A06ADDAB66B}">
      <dgm:prSet/>
      <dgm:spPr/>
      <dgm:t>
        <a:bodyPr/>
        <a:lstStyle/>
        <a:p>
          <a:endParaRPr lang="en-US"/>
        </a:p>
      </dgm:t>
    </dgm:pt>
    <dgm:pt modelId="{87598CB5-32B2-1C4F-B368-06585F7FD43E}" type="sibTrans" cxnId="{3F10C814-C0C5-8F45-8D2A-6A06ADDAB66B}">
      <dgm:prSet/>
      <dgm:spPr/>
      <dgm:t>
        <a:bodyPr/>
        <a:lstStyle/>
        <a:p>
          <a:endParaRPr lang="en-US"/>
        </a:p>
      </dgm:t>
    </dgm:pt>
    <dgm:pt modelId="{51581F43-798E-2949-A83F-E9F1BD01C3CD}" type="pres">
      <dgm:prSet presAssocID="{CB6662D4-9130-9A44-B49D-6770004566F0}" presName="Name0" presStyleCnt="0">
        <dgm:presLayoutVars>
          <dgm:dir/>
          <dgm:animLvl val="lvl"/>
          <dgm:resizeHandles val="exact"/>
        </dgm:presLayoutVars>
      </dgm:prSet>
      <dgm:spPr/>
      <dgm:t>
        <a:bodyPr/>
        <a:lstStyle/>
        <a:p>
          <a:endParaRPr lang="en-US"/>
        </a:p>
      </dgm:t>
    </dgm:pt>
    <dgm:pt modelId="{76B6358E-865E-9640-8527-0D08C18728ED}" type="pres">
      <dgm:prSet presAssocID="{6C839C46-22FA-AE4E-B8AA-01AD0778BCD3}" presName="boxAndChildren" presStyleCnt="0"/>
      <dgm:spPr/>
    </dgm:pt>
    <dgm:pt modelId="{D64B817E-9B38-BF48-A11E-629F38D3E6C6}" type="pres">
      <dgm:prSet presAssocID="{6C839C46-22FA-AE4E-B8AA-01AD0778BCD3}" presName="parentTextBox" presStyleLbl="node1" presStyleIdx="0" presStyleCnt="3"/>
      <dgm:spPr/>
      <dgm:t>
        <a:bodyPr/>
        <a:lstStyle/>
        <a:p>
          <a:endParaRPr lang="en-US"/>
        </a:p>
      </dgm:t>
    </dgm:pt>
    <dgm:pt modelId="{D0A79AF4-B9F2-3846-A878-8983FD57CFE8}" type="pres">
      <dgm:prSet presAssocID="{6C839C46-22FA-AE4E-B8AA-01AD0778BCD3}" presName="entireBox" presStyleLbl="node1" presStyleIdx="0" presStyleCnt="3"/>
      <dgm:spPr/>
      <dgm:t>
        <a:bodyPr/>
        <a:lstStyle/>
        <a:p>
          <a:endParaRPr lang="en-US"/>
        </a:p>
      </dgm:t>
    </dgm:pt>
    <dgm:pt modelId="{82D4713B-4649-2743-92D2-95C9F09BAC0B}" type="pres">
      <dgm:prSet presAssocID="{6C839C46-22FA-AE4E-B8AA-01AD0778BCD3}" presName="descendantBox" presStyleCnt="0"/>
      <dgm:spPr/>
    </dgm:pt>
    <dgm:pt modelId="{9F896BE3-6E84-9348-826E-108218A30F34}" type="pres">
      <dgm:prSet presAssocID="{C91E1954-A46C-694F-98DE-1F9D66725BEA}" presName="childTextBox" presStyleLbl="fgAccFollowNode1" presStyleIdx="0" presStyleCnt="3">
        <dgm:presLayoutVars>
          <dgm:bulletEnabled val="1"/>
        </dgm:presLayoutVars>
      </dgm:prSet>
      <dgm:spPr/>
      <dgm:t>
        <a:bodyPr/>
        <a:lstStyle/>
        <a:p>
          <a:endParaRPr lang="en-US"/>
        </a:p>
      </dgm:t>
    </dgm:pt>
    <dgm:pt modelId="{C38D2B94-2DEF-D04E-A183-5C2AC0A1D16C}" type="pres">
      <dgm:prSet presAssocID="{493CB03D-6C52-F443-8557-2753BE74B81C}" presName="sp" presStyleCnt="0"/>
      <dgm:spPr/>
    </dgm:pt>
    <dgm:pt modelId="{A8B66F51-C2D7-FD45-8F1F-98EA294A1BC4}" type="pres">
      <dgm:prSet presAssocID="{7A97C91A-024D-1046-B979-A82F15D0EDCB}" presName="arrowAndChildren" presStyleCnt="0"/>
      <dgm:spPr/>
    </dgm:pt>
    <dgm:pt modelId="{37EC962A-B47A-9A4D-B556-D9A9A28D04B9}" type="pres">
      <dgm:prSet presAssocID="{7A97C91A-024D-1046-B979-A82F15D0EDCB}" presName="parentTextArrow" presStyleLbl="node1" presStyleIdx="0" presStyleCnt="3"/>
      <dgm:spPr/>
      <dgm:t>
        <a:bodyPr/>
        <a:lstStyle/>
        <a:p>
          <a:endParaRPr lang="en-US"/>
        </a:p>
      </dgm:t>
    </dgm:pt>
    <dgm:pt modelId="{171906C1-2300-0544-8BBB-342DB157EB89}" type="pres">
      <dgm:prSet presAssocID="{7A97C91A-024D-1046-B979-A82F15D0EDCB}" presName="arrow" presStyleLbl="node1" presStyleIdx="1" presStyleCnt="3"/>
      <dgm:spPr/>
      <dgm:t>
        <a:bodyPr/>
        <a:lstStyle/>
        <a:p>
          <a:endParaRPr lang="en-US"/>
        </a:p>
      </dgm:t>
    </dgm:pt>
    <dgm:pt modelId="{39B2F4D0-A10F-E045-A453-BE4E0DECEFF7}" type="pres">
      <dgm:prSet presAssocID="{7A97C91A-024D-1046-B979-A82F15D0EDCB}" presName="descendantArrow" presStyleCnt="0"/>
      <dgm:spPr/>
    </dgm:pt>
    <dgm:pt modelId="{361BC052-9B17-C14E-9246-FB0A7B15E7E6}" type="pres">
      <dgm:prSet presAssocID="{E2DF9483-70E8-E044-B343-01BE9E1851B5}" presName="childTextArrow" presStyleLbl="fgAccFollowNode1" presStyleIdx="1" presStyleCnt="3">
        <dgm:presLayoutVars>
          <dgm:bulletEnabled val="1"/>
        </dgm:presLayoutVars>
      </dgm:prSet>
      <dgm:spPr/>
      <dgm:t>
        <a:bodyPr/>
        <a:lstStyle/>
        <a:p>
          <a:endParaRPr lang="en-US"/>
        </a:p>
      </dgm:t>
    </dgm:pt>
    <dgm:pt modelId="{41A83F3C-9511-994B-8ACA-142D7D51FF1E}" type="pres">
      <dgm:prSet presAssocID="{9F686018-E993-E549-8CC1-C16DA9FB5C92}" presName="sp" presStyleCnt="0"/>
      <dgm:spPr/>
    </dgm:pt>
    <dgm:pt modelId="{EDFF2BAB-1658-1348-9D52-78352912A04C}" type="pres">
      <dgm:prSet presAssocID="{AFC37C8C-7356-9947-867B-BF42F0607853}" presName="arrowAndChildren" presStyleCnt="0"/>
      <dgm:spPr/>
    </dgm:pt>
    <dgm:pt modelId="{C36F93DA-7273-A54B-A94D-9EB30D2866A5}" type="pres">
      <dgm:prSet presAssocID="{AFC37C8C-7356-9947-867B-BF42F0607853}" presName="parentTextArrow" presStyleLbl="node1" presStyleIdx="1" presStyleCnt="3"/>
      <dgm:spPr/>
      <dgm:t>
        <a:bodyPr/>
        <a:lstStyle/>
        <a:p>
          <a:endParaRPr lang="en-US"/>
        </a:p>
      </dgm:t>
    </dgm:pt>
    <dgm:pt modelId="{527D1852-E668-374F-AAF6-A334CC44A9B7}" type="pres">
      <dgm:prSet presAssocID="{AFC37C8C-7356-9947-867B-BF42F0607853}" presName="arrow" presStyleLbl="node1" presStyleIdx="2" presStyleCnt="3"/>
      <dgm:spPr/>
      <dgm:t>
        <a:bodyPr/>
        <a:lstStyle/>
        <a:p>
          <a:endParaRPr lang="en-US"/>
        </a:p>
      </dgm:t>
    </dgm:pt>
    <dgm:pt modelId="{3557476D-B5AB-2941-B2EA-D511EB192506}" type="pres">
      <dgm:prSet presAssocID="{AFC37C8C-7356-9947-867B-BF42F0607853}" presName="descendantArrow" presStyleCnt="0"/>
      <dgm:spPr/>
    </dgm:pt>
    <dgm:pt modelId="{9EAA5422-BB69-CB4B-8205-122C3E4C6ED3}" type="pres">
      <dgm:prSet presAssocID="{69C52788-935C-674C-A257-4E6E66C0052C}" presName="childTextArrow" presStyleLbl="fgAccFollowNode1" presStyleIdx="2" presStyleCnt="3">
        <dgm:presLayoutVars>
          <dgm:bulletEnabled val="1"/>
        </dgm:presLayoutVars>
      </dgm:prSet>
      <dgm:spPr/>
      <dgm:t>
        <a:bodyPr/>
        <a:lstStyle/>
        <a:p>
          <a:endParaRPr lang="en-US"/>
        </a:p>
      </dgm:t>
    </dgm:pt>
  </dgm:ptLst>
  <dgm:cxnLst>
    <dgm:cxn modelId="{BB973523-6F17-0840-9A74-F823B8AFAD09}" srcId="{CB6662D4-9130-9A44-B49D-6770004566F0}" destId="{6C839C46-22FA-AE4E-B8AA-01AD0778BCD3}" srcOrd="2" destOrd="0" parTransId="{6E9E3CA8-9D3D-3843-ADC6-51FAC599DE54}" sibTransId="{DDD596FF-6077-D349-A05B-4C9B73A0556D}"/>
    <dgm:cxn modelId="{B93DCF1E-E33D-124B-B828-5F808A400A4E}" type="presOf" srcId="{7A97C91A-024D-1046-B979-A82F15D0EDCB}" destId="{171906C1-2300-0544-8BBB-342DB157EB89}" srcOrd="1" destOrd="0" presId="urn:microsoft.com/office/officeart/2005/8/layout/process4"/>
    <dgm:cxn modelId="{7A3C8E95-301D-AB4F-9992-55D4C5EC0D97}" type="presOf" srcId="{CB6662D4-9130-9A44-B49D-6770004566F0}" destId="{51581F43-798E-2949-A83F-E9F1BD01C3CD}" srcOrd="0" destOrd="0" presId="urn:microsoft.com/office/officeart/2005/8/layout/process4"/>
    <dgm:cxn modelId="{0BD90A5E-2058-7D4A-A4DC-F8DB7E123A32}" type="presOf" srcId="{AFC37C8C-7356-9947-867B-BF42F0607853}" destId="{527D1852-E668-374F-AAF6-A334CC44A9B7}" srcOrd="1" destOrd="0" presId="urn:microsoft.com/office/officeart/2005/8/layout/process4"/>
    <dgm:cxn modelId="{933010CB-0CAF-2F49-AC7C-2106F1E10A4B}" srcId="{7A97C91A-024D-1046-B979-A82F15D0EDCB}" destId="{E2DF9483-70E8-E044-B343-01BE9E1851B5}" srcOrd="0" destOrd="0" parTransId="{8D1C51FC-0C5E-1D41-BE78-6350620E0D24}" sibTransId="{217CBACD-6498-CB48-A337-EFBB173F07D1}"/>
    <dgm:cxn modelId="{ECF872E7-D904-0047-A2D2-3DD6FA362400}" type="presOf" srcId="{69C52788-935C-674C-A257-4E6E66C0052C}" destId="{9EAA5422-BB69-CB4B-8205-122C3E4C6ED3}" srcOrd="0" destOrd="0" presId="urn:microsoft.com/office/officeart/2005/8/layout/process4"/>
    <dgm:cxn modelId="{C2ACAD00-DF7A-D040-A349-7998B09DC3F4}" type="presOf" srcId="{6C839C46-22FA-AE4E-B8AA-01AD0778BCD3}" destId="{D0A79AF4-B9F2-3846-A878-8983FD57CFE8}" srcOrd="1" destOrd="0" presId="urn:microsoft.com/office/officeart/2005/8/layout/process4"/>
    <dgm:cxn modelId="{47C7980E-7538-BD4E-BD3A-90E5A0671C2A}" srcId="{AFC37C8C-7356-9947-867B-BF42F0607853}" destId="{69C52788-935C-674C-A257-4E6E66C0052C}" srcOrd="0" destOrd="0" parTransId="{161BE818-30B8-1046-92BA-EF45FF6A62EF}" sibTransId="{7F38839E-E64D-B141-97F5-C4D0C62F3DC0}"/>
    <dgm:cxn modelId="{E9698A9D-BA76-2B42-9198-60FB24BAC156}" srcId="{CB6662D4-9130-9A44-B49D-6770004566F0}" destId="{7A97C91A-024D-1046-B979-A82F15D0EDCB}" srcOrd="1" destOrd="0" parTransId="{CF432669-BD7F-B946-87DC-AE2E1C032241}" sibTransId="{493CB03D-6C52-F443-8557-2753BE74B81C}"/>
    <dgm:cxn modelId="{D9C34B79-AECE-864C-9652-56469A48DF2F}" srcId="{CB6662D4-9130-9A44-B49D-6770004566F0}" destId="{AFC37C8C-7356-9947-867B-BF42F0607853}" srcOrd="0" destOrd="0" parTransId="{0C8F3A11-8661-0F42-9DD9-137CE33F101A}" sibTransId="{9F686018-E993-E549-8CC1-C16DA9FB5C92}"/>
    <dgm:cxn modelId="{737D0FD3-8955-9848-9F05-582746BBD797}" type="presOf" srcId="{7A97C91A-024D-1046-B979-A82F15D0EDCB}" destId="{37EC962A-B47A-9A4D-B556-D9A9A28D04B9}" srcOrd="0" destOrd="0" presId="urn:microsoft.com/office/officeart/2005/8/layout/process4"/>
    <dgm:cxn modelId="{E784607E-F4FD-874D-85F2-40A35C79C8AA}" type="presOf" srcId="{6C839C46-22FA-AE4E-B8AA-01AD0778BCD3}" destId="{D64B817E-9B38-BF48-A11E-629F38D3E6C6}" srcOrd="0" destOrd="0" presId="urn:microsoft.com/office/officeart/2005/8/layout/process4"/>
    <dgm:cxn modelId="{362B6034-A5AB-A94F-9D0F-1BD4D8BF7E8B}" type="presOf" srcId="{C91E1954-A46C-694F-98DE-1F9D66725BEA}" destId="{9F896BE3-6E84-9348-826E-108218A30F34}" srcOrd="0" destOrd="0" presId="urn:microsoft.com/office/officeart/2005/8/layout/process4"/>
    <dgm:cxn modelId="{FDB7C1BC-76A3-2742-BFEA-275999D7063D}" type="presOf" srcId="{AFC37C8C-7356-9947-867B-BF42F0607853}" destId="{C36F93DA-7273-A54B-A94D-9EB30D2866A5}" srcOrd="0" destOrd="0" presId="urn:microsoft.com/office/officeart/2005/8/layout/process4"/>
    <dgm:cxn modelId="{3F10C814-C0C5-8F45-8D2A-6A06ADDAB66B}" srcId="{6C839C46-22FA-AE4E-B8AA-01AD0778BCD3}" destId="{C91E1954-A46C-694F-98DE-1F9D66725BEA}" srcOrd="0" destOrd="0" parTransId="{4CDF7BC0-C650-B14F-B060-8FFE20C08D1A}" sibTransId="{87598CB5-32B2-1C4F-B368-06585F7FD43E}"/>
    <dgm:cxn modelId="{62B1CB14-DAFA-3B44-BE37-D74DD1CE6046}" type="presOf" srcId="{E2DF9483-70E8-E044-B343-01BE9E1851B5}" destId="{361BC052-9B17-C14E-9246-FB0A7B15E7E6}" srcOrd="0" destOrd="0" presId="urn:microsoft.com/office/officeart/2005/8/layout/process4"/>
    <dgm:cxn modelId="{8F0D7606-AF8B-594D-81B2-A06F44F88C9B}" type="presParOf" srcId="{51581F43-798E-2949-A83F-E9F1BD01C3CD}" destId="{76B6358E-865E-9640-8527-0D08C18728ED}" srcOrd="0" destOrd="0" presId="urn:microsoft.com/office/officeart/2005/8/layout/process4"/>
    <dgm:cxn modelId="{1EBB6910-1395-5742-84AD-E031C070BB0C}" type="presParOf" srcId="{76B6358E-865E-9640-8527-0D08C18728ED}" destId="{D64B817E-9B38-BF48-A11E-629F38D3E6C6}" srcOrd="0" destOrd="0" presId="urn:microsoft.com/office/officeart/2005/8/layout/process4"/>
    <dgm:cxn modelId="{398948B4-BCA9-374B-B2E7-51B91C0440B8}" type="presParOf" srcId="{76B6358E-865E-9640-8527-0D08C18728ED}" destId="{D0A79AF4-B9F2-3846-A878-8983FD57CFE8}" srcOrd="1" destOrd="0" presId="urn:microsoft.com/office/officeart/2005/8/layout/process4"/>
    <dgm:cxn modelId="{1E07B395-0263-654A-9A61-D44CCB1CF174}" type="presParOf" srcId="{76B6358E-865E-9640-8527-0D08C18728ED}" destId="{82D4713B-4649-2743-92D2-95C9F09BAC0B}" srcOrd="2" destOrd="0" presId="urn:microsoft.com/office/officeart/2005/8/layout/process4"/>
    <dgm:cxn modelId="{1E47BC42-2637-1743-BBA8-C235D2330355}" type="presParOf" srcId="{82D4713B-4649-2743-92D2-95C9F09BAC0B}" destId="{9F896BE3-6E84-9348-826E-108218A30F34}" srcOrd="0" destOrd="0" presId="urn:microsoft.com/office/officeart/2005/8/layout/process4"/>
    <dgm:cxn modelId="{C536F48E-CB88-8148-AAEB-4BAE6B6E27A2}" type="presParOf" srcId="{51581F43-798E-2949-A83F-E9F1BD01C3CD}" destId="{C38D2B94-2DEF-D04E-A183-5C2AC0A1D16C}" srcOrd="1" destOrd="0" presId="urn:microsoft.com/office/officeart/2005/8/layout/process4"/>
    <dgm:cxn modelId="{17539703-12AA-5249-9B30-025124C8ADBB}" type="presParOf" srcId="{51581F43-798E-2949-A83F-E9F1BD01C3CD}" destId="{A8B66F51-C2D7-FD45-8F1F-98EA294A1BC4}" srcOrd="2" destOrd="0" presId="urn:microsoft.com/office/officeart/2005/8/layout/process4"/>
    <dgm:cxn modelId="{58F22E85-005C-3A48-88B6-FBFD50787655}" type="presParOf" srcId="{A8B66F51-C2D7-FD45-8F1F-98EA294A1BC4}" destId="{37EC962A-B47A-9A4D-B556-D9A9A28D04B9}" srcOrd="0" destOrd="0" presId="urn:microsoft.com/office/officeart/2005/8/layout/process4"/>
    <dgm:cxn modelId="{A512F192-7ABD-304D-BBAD-ED2E4408A6C4}" type="presParOf" srcId="{A8B66F51-C2D7-FD45-8F1F-98EA294A1BC4}" destId="{171906C1-2300-0544-8BBB-342DB157EB89}" srcOrd="1" destOrd="0" presId="urn:microsoft.com/office/officeart/2005/8/layout/process4"/>
    <dgm:cxn modelId="{4D921798-6063-644C-8F65-964EB8657060}" type="presParOf" srcId="{A8B66F51-C2D7-FD45-8F1F-98EA294A1BC4}" destId="{39B2F4D0-A10F-E045-A453-BE4E0DECEFF7}" srcOrd="2" destOrd="0" presId="urn:microsoft.com/office/officeart/2005/8/layout/process4"/>
    <dgm:cxn modelId="{1DAED5BF-88F9-3A47-AC4D-1576282C543B}" type="presParOf" srcId="{39B2F4D0-A10F-E045-A453-BE4E0DECEFF7}" destId="{361BC052-9B17-C14E-9246-FB0A7B15E7E6}" srcOrd="0" destOrd="0" presId="urn:microsoft.com/office/officeart/2005/8/layout/process4"/>
    <dgm:cxn modelId="{3CCE0E11-A059-A940-9CA6-48E54AF55055}" type="presParOf" srcId="{51581F43-798E-2949-A83F-E9F1BD01C3CD}" destId="{41A83F3C-9511-994B-8ACA-142D7D51FF1E}" srcOrd="3" destOrd="0" presId="urn:microsoft.com/office/officeart/2005/8/layout/process4"/>
    <dgm:cxn modelId="{C827C82A-20EF-2E45-A045-52ED753D629E}" type="presParOf" srcId="{51581F43-798E-2949-A83F-E9F1BD01C3CD}" destId="{EDFF2BAB-1658-1348-9D52-78352912A04C}" srcOrd="4" destOrd="0" presId="urn:microsoft.com/office/officeart/2005/8/layout/process4"/>
    <dgm:cxn modelId="{B66FE494-3A43-054C-B930-E48B9C52F1AA}" type="presParOf" srcId="{EDFF2BAB-1658-1348-9D52-78352912A04C}" destId="{C36F93DA-7273-A54B-A94D-9EB30D2866A5}" srcOrd="0" destOrd="0" presId="urn:microsoft.com/office/officeart/2005/8/layout/process4"/>
    <dgm:cxn modelId="{44237EAB-212A-C442-B4CD-3E8BD99C809A}" type="presParOf" srcId="{EDFF2BAB-1658-1348-9D52-78352912A04C}" destId="{527D1852-E668-374F-AAF6-A334CC44A9B7}" srcOrd="1" destOrd="0" presId="urn:microsoft.com/office/officeart/2005/8/layout/process4"/>
    <dgm:cxn modelId="{D82859E2-BB56-A14E-BE3A-D9DF22284337}" type="presParOf" srcId="{EDFF2BAB-1658-1348-9D52-78352912A04C}" destId="{3557476D-B5AB-2941-B2EA-D511EB192506}" srcOrd="2" destOrd="0" presId="urn:microsoft.com/office/officeart/2005/8/layout/process4"/>
    <dgm:cxn modelId="{5EA0BC85-674B-804D-A016-8F58E1C35774}" type="presParOf" srcId="{3557476D-B5AB-2941-B2EA-D511EB192506}" destId="{9EAA5422-BB69-CB4B-8205-122C3E4C6ED3}"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87C35F-ADCE-D64D-9D51-20B48A182D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BB2226EF-4220-CD4B-B7C5-717F8FAE32FB}">
      <dgm:prSet phldrT="[Text]"/>
      <dgm:spPr>
        <a:solidFill>
          <a:srgbClr val="660066"/>
        </a:solidFill>
        <a:effectLst>
          <a:glow rad="101600">
            <a:srgbClr val="660066">
              <a:alpha val="75000"/>
            </a:srgbClr>
          </a:glow>
          <a:softEdge rad="76200"/>
        </a:effectLst>
      </dgm:spPr>
      <dgm:t>
        <a:bodyPr/>
        <a:lstStyle/>
        <a:p>
          <a:r>
            <a:rPr lang="en-US" dirty="0" smtClean="0"/>
            <a:t>For Linux 2.6 the Elevator algorithm has been augmented by two additional algorithms:</a:t>
          </a:r>
          <a:endParaRPr lang="en-US" dirty="0"/>
        </a:p>
      </dgm:t>
    </dgm:pt>
    <dgm:pt modelId="{CACBB89A-500D-F847-8E00-5F08B6406EB6}" type="parTrans" cxnId="{04600894-B114-0C4B-BEAA-390AFEACF92C}">
      <dgm:prSet/>
      <dgm:spPr/>
      <dgm:t>
        <a:bodyPr/>
        <a:lstStyle/>
        <a:p>
          <a:endParaRPr lang="en-US"/>
        </a:p>
      </dgm:t>
    </dgm:pt>
    <dgm:pt modelId="{A566EB83-F225-7848-8C1F-8ABCCE79ABB8}" type="sibTrans" cxnId="{04600894-B114-0C4B-BEAA-390AFEACF92C}">
      <dgm:prSet/>
      <dgm:spPr/>
      <dgm:t>
        <a:bodyPr/>
        <a:lstStyle/>
        <a:p>
          <a:endParaRPr lang="en-US"/>
        </a:p>
      </dgm:t>
    </dgm:pt>
    <dgm:pt modelId="{5BAB64CF-551A-6F4B-91E4-D63D1B8B4764}">
      <dgm:prSet/>
      <dgm:spPr>
        <a:effectLst>
          <a:glow rad="101600">
            <a:srgbClr val="660066">
              <a:alpha val="75000"/>
            </a:srgbClr>
          </a:glow>
        </a:effectLst>
      </dgm:spPr>
      <dgm:t>
        <a:bodyPr/>
        <a:lstStyle/>
        <a:p>
          <a:r>
            <a:rPr lang="en-US" smtClean="0"/>
            <a:t>the deadline I/O scheduler</a:t>
          </a:r>
          <a:endParaRPr lang="en-US" dirty="0" smtClean="0"/>
        </a:p>
      </dgm:t>
    </dgm:pt>
    <dgm:pt modelId="{82FF1470-02F3-044F-9C23-4803EFE30BEF}" type="parTrans" cxnId="{C38FE11C-5A1F-9F43-8BC1-EF062C70DF84}">
      <dgm:prSet/>
      <dgm:spPr/>
      <dgm:t>
        <a:bodyPr/>
        <a:lstStyle/>
        <a:p>
          <a:endParaRPr lang="en-US"/>
        </a:p>
      </dgm:t>
    </dgm:pt>
    <dgm:pt modelId="{6F4BEB8D-9112-794B-ADE3-3B98EB7FB43B}" type="sibTrans" cxnId="{C38FE11C-5A1F-9F43-8BC1-EF062C70DF84}">
      <dgm:prSet/>
      <dgm:spPr/>
      <dgm:t>
        <a:bodyPr/>
        <a:lstStyle/>
        <a:p>
          <a:endParaRPr lang="en-US"/>
        </a:p>
      </dgm:t>
    </dgm:pt>
    <dgm:pt modelId="{C273EF94-DE35-6649-80E4-7A4837607C4D}">
      <dgm:prSet/>
      <dgm:spPr>
        <a:effectLst>
          <a:glow rad="101600">
            <a:srgbClr val="660066">
              <a:alpha val="75000"/>
            </a:srgbClr>
          </a:glow>
        </a:effectLst>
      </dgm:spPr>
      <dgm:t>
        <a:bodyPr/>
        <a:lstStyle/>
        <a:p>
          <a:r>
            <a:rPr lang="en-US" smtClean="0"/>
            <a:t>the anticipatory I/O scheduler</a:t>
          </a:r>
          <a:endParaRPr lang="en-US" dirty="0"/>
        </a:p>
      </dgm:t>
    </dgm:pt>
    <dgm:pt modelId="{28BCD13A-8383-2A49-BACA-3557D37A4A4C}" type="parTrans" cxnId="{B01E3BF9-C5A9-1B46-88CA-717A849ABB9C}">
      <dgm:prSet/>
      <dgm:spPr/>
      <dgm:t>
        <a:bodyPr/>
        <a:lstStyle/>
        <a:p>
          <a:endParaRPr lang="en-US"/>
        </a:p>
      </dgm:t>
    </dgm:pt>
    <dgm:pt modelId="{7E32CEEC-0A83-274E-8EFB-65AA8B9AFBF7}" type="sibTrans" cxnId="{B01E3BF9-C5A9-1B46-88CA-717A849ABB9C}">
      <dgm:prSet/>
      <dgm:spPr/>
      <dgm:t>
        <a:bodyPr/>
        <a:lstStyle/>
        <a:p>
          <a:endParaRPr lang="en-US"/>
        </a:p>
      </dgm:t>
    </dgm:pt>
    <dgm:pt modelId="{94442965-4039-8447-ABD7-1F0D07C9742F}" type="pres">
      <dgm:prSet presAssocID="{C687C35F-ADCE-D64D-9D51-20B48A182D64}" presName="Name0" presStyleCnt="0">
        <dgm:presLayoutVars>
          <dgm:dir/>
          <dgm:animLvl val="lvl"/>
          <dgm:resizeHandles val="exact"/>
        </dgm:presLayoutVars>
      </dgm:prSet>
      <dgm:spPr/>
      <dgm:t>
        <a:bodyPr/>
        <a:lstStyle/>
        <a:p>
          <a:endParaRPr lang="en-US"/>
        </a:p>
      </dgm:t>
    </dgm:pt>
    <dgm:pt modelId="{767BD3F5-AC0F-974F-A740-B2532B380A1F}" type="pres">
      <dgm:prSet presAssocID="{BB2226EF-4220-CD4B-B7C5-717F8FAE32FB}" presName="composite" presStyleCnt="0"/>
      <dgm:spPr/>
    </dgm:pt>
    <dgm:pt modelId="{668FD193-D9EA-B242-8994-9DC1281D105D}" type="pres">
      <dgm:prSet presAssocID="{BB2226EF-4220-CD4B-B7C5-717F8FAE32FB}" presName="parTx" presStyleLbl="alignNode1" presStyleIdx="0" presStyleCnt="1">
        <dgm:presLayoutVars>
          <dgm:chMax val="0"/>
          <dgm:chPref val="0"/>
          <dgm:bulletEnabled val="1"/>
        </dgm:presLayoutVars>
      </dgm:prSet>
      <dgm:spPr/>
      <dgm:t>
        <a:bodyPr/>
        <a:lstStyle/>
        <a:p>
          <a:endParaRPr lang="en-US"/>
        </a:p>
      </dgm:t>
    </dgm:pt>
    <dgm:pt modelId="{D5B49B7A-357D-5B4D-9A56-45CDB453ABD9}" type="pres">
      <dgm:prSet presAssocID="{BB2226EF-4220-CD4B-B7C5-717F8FAE32FB}" presName="desTx" presStyleLbl="alignAccFollowNode1" presStyleIdx="0" presStyleCnt="1" custLinFactNeighborY="6457">
        <dgm:presLayoutVars>
          <dgm:bulletEnabled val="1"/>
        </dgm:presLayoutVars>
      </dgm:prSet>
      <dgm:spPr/>
      <dgm:t>
        <a:bodyPr/>
        <a:lstStyle/>
        <a:p>
          <a:endParaRPr lang="en-US"/>
        </a:p>
      </dgm:t>
    </dgm:pt>
  </dgm:ptLst>
  <dgm:cxnLst>
    <dgm:cxn modelId="{B01E3BF9-C5A9-1B46-88CA-717A849ABB9C}" srcId="{BB2226EF-4220-CD4B-B7C5-717F8FAE32FB}" destId="{C273EF94-DE35-6649-80E4-7A4837607C4D}" srcOrd="1" destOrd="0" parTransId="{28BCD13A-8383-2A49-BACA-3557D37A4A4C}" sibTransId="{7E32CEEC-0A83-274E-8EFB-65AA8B9AFBF7}"/>
    <dgm:cxn modelId="{B90C28EA-0870-344F-B751-6EFB8A2478B9}" type="presOf" srcId="{C687C35F-ADCE-D64D-9D51-20B48A182D64}" destId="{94442965-4039-8447-ABD7-1F0D07C9742F}" srcOrd="0" destOrd="0" presId="urn:microsoft.com/office/officeart/2005/8/layout/hList1"/>
    <dgm:cxn modelId="{C38FE11C-5A1F-9F43-8BC1-EF062C70DF84}" srcId="{BB2226EF-4220-CD4B-B7C5-717F8FAE32FB}" destId="{5BAB64CF-551A-6F4B-91E4-D63D1B8B4764}" srcOrd="0" destOrd="0" parTransId="{82FF1470-02F3-044F-9C23-4803EFE30BEF}" sibTransId="{6F4BEB8D-9112-794B-ADE3-3B98EB7FB43B}"/>
    <dgm:cxn modelId="{8869FF2C-8861-E644-B437-E2A7DF388D0F}" type="presOf" srcId="{5BAB64CF-551A-6F4B-91E4-D63D1B8B4764}" destId="{D5B49B7A-357D-5B4D-9A56-45CDB453ABD9}" srcOrd="0" destOrd="0" presId="urn:microsoft.com/office/officeart/2005/8/layout/hList1"/>
    <dgm:cxn modelId="{444971FF-C772-DB49-BDFE-6EB3BD28A22F}" type="presOf" srcId="{C273EF94-DE35-6649-80E4-7A4837607C4D}" destId="{D5B49B7A-357D-5B4D-9A56-45CDB453ABD9}" srcOrd="0" destOrd="1" presId="urn:microsoft.com/office/officeart/2005/8/layout/hList1"/>
    <dgm:cxn modelId="{04600894-B114-0C4B-BEAA-390AFEACF92C}" srcId="{C687C35F-ADCE-D64D-9D51-20B48A182D64}" destId="{BB2226EF-4220-CD4B-B7C5-717F8FAE32FB}" srcOrd="0" destOrd="0" parTransId="{CACBB89A-500D-F847-8E00-5F08B6406EB6}" sibTransId="{A566EB83-F225-7848-8C1F-8ABCCE79ABB8}"/>
    <dgm:cxn modelId="{F83BFFF3-05AB-6E4B-9A92-C08A5F63E5F5}" type="presOf" srcId="{BB2226EF-4220-CD4B-B7C5-717F8FAE32FB}" destId="{668FD193-D9EA-B242-8994-9DC1281D105D}" srcOrd="0" destOrd="0" presId="urn:microsoft.com/office/officeart/2005/8/layout/hList1"/>
    <dgm:cxn modelId="{8DBFC86A-BAC7-2645-9832-6F4CF6CB30D8}" type="presParOf" srcId="{94442965-4039-8447-ABD7-1F0D07C9742F}" destId="{767BD3F5-AC0F-974F-A740-B2532B380A1F}" srcOrd="0" destOrd="0" presId="urn:microsoft.com/office/officeart/2005/8/layout/hList1"/>
    <dgm:cxn modelId="{5388CF6F-FA32-2041-8016-C176CEEDF3D4}" type="presParOf" srcId="{767BD3F5-AC0F-974F-A740-B2532B380A1F}" destId="{668FD193-D9EA-B242-8994-9DC1281D105D}" srcOrd="0" destOrd="0" presId="urn:microsoft.com/office/officeart/2005/8/layout/hList1"/>
    <dgm:cxn modelId="{889148E3-450F-F648-BC5E-95F360254420}" type="presParOf" srcId="{767BD3F5-AC0F-974F-A740-B2532B380A1F}" destId="{D5B49B7A-357D-5B4D-9A56-45CDB453ABD9}"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A2D587-A552-9749-9C9A-3081326DC2A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4DD1592-9E36-A94C-840E-09E5F697BC28}">
      <dgm:prSet phldrT="[Text]"/>
      <dgm:spPr/>
      <dgm:t>
        <a:bodyPr/>
        <a:lstStyle/>
        <a:p>
          <a:r>
            <a:rPr lang="en-NZ" dirty="0" smtClean="0"/>
            <a:t>Windows offers two modes of I/O operation</a:t>
          </a:r>
          <a:endParaRPr lang="en-US" dirty="0"/>
        </a:p>
      </dgm:t>
    </dgm:pt>
    <dgm:pt modelId="{0993C777-4165-DE40-A730-1652BA5FED54}" type="parTrans" cxnId="{0AB0D812-ACA6-694E-96ED-484E785E20AC}">
      <dgm:prSet/>
      <dgm:spPr/>
      <dgm:t>
        <a:bodyPr/>
        <a:lstStyle/>
        <a:p>
          <a:endParaRPr lang="en-US"/>
        </a:p>
      </dgm:t>
    </dgm:pt>
    <dgm:pt modelId="{D91C484F-5706-734D-A7EB-1323EBCD9A15}" type="sibTrans" cxnId="{0AB0D812-ACA6-694E-96ED-484E785E20AC}">
      <dgm:prSet/>
      <dgm:spPr/>
      <dgm:t>
        <a:bodyPr/>
        <a:lstStyle/>
        <a:p>
          <a:endParaRPr lang="en-US"/>
        </a:p>
      </dgm:t>
    </dgm:pt>
    <dgm:pt modelId="{35904B0A-CA3E-4D43-BD55-FCAF9BC58C62}">
      <dgm:prSet phldrT="[Text]"/>
      <dgm:spPr/>
      <dgm:t>
        <a:bodyPr/>
        <a:lstStyle/>
        <a:p>
          <a:r>
            <a:rPr lang="en-NZ" dirty="0" smtClean="0"/>
            <a:t>asynchronous</a:t>
          </a:r>
          <a:endParaRPr lang="en-US" dirty="0"/>
        </a:p>
      </dgm:t>
    </dgm:pt>
    <dgm:pt modelId="{EE72DC1B-7C2E-3941-80B5-6BA9D78FC9DA}" type="parTrans" cxnId="{A4A22917-25C0-7540-B0AD-898D6A6336B5}">
      <dgm:prSet/>
      <dgm:spPr>
        <a:ln>
          <a:solidFill>
            <a:srgbClr val="660066"/>
          </a:solidFill>
        </a:ln>
        <a:effectLst>
          <a:glow rad="101600">
            <a:schemeClr val="accent2">
              <a:alpha val="75000"/>
            </a:schemeClr>
          </a:glow>
        </a:effectLst>
      </dgm:spPr>
      <dgm:t>
        <a:bodyPr/>
        <a:lstStyle/>
        <a:p>
          <a:endParaRPr lang="en-US"/>
        </a:p>
      </dgm:t>
    </dgm:pt>
    <dgm:pt modelId="{C74855B4-53BE-2847-B4BD-B1679E35758E}" type="sibTrans" cxnId="{A4A22917-25C0-7540-B0AD-898D6A6336B5}">
      <dgm:prSet/>
      <dgm:spPr/>
      <dgm:t>
        <a:bodyPr/>
        <a:lstStyle/>
        <a:p>
          <a:endParaRPr lang="en-US"/>
        </a:p>
      </dgm:t>
    </dgm:pt>
    <dgm:pt modelId="{67D0C971-C99B-414A-84C5-46551E468D49}">
      <dgm:prSet phldrT="[Text]"/>
      <dgm:spPr/>
      <dgm:t>
        <a:bodyPr/>
        <a:lstStyle/>
        <a:p>
          <a:r>
            <a:rPr lang="en-NZ" dirty="0" smtClean="0"/>
            <a:t>is used whenever possible to optimize application performance</a:t>
          </a:r>
          <a:endParaRPr lang="en-US" dirty="0"/>
        </a:p>
      </dgm:t>
    </dgm:pt>
    <dgm:pt modelId="{5C839455-3DAD-0244-8F51-F839AC1EF49C}" type="parTrans" cxnId="{F2C82F43-9CF2-3447-A48C-36A2105152AC}">
      <dgm:prSet/>
      <dgm:spPr>
        <a:ln>
          <a:solidFill>
            <a:srgbClr val="660066"/>
          </a:solidFill>
        </a:ln>
        <a:effectLst>
          <a:glow rad="101600">
            <a:schemeClr val="accent2">
              <a:alpha val="75000"/>
            </a:schemeClr>
          </a:glow>
        </a:effectLst>
      </dgm:spPr>
      <dgm:t>
        <a:bodyPr/>
        <a:lstStyle/>
        <a:p>
          <a:endParaRPr lang="en-US"/>
        </a:p>
      </dgm:t>
    </dgm:pt>
    <dgm:pt modelId="{6D8C0934-F55E-4940-9FD0-A2349D58A26F}" type="sibTrans" cxnId="{F2C82F43-9CF2-3447-A48C-36A2105152AC}">
      <dgm:prSet/>
      <dgm:spPr/>
      <dgm:t>
        <a:bodyPr/>
        <a:lstStyle/>
        <a:p>
          <a:endParaRPr lang="en-US"/>
        </a:p>
      </dgm:t>
    </dgm:pt>
    <dgm:pt modelId="{BC563A53-F7DA-8C45-BE93-EB7231B1B86E}">
      <dgm:prSet/>
      <dgm:spPr/>
      <dgm:t>
        <a:bodyPr/>
        <a:lstStyle/>
        <a:p>
          <a:r>
            <a:rPr lang="en-NZ" dirty="0" smtClean="0"/>
            <a:t>synchronous</a:t>
          </a:r>
          <a:endParaRPr lang="en-US" dirty="0"/>
        </a:p>
      </dgm:t>
    </dgm:pt>
    <dgm:pt modelId="{3AF18D82-FEBB-DF4F-9DCE-2576995AF7B3}" type="parTrans" cxnId="{5514E48E-9EA8-2447-861E-6DF1ECC8A5B6}">
      <dgm:prSet/>
      <dgm:spPr>
        <a:ln>
          <a:solidFill>
            <a:srgbClr val="660066"/>
          </a:solidFill>
        </a:ln>
        <a:effectLst>
          <a:glow rad="101600">
            <a:schemeClr val="accent2">
              <a:alpha val="75000"/>
            </a:schemeClr>
          </a:glow>
        </a:effectLst>
      </dgm:spPr>
      <dgm:t>
        <a:bodyPr/>
        <a:lstStyle/>
        <a:p>
          <a:endParaRPr lang="en-US"/>
        </a:p>
      </dgm:t>
    </dgm:pt>
    <dgm:pt modelId="{5B42827B-AD81-2649-9520-88792D986A0B}" type="sibTrans" cxnId="{5514E48E-9EA8-2447-861E-6DF1ECC8A5B6}">
      <dgm:prSet/>
      <dgm:spPr/>
      <dgm:t>
        <a:bodyPr/>
        <a:lstStyle/>
        <a:p>
          <a:endParaRPr lang="en-US"/>
        </a:p>
      </dgm:t>
    </dgm:pt>
    <dgm:pt modelId="{428FC02F-3D17-4342-9FA9-7A313A95F462}">
      <dgm:prSet phldrT="[Text]"/>
      <dgm:spPr/>
      <dgm:t>
        <a:bodyPr/>
        <a:lstStyle/>
        <a:p>
          <a:r>
            <a:rPr lang="en-NZ" dirty="0" smtClean="0"/>
            <a:t>the application is blocked until the I/O operation completes</a:t>
          </a:r>
          <a:endParaRPr lang="en-US" dirty="0"/>
        </a:p>
      </dgm:t>
    </dgm:pt>
    <dgm:pt modelId="{4483A35B-0D5D-3C4B-B195-C51BBCDBB561}" type="parTrans" cxnId="{E8BBB294-50F7-324B-BD4B-8EA2571A1322}">
      <dgm:prSet/>
      <dgm:spPr>
        <a:ln>
          <a:solidFill>
            <a:srgbClr val="660066"/>
          </a:solidFill>
        </a:ln>
        <a:effectLst>
          <a:glow rad="101600">
            <a:schemeClr val="accent2">
              <a:alpha val="75000"/>
            </a:schemeClr>
          </a:glow>
        </a:effectLst>
      </dgm:spPr>
      <dgm:t>
        <a:bodyPr/>
        <a:lstStyle/>
        <a:p>
          <a:endParaRPr lang="en-US"/>
        </a:p>
      </dgm:t>
    </dgm:pt>
    <dgm:pt modelId="{32392D88-D68D-FD4F-8044-39CD6AEEA722}" type="sibTrans" cxnId="{E8BBB294-50F7-324B-BD4B-8EA2571A1322}">
      <dgm:prSet/>
      <dgm:spPr/>
      <dgm:t>
        <a:bodyPr/>
        <a:lstStyle/>
        <a:p>
          <a:endParaRPr lang="en-US"/>
        </a:p>
      </dgm:t>
    </dgm:pt>
    <dgm:pt modelId="{2523F371-5531-0D40-A0A4-6358E85A0BB2}">
      <dgm:prSet/>
      <dgm:spPr/>
      <dgm:t>
        <a:bodyPr/>
        <a:lstStyle/>
        <a:p>
          <a:r>
            <a:rPr lang="en-NZ" smtClean="0"/>
            <a:t>an application initiates an I/O operation and then can continue processing while the I/O request is fulfilled</a:t>
          </a:r>
          <a:endParaRPr lang="en-NZ" dirty="0" smtClean="0"/>
        </a:p>
      </dgm:t>
    </dgm:pt>
    <dgm:pt modelId="{FC1107B5-8365-FE4A-A953-D52EEBB8756D}" type="parTrans" cxnId="{42614EDA-146D-EB4D-8395-E760BB2F18AF}">
      <dgm:prSet/>
      <dgm:spPr>
        <a:ln>
          <a:solidFill>
            <a:srgbClr val="660066"/>
          </a:solidFill>
        </a:ln>
        <a:effectLst>
          <a:glow rad="101600">
            <a:schemeClr val="accent2">
              <a:alpha val="75000"/>
            </a:schemeClr>
          </a:glow>
        </a:effectLst>
      </dgm:spPr>
      <dgm:t>
        <a:bodyPr/>
        <a:lstStyle/>
        <a:p>
          <a:endParaRPr lang="en-US"/>
        </a:p>
      </dgm:t>
    </dgm:pt>
    <dgm:pt modelId="{7580E12C-5C0B-824D-B9C6-D768F9F0A0B1}" type="sibTrans" cxnId="{42614EDA-146D-EB4D-8395-E760BB2F18AF}">
      <dgm:prSet/>
      <dgm:spPr/>
      <dgm:t>
        <a:bodyPr/>
        <a:lstStyle/>
        <a:p>
          <a:endParaRPr lang="en-US"/>
        </a:p>
      </dgm:t>
    </dgm:pt>
    <dgm:pt modelId="{E9AD8F2F-2558-BA41-AE86-A2C7A8AF385F}" type="pres">
      <dgm:prSet presAssocID="{10A2D587-A552-9749-9C9A-3081326DC2A2}" presName="hierChild1" presStyleCnt="0">
        <dgm:presLayoutVars>
          <dgm:chPref val="1"/>
          <dgm:dir/>
          <dgm:animOne val="branch"/>
          <dgm:animLvl val="lvl"/>
          <dgm:resizeHandles/>
        </dgm:presLayoutVars>
      </dgm:prSet>
      <dgm:spPr/>
      <dgm:t>
        <a:bodyPr/>
        <a:lstStyle/>
        <a:p>
          <a:endParaRPr lang="en-US"/>
        </a:p>
      </dgm:t>
    </dgm:pt>
    <dgm:pt modelId="{BA712D6F-E14B-2C4A-BADD-3977F0B513A5}" type="pres">
      <dgm:prSet presAssocID="{04DD1592-9E36-A94C-840E-09E5F697BC28}" presName="hierRoot1" presStyleCnt="0"/>
      <dgm:spPr/>
    </dgm:pt>
    <dgm:pt modelId="{88A3EC72-AEDE-CA49-8512-F18790976046}" type="pres">
      <dgm:prSet presAssocID="{04DD1592-9E36-A94C-840E-09E5F697BC28}" presName="composite" presStyleCnt="0"/>
      <dgm:spPr/>
    </dgm:pt>
    <dgm:pt modelId="{D453C912-2E6E-504E-8E11-67FD449F1221}" type="pres">
      <dgm:prSet presAssocID="{04DD1592-9E36-A94C-840E-09E5F697BC28}" presName="background" presStyleLbl="node0" presStyleIdx="0" presStyleCnt="1"/>
      <dgm:spPr>
        <a:solidFill>
          <a:schemeClr val="accent3">
            <a:lumMod val="50000"/>
          </a:schemeClr>
        </a:solidFill>
      </dgm:spPr>
      <dgm:t>
        <a:bodyPr/>
        <a:lstStyle/>
        <a:p>
          <a:endParaRPr lang="en-US"/>
        </a:p>
      </dgm:t>
    </dgm:pt>
    <dgm:pt modelId="{B493DDBD-8167-9749-B3A1-93D32A453D1A}" type="pres">
      <dgm:prSet presAssocID="{04DD1592-9E36-A94C-840E-09E5F697BC28}" presName="text" presStyleLbl="fgAcc0" presStyleIdx="0" presStyleCnt="1">
        <dgm:presLayoutVars>
          <dgm:chPref val="3"/>
        </dgm:presLayoutVars>
      </dgm:prSet>
      <dgm:spPr/>
      <dgm:t>
        <a:bodyPr/>
        <a:lstStyle/>
        <a:p>
          <a:endParaRPr lang="en-US"/>
        </a:p>
      </dgm:t>
    </dgm:pt>
    <dgm:pt modelId="{590F1DD0-DEB0-2E45-A423-A978E15CFDB2}" type="pres">
      <dgm:prSet presAssocID="{04DD1592-9E36-A94C-840E-09E5F697BC28}" presName="hierChild2" presStyleCnt="0"/>
      <dgm:spPr/>
    </dgm:pt>
    <dgm:pt modelId="{3538F62A-65C1-5C40-9822-78A7B5B313B2}" type="pres">
      <dgm:prSet presAssocID="{EE72DC1B-7C2E-3941-80B5-6BA9D78FC9DA}" presName="Name10" presStyleLbl="parChTrans1D2" presStyleIdx="0" presStyleCnt="2"/>
      <dgm:spPr/>
      <dgm:t>
        <a:bodyPr/>
        <a:lstStyle/>
        <a:p>
          <a:endParaRPr lang="en-US"/>
        </a:p>
      </dgm:t>
    </dgm:pt>
    <dgm:pt modelId="{50D0551B-D77B-CB4C-93AE-7D49BA996B18}" type="pres">
      <dgm:prSet presAssocID="{35904B0A-CA3E-4D43-BD55-FCAF9BC58C62}" presName="hierRoot2" presStyleCnt="0"/>
      <dgm:spPr/>
    </dgm:pt>
    <dgm:pt modelId="{9CA93C84-8194-3943-A235-352E916F45EC}" type="pres">
      <dgm:prSet presAssocID="{35904B0A-CA3E-4D43-BD55-FCAF9BC58C62}" presName="composite2" presStyleCnt="0"/>
      <dgm:spPr/>
    </dgm:pt>
    <dgm:pt modelId="{545CADD4-10E2-6F44-BCAF-060352CD5389}" type="pres">
      <dgm:prSet presAssocID="{35904B0A-CA3E-4D43-BD55-FCAF9BC58C62}" presName="background2" presStyleLbl="node2" presStyleIdx="0" presStyleCnt="2"/>
      <dgm:spPr>
        <a:solidFill>
          <a:srgbClr val="660066"/>
        </a:solidFill>
      </dgm:spPr>
      <dgm:t>
        <a:bodyPr/>
        <a:lstStyle/>
        <a:p>
          <a:endParaRPr lang="en-US"/>
        </a:p>
      </dgm:t>
    </dgm:pt>
    <dgm:pt modelId="{061FCF91-C604-9D4B-9B10-131ED239DA0E}" type="pres">
      <dgm:prSet presAssocID="{35904B0A-CA3E-4D43-BD55-FCAF9BC58C62}" presName="text2" presStyleLbl="fgAcc2" presStyleIdx="0" presStyleCnt="2">
        <dgm:presLayoutVars>
          <dgm:chPref val="3"/>
        </dgm:presLayoutVars>
      </dgm:prSet>
      <dgm:spPr/>
      <dgm:t>
        <a:bodyPr/>
        <a:lstStyle/>
        <a:p>
          <a:endParaRPr lang="en-US"/>
        </a:p>
      </dgm:t>
    </dgm:pt>
    <dgm:pt modelId="{2A3E0C1C-9183-F54E-A31B-84FE7D30DB3B}" type="pres">
      <dgm:prSet presAssocID="{35904B0A-CA3E-4D43-BD55-FCAF9BC58C62}" presName="hierChild3" presStyleCnt="0"/>
      <dgm:spPr/>
    </dgm:pt>
    <dgm:pt modelId="{BA2E8E77-334D-EC4D-A40C-B16B5671EDD9}" type="pres">
      <dgm:prSet presAssocID="{5C839455-3DAD-0244-8F51-F839AC1EF49C}" presName="Name17" presStyleLbl="parChTrans1D3" presStyleIdx="0" presStyleCnt="3"/>
      <dgm:spPr/>
      <dgm:t>
        <a:bodyPr/>
        <a:lstStyle/>
        <a:p>
          <a:endParaRPr lang="en-US"/>
        </a:p>
      </dgm:t>
    </dgm:pt>
    <dgm:pt modelId="{24DEB626-BFE4-B941-A5E9-D69518B999C7}" type="pres">
      <dgm:prSet presAssocID="{67D0C971-C99B-414A-84C5-46551E468D49}" presName="hierRoot3" presStyleCnt="0"/>
      <dgm:spPr/>
    </dgm:pt>
    <dgm:pt modelId="{9E1788E1-B70C-A049-AC27-6ACA099FC7BD}" type="pres">
      <dgm:prSet presAssocID="{67D0C971-C99B-414A-84C5-46551E468D49}" presName="composite3" presStyleCnt="0"/>
      <dgm:spPr/>
    </dgm:pt>
    <dgm:pt modelId="{AA591E6D-33AC-654F-942C-43474B4DD74B}" type="pres">
      <dgm:prSet presAssocID="{67D0C971-C99B-414A-84C5-46551E468D49}" presName="background3" presStyleLbl="node3" presStyleIdx="0" presStyleCnt="3"/>
      <dgm:spPr>
        <a:solidFill>
          <a:srgbClr val="660066"/>
        </a:solidFill>
      </dgm:spPr>
      <dgm:t>
        <a:bodyPr/>
        <a:lstStyle/>
        <a:p>
          <a:endParaRPr lang="en-US"/>
        </a:p>
      </dgm:t>
    </dgm:pt>
    <dgm:pt modelId="{594A7CBB-6133-DA47-8AC6-B3DD2A762646}" type="pres">
      <dgm:prSet presAssocID="{67D0C971-C99B-414A-84C5-46551E468D49}" presName="text3" presStyleLbl="fgAcc3" presStyleIdx="0" presStyleCnt="3">
        <dgm:presLayoutVars>
          <dgm:chPref val="3"/>
        </dgm:presLayoutVars>
      </dgm:prSet>
      <dgm:spPr/>
      <dgm:t>
        <a:bodyPr/>
        <a:lstStyle/>
        <a:p>
          <a:endParaRPr lang="en-US"/>
        </a:p>
      </dgm:t>
    </dgm:pt>
    <dgm:pt modelId="{6D379E88-37B2-F545-A50D-E4CDA9147DC6}" type="pres">
      <dgm:prSet presAssocID="{67D0C971-C99B-414A-84C5-46551E468D49}" presName="hierChild4" presStyleCnt="0"/>
      <dgm:spPr/>
    </dgm:pt>
    <dgm:pt modelId="{A4E90692-A5AA-784A-981D-D94C3015F488}" type="pres">
      <dgm:prSet presAssocID="{FC1107B5-8365-FE4A-A953-D52EEBB8756D}" presName="Name17" presStyleLbl="parChTrans1D3" presStyleIdx="1" presStyleCnt="3"/>
      <dgm:spPr/>
      <dgm:t>
        <a:bodyPr/>
        <a:lstStyle/>
        <a:p>
          <a:endParaRPr lang="en-US"/>
        </a:p>
      </dgm:t>
    </dgm:pt>
    <dgm:pt modelId="{4FC594D1-57F0-F74D-88FE-D2D153C70EB8}" type="pres">
      <dgm:prSet presAssocID="{2523F371-5531-0D40-A0A4-6358E85A0BB2}" presName="hierRoot3" presStyleCnt="0"/>
      <dgm:spPr/>
    </dgm:pt>
    <dgm:pt modelId="{71454112-31ED-E541-AC3A-F7BCFE643277}" type="pres">
      <dgm:prSet presAssocID="{2523F371-5531-0D40-A0A4-6358E85A0BB2}" presName="composite3" presStyleCnt="0"/>
      <dgm:spPr/>
    </dgm:pt>
    <dgm:pt modelId="{3C2F5166-3910-734A-A9AC-DD24EA6AB67E}" type="pres">
      <dgm:prSet presAssocID="{2523F371-5531-0D40-A0A4-6358E85A0BB2}" presName="background3" presStyleLbl="node3" presStyleIdx="1" presStyleCnt="3"/>
      <dgm:spPr>
        <a:solidFill>
          <a:srgbClr val="660066"/>
        </a:solidFill>
      </dgm:spPr>
      <dgm:t>
        <a:bodyPr/>
        <a:lstStyle/>
        <a:p>
          <a:endParaRPr lang="en-US"/>
        </a:p>
      </dgm:t>
    </dgm:pt>
    <dgm:pt modelId="{9443679A-41CB-C540-A976-A110537CD147}" type="pres">
      <dgm:prSet presAssocID="{2523F371-5531-0D40-A0A4-6358E85A0BB2}" presName="text3" presStyleLbl="fgAcc3" presStyleIdx="1" presStyleCnt="3" custScaleX="118459">
        <dgm:presLayoutVars>
          <dgm:chPref val="3"/>
        </dgm:presLayoutVars>
      </dgm:prSet>
      <dgm:spPr/>
      <dgm:t>
        <a:bodyPr/>
        <a:lstStyle/>
        <a:p>
          <a:endParaRPr lang="en-US"/>
        </a:p>
      </dgm:t>
    </dgm:pt>
    <dgm:pt modelId="{150A30C8-F03E-5942-82C7-AB8E8BA98BB5}" type="pres">
      <dgm:prSet presAssocID="{2523F371-5531-0D40-A0A4-6358E85A0BB2}" presName="hierChild4" presStyleCnt="0"/>
      <dgm:spPr/>
    </dgm:pt>
    <dgm:pt modelId="{635EC3D1-B3DE-3349-A65D-73A7589C7706}" type="pres">
      <dgm:prSet presAssocID="{3AF18D82-FEBB-DF4F-9DCE-2576995AF7B3}" presName="Name10" presStyleLbl="parChTrans1D2" presStyleIdx="1" presStyleCnt="2"/>
      <dgm:spPr/>
      <dgm:t>
        <a:bodyPr/>
        <a:lstStyle/>
        <a:p>
          <a:endParaRPr lang="en-US"/>
        </a:p>
      </dgm:t>
    </dgm:pt>
    <dgm:pt modelId="{FAD19610-E1DF-AB4D-9EBA-D0A22F5CF7F9}" type="pres">
      <dgm:prSet presAssocID="{BC563A53-F7DA-8C45-BE93-EB7231B1B86E}" presName="hierRoot2" presStyleCnt="0"/>
      <dgm:spPr/>
    </dgm:pt>
    <dgm:pt modelId="{89FF7256-A98D-FD4B-B297-90BDF7168E39}" type="pres">
      <dgm:prSet presAssocID="{BC563A53-F7DA-8C45-BE93-EB7231B1B86E}" presName="composite2" presStyleCnt="0"/>
      <dgm:spPr/>
    </dgm:pt>
    <dgm:pt modelId="{3A3C3FC7-E886-304F-B235-A8AF5780F96E}" type="pres">
      <dgm:prSet presAssocID="{BC563A53-F7DA-8C45-BE93-EB7231B1B86E}" presName="background2" presStyleLbl="node2" presStyleIdx="1" presStyleCnt="2"/>
      <dgm:spPr>
        <a:solidFill>
          <a:schemeClr val="accent1"/>
        </a:solidFill>
        <a:effectLst/>
      </dgm:spPr>
    </dgm:pt>
    <dgm:pt modelId="{7CF72CB5-3855-6F45-84CE-ADFE0F042BD0}" type="pres">
      <dgm:prSet presAssocID="{BC563A53-F7DA-8C45-BE93-EB7231B1B86E}" presName="text2" presStyleLbl="fgAcc2" presStyleIdx="1" presStyleCnt="2">
        <dgm:presLayoutVars>
          <dgm:chPref val="3"/>
        </dgm:presLayoutVars>
      </dgm:prSet>
      <dgm:spPr/>
      <dgm:t>
        <a:bodyPr/>
        <a:lstStyle/>
        <a:p>
          <a:endParaRPr lang="en-US"/>
        </a:p>
      </dgm:t>
    </dgm:pt>
    <dgm:pt modelId="{F5A7B655-C0E8-C24F-BFCE-42235C692680}" type="pres">
      <dgm:prSet presAssocID="{BC563A53-F7DA-8C45-BE93-EB7231B1B86E}" presName="hierChild3" presStyleCnt="0"/>
      <dgm:spPr/>
    </dgm:pt>
    <dgm:pt modelId="{AA4193B7-FB09-5743-8FAF-ECD3D848578B}" type="pres">
      <dgm:prSet presAssocID="{4483A35B-0D5D-3C4B-B195-C51BBCDBB561}" presName="Name17" presStyleLbl="parChTrans1D3" presStyleIdx="2" presStyleCnt="3"/>
      <dgm:spPr/>
      <dgm:t>
        <a:bodyPr/>
        <a:lstStyle/>
        <a:p>
          <a:endParaRPr lang="en-US"/>
        </a:p>
      </dgm:t>
    </dgm:pt>
    <dgm:pt modelId="{33648705-0CAE-A240-A6E0-5D33815D0B5E}" type="pres">
      <dgm:prSet presAssocID="{428FC02F-3D17-4342-9FA9-7A313A95F462}" presName="hierRoot3" presStyleCnt="0"/>
      <dgm:spPr/>
    </dgm:pt>
    <dgm:pt modelId="{E03A8DDF-1CF3-F940-956E-AD9F571CE137}" type="pres">
      <dgm:prSet presAssocID="{428FC02F-3D17-4342-9FA9-7A313A95F462}" presName="composite3" presStyleCnt="0"/>
      <dgm:spPr/>
    </dgm:pt>
    <dgm:pt modelId="{AB7F3642-D819-A34A-BD6F-8B12DEAA5FE6}" type="pres">
      <dgm:prSet presAssocID="{428FC02F-3D17-4342-9FA9-7A313A95F462}" presName="background3" presStyleLbl="node3" presStyleIdx="2" presStyleCnt="3"/>
      <dgm:spPr/>
    </dgm:pt>
    <dgm:pt modelId="{DA921DFB-5018-984C-BA95-71D0DEDD3BDF}" type="pres">
      <dgm:prSet presAssocID="{428FC02F-3D17-4342-9FA9-7A313A95F462}" presName="text3" presStyleLbl="fgAcc3" presStyleIdx="2" presStyleCnt="3">
        <dgm:presLayoutVars>
          <dgm:chPref val="3"/>
        </dgm:presLayoutVars>
      </dgm:prSet>
      <dgm:spPr/>
      <dgm:t>
        <a:bodyPr/>
        <a:lstStyle/>
        <a:p>
          <a:endParaRPr lang="en-US"/>
        </a:p>
      </dgm:t>
    </dgm:pt>
    <dgm:pt modelId="{D2FB3E32-316B-F640-8BC9-AD0EB2ABE5DD}" type="pres">
      <dgm:prSet presAssocID="{428FC02F-3D17-4342-9FA9-7A313A95F462}" presName="hierChild4" presStyleCnt="0"/>
      <dgm:spPr/>
    </dgm:pt>
  </dgm:ptLst>
  <dgm:cxnLst>
    <dgm:cxn modelId="{43D0BC8E-DD1A-7045-8F02-258FF9FEFDB4}" type="presOf" srcId="{67D0C971-C99B-414A-84C5-46551E468D49}" destId="{594A7CBB-6133-DA47-8AC6-B3DD2A762646}" srcOrd="0" destOrd="0" presId="urn:microsoft.com/office/officeart/2005/8/layout/hierarchy1"/>
    <dgm:cxn modelId="{3B4AA7AA-C39F-7347-84DD-54C028512116}" type="presOf" srcId="{5C839455-3DAD-0244-8F51-F839AC1EF49C}" destId="{BA2E8E77-334D-EC4D-A40C-B16B5671EDD9}" srcOrd="0" destOrd="0" presId="urn:microsoft.com/office/officeart/2005/8/layout/hierarchy1"/>
    <dgm:cxn modelId="{E8BBB294-50F7-324B-BD4B-8EA2571A1322}" srcId="{BC563A53-F7DA-8C45-BE93-EB7231B1B86E}" destId="{428FC02F-3D17-4342-9FA9-7A313A95F462}" srcOrd="0" destOrd="0" parTransId="{4483A35B-0D5D-3C4B-B195-C51BBCDBB561}" sibTransId="{32392D88-D68D-FD4F-8044-39CD6AEEA722}"/>
    <dgm:cxn modelId="{38804063-B7BB-6547-B337-5E40C28BC892}" type="presOf" srcId="{2523F371-5531-0D40-A0A4-6358E85A0BB2}" destId="{9443679A-41CB-C540-A976-A110537CD147}" srcOrd="0" destOrd="0" presId="urn:microsoft.com/office/officeart/2005/8/layout/hierarchy1"/>
    <dgm:cxn modelId="{A8967580-F60E-334E-BD13-DCA781503CDB}" type="presOf" srcId="{4483A35B-0D5D-3C4B-B195-C51BBCDBB561}" destId="{AA4193B7-FB09-5743-8FAF-ECD3D848578B}" srcOrd="0" destOrd="0" presId="urn:microsoft.com/office/officeart/2005/8/layout/hierarchy1"/>
    <dgm:cxn modelId="{AF65D4EE-041E-8643-9C07-F8BAF41AEBE5}" type="presOf" srcId="{EE72DC1B-7C2E-3941-80B5-6BA9D78FC9DA}" destId="{3538F62A-65C1-5C40-9822-78A7B5B313B2}" srcOrd="0" destOrd="0" presId="urn:microsoft.com/office/officeart/2005/8/layout/hierarchy1"/>
    <dgm:cxn modelId="{A15600E8-5A51-AB43-8FD5-28739BC7A3CC}" type="presOf" srcId="{04DD1592-9E36-A94C-840E-09E5F697BC28}" destId="{B493DDBD-8167-9749-B3A1-93D32A453D1A}" srcOrd="0" destOrd="0" presId="urn:microsoft.com/office/officeart/2005/8/layout/hierarchy1"/>
    <dgm:cxn modelId="{2EF00766-883B-CA43-A975-F60B39A6BD76}" type="presOf" srcId="{FC1107B5-8365-FE4A-A953-D52EEBB8756D}" destId="{A4E90692-A5AA-784A-981D-D94C3015F488}" srcOrd="0" destOrd="0" presId="urn:microsoft.com/office/officeart/2005/8/layout/hierarchy1"/>
    <dgm:cxn modelId="{63440D8E-CB7A-CB44-A254-00341EBB17DC}" type="presOf" srcId="{3AF18D82-FEBB-DF4F-9DCE-2576995AF7B3}" destId="{635EC3D1-B3DE-3349-A65D-73A7589C7706}" srcOrd="0" destOrd="0" presId="urn:microsoft.com/office/officeart/2005/8/layout/hierarchy1"/>
    <dgm:cxn modelId="{F2C82F43-9CF2-3447-A48C-36A2105152AC}" srcId="{35904B0A-CA3E-4D43-BD55-FCAF9BC58C62}" destId="{67D0C971-C99B-414A-84C5-46551E468D49}" srcOrd="0" destOrd="0" parTransId="{5C839455-3DAD-0244-8F51-F839AC1EF49C}" sibTransId="{6D8C0934-F55E-4940-9FD0-A2349D58A26F}"/>
    <dgm:cxn modelId="{D57AB26B-EBDE-3C44-AC9F-A1DAB76FA711}" type="presOf" srcId="{428FC02F-3D17-4342-9FA9-7A313A95F462}" destId="{DA921DFB-5018-984C-BA95-71D0DEDD3BDF}" srcOrd="0" destOrd="0" presId="urn:microsoft.com/office/officeart/2005/8/layout/hierarchy1"/>
    <dgm:cxn modelId="{6D9F7BC5-B809-B447-B271-C42BDC90807C}" type="presOf" srcId="{35904B0A-CA3E-4D43-BD55-FCAF9BC58C62}" destId="{061FCF91-C604-9D4B-9B10-131ED239DA0E}" srcOrd="0" destOrd="0" presId="urn:microsoft.com/office/officeart/2005/8/layout/hierarchy1"/>
    <dgm:cxn modelId="{0AB0D812-ACA6-694E-96ED-484E785E20AC}" srcId="{10A2D587-A552-9749-9C9A-3081326DC2A2}" destId="{04DD1592-9E36-A94C-840E-09E5F697BC28}" srcOrd="0" destOrd="0" parTransId="{0993C777-4165-DE40-A730-1652BA5FED54}" sibTransId="{D91C484F-5706-734D-A7EB-1323EBCD9A15}"/>
    <dgm:cxn modelId="{5514E48E-9EA8-2447-861E-6DF1ECC8A5B6}" srcId="{04DD1592-9E36-A94C-840E-09E5F697BC28}" destId="{BC563A53-F7DA-8C45-BE93-EB7231B1B86E}" srcOrd="1" destOrd="0" parTransId="{3AF18D82-FEBB-DF4F-9DCE-2576995AF7B3}" sibTransId="{5B42827B-AD81-2649-9520-88792D986A0B}"/>
    <dgm:cxn modelId="{A4A22917-25C0-7540-B0AD-898D6A6336B5}" srcId="{04DD1592-9E36-A94C-840E-09E5F697BC28}" destId="{35904B0A-CA3E-4D43-BD55-FCAF9BC58C62}" srcOrd="0" destOrd="0" parTransId="{EE72DC1B-7C2E-3941-80B5-6BA9D78FC9DA}" sibTransId="{C74855B4-53BE-2847-B4BD-B1679E35758E}"/>
    <dgm:cxn modelId="{D994D898-2C45-D04B-9449-EB4923BD49BE}" type="presOf" srcId="{BC563A53-F7DA-8C45-BE93-EB7231B1B86E}" destId="{7CF72CB5-3855-6F45-84CE-ADFE0F042BD0}" srcOrd="0" destOrd="0" presId="urn:microsoft.com/office/officeart/2005/8/layout/hierarchy1"/>
    <dgm:cxn modelId="{42614EDA-146D-EB4D-8395-E760BB2F18AF}" srcId="{35904B0A-CA3E-4D43-BD55-FCAF9BC58C62}" destId="{2523F371-5531-0D40-A0A4-6358E85A0BB2}" srcOrd="1" destOrd="0" parTransId="{FC1107B5-8365-FE4A-A953-D52EEBB8756D}" sibTransId="{7580E12C-5C0B-824D-B9C6-D768F9F0A0B1}"/>
    <dgm:cxn modelId="{ABC7CAA9-3F32-E144-BE25-41C5483644E4}" type="presOf" srcId="{10A2D587-A552-9749-9C9A-3081326DC2A2}" destId="{E9AD8F2F-2558-BA41-AE86-A2C7A8AF385F}" srcOrd="0" destOrd="0" presId="urn:microsoft.com/office/officeart/2005/8/layout/hierarchy1"/>
    <dgm:cxn modelId="{F82D5C0F-9EBD-0F47-B521-1C5B90B7CC4A}" type="presParOf" srcId="{E9AD8F2F-2558-BA41-AE86-A2C7A8AF385F}" destId="{BA712D6F-E14B-2C4A-BADD-3977F0B513A5}" srcOrd="0" destOrd="0" presId="urn:microsoft.com/office/officeart/2005/8/layout/hierarchy1"/>
    <dgm:cxn modelId="{D4130E50-6A2E-7A43-820F-4A1F5F5316DE}" type="presParOf" srcId="{BA712D6F-E14B-2C4A-BADD-3977F0B513A5}" destId="{88A3EC72-AEDE-CA49-8512-F18790976046}" srcOrd="0" destOrd="0" presId="urn:microsoft.com/office/officeart/2005/8/layout/hierarchy1"/>
    <dgm:cxn modelId="{92981633-1D9E-9146-A865-2A358818B3CF}" type="presParOf" srcId="{88A3EC72-AEDE-CA49-8512-F18790976046}" destId="{D453C912-2E6E-504E-8E11-67FD449F1221}" srcOrd="0" destOrd="0" presId="urn:microsoft.com/office/officeart/2005/8/layout/hierarchy1"/>
    <dgm:cxn modelId="{8C18D020-5576-274F-9DA4-1545B9EF74C3}" type="presParOf" srcId="{88A3EC72-AEDE-CA49-8512-F18790976046}" destId="{B493DDBD-8167-9749-B3A1-93D32A453D1A}" srcOrd="1" destOrd="0" presId="urn:microsoft.com/office/officeart/2005/8/layout/hierarchy1"/>
    <dgm:cxn modelId="{FC03D975-A8E0-5F4D-888F-DEDBD805F990}" type="presParOf" srcId="{BA712D6F-E14B-2C4A-BADD-3977F0B513A5}" destId="{590F1DD0-DEB0-2E45-A423-A978E15CFDB2}" srcOrd="1" destOrd="0" presId="urn:microsoft.com/office/officeart/2005/8/layout/hierarchy1"/>
    <dgm:cxn modelId="{3823CD7C-6FE6-DF4F-B23E-E72AEC368886}" type="presParOf" srcId="{590F1DD0-DEB0-2E45-A423-A978E15CFDB2}" destId="{3538F62A-65C1-5C40-9822-78A7B5B313B2}" srcOrd="0" destOrd="0" presId="urn:microsoft.com/office/officeart/2005/8/layout/hierarchy1"/>
    <dgm:cxn modelId="{4559BABB-688B-154F-B171-1B96804E158A}" type="presParOf" srcId="{590F1DD0-DEB0-2E45-A423-A978E15CFDB2}" destId="{50D0551B-D77B-CB4C-93AE-7D49BA996B18}" srcOrd="1" destOrd="0" presId="urn:microsoft.com/office/officeart/2005/8/layout/hierarchy1"/>
    <dgm:cxn modelId="{CB03186D-EA53-4C4F-864D-A94582B4498E}" type="presParOf" srcId="{50D0551B-D77B-CB4C-93AE-7D49BA996B18}" destId="{9CA93C84-8194-3943-A235-352E916F45EC}" srcOrd="0" destOrd="0" presId="urn:microsoft.com/office/officeart/2005/8/layout/hierarchy1"/>
    <dgm:cxn modelId="{7585065A-3B3A-B74E-BDF9-AC61F12818D4}" type="presParOf" srcId="{9CA93C84-8194-3943-A235-352E916F45EC}" destId="{545CADD4-10E2-6F44-BCAF-060352CD5389}" srcOrd="0" destOrd="0" presId="urn:microsoft.com/office/officeart/2005/8/layout/hierarchy1"/>
    <dgm:cxn modelId="{0E725DC6-74BB-B04D-9534-7BAFB0CDA63A}" type="presParOf" srcId="{9CA93C84-8194-3943-A235-352E916F45EC}" destId="{061FCF91-C604-9D4B-9B10-131ED239DA0E}" srcOrd="1" destOrd="0" presId="urn:microsoft.com/office/officeart/2005/8/layout/hierarchy1"/>
    <dgm:cxn modelId="{5372E959-1447-244E-8607-58C40652354A}" type="presParOf" srcId="{50D0551B-D77B-CB4C-93AE-7D49BA996B18}" destId="{2A3E0C1C-9183-F54E-A31B-84FE7D30DB3B}" srcOrd="1" destOrd="0" presId="urn:microsoft.com/office/officeart/2005/8/layout/hierarchy1"/>
    <dgm:cxn modelId="{4BB491CE-D184-3345-8D5B-80FF0E8CC8FD}" type="presParOf" srcId="{2A3E0C1C-9183-F54E-A31B-84FE7D30DB3B}" destId="{BA2E8E77-334D-EC4D-A40C-B16B5671EDD9}" srcOrd="0" destOrd="0" presId="urn:microsoft.com/office/officeart/2005/8/layout/hierarchy1"/>
    <dgm:cxn modelId="{479903DB-4F46-DD41-B8D4-E776126B2F73}" type="presParOf" srcId="{2A3E0C1C-9183-F54E-A31B-84FE7D30DB3B}" destId="{24DEB626-BFE4-B941-A5E9-D69518B999C7}" srcOrd="1" destOrd="0" presId="urn:microsoft.com/office/officeart/2005/8/layout/hierarchy1"/>
    <dgm:cxn modelId="{8136630D-EF73-3844-9DC5-2C719D1DF5D5}" type="presParOf" srcId="{24DEB626-BFE4-B941-A5E9-D69518B999C7}" destId="{9E1788E1-B70C-A049-AC27-6ACA099FC7BD}" srcOrd="0" destOrd="0" presId="urn:microsoft.com/office/officeart/2005/8/layout/hierarchy1"/>
    <dgm:cxn modelId="{B916A495-4325-D644-9CC1-BB1B76F5B859}" type="presParOf" srcId="{9E1788E1-B70C-A049-AC27-6ACA099FC7BD}" destId="{AA591E6D-33AC-654F-942C-43474B4DD74B}" srcOrd="0" destOrd="0" presId="urn:microsoft.com/office/officeart/2005/8/layout/hierarchy1"/>
    <dgm:cxn modelId="{51A07B3A-ACB0-344F-855A-F75FC7FDDC9E}" type="presParOf" srcId="{9E1788E1-B70C-A049-AC27-6ACA099FC7BD}" destId="{594A7CBB-6133-DA47-8AC6-B3DD2A762646}" srcOrd="1" destOrd="0" presId="urn:microsoft.com/office/officeart/2005/8/layout/hierarchy1"/>
    <dgm:cxn modelId="{237D7039-43BA-3049-9073-F57752D4ADDA}" type="presParOf" srcId="{24DEB626-BFE4-B941-A5E9-D69518B999C7}" destId="{6D379E88-37B2-F545-A50D-E4CDA9147DC6}" srcOrd="1" destOrd="0" presId="urn:microsoft.com/office/officeart/2005/8/layout/hierarchy1"/>
    <dgm:cxn modelId="{52043CF1-44C8-DF4D-B694-302A3E1A9094}" type="presParOf" srcId="{2A3E0C1C-9183-F54E-A31B-84FE7D30DB3B}" destId="{A4E90692-A5AA-784A-981D-D94C3015F488}" srcOrd="2" destOrd="0" presId="urn:microsoft.com/office/officeart/2005/8/layout/hierarchy1"/>
    <dgm:cxn modelId="{B474BC12-D574-DD4A-A760-29C48C83D7E4}" type="presParOf" srcId="{2A3E0C1C-9183-F54E-A31B-84FE7D30DB3B}" destId="{4FC594D1-57F0-F74D-88FE-D2D153C70EB8}" srcOrd="3" destOrd="0" presId="urn:microsoft.com/office/officeart/2005/8/layout/hierarchy1"/>
    <dgm:cxn modelId="{5111073F-B14F-9C49-AD99-153CA034A50C}" type="presParOf" srcId="{4FC594D1-57F0-F74D-88FE-D2D153C70EB8}" destId="{71454112-31ED-E541-AC3A-F7BCFE643277}" srcOrd="0" destOrd="0" presId="urn:microsoft.com/office/officeart/2005/8/layout/hierarchy1"/>
    <dgm:cxn modelId="{22CA5468-D4F6-3A48-959A-97A20FE36F3D}" type="presParOf" srcId="{71454112-31ED-E541-AC3A-F7BCFE643277}" destId="{3C2F5166-3910-734A-A9AC-DD24EA6AB67E}" srcOrd="0" destOrd="0" presId="urn:microsoft.com/office/officeart/2005/8/layout/hierarchy1"/>
    <dgm:cxn modelId="{FC858FC4-8C4F-2E42-8112-F3BA77CFEDEA}" type="presParOf" srcId="{71454112-31ED-E541-AC3A-F7BCFE643277}" destId="{9443679A-41CB-C540-A976-A110537CD147}" srcOrd="1" destOrd="0" presId="urn:microsoft.com/office/officeart/2005/8/layout/hierarchy1"/>
    <dgm:cxn modelId="{74F9E73F-1B32-8842-AD8C-CBCCDD0621B6}" type="presParOf" srcId="{4FC594D1-57F0-F74D-88FE-D2D153C70EB8}" destId="{150A30C8-F03E-5942-82C7-AB8E8BA98BB5}" srcOrd="1" destOrd="0" presId="urn:microsoft.com/office/officeart/2005/8/layout/hierarchy1"/>
    <dgm:cxn modelId="{2876FDB0-8DA1-B347-B86E-417F03BE2013}" type="presParOf" srcId="{590F1DD0-DEB0-2E45-A423-A978E15CFDB2}" destId="{635EC3D1-B3DE-3349-A65D-73A7589C7706}" srcOrd="2" destOrd="0" presId="urn:microsoft.com/office/officeart/2005/8/layout/hierarchy1"/>
    <dgm:cxn modelId="{6B4B3827-7F3F-C34E-AE1A-AF9B37DA8652}" type="presParOf" srcId="{590F1DD0-DEB0-2E45-A423-A978E15CFDB2}" destId="{FAD19610-E1DF-AB4D-9EBA-D0A22F5CF7F9}" srcOrd="3" destOrd="0" presId="urn:microsoft.com/office/officeart/2005/8/layout/hierarchy1"/>
    <dgm:cxn modelId="{D38306DA-BA9F-944B-AC69-E377A5649F2C}" type="presParOf" srcId="{FAD19610-E1DF-AB4D-9EBA-D0A22F5CF7F9}" destId="{89FF7256-A98D-FD4B-B297-90BDF7168E39}" srcOrd="0" destOrd="0" presId="urn:microsoft.com/office/officeart/2005/8/layout/hierarchy1"/>
    <dgm:cxn modelId="{798A0EC4-D7FF-794F-AFDA-7053AE64D674}" type="presParOf" srcId="{89FF7256-A98D-FD4B-B297-90BDF7168E39}" destId="{3A3C3FC7-E886-304F-B235-A8AF5780F96E}" srcOrd="0" destOrd="0" presId="urn:microsoft.com/office/officeart/2005/8/layout/hierarchy1"/>
    <dgm:cxn modelId="{BE9A94AE-E541-A24D-BCFD-172317C1125A}" type="presParOf" srcId="{89FF7256-A98D-FD4B-B297-90BDF7168E39}" destId="{7CF72CB5-3855-6F45-84CE-ADFE0F042BD0}" srcOrd="1" destOrd="0" presId="urn:microsoft.com/office/officeart/2005/8/layout/hierarchy1"/>
    <dgm:cxn modelId="{4CF3E05F-A3FA-1546-AFCF-FD2235F82C2D}" type="presParOf" srcId="{FAD19610-E1DF-AB4D-9EBA-D0A22F5CF7F9}" destId="{F5A7B655-C0E8-C24F-BFCE-42235C692680}" srcOrd="1" destOrd="0" presId="urn:microsoft.com/office/officeart/2005/8/layout/hierarchy1"/>
    <dgm:cxn modelId="{5D81C00D-3806-0D4F-97C9-831BF1931C1D}" type="presParOf" srcId="{F5A7B655-C0E8-C24F-BFCE-42235C692680}" destId="{AA4193B7-FB09-5743-8FAF-ECD3D848578B}" srcOrd="0" destOrd="0" presId="urn:microsoft.com/office/officeart/2005/8/layout/hierarchy1"/>
    <dgm:cxn modelId="{2BDC3F29-5A42-114A-ABF3-A590303AC6FC}" type="presParOf" srcId="{F5A7B655-C0E8-C24F-BFCE-42235C692680}" destId="{33648705-0CAE-A240-A6E0-5D33815D0B5E}" srcOrd="1" destOrd="0" presId="urn:microsoft.com/office/officeart/2005/8/layout/hierarchy1"/>
    <dgm:cxn modelId="{6F11A3BD-E384-1143-A3D2-F48B1B6D11F2}" type="presParOf" srcId="{33648705-0CAE-A240-A6E0-5D33815D0B5E}" destId="{E03A8DDF-1CF3-F940-956E-AD9F571CE137}" srcOrd="0" destOrd="0" presId="urn:microsoft.com/office/officeart/2005/8/layout/hierarchy1"/>
    <dgm:cxn modelId="{3C3BF0AC-3309-014E-8DAB-93BBC10EF7EA}" type="presParOf" srcId="{E03A8DDF-1CF3-F940-956E-AD9F571CE137}" destId="{AB7F3642-D819-A34A-BD6F-8B12DEAA5FE6}" srcOrd="0" destOrd="0" presId="urn:microsoft.com/office/officeart/2005/8/layout/hierarchy1"/>
    <dgm:cxn modelId="{3AC8C365-A032-8042-A726-CFE4477BAEB9}" type="presParOf" srcId="{E03A8DDF-1CF3-F940-956E-AD9F571CE137}" destId="{DA921DFB-5018-984C-BA95-71D0DEDD3BDF}" srcOrd="1" destOrd="0" presId="urn:microsoft.com/office/officeart/2005/8/layout/hierarchy1"/>
    <dgm:cxn modelId="{BCEC9A35-02C0-EB49-94A6-9C9FB98F21F8}" type="presParOf" srcId="{33648705-0CAE-A240-A6E0-5D33815D0B5E}" destId="{D2FB3E32-316B-F640-8BC9-AD0EB2ABE5DD}" srcOrd="1" destOrd="0" presId="urn:microsoft.com/office/officeart/2005/8/layout/hierarchy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2C9979D-1879-0C4F-8A37-54B31EF240CF}">
      <dsp:nvSpPr>
        <dsp:cNvPr id="0" name=""/>
        <dsp:cNvSpPr/>
      </dsp:nvSpPr>
      <dsp:spPr>
        <a:xfrm>
          <a:off x="0" y="273705"/>
          <a:ext cx="6248400" cy="8158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4945" tIns="291592" rIns="48494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suitable for communicating with the computer user</a:t>
          </a:r>
        </a:p>
        <a:p>
          <a:pPr marL="114300" lvl="1" indent="-114300" algn="l" defTabSz="622300">
            <a:lnSpc>
              <a:spcPct val="90000"/>
            </a:lnSpc>
            <a:spcBef>
              <a:spcPct val="0"/>
            </a:spcBef>
            <a:spcAft>
              <a:spcPct val="15000"/>
            </a:spcAft>
            <a:buChar char="••"/>
          </a:pPr>
          <a:r>
            <a:rPr lang="en-US" sz="1400" kern="1200" dirty="0" smtClean="0"/>
            <a:t>printers, terminals, video display, keyboard, mouse</a:t>
          </a:r>
          <a:endParaRPr lang="en-US" sz="1400" kern="1200" dirty="0"/>
        </a:p>
      </dsp:txBody>
      <dsp:txXfrm>
        <a:off x="0" y="273705"/>
        <a:ext cx="6248400" cy="815850"/>
      </dsp:txXfrm>
    </dsp:sp>
    <dsp:sp modelId="{FBB9E506-97C9-A249-8FED-E01C7E14EF65}">
      <dsp:nvSpPr>
        <dsp:cNvPr id="0" name=""/>
        <dsp:cNvSpPr/>
      </dsp:nvSpPr>
      <dsp:spPr>
        <a:xfrm>
          <a:off x="312420" y="67065"/>
          <a:ext cx="4373880" cy="413280"/>
        </a:xfrm>
        <a:prstGeom prst="roundRect">
          <a:avLst/>
        </a:prstGeom>
        <a:solidFill>
          <a:schemeClr val="accent2"/>
        </a:solidFill>
        <a:ln>
          <a:noFill/>
        </a:ln>
        <a:effectLst>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165322" tIns="0" rIns="165322" bIns="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tx1"/>
              </a:solidFill>
            </a:rPr>
            <a:t>Human readable</a:t>
          </a:r>
          <a:endParaRPr lang="en-US" sz="1400" kern="1200" dirty="0">
            <a:solidFill>
              <a:schemeClr val="tx1"/>
            </a:solidFill>
          </a:endParaRPr>
        </a:p>
      </dsp:txBody>
      <dsp:txXfrm>
        <a:off x="312420" y="67065"/>
        <a:ext cx="4373880" cy="413280"/>
      </dsp:txXfrm>
    </dsp:sp>
    <dsp:sp modelId="{6D7049AE-0945-ED43-A96C-FF52F6539C8F}">
      <dsp:nvSpPr>
        <dsp:cNvPr id="0" name=""/>
        <dsp:cNvSpPr/>
      </dsp:nvSpPr>
      <dsp:spPr>
        <a:xfrm>
          <a:off x="0" y="1371795"/>
          <a:ext cx="6248400" cy="8158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4945" tIns="291592" rIns="484945" bIns="99568" numCol="1" spcCol="1270" anchor="t" anchorCtr="0">
          <a:noAutofit/>
        </a:bodyPr>
        <a:lstStyle/>
        <a:p>
          <a:pPr marL="114300" lvl="1" indent="-114300" algn="l" defTabSz="622300">
            <a:lnSpc>
              <a:spcPct val="90000"/>
            </a:lnSpc>
            <a:spcBef>
              <a:spcPct val="0"/>
            </a:spcBef>
            <a:spcAft>
              <a:spcPct val="15000"/>
            </a:spcAft>
            <a:buChar char="••"/>
          </a:pPr>
          <a:r>
            <a:rPr lang="en-NZ" sz="1400" kern="1200" dirty="0" smtClean="0"/>
            <a:t>suitable for communicating with electronic equipment</a:t>
          </a:r>
        </a:p>
        <a:p>
          <a:pPr marL="114300" lvl="1" indent="-114300" algn="l" defTabSz="622300">
            <a:lnSpc>
              <a:spcPct val="90000"/>
            </a:lnSpc>
            <a:spcBef>
              <a:spcPct val="0"/>
            </a:spcBef>
            <a:spcAft>
              <a:spcPct val="15000"/>
            </a:spcAft>
            <a:buChar char="••"/>
          </a:pPr>
          <a:r>
            <a:rPr lang="en-NZ" sz="1400" kern="1200" smtClean="0"/>
            <a:t>disk drives, USB keys, sensors, controllers</a:t>
          </a:r>
          <a:endParaRPr lang="en-NZ" sz="1400" kern="1200" dirty="0" smtClean="0"/>
        </a:p>
      </dsp:txBody>
      <dsp:txXfrm>
        <a:off x="0" y="1371795"/>
        <a:ext cx="6248400" cy="815850"/>
      </dsp:txXfrm>
    </dsp:sp>
    <dsp:sp modelId="{B3123124-83CF-B944-9DE9-775C9C34CCC6}">
      <dsp:nvSpPr>
        <dsp:cNvPr id="0" name=""/>
        <dsp:cNvSpPr/>
      </dsp:nvSpPr>
      <dsp:spPr>
        <a:xfrm>
          <a:off x="312420" y="1165155"/>
          <a:ext cx="4373880" cy="413280"/>
        </a:xfrm>
        <a:prstGeom prst="roundRect">
          <a:avLst/>
        </a:prstGeom>
        <a:solidFill>
          <a:schemeClr val="accent2"/>
        </a:solidFill>
        <a:ln>
          <a:noFill/>
        </a:ln>
        <a:effectLst>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165322" tIns="0" rIns="165322" bIns="0" numCol="1" spcCol="1270" anchor="ctr" anchorCtr="0">
          <a:noAutofit/>
        </a:bodyPr>
        <a:lstStyle/>
        <a:p>
          <a:pPr lvl="0" algn="l" defTabSz="622300">
            <a:lnSpc>
              <a:spcPct val="90000"/>
            </a:lnSpc>
            <a:spcBef>
              <a:spcPct val="0"/>
            </a:spcBef>
            <a:spcAft>
              <a:spcPct val="35000"/>
            </a:spcAft>
          </a:pPr>
          <a:r>
            <a:rPr lang="en-NZ" sz="1400" b="1" kern="1200" dirty="0" smtClean="0">
              <a:solidFill>
                <a:schemeClr val="tx1"/>
              </a:solidFill>
            </a:rPr>
            <a:t>Machine readable</a:t>
          </a:r>
          <a:endParaRPr lang="en-US" sz="1400" kern="1200" dirty="0">
            <a:solidFill>
              <a:schemeClr val="tx1"/>
            </a:solidFill>
          </a:endParaRPr>
        </a:p>
      </dsp:txBody>
      <dsp:txXfrm>
        <a:off x="312420" y="1165155"/>
        <a:ext cx="4373880" cy="413280"/>
      </dsp:txXfrm>
    </dsp:sp>
    <dsp:sp modelId="{296168ED-EAA0-5940-A255-E05A1D713695}">
      <dsp:nvSpPr>
        <dsp:cNvPr id="0" name=""/>
        <dsp:cNvSpPr/>
      </dsp:nvSpPr>
      <dsp:spPr>
        <a:xfrm>
          <a:off x="0" y="2469885"/>
          <a:ext cx="6248400" cy="8158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4945" tIns="291592" rIns="48494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suitable for communicating with remote devices</a:t>
          </a:r>
          <a:endParaRPr lang="en-US" sz="1400" kern="1200" dirty="0" smtClean="0"/>
        </a:p>
        <a:p>
          <a:pPr marL="114300" lvl="1" indent="-114300" algn="l" defTabSz="622300">
            <a:lnSpc>
              <a:spcPct val="90000"/>
            </a:lnSpc>
            <a:spcBef>
              <a:spcPct val="0"/>
            </a:spcBef>
            <a:spcAft>
              <a:spcPct val="15000"/>
            </a:spcAft>
            <a:buChar char="••"/>
          </a:pPr>
          <a:r>
            <a:rPr lang="en-US" sz="1400" kern="1200" smtClean="0"/>
            <a:t>modems, digital line drivers</a:t>
          </a:r>
          <a:endParaRPr lang="en-US" sz="1400" kern="1200" dirty="0"/>
        </a:p>
      </dsp:txBody>
      <dsp:txXfrm>
        <a:off x="0" y="2469885"/>
        <a:ext cx="6248400" cy="815850"/>
      </dsp:txXfrm>
    </dsp:sp>
    <dsp:sp modelId="{FADD827A-CDD6-4644-BCD4-259123B08226}">
      <dsp:nvSpPr>
        <dsp:cNvPr id="0" name=""/>
        <dsp:cNvSpPr/>
      </dsp:nvSpPr>
      <dsp:spPr>
        <a:xfrm>
          <a:off x="312420" y="2263245"/>
          <a:ext cx="4373880" cy="413280"/>
        </a:xfrm>
        <a:prstGeom prst="roundRect">
          <a:avLst/>
        </a:prstGeom>
        <a:solidFill>
          <a:schemeClr val="accent2"/>
        </a:solidFill>
        <a:ln>
          <a:noFill/>
        </a:ln>
        <a:effectLst>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165322" tIns="0" rIns="165322" bIns="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tx1"/>
              </a:solidFill>
            </a:rPr>
            <a:t>Communication</a:t>
          </a:r>
          <a:endParaRPr lang="en-US" sz="1400" kern="1200" dirty="0">
            <a:solidFill>
              <a:schemeClr val="tx1"/>
            </a:solidFill>
          </a:endParaRPr>
        </a:p>
      </dsp:txBody>
      <dsp:txXfrm>
        <a:off x="312420" y="2263245"/>
        <a:ext cx="4373880" cy="4132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5599FE-7B97-DE40-A31C-1ACE928E427C}">
      <dsp:nvSpPr>
        <dsp:cNvPr id="0" name=""/>
        <dsp:cNvSpPr/>
      </dsp:nvSpPr>
      <dsp:spPr>
        <a:xfrm rot="5400000">
          <a:off x="-107036" y="108544"/>
          <a:ext cx="713575" cy="499502"/>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1</a:t>
          </a:r>
          <a:endParaRPr lang="en-US" sz="1400" kern="1200" dirty="0"/>
        </a:p>
      </dsp:txBody>
      <dsp:txXfrm rot="5400000">
        <a:off x="-107036" y="108544"/>
        <a:ext cx="713575" cy="499502"/>
      </dsp:txXfrm>
    </dsp:sp>
    <dsp:sp modelId="{14DBB29C-D078-4941-9B2D-FA338F33E262}">
      <dsp:nvSpPr>
        <dsp:cNvPr id="0" name=""/>
        <dsp:cNvSpPr/>
      </dsp:nvSpPr>
      <dsp:spPr>
        <a:xfrm rot="5400000">
          <a:off x="2875339" y="-2374328"/>
          <a:ext cx="463823" cy="521549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solidFill>
                <a:schemeClr val="tx1">
                  <a:lumMod val="85000"/>
                  <a:lumOff val="15000"/>
                </a:schemeClr>
              </a:solidFill>
              <a:latin typeface="+mn-lt"/>
            </a:rPr>
            <a:t>Signaling the file object</a:t>
          </a:r>
          <a:endParaRPr lang="en-US" sz="2700" kern="1200" dirty="0"/>
        </a:p>
      </dsp:txBody>
      <dsp:txXfrm rot="5400000">
        <a:off x="2875339" y="-2374328"/>
        <a:ext cx="463823" cy="5215497"/>
      </dsp:txXfrm>
    </dsp:sp>
    <dsp:sp modelId="{118BF6F6-5B66-6448-B559-608AB20D5E79}">
      <dsp:nvSpPr>
        <dsp:cNvPr id="0" name=""/>
        <dsp:cNvSpPr/>
      </dsp:nvSpPr>
      <dsp:spPr>
        <a:xfrm rot="5400000">
          <a:off x="-107036" y="697746"/>
          <a:ext cx="713575" cy="499502"/>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2</a:t>
          </a:r>
          <a:endParaRPr lang="en-US" sz="1400" kern="1200" dirty="0"/>
        </a:p>
      </dsp:txBody>
      <dsp:txXfrm rot="5400000">
        <a:off x="-107036" y="697746"/>
        <a:ext cx="713575" cy="499502"/>
      </dsp:txXfrm>
    </dsp:sp>
    <dsp:sp modelId="{D6B4C60E-7B7E-0243-84E7-2710D5698592}">
      <dsp:nvSpPr>
        <dsp:cNvPr id="0" name=""/>
        <dsp:cNvSpPr/>
      </dsp:nvSpPr>
      <dsp:spPr>
        <a:xfrm rot="5400000">
          <a:off x="2875339" y="-1785126"/>
          <a:ext cx="463823" cy="521549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solidFill>
                <a:schemeClr val="tx1">
                  <a:lumMod val="85000"/>
                  <a:lumOff val="15000"/>
                </a:schemeClr>
              </a:solidFill>
              <a:latin typeface="+mn-lt"/>
            </a:rPr>
            <a:t>Signaling an event object</a:t>
          </a:r>
          <a:endParaRPr lang="en-US" sz="2700" kern="1200" dirty="0"/>
        </a:p>
      </dsp:txBody>
      <dsp:txXfrm rot="5400000">
        <a:off x="2875339" y="-1785126"/>
        <a:ext cx="463823" cy="5215497"/>
      </dsp:txXfrm>
    </dsp:sp>
    <dsp:sp modelId="{92652303-4D9B-F446-B07B-965FA57EA053}">
      <dsp:nvSpPr>
        <dsp:cNvPr id="0" name=""/>
        <dsp:cNvSpPr/>
      </dsp:nvSpPr>
      <dsp:spPr>
        <a:xfrm rot="5400000">
          <a:off x="-107036" y="1286948"/>
          <a:ext cx="713575" cy="499502"/>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3</a:t>
          </a:r>
          <a:endParaRPr lang="en-US" sz="1400" kern="1200" dirty="0"/>
        </a:p>
      </dsp:txBody>
      <dsp:txXfrm rot="5400000">
        <a:off x="-107036" y="1286948"/>
        <a:ext cx="713575" cy="499502"/>
      </dsp:txXfrm>
    </dsp:sp>
    <dsp:sp modelId="{5295556D-7305-164B-AE74-DC88F9F86E9B}">
      <dsp:nvSpPr>
        <dsp:cNvPr id="0" name=""/>
        <dsp:cNvSpPr/>
      </dsp:nvSpPr>
      <dsp:spPr>
        <a:xfrm rot="5400000">
          <a:off x="2875339" y="-1195924"/>
          <a:ext cx="463823" cy="521549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solidFill>
                <a:schemeClr val="tx1">
                  <a:lumMod val="85000"/>
                  <a:lumOff val="15000"/>
                </a:schemeClr>
              </a:solidFill>
              <a:latin typeface="+mn-lt"/>
            </a:rPr>
            <a:t>Asynchronous procedure call</a:t>
          </a:r>
          <a:endParaRPr lang="en-US" sz="2700" kern="1200" dirty="0"/>
        </a:p>
      </dsp:txBody>
      <dsp:txXfrm rot="5400000">
        <a:off x="2875339" y="-1195924"/>
        <a:ext cx="463823" cy="5215497"/>
      </dsp:txXfrm>
    </dsp:sp>
    <dsp:sp modelId="{758EED6A-6FD1-8048-8B69-CE82F355B96A}">
      <dsp:nvSpPr>
        <dsp:cNvPr id="0" name=""/>
        <dsp:cNvSpPr/>
      </dsp:nvSpPr>
      <dsp:spPr>
        <a:xfrm rot="5400000">
          <a:off x="-107036" y="1876150"/>
          <a:ext cx="713575" cy="499502"/>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4</a:t>
          </a:r>
          <a:endParaRPr lang="en-US" sz="1400" kern="1200" dirty="0"/>
        </a:p>
      </dsp:txBody>
      <dsp:txXfrm rot="5400000">
        <a:off x="-107036" y="1876150"/>
        <a:ext cx="713575" cy="499502"/>
      </dsp:txXfrm>
    </dsp:sp>
    <dsp:sp modelId="{13A9B828-311F-2242-9516-16A0CD29F6E7}">
      <dsp:nvSpPr>
        <dsp:cNvPr id="0" name=""/>
        <dsp:cNvSpPr/>
      </dsp:nvSpPr>
      <dsp:spPr>
        <a:xfrm rot="5400000">
          <a:off x="2875339" y="-606722"/>
          <a:ext cx="463823" cy="521549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solidFill>
                <a:schemeClr val="tx1">
                  <a:lumMod val="85000"/>
                  <a:lumOff val="15000"/>
                </a:schemeClr>
              </a:solidFill>
              <a:latin typeface="+mn-lt"/>
            </a:rPr>
            <a:t>I/O completion ports</a:t>
          </a:r>
          <a:endParaRPr lang="en-US" sz="2700" kern="1200" dirty="0"/>
        </a:p>
      </dsp:txBody>
      <dsp:txXfrm rot="5400000">
        <a:off x="2875339" y="-606722"/>
        <a:ext cx="463823" cy="5215497"/>
      </dsp:txXfrm>
    </dsp:sp>
    <dsp:sp modelId="{F59DF8E2-CCBD-3A42-9E35-97E588C19E1F}">
      <dsp:nvSpPr>
        <dsp:cNvPr id="0" name=""/>
        <dsp:cNvSpPr/>
      </dsp:nvSpPr>
      <dsp:spPr>
        <a:xfrm rot="5400000">
          <a:off x="-107036" y="2465352"/>
          <a:ext cx="713575" cy="499502"/>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5</a:t>
          </a:r>
          <a:endParaRPr lang="en-US" sz="1400" kern="1200" dirty="0"/>
        </a:p>
      </dsp:txBody>
      <dsp:txXfrm rot="5400000">
        <a:off x="-107036" y="2465352"/>
        <a:ext cx="713575" cy="499502"/>
      </dsp:txXfrm>
    </dsp:sp>
    <dsp:sp modelId="{73AC28E8-D07B-654D-B390-2BC79521D3D3}">
      <dsp:nvSpPr>
        <dsp:cNvPr id="0" name=""/>
        <dsp:cNvSpPr/>
      </dsp:nvSpPr>
      <dsp:spPr>
        <a:xfrm rot="5400000">
          <a:off x="2875339" y="-17520"/>
          <a:ext cx="463823" cy="521549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solidFill>
                <a:schemeClr val="tx1">
                  <a:lumMod val="85000"/>
                  <a:lumOff val="15000"/>
                </a:schemeClr>
              </a:solidFill>
              <a:latin typeface="+mn-lt"/>
            </a:rPr>
            <a:t>Polling</a:t>
          </a:r>
          <a:endParaRPr lang="en-US" sz="2700" kern="1200" dirty="0"/>
        </a:p>
      </dsp:txBody>
      <dsp:txXfrm rot="5400000">
        <a:off x="2875339" y="-17520"/>
        <a:ext cx="463823" cy="5215497"/>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D67082-06DB-0946-AE5D-30857D6D3D2E}">
      <dsp:nvSpPr>
        <dsp:cNvPr id="0" name=""/>
        <dsp:cNvSpPr/>
      </dsp:nvSpPr>
      <dsp:spPr>
        <a:xfrm>
          <a:off x="3050" y="0"/>
          <a:ext cx="2934890" cy="34544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NZ" sz="2900" kern="1200" dirty="0" smtClean="0"/>
            <a:t>Hardware RAID</a:t>
          </a:r>
          <a:endParaRPr lang="en-US" sz="2900" kern="1200" dirty="0"/>
        </a:p>
      </dsp:txBody>
      <dsp:txXfrm>
        <a:off x="3050" y="0"/>
        <a:ext cx="2934890" cy="1036320"/>
      </dsp:txXfrm>
    </dsp:sp>
    <dsp:sp modelId="{4FBD7C09-6140-CD45-BA07-24925AC7DC46}">
      <dsp:nvSpPr>
        <dsp:cNvPr id="0" name=""/>
        <dsp:cNvSpPr/>
      </dsp:nvSpPr>
      <dsp:spPr>
        <a:xfrm>
          <a:off x="296540" y="1036320"/>
          <a:ext cx="2347912" cy="224536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NZ" sz="2000" kern="1200" smtClean="0"/>
            <a:t>separate physical disks combined into one or more logical disks by the disk controller or disk storage cabinet hardware</a:t>
          </a:r>
          <a:endParaRPr lang="en-NZ" sz="2000" kern="1200" dirty="0" smtClean="0"/>
        </a:p>
      </dsp:txBody>
      <dsp:txXfrm>
        <a:off x="296540" y="1036320"/>
        <a:ext cx="2347912" cy="2245360"/>
      </dsp:txXfrm>
    </dsp:sp>
    <dsp:sp modelId="{5E085BB6-D0CC-324A-A3D9-62DDEEA5C401}">
      <dsp:nvSpPr>
        <dsp:cNvPr id="0" name=""/>
        <dsp:cNvSpPr/>
      </dsp:nvSpPr>
      <dsp:spPr>
        <a:xfrm>
          <a:off x="3158058" y="0"/>
          <a:ext cx="2934890" cy="34544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NZ" sz="2900" kern="1200" smtClean="0"/>
            <a:t>Software RAID</a:t>
          </a:r>
          <a:endParaRPr lang="en-NZ" sz="2900" kern="1200" dirty="0" smtClean="0"/>
        </a:p>
      </dsp:txBody>
      <dsp:txXfrm>
        <a:off x="3158058" y="0"/>
        <a:ext cx="2934890" cy="1036320"/>
      </dsp:txXfrm>
    </dsp:sp>
    <dsp:sp modelId="{381A9C8A-15A8-FB49-94EF-F7A53EEC0AB9}">
      <dsp:nvSpPr>
        <dsp:cNvPr id="0" name=""/>
        <dsp:cNvSpPr/>
      </dsp:nvSpPr>
      <dsp:spPr>
        <a:xfrm>
          <a:off x="3451547" y="1036320"/>
          <a:ext cx="2347912" cy="2245360"/>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NZ" sz="2000" kern="1200" dirty="0" smtClean="0"/>
            <a:t>noncontiguous disk space combined into one or more logical partitions by the fault-tolerant software disk driver, FTDISK</a:t>
          </a:r>
        </a:p>
      </dsp:txBody>
      <dsp:txXfrm>
        <a:off x="3451547" y="1036320"/>
        <a:ext cx="2347912" cy="22453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1697AA-6F2E-7449-90DE-FB96F58E7434}">
      <dsp:nvSpPr>
        <dsp:cNvPr id="0" name=""/>
        <dsp:cNvSpPr/>
      </dsp:nvSpPr>
      <dsp:spPr>
        <a:xfrm>
          <a:off x="152427" y="76199"/>
          <a:ext cx="1447799" cy="38376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NZ" sz="1600" i="1" kern="1200" dirty="0" smtClean="0"/>
            <a:t>Data Rate</a:t>
          </a:r>
          <a:endParaRPr lang="en-US" sz="1600" kern="1200" dirty="0"/>
        </a:p>
      </dsp:txBody>
      <dsp:txXfrm>
        <a:off x="152427" y="76199"/>
        <a:ext cx="1447799" cy="383760"/>
      </dsp:txXfrm>
    </dsp:sp>
    <dsp:sp modelId="{B00DCD4E-F410-434E-81C9-BE9769CEE00B}">
      <dsp:nvSpPr>
        <dsp:cNvPr id="0" name=""/>
        <dsp:cNvSpPr/>
      </dsp:nvSpPr>
      <dsp:spPr>
        <a:xfrm>
          <a:off x="0" y="449740"/>
          <a:ext cx="8153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NZ" sz="1200" kern="1200" dirty="0" smtClean="0"/>
            <a:t>there may be differences of magnitude between the data transfer rates</a:t>
          </a:r>
        </a:p>
      </dsp:txBody>
      <dsp:txXfrm>
        <a:off x="0" y="449740"/>
        <a:ext cx="8153400" cy="264960"/>
      </dsp:txXfrm>
    </dsp:sp>
    <dsp:sp modelId="{C2A04FB9-B6AD-414E-BE4E-036609EBCAEA}">
      <dsp:nvSpPr>
        <dsp:cNvPr id="0" name=""/>
        <dsp:cNvSpPr/>
      </dsp:nvSpPr>
      <dsp:spPr>
        <a:xfrm>
          <a:off x="609629" y="685800"/>
          <a:ext cx="1295412" cy="38376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NZ" sz="1600" i="1" kern="1200" dirty="0" smtClean="0"/>
            <a:t>Application</a:t>
          </a:r>
        </a:p>
      </dsp:txBody>
      <dsp:txXfrm>
        <a:off x="609629" y="685800"/>
        <a:ext cx="1295412" cy="383760"/>
      </dsp:txXfrm>
    </dsp:sp>
    <dsp:sp modelId="{2E251410-9931-0D4F-A823-A02A504030FD}">
      <dsp:nvSpPr>
        <dsp:cNvPr id="0" name=""/>
        <dsp:cNvSpPr/>
      </dsp:nvSpPr>
      <dsp:spPr>
        <a:xfrm>
          <a:off x="0" y="1098460"/>
          <a:ext cx="8153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0" lvl="1" indent="398463" algn="l" defTabSz="533400">
            <a:lnSpc>
              <a:spcPct val="90000"/>
            </a:lnSpc>
            <a:spcBef>
              <a:spcPct val="0"/>
            </a:spcBef>
            <a:spcAft>
              <a:spcPct val="20000"/>
            </a:spcAft>
            <a:buChar char="••"/>
          </a:pPr>
          <a:r>
            <a:rPr lang="en-NZ" sz="1200" kern="1200" dirty="0" smtClean="0"/>
            <a:t>	the use to which a device is put has an influence on the software</a:t>
          </a:r>
          <a:endParaRPr lang="en-NZ" sz="1200" kern="1200" dirty="0" smtClean="0"/>
        </a:p>
      </dsp:txBody>
      <dsp:txXfrm>
        <a:off x="0" y="1098460"/>
        <a:ext cx="8153400" cy="264960"/>
      </dsp:txXfrm>
    </dsp:sp>
    <dsp:sp modelId="{D093E668-DD04-3B4D-931D-746998A4E52F}">
      <dsp:nvSpPr>
        <dsp:cNvPr id="0" name=""/>
        <dsp:cNvSpPr/>
      </dsp:nvSpPr>
      <dsp:spPr>
        <a:xfrm>
          <a:off x="1066790" y="1371599"/>
          <a:ext cx="2057428" cy="38376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NZ" sz="1600" i="1" kern="1200" dirty="0" smtClean="0"/>
            <a:t>Complexity of Control</a:t>
          </a:r>
        </a:p>
      </dsp:txBody>
      <dsp:txXfrm>
        <a:off x="1066790" y="1371599"/>
        <a:ext cx="2057428" cy="383760"/>
      </dsp:txXfrm>
    </dsp:sp>
    <dsp:sp modelId="{0903CA08-4097-3E40-B231-92CC74ADA7F2}">
      <dsp:nvSpPr>
        <dsp:cNvPr id="0" name=""/>
        <dsp:cNvSpPr/>
      </dsp:nvSpPr>
      <dsp:spPr>
        <a:xfrm>
          <a:off x="0" y="1747180"/>
          <a:ext cx="8153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858838" lvl="1" indent="52388" algn="l" defTabSz="533400">
            <a:lnSpc>
              <a:spcPct val="90000"/>
            </a:lnSpc>
            <a:spcBef>
              <a:spcPct val="0"/>
            </a:spcBef>
            <a:spcAft>
              <a:spcPct val="20000"/>
            </a:spcAft>
            <a:buChar char="••"/>
          </a:pPr>
          <a:r>
            <a:rPr lang="en-NZ" sz="1200" kern="1200" dirty="0" smtClean="0"/>
            <a:t> the </a:t>
          </a:r>
          <a:r>
            <a:rPr lang="en-NZ" sz="1200" kern="1200" dirty="0" smtClean="0"/>
            <a:t>effect on the operating system is filtered by the complexity of the I/O module that controls the device</a:t>
          </a:r>
        </a:p>
      </dsp:txBody>
      <dsp:txXfrm>
        <a:off x="0" y="1747180"/>
        <a:ext cx="8153400" cy="264960"/>
      </dsp:txXfrm>
    </dsp:sp>
    <dsp:sp modelId="{BC5654AB-8C77-7844-9D3C-37FD22A60A54}">
      <dsp:nvSpPr>
        <dsp:cNvPr id="0" name=""/>
        <dsp:cNvSpPr/>
      </dsp:nvSpPr>
      <dsp:spPr>
        <a:xfrm>
          <a:off x="1524033" y="2057400"/>
          <a:ext cx="1600186" cy="38376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NZ" sz="1600" i="1" kern="1200" dirty="0" smtClean="0"/>
            <a:t>Unit of Transfer</a:t>
          </a:r>
        </a:p>
      </dsp:txBody>
      <dsp:txXfrm>
        <a:off x="1524033" y="2057400"/>
        <a:ext cx="1600186" cy="383760"/>
      </dsp:txXfrm>
    </dsp:sp>
    <dsp:sp modelId="{2B26FD62-7445-5F49-9D41-A2A34E8F58FA}">
      <dsp:nvSpPr>
        <dsp:cNvPr id="0" name=""/>
        <dsp:cNvSpPr/>
      </dsp:nvSpPr>
      <dsp:spPr>
        <a:xfrm>
          <a:off x="0" y="2395900"/>
          <a:ext cx="8153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0" lvl="1" indent="1308100" algn="l" defTabSz="533400">
            <a:lnSpc>
              <a:spcPct val="90000"/>
            </a:lnSpc>
            <a:spcBef>
              <a:spcPct val="0"/>
            </a:spcBef>
            <a:spcAft>
              <a:spcPct val="20000"/>
            </a:spcAft>
            <a:buChar char="••"/>
          </a:pPr>
          <a:r>
            <a:rPr lang="en-NZ" sz="1200" kern="1200" dirty="0" smtClean="0"/>
            <a:t>  data </a:t>
          </a:r>
          <a:r>
            <a:rPr lang="en-NZ" sz="1200" kern="1200" dirty="0" smtClean="0"/>
            <a:t>may be transferred as a stream of bytes or characters or in larger blocks</a:t>
          </a:r>
        </a:p>
      </dsp:txBody>
      <dsp:txXfrm>
        <a:off x="0" y="2395900"/>
        <a:ext cx="8153400" cy="264960"/>
      </dsp:txXfrm>
    </dsp:sp>
    <dsp:sp modelId="{46FDD6D5-7C88-6847-90B3-A3694F6BC502}">
      <dsp:nvSpPr>
        <dsp:cNvPr id="0" name=""/>
        <dsp:cNvSpPr/>
      </dsp:nvSpPr>
      <dsp:spPr>
        <a:xfrm>
          <a:off x="1905001" y="2666999"/>
          <a:ext cx="1905041" cy="38376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NZ" sz="1600" i="1" kern="1200" dirty="0" smtClean="0"/>
            <a:t>Data Representation</a:t>
          </a:r>
        </a:p>
      </dsp:txBody>
      <dsp:txXfrm>
        <a:off x="1905001" y="2666999"/>
        <a:ext cx="1905041" cy="383760"/>
      </dsp:txXfrm>
    </dsp:sp>
    <dsp:sp modelId="{E194FA65-83D6-0042-B65F-7B75D5749631}">
      <dsp:nvSpPr>
        <dsp:cNvPr id="0" name=""/>
        <dsp:cNvSpPr/>
      </dsp:nvSpPr>
      <dsp:spPr>
        <a:xfrm>
          <a:off x="0" y="3044620"/>
          <a:ext cx="8153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0" lvl="1" indent="1770063" algn="l" defTabSz="533400">
            <a:lnSpc>
              <a:spcPct val="90000"/>
            </a:lnSpc>
            <a:spcBef>
              <a:spcPct val="0"/>
            </a:spcBef>
            <a:spcAft>
              <a:spcPct val="20000"/>
            </a:spcAft>
            <a:buChar char="••"/>
          </a:pPr>
          <a:r>
            <a:rPr lang="en-NZ" sz="1200" kern="1200" dirty="0" smtClean="0"/>
            <a:t>  different </a:t>
          </a:r>
          <a:r>
            <a:rPr lang="en-NZ" sz="1200" kern="1200" dirty="0" smtClean="0"/>
            <a:t>data encoding schemes are used by different devices</a:t>
          </a:r>
        </a:p>
      </dsp:txBody>
      <dsp:txXfrm>
        <a:off x="0" y="3044620"/>
        <a:ext cx="8153400" cy="264960"/>
      </dsp:txXfrm>
    </dsp:sp>
    <dsp:sp modelId="{33BF4BB8-A9E3-2441-9D55-C166CA20B489}">
      <dsp:nvSpPr>
        <dsp:cNvPr id="0" name=""/>
        <dsp:cNvSpPr/>
      </dsp:nvSpPr>
      <dsp:spPr>
        <a:xfrm>
          <a:off x="2438437" y="3276599"/>
          <a:ext cx="1600186" cy="38376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NZ" sz="1600" i="1" kern="1200" dirty="0" smtClean="0"/>
            <a:t>Error Conditions</a:t>
          </a:r>
        </a:p>
      </dsp:txBody>
      <dsp:txXfrm>
        <a:off x="2438437" y="3276599"/>
        <a:ext cx="1600186" cy="383760"/>
      </dsp:txXfrm>
    </dsp:sp>
    <dsp:sp modelId="{063AD9DF-920B-0E41-89B9-97DC3E392F3B}">
      <dsp:nvSpPr>
        <dsp:cNvPr id="0" name=""/>
        <dsp:cNvSpPr/>
      </dsp:nvSpPr>
      <dsp:spPr>
        <a:xfrm>
          <a:off x="0" y="3693340"/>
          <a:ext cx="8153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0" lvl="1" indent="2347913" algn="l" defTabSz="533400">
            <a:lnSpc>
              <a:spcPct val="90000"/>
            </a:lnSpc>
            <a:spcBef>
              <a:spcPct val="0"/>
            </a:spcBef>
            <a:spcAft>
              <a:spcPct val="20000"/>
            </a:spcAft>
            <a:buChar char="••"/>
          </a:pPr>
          <a:r>
            <a:rPr lang="en-NZ" sz="1200" kern="1200" dirty="0" smtClean="0"/>
            <a:t> the </a:t>
          </a:r>
          <a:r>
            <a:rPr lang="en-NZ" sz="1200" kern="1200" dirty="0" smtClean="0"/>
            <a:t>nature of errors, the way in which they are reported, their </a:t>
          </a:r>
          <a:r>
            <a:rPr lang="en-NZ" sz="1200" kern="1200" dirty="0" smtClean="0"/>
            <a:t>consequences</a:t>
          </a:r>
          <a:r>
            <a:rPr lang="en-NZ" sz="1200" kern="1200" dirty="0" smtClean="0"/>
            <a:t>, and the</a:t>
          </a:r>
          <a:r>
            <a:rPr lang="en-NZ" sz="1200" kern="1200" dirty="0" smtClean="0"/>
            <a:t> 					available </a:t>
          </a:r>
          <a:r>
            <a:rPr lang="en-NZ" sz="1200" kern="1200" dirty="0" smtClean="0"/>
            <a:t>range of responses  differs from one device to another</a:t>
          </a:r>
          <a:endParaRPr lang="en-NZ" sz="1200" kern="1200" dirty="0"/>
        </a:p>
      </dsp:txBody>
      <dsp:txXfrm>
        <a:off x="0" y="3693340"/>
        <a:ext cx="8153400" cy="3808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2602C4-C216-6C47-8283-AB160818DD6A}">
      <dsp:nvSpPr>
        <dsp:cNvPr id="0" name=""/>
        <dsp:cNvSpPr/>
      </dsp:nvSpPr>
      <dsp:spPr>
        <a:xfrm rot="5400000">
          <a:off x="-120885" y="123357"/>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rot="5400000">
        <a:off x="-120885" y="123357"/>
        <a:ext cx="805904" cy="564133"/>
      </dsp:txXfrm>
    </dsp:sp>
    <dsp:sp modelId="{A06FA7D3-E0A2-9D4D-99F0-2CEB5A2B0ECA}">
      <dsp:nvSpPr>
        <dsp:cNvPr id="0" name=""/>
        <dsp:cNvSpPr/>
      </dsp:nvSpPr>
      <dsp:spPr>
        <a:xfrm rot="5400000">
          <a:off x="3563447" y="-2996843"/>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Processor directly controls a peripheral device</a:t>
          </a:r>
          <a:endParaRPr lang="en-US" sz="1600" kern="1200" dirty="0"/>
        </a:p>
      </dsp:txBody>
      <dsp:txXfrm rot="5400000">
        <a:off x="3563447" y="-2996843"/>
        <a:ext cx="523837" cy="6522466"/>
      </dsp:txXfrm>
    </dsp:sp>
    <dsp:sp modelId="{5209BDB1-F3C2-8441-A1FE-5E6B2A984935}">
      <dsp:nvSpPr>
        <dsp:cNvPr id="0" name=""/>
        <dsp:cNvSpPr/>
      </dsp:nvSpPr>
      <dsp:spPr>
        <a:xfrm rot="5400000">
          <a:off x="-120885" y="829867"/>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rot="5400000">
        <a:off x="-120885" y="829867"/>
        <a:ext cx="805904" cy="564133"/>
      </dsp:txXfrm>
    </dsp:sp>
    <dsp:sp modelId="{D5EDDF8F-73EE-174E-8254-F9187BE88D40}">
      <dsp:nvSpPr>
        <dsp:cNvPr id="0" name=""/>
        <dsp:cNvSpPr/>
      </dsp:nvSpPr>
      <dsp:spPr>
        <a:xfrm rot="5400000">
          <a:off x="3563447" y="-2290332"/>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 controller or I/O module is added</a:t>
          </a:r>
          <a:endParaRPr lang="en-US" sz="1600" kern="1200" dirty="0"/>
        </a:p>
      </dsp:txBody>
      <dsp:txXfrm rot="5400000">
        <a:off x="3563447" y="-2290332"/>
        <a:ext cx="523837" cy="6522466"/>
      </dsp:txXfrm>
    </dsp:sp>
    <dsp:sp modelId="{4D573E90-A77B-1C4B-AA14-24FD3D630B78}">
      <dsp:nvSpPr>
        <dsp:cNvPr id="0" name=""/>
        <dsp:cNvSpPr/>
      </dsp:nvSpPr>
      <dsp:spPr>
        <a:xfrm rot="5400000">
          <a:off x="-120885" y="1536378"/>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rot="5400000">
        <a:off x="-120885" y="1536378"/>
        <a:ext cx="805904" cy="564133"/>
      </dsp:txXfrm>
    </dsp:sp>
    <dsp:sp modelId="{E0899923-E638-7742-BB13-3CCAC71E703D}">
      <dsp:nvSpPr>
        <dsp:cNvPr id="0" name=""/>
        <dsp:cNvSpPr/>
      </dsp:nvSpPr>
      <dsp:spPr>
        <a:xfrm rot="5400000">
          <a:off x="3563447" y="-1583822"/>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Same configuration as step 2, but now interrupts are employed</a:t>
          </a:r>
          <a:endParaRPr lang="en-US" sz="1600" kern="1200" dirty="0"/>
        </a:p>
      </dsp:txBody>
      <dsp:txXfrm rot="5400000">
        <a:off x="3563447" y="-1583822"/>
        <a:ext cx="523837" cy="6522466"/>
      </dsp:txXfrm>
    </dsp:sp>
    <dsp:sp modelId="{C3C791A1-E3E5-AA4A-B851-26AFED7A959F}">
      <dsp:nvSpPr>
        <dsp:cNvPr id="0" name=""/>
        <dsp:cNvSpPr/>
      </dsp:nvSpPr>
      <dsp:spPr>
        <a:xfrm rot="5400000">
          <a:off x="-120885" y="2242888"/>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rot="5400000">
        <a:off x="-120885" y="2242888"/>
        <a:ext cx="805904" cy="564133"/>
      </dsp:txXfrm>
    </dsp:sp>
    <dsp:sp modelId="{4CB10E8E-02C7-AA41-8021-2E7FC0C797E4}">
      <dsp:nvSpPr>
        <dsp:cNvPr id="0" name=""/>
        <dsp:cNvSpPr/>
      </dsp:nvSpPr>
      <dsp:spPr>
        <a:xfrm rot="5400000">
          <a:off x="3563447" y="-877311"/>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The I/O module is given direct control of memory via DMA</a:t>
          </a:r>
          <a:endParaRPr lang="en-US" sz="1600" kern="1200" dirty="0"/>
        </a:p>
      </dsp:txBody>
      <dsp:txXfrm rot="5400000">
        <a:off x="3563447" y="-877311"/>
        <a:ext cx="523837" cy="6522466"/>
      </dsp:txXfrm>
    </dsp:sp>
    <dsp:sp modelId="{729FEA82-FA47-0A40-BB91-68448BB2BFE8}">
      <dsp:nvSpPr>
        <dsp:cNvPr id="0" name=""/>
        <dsp:cNvSpPr/>
      </dsp:nvSpPr>
      <dsp:spPr>
        <a:xfrm rot="5400000">
          <a:off x="-120885" y="2949399"/>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5</a:t>
          </a:r>
          <a:endParaRPr lang="en-US" sz="1500" kern="1200" dirty="0"/>
        </a:p>
      </dsp:txBody>
      <dsp:txXfrm rot="5400000">
        <a:off x="-120885" y="2949399"/>
        <a:ext cx="805904" cy="564133"/>
      </dsp:txXfrm>
    </dsp:sp>
    <dsp:sp modelId="{34AF2322-E815-BB4D-BC20-156E3ED243C7}">
      <dsp:nvSpPr>
        <dsp:cNvPr id="0" name=""/>
        <dsp:cNvSpPr/>
      </dsp:nvSpPr>
      <dsp:spPr>
        <a:xfrm rot="5400000">
          <a:off x="3563447" y="-170800"/>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smtClean="0"/>
            <a:t>The I/O module is enhanced to become a separate processor, with a specialized instruction set tailored for I/O</a:t>
          </a:r>
          <a:endParaRPr lang="en-US" sz="1600" kern="1200" dirty="0"/>
        </a:p>
      </dsp:txBody>
      <dsp:txXfrm rot="5400000">
        <a:off x="3563447" y="-170800"/>
        <a:ext cx="523837" cy="6522466"/>
      </dsp:txXfrm>
    </dsp:sp>
    <dsp:sp modelId="{7374A26C-9BCF-1F41-B60F-A8419B450B3B}">
      <dsp:nvSpPr>
        <dsp:cNvPr id="0" name=""/>
        <dsp:cNvSpPr/>
      </dsp:nvSpPr>
      <dsp:spPr>
        <a:xfrm rot="5400000">
          <a:off x="-120885" y="3655909"/>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6</a:t>
          </a:r>
          <a:endParaRPr lang="en-US" sz="1500" kern="1200" dirty="0"/>
        </a:p>
      </dsp:txBody>
      <dsp:txXfrm rot="5400000">
        <a:off x="-120885" y="3655909"/>
        <a:ext cx="805904" cy="564133"/>
      </dsp:txXfrm>
    </dsp:sp>
    <dsp:sp modelId="{11BC0513-6087-9642-8927-5AAC9E63AA62}">
      <dsp:nvSpPr>
        <dsp:cNvPr id="0" name=""/>
        <dsp:cNvSpPr/>
      </dsp:nvSpPr>
      <dsp:spPr>
        <a:xfrm rot="5400000">
          <a:off x="3563447" y="535709"/>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The I/O module has a local memory of its own and is, in fact, a computer in its own right </a:t>
          </a:r>
          <a:endParaRPr lang="en-US" sz="1600" kern="1200" dirty="0"/>
        </a:p>
      </dsp:txBody>
      <dsp:txXfrm rot="5400000">
        <a:off x="3563447" y="535709"/>
        <a:ext cx="523837" cy="652246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8F8A48-5720-0346-B2B8-49A7E40DE9EF}">
      <dsp:nvSpPr>
        <dsp:cNvPr id="0" name=""/>
        <dsp:cNvSpPr/>
      </dsp:nvSpPr>
      <dsp:spPr>
        <a:xfrm>
          <a:off x="33" y="46092"/>
          <a:ext cx="3240248" cy="547200"/>
        </a:xfrm>
        <a:prstGeom prst="rect">
          <a:avLst/>
        </a:prstGeom>
        <a:solidFill>
          <a:srgbClr val="660066"/>
        </a:solidFill>
        <a:ln w="15875" cap="flat" cmpd="sng" algn="ctr">
          <a:solidFill>
            <a:srgbClr val="66006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Block-oriented device</a:t>
          </a:r>
          <a:endParaRPr lang="en-US" sz="1900" kern="1200" dirty="0"/>
        </a:p>
      </dsp:txBody>
      <dsp:txXfrm>
        <a:off x="33" y="46092"/>
        <a:ext cx="3240248" cy="547200"/>
      </dsp:txXfrm>
    </dsp:sp>
    <dsp:sp modelId="{EF9243D1-795A-B543-B766-255881B95357}">
      <dsp:nvSpPr>
        <dsp:cNvPr id="0" name=""/>
        <dsp:cNvSpPr/>
      </dsp:nvSpPr>
      <dsp:spPr>
        <a:xfrm>
          <a:off x="33" y="593292"/>
          <a:ext cx="3240248" cy="2764214"/>
        </a:xfrm>
        <a:prstGeom prst="rect">
          <a:avLst/>
        </a:prstGeom>
        <a:solidFill>
          <a:schemeClr val="accent1">
            <a:alpha val="90000"/>
            <a:tint val="40000"/>
            <a:hueOff val="0"/>
            <a:satOff val="0"/>
            <a:lumOff val="0"/>
            <a:alphaOff val="0"/>
          </a:schemeClr>
        </a:solidFill>
        <a:ln w="15875" cap="flat" cmpd="sng" algn="ctr">
          <a:solidFill>
            <a:srgbClr val="660066"/>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smtClean="0"/>
            <a:t>stores information in blocks that are usually of fixed size</a:t>
          </a:r>
          <a:endParaRPr lang="en-US" sz="1900" kern="1200" dirty="0" smtClean="0"/>
        </a:p>
        <a:p>
          <a:pPr marL="171450" lvl="1" indent="-171450" algn="l" defTabSz="844550">
            <a:lnSpc>
              <a:spcPct val="90000"/>
            </a:lnSpc>
            <a:spcBef>
              <a:spcPct val="0"/>
            </a:spcBef>
            <a:spcAft>
              <a:spcPct val="15000"/>
            </a:spcAft>
            <a:buChar char="••"/>
          </a:pPr>
          <a:r>
            <a:rPr lang="en-US" sz="1900" kern="1200" dirty="0" smtClean="0"/>
            <a:t>transfers are made one block at a time</a:t>
          </a:r>
        </a:p>
        <a:p>
          <a:pPr marL="171450" lvl="1" indent="-171450" algn="l" defTabSz="844550">
            <a:lnSpc>
              <a:spcPct val="90000"/>
            </a:lnSpc>
            <a:spcBef>
              <a:spcPct val="0"/>
            </a:spcBef>
            <a:spcAft>
              <a:spcPct val="15000"/>
            </a:spcAft>
            <a:buChar char="••"/>
          </a:pPr>
          <a:r>
            <a:rPr lang="en-US" sz="1900" kern="1200" smtClean="0"/>
            <a:t>possible to reference data by its block number</a:t>
          </a:r>
          <a:endParaRPr lang="en-US" sz="1900" kern="1200" dirty="0" smtClean="0"/>
        </a:p>
        <a:p>
          <a:pPr marL="171450" lvl="1" indent="-171450" algn="l" defTabSz="844550">
            <a:lnSpc>
              <a:spcPct val="90000"/>
            </a:lnSpc>
            <a:spcBef>
              <a:spcPct val="0"/>
            </a:spcBef>
            <a:spcAft>
              <a:spcPct val="15000"/>
            </a:spcAft>
            <a:buChar char="••"/>
          </a:pPr>
          <a:r>
            <a:rPr lang="en-US" sz="1900" kern="1200" smtClean="0"/>
            <a:t>disks and USB keys are examples</a:t>
          </a:r>
          <a:endParaRPr lang="en-US" sz="1900" kern="1200" dirty="0" smtClean="0"/>
        </a:p>
      </dsp:txBody>
      <dsp:txXfrm>
        <a:off x="33" y="593292"/>
        <a:ext cx="3240248" cy="2764214"/>
      </dsp:txXfrm>
    </dsp:sp>
    <dsp:sp modelId="{4E6C426E-8C06-154C-9D82-1A473EF28DDF}">
      <dsp:nvSpPr>
        <dsp:cNvPr id="0" name=""/>
        <dsp:cNvSpPr/>
      </dsp:nvSpPr>
      <dsp:spPr>
        <a:xfrm>
          <a:off x="3693917" y="46092"/>
          <a:ext cx="3240248" cy="547200"/>
        </a:xfrm>
        <a:prstGeom prst="rect">
          <a:avLst/>
        </a:prstGeom>
        <a:solidFill>
          <a:srgbClr val="660066"/>
        </a:solidFill>
        <a:ln w="15875" cap="flat" cmpd="sng" algn="ctr">
          <a:solidFill>
            <a:srgbClr val="66006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Stream-oriented device</a:t>
          </a:r>
        </a:p>
      </dsp:txBody>
      <dsp:txXfrm>
        <a:off x="3693917" y="46092"/>
        <a:ext cx="3240248" cy="547200"/>
      </dsp:txXfrm>
    </dsp:sp>
    <dsp:sp modelId="{02ABA9CE-3BE0-1E40-BF7E-09642BD57E83}">
      <dsp:nvSpPr>
        <dsp:cNvPr id="0" name=""/>
        <dsp:cNvSpPr/>
      </dsp:nvSpPr>
      <dsp:spPr>
        <a:xfrm>
          <a:off x="3693917" y="593292"/>
          <a:ext cx="3240248" cy="2764214"/>
        </a:xfrm>
        <a:prstGeom prst="rect">
          <a:avLst/>
        </a:prstGeom>
        <a:solidFill>
          <a:schemeClr val="accent1">
            <a:alpha val="90000"/>
            <a:tint val="40000"/>
            <a:hueOff val="0"/>
            <a:satOff val="0"/>
            <a:lumOff val="0"/>
            <a:alphaOff val="0"/>
          </a:schemeClr>
        </a:solidFill>
        <a:ln w="15875" cap="flat" cmpd="sng" algn="ctr">
          <a:solidFill>
            <a:srgbClr val="660066"/>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smtClean="0"/>
            <a:t>transfers data in and out as a stream of bytes</a:t>
          </a:r>
          <a:endParaRPr lang="en-US" sz="1900" kern="1200" dirty="0" smtClean="0"/>
        </a:p>
        <a:p>
          <a:pPr marL="171450" lvl="1" indent="-171450" algn="l" defTabSz="844550">
            <a:lnSpc>
              <a:spcPct val="90000"/>
            </a:lnSpc>
            <a:spcBef>
              <a:spcPct val="0"/>
            </a:spcBef>
            <a:spcAft>
              <a:spcPct val="15000"/>
            </a:spcAft>
            <a:buChar char="••"/>
          </a:pPr>
          <a:r>
            <a:rPr lang="en-US" sz="1900" kern="1200" smtClean="0"/>
            <a:t>no block structure</a:t>
          </a:r>
          <a:endParaRPr lang="en-US" sz="1900" kern="1200" dirty="0" smtClean="0"/>
        </a:p>
        <a:p>
          <a:pPr marL="171450" lvl="1" indent="-171450" algn="l" defTabSz="844550">
            <a:lnSpc>
              <a:spcPct val="90000"/>
            </a:lnSpc>
            <a:spcBef>
              <a:spcPct val="0"/>
            </a:spcBef>
            <a:spcAft>
              <a:spcPct val="15000"/>
            </a:spcAft>
            <a:buChar char="••"/>
          </a:pPr>
          <a:r>
            <a:rPr lang="en-US" sz="1900" kern="1200" smtClean="0"/>
            <a:t>terminals, printers, communications ports, and most other devices that are not secondary storage are examples</a:t>
          </a:r>
          <a:endParaRPr lang="en-US" sz="1900" kern="1200" dirty="0" smtClean="0"/>
        </a:p>
      </dsp:txBody>
      <dsp:txXfrm>
        <a:off x="3693917" y="593292"/>
        <a:ext cx="3240248" cy="276421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509A77-E9B9-3643-9870-F7859BB971F0}">
      <dsp:nvSpPr>
        <dsp:cNvPr id="0" name=""/>
        <dsp:cNvSpPr/>
      </dsp:nvSpPr>
      <dsp:spPr>
        <a:xfrm>
          <a:off x="1893370" y="568337"/>
          <a:ext cx="3781883" cy="3781883"/>
        </a:xfrm>
        <a:prstGeom prst="blockArc">
          <a:avLst>
            <a:gd name="adj1" fmla="val 9000000"/>
            <a:gd name="adj2" fmla="val 16200000"/>
            <a:gd name="adj3" fmla="val 4640"/>
          </a:avLst>
        </a:prstGeom>
        <a:solidFill>
          <a:srgbClr val="660066"/>
        </a:solidFill>
        <a:ln>
          <a:noFill/>
        </a:ln>
        <a:effectLst>
          <a:glow rad="101600">
            <a:schemeClr val="accent2">
              <a:alpha val="75000"/>
            </a:schemeClr>
          </a:glow>
          <a:softEdge rad="38100"/>
        </a:effectLst>
      </dsp:spPr>
      <dsp:style>
        <a:lnRef idx="0">
          <a:scrgbClr r="0" g="0" b="0"/>
        </a:lnRef>
        <a:fillRef idx="3">
          <a:scrgbClr r="0" g="0" b="0"/>
        </a:fillRef>
        <a:effectRef idx="2">
          <a:scrgbClr r="0" g="0" b="0"/>
        </a:effectRef>
        <a:fontRef idx="minor">
          <a:schemeClr val="lt1"/>
        </a:fontRef>
      </dsp:style>
    </dsp:sp>
    <dsp:sp modelId="{ED29189C-FEBF-5D43-9AE1-09F1543B00F5}">
      <dsp:nvSpPr>
        <dsp:cNvPr id="0" name=""/>
        <dsp:cNvSpPr/>
      </dsp:nvSpPr>
      <dsp:spPr>
        <a:xfrm>
          <a:off x="1893370" y="568337"/>
          <a:ext cx="3781883" cy="3781883"/>
        </a:xfrm>
        <a:prstGeom prst="blockArc">
          <a:avLst>
            <a:gd name="adj1" fmla="val 1800000"/>
            <a:gd name="adj2" fmla="val 9000000"/>
            <a:gd name="adj3" fmla="val 4640"/>
          </a:avLst>
        </a:prstGeom>
        <a:solidFill>
          <a:srgbClr val="660066"/>
        </a:solidFill>
        <a:ln>
          <a:noFill/>
        </a:ln>
        <a:effectLst>
          <a:glow rad="101600">
            <a:schemeClr val="accent2">
              <a:alpha val="75000"/>
            </a:schemeClr>
          </a:glow>
          <a:softEdge rad="38100"/>
        </a:effectLst>
      </dsp:spPr>
      <dsp:style>
        <a:lnRef idx="0">
          <a:scrgbClr r="0" g="0" b="0"/>
        </a:lnRef>
        <a:fillRef idx="3">
          <a:scrgbClr r="0" g="0" b="0"/>
        </a:fillRef>
        <a:effectRef idx="2">
          <a:scrgbClr r="0" g="0" b="0"/>
        </a:effectRef>
        <a:fontRef idx="minor">
          <a:schemeClr val="lt1"/>
        </a:fontRef>
      </dsp:style>
    </dsp:sp>
    <dsp:sp modelId="{98F89655-7812-ED49-B6F7-5A03ADD378C3}">
      <dsp:nvSpPr>
        <dsp:cNvPr id="0" name=""/>
        <dsp:cNvSpPr/>
      </dsp:nvSpPr>
      <dsp:spPr>
        <a:xfrm>
          <a:off x="1893370" y="568337"/>
          <a:ext cx="3781883" cy="3781883"/>
        </a:xfrm>
        <a:prstGeom prst="blockArc">
          <a:avLst>
            <a:gd name="adj1" fmla="val 16200000"/>
            <a:gd name="adj2" fmla="val 1800000"/>
            <a:gd name="adj3" fmla="val 4640"/>
          </a:avLst>
        </a:prstGeom>
        <a:solidFill>
          <a:srgbClr val="660066"/>
        </a:solidFill>
        <a:ln>
          <a:noFill/>
        </a:ln>
        <a:effectLst>
          <a:glow rad="101600">
            <a:schemeClr val="accent2">
              <a:alpha val="75000"/>
            </a:schemeClr>
          </a:glow>
          <a:softEdge rad="38100"/>
        </a:effectLst>
      </dsp:spPr>
      <dsp:style>
        <a:lnRef idx="0">
          <a:scrgbClr r="0" g="0" b="0"/>
        </a:lnRef>
        <a:fillRef idx="3">
          <a:scrgbClr r="0" g="0" b="0"/>
        </a:fillRef>
        <a:effectRef idx="2">
          <a:scrgbClr r="0" g="0" b="0"/>
        </a:effectRef>
        <a:fontRef idx="minor">
          <a:schemeClr val="lt1"/>
        </a:fontRef>
      </dsp:style>
    </dsp:sp>
    <dsp:sp modelId="{3025BB83-2A41-5D43-8FBC-BDA48E16B62E}">
      <dsp:nvSpPr>
        <dsp:cNvPr id="0" name=""/>
        <dsp:cNvSpPr/>
      </dsp:nvSpPr>
      <dsp:spPr>
        <a:xfrm>
          <a:off x="2971787" y="1295404"/>
          <a:ext cx="1740823" cy="174082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Design architectures share three characteristics:</a:t>
          </a:r>
          <a:endParaRPr lang="en-US" sz="1500" kern="1200" dirty="0"/>
        </a:p>
      </dsp:txBody>
      <dsp:txXfrm>
        <a:off x="2971787" y="1295404"/>
        <a:ext cx="1740823" cy="1740823"/>
      </dsp:txXfrm>
    </dsp:sp>
    <dsp:sp modelId="{F0ECC5BA-B2AE-EB4D-841F-101D1AFD4833}">
      <dsp:nvSpPr>
        <dsp:cNvPr id="0" name=""/>
        <dsp:cNvSpPr/>
      </dsp:nvSpPr>
      <dsp:spPr>
        <a:xfrm>
          <a:off x="2603213" y="2918"/>
          <a:ext cx="2362198" cy="1218576"/>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RAID is a set of physical disk drives viewed by the operating system as a single logical drive</a:t>
          </a:r>
        </a:p>
      </dsp:txBody>
      <dsp:txXfrm>
        <a:off x="2603213" y="2918"/>
        <a:ext cx="2362198" cy="1218576"/>
      </dsp:txXfrm>
    </dsp:sp>
    <dsp:sp modelId="{5E167099-31A5-5442-AFA2-F77104F37352}">
      <dsp:nvSpPr>
        <dsp:cNvPr id="0" name=""/>
        <dsp:cNvSpPr/>
      </dsp:nvSpPr>
      <dsp:spPr>
        <a:xfrm>
          <a:off x="4359960" y="2514598"/>
          <a:ext cx="2047927" cy="1736435"/>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data are distributed across the physical drives of an array in a scheme known as striping</a:t>
          </a:r>
        </a:p>
      </dsp:txBody>
      <dsp:txXfrm>
        <a:off x="4359960" y="2514598"/>
        <a:ext cx="2047927" cy="1736435"/>
      </dsp:txXfrm>
    </dsp:sp>
    <dsp:sp modelId="{729DF47F-7ACD-6547-A7C6-4776125E4E24}">
      <dsp:nvSpPr>
        <dsp:cNvPr id="0" name=""/>
        <dsp:cNvSpPr/>
      </dsp:nvSpPr>
      <dsp:spPr>
        <a:xfrm>
          <a:off x="831111" y="2590801"/>
          <a:ext cx="2707177" cy="1584027"/>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redundant disk capacity is used to store parity information, which guarantees data recoverability in case of a disk failure</a:t>
          </a:r>
        </a:p>
      </dsp:txBody>
      <dsp:txXfrm>
        <a:off x="831111" y="2590801"/>
        <a:ext cx="2707177" cy="158402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5BFE25-984C-A04D-AA30-C56FFDB121DB}">
      <dsp:nvSpPr>
        <dsp:cNvPr id="0" name=""/>
        <dsp:cNvSpPr/>
      </dsp:nvSpPr>
      <dsp:spPr>
        <a:xfrm>
          <a:off x="1365" y="406397"/>
          <a:ext cx="2350619" cy="1270005"/>
        </a:xfrm>
        <a:prstGeom prst="roundRect">
          <a:avLst>
            <a:gd name="adj" fmla="val 10000"/>
          </a:avLst>
        </a:prstGeom>
        <a:solidFill>
          <a:srgbClr val="66006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NZ" sz="1500" kern="1200" dirty="0" smtClean="0"/>
            <a:t>when an I/O request is made for a particular sector, a check is made to determine if the sector is in the disk cache</a:t>
          </a:r>
          <a:endParaRPr lang="en-US" sz="1500" kern="1200" dirty="0"/>
        </a:p>
      </dsp:txBody>
      <dsp:txXfrm>
        <a:off x="1365" y="406397"/>
        <a:ext cx="2350619" cy="1270005"/>
      </dsp:txXfrm>
    </dsp:sp>
    <dsp:sp modelId="{123B932B-EEEB-6D44-B64A-312A0F015D5D}">
      <dsp:nvSpPr>
        <dsp:cNvPr id="0" name=""/>
        <dsp:cNvSpPr/>
      </dsp:nvSpPr>
      <dsp:spPr>
        <a:xfrm rot="19457599">
          <a:off x="2267415" y="739375"/>
          <a:ext cx="899745" cy="78925"/>
        </a:xfrm>
        <a:custGeom>
          <a:avLst/>
          <a:gdLst/>
          <a:ahLst/>
          <a:cxnLst/>
          <a:rect l="0" t="0" r="0" b="0"/>
          <a:pathLst>
            <a:path>
              <a:moveTo>
                <a:pt x="0" y="39462"/>
              </a:moveTo>
              <a:lnTo>
                <a:pt x="899745" y="39462"/>
              </a:lnTo>
            </a:path>
          </a:pathLst>
        </a:custGeom>
        <a:noFill/>
        <a:ln w="15875" cap="flat" cmpd="sng" algn="ctr">
          <a:solidFill>
            <a:srgbClr val="66006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457599">
        <a:off x="2694794" y="756344"/>
        <a:ext cx="44987" cy="44987"/>
      </dsp:txXfrm>
    </dsp:sp>
    <dsp:sp modelId="{CEDE1FB3-33A8-8848-8CAA-483726766D5D}">
      <dsp:nvSpPr>
        <dsp:cNvPr id="0" name=""/>
        <dsp:cNvSpPr/>
      </dsp:nvSpPr>
      <dsp:spPr>
        <a:xfrm>
          <a:off x="3082591" y="59646"/>
          <a:ext cx="1826517" cy="913258"/>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NZ" sz="1500" kern="1200" dirty="0" smtClean="0"/>
            <a:t>if YES</a:t>
          </a:r>
          <a:endParaRPr lang="en-US" sz="1500" kern="1200" dirty="0"/>
        </a:p>
      </dsp:txBody>
      <dsp:txXfrm>
        <a:off x="3082591" y="59646"/>
        <a:ext cx="1826517" cy="913258"/>
      </dsp:txXfrm>
    </dsp:sp>
    <dsp:sp modelId="{D65D3A73-CA3C-F74F-9094-55B13D878142}">
      <dsp:nvSpPr>
        <dsp:cNvPr id="0" name=""/>
        <dsp:cNvSpPr/>
      </dsp:nvSpPr>
      <dsp:spPr>
        <a:xfrm>
          <a:off x="4909109" y="476813"/>
          <a:ext cx="730607" cy="78925"/>
        </a:xfrm>
        <a:custGeom>
          <a:avLst/>
          <a:gdLst/>
          <a:ahLst/>
          <a:cxnLst/>
          <a:rect l="0" t="0" r="0" b="0"/>
          <a:pathLst>
            <a:path>
              <a:moveTo>
                <a:pt x="0" y="39462"/>
              </a:moveTo>
              <a:lnTo>
                <a:pt x="730607" y="39462"/>
              </a:lnTo>
            </a:path>
          </a:pathLst>
        </a:custGeom>
        <a:noFill/>
        <a:ln w="15875" cap="flat" cmpd="sng" algn="ctr">
          <a:solidFill>
            <a:srgbClr val="66006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56147" y="498010"/>
        <a:ext cx="36530" cy="36530"/>
      </dsp:txXfrm>
    </dsp:sp>
    <dsp:sp modelId="{500F2F28-DF3C-6945-893C-BD2FCDABF125}">
      <dsp:nvSpPr>
        <dsp:cNvPr id="0" name=""/>
        <dsp:cNvSpPr/>
      </dsp:nvSpPr>
      <dsp:spPr>
        <a:xfrm>
          <a:off x="5639716" y="59646"/>
          <a:ext cx="1826517" cy="913258"/>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NZ" sz="1500" kern="1200" dirty="0" smtClean="0"/>
            <a:t>the request is satisfied via the cache</a:t>
          </a:r>
          <a:endParaRPr lang="en-US" sz="1500" kern="1200" dirty="0"/>
        </a:p>
      </dsp:txBody>
      <dsp:txXfrm>
        <a:off x="5639716" y="59646"/>
        <a:ext cx="1826517" cy="913258"/>
      </dsp:txXfrm>
    </dsp:sp>
    <dsp:sp modelId="{8EE7C0DA-F16A-C245-8FB0-BB6CDAFC25A1}">
      <dsp:nvSpPr>
        <dsp:cNvPr id="0" name=""/>
        <dsp:cNvSpPr/>
      </dsp:nvSpPr>
      <dsp:spPr>
        <a:xfrm rot="2142401">
          <a:off x="2267415" y="1264499"/>
          <a:ext cx="899745" cy="78925"/>
        </a:xfrm>
        <a:custGeom>
          <a:avLst/>
          <a:gdLst/>
          <a:ahLst/>
          <a:cxnLst/>
          <a:rect l="0" t="0" r="0" b="0"/>
          <a:pathLst>
            <a:path>
              <a:moveTo>
                <a:pt x="0" y="39462"/>
              </a:moveTo>
              <a:lnTo>
                <a:pt x="899745" y="39462"/>
              </a:lnTo>
            </a:path>
          </a:pathLst>
        </a:custGeom>
        <a:noFill/>
        <a:ln w="15875" cap="flat" cmpd="sng" algn="ctr">
          <a:solidFill>
            <a:srgbClr val="66006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2694794" y="1281468"/>
        <a:ext cx="44987" cy="44987"/>
      </dsp:txXfrm>
    </dsp:sp>
    <dsp:sp modelId="{7B0A7DFA-A561-8C45-B1C5-6750CFC00DB6}">
      <dsp:nvSpPr>
        <dsp:cNvPr id="0" name=""/>
        <dsp:cNvSpPr/>
      </dsp:nvSpPr>
      <dsp:spPr>
        <a:xfrm>
          <a:off x="3082591" y="1109894"/>
          <a:ext cx="1826517" cy="913258"/>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NZ" sz="1500" kern="1200" dirty="0" smtClean="0"/>
            <a:t>if NO</a:t>
          </a:r>
          <a:endParaRPr lang="en-US" sz="1500" kern="1200" dirty="0"/>
        </a:p>
      </dsp:txBody>
      <dsp:txXfrm>
        <a:off x="3082591" y="1109894"/>
        <a:ext cx="1826517" cy="913258"/>
      </dsp:txXfrm>
    </dsp:sp>
    <dsp:sp modelId="{F7A4FD81-375C-2E4F-BDF1-3D1909345CF5}">
      <dsp:nvSpPr>
        <dsp:cNvPr id="0" name=""/>
        <dsp:cNvSpPr/>
      </dsp:nvSpPr>
      <dsp:spPr>
        <a:xfrm>
          <a:off x="4909109" y="1527061"/>
          <a:ext cx="730607" cy="78925"/>
        </a:xfrm>
        <a:custGeom>
          <a:avLst/>
          <a:gdLst/>
          <a:ahLst/>
          <a:cxnLst/>
          <a:rect l="0" t="0" r="0" b="0"/>
          <a:pathLst>
            <a:path>
              <a:moveTo>
                <a:pt x="0" y="39462"/>
              </a:moveTo>
              <a:lnTo>
                <a:pt x="730607" y="39462"/>
              </a:lnTo>
            </a:path>
          </a:pathLst>
        </a:custGeom>
        <a:noFill/>
        <a:ln w="15875" cap="flat" cmpd="sng" algn="ctr">
          <a:solidFill>
            <a:srgbClr val="66006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56147" y="1548258"/>
        <a:ext cx="36530" cy="36530"/>
      </dsp:txXfrm>
    </dsp:sp>
    <dsp:sp modelId="{79FE47B7-A032-BA43-9EED-8D802012E4A3}">
      <dsp:nvSpPr>
        <dsp:cNvPr id="0" name=""/>
        <dsp:cNvSpPr/>
      </dsp:nvSpPr>
      <dsp:spPr>
        <a:xfrm>
          <a:off x="5639716" y="1109894"/>
          <a:ext cx="1826517" cy="913258"/>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NZ" sz="1500" kern="1200" dirty="0" smtClean="0"/>
            <a:t>the requested sector is read into the disk cache from the disk</a:t>
          </a:r>
          <a:endParaRPr lang="en-US" sz="1500" kern="1200" dirty="0"/>
        </a:p>
      </dsp:txBody>
      <dsp:txXfrm>
        <a:off x="5639716" y="1109894"/>
        <a:ext cx="1826517" cy="913258"/>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A79AF4-B9F2-3846-A878-8983FD57CFE8}">
      <dsp:nvSpPr>
        <dsp:cNvPr id="0" name=""/>
        <dsp:cNvSpPr/>
      </dsp:nvSpPr>
      <dsp:spPr>
        <a:xfrm>
          <a:off x="0" y="3040067"/>
          <a:ext cx="7924800" cy="997818"/>
        </a:xfrm>
        <a:prstGeom prst="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t>Character queues may only be read once</a:t>
          </a:r>
          <a:endParaRPr lang="en-US" sz="1900" kern="1200" dirty="0"/>
        </a:p>
      </dsp:txBody>
      <dsp:txXfrm>
        <a:off x="0" y="3040067"/>
        <a:ext cx="7924800" cy="538821"/>
      </dsp:txXfrm>
    </dsp:sp>
    <dsp:sp modelId="{9F896BE3-6E84-9348-826E-108218A30F34}">
      <dsp:nvSpPr>
        <dsp:cNvPr id="0" name=""/>
        <dsp:cNvSpPr/>
      </dsp:nvSpPr>
      <dsp:spPr>
        <a:xfrm>
          <a:off x="0" y="3558933"/>
          <a:ext cx="7924800" cy="458996"/>
        </a:xfrm>
        <a:prstGeom prst="rect">
          <a:avLst/>
        </a:prstGeom>
        <a:solidFill>
          <a:schemeClr val="accent1">
            <a:alpha val="90000"/>
            <a:tint val="40000"/>
            <a:hueOff val="0"/>
            <a:satOff val="0"/>
            <a:lumOff val="0"/>
            <a:alphaOff val="0"/>
          </a:schemeClr>
        </a:solidFill>
        <a:ln w="1587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lvl="0" algn="ctr" defTabSz="1200150" rtl="0">
            <a:lnSpc>
              <a:spcPct val="90000"/>
            </a:lnSpc>
            <a:spcBef>
              <a:spcPct val="0"/>
            </a:spcBef>
            <a:spcAft>
              <a:spcPct val="35000"/>
            </a:spcAft>
          </a:pPr>
          <a:r>
            <a:rPr lang="en-NZ" sz="2700" kern="1200" dirty="0" smtClean="0"/>
            <a:t>as each character is read, it is effectively destroyed</a:t>
          </a:r>
          <a:endParaRPr lang="en-NZ" sz="2700" kern="1200" dirty="0"/>
        </a:p>
      </dsp:txBody>
      <dsp:txXfrm>
        <a:off x="0" y="3558933"/>
        <a:ext cx="7924800" cy="458996"/>
      </dsp:txXfrm>
    </dsp:sp>
    <dsp:sp modelId="{171906C1-2300-0544-8BBB-342DB157EB89}">
      <dsp:nvSpPr>
        <dsp:cNvPr id="0" name=""/>
        <dsp:cNvSpPr/>
      </dsp:nvSpPr>
      <dsp:spPr>
        <a:xfrm rot="10800000">
          <a:off x="0" y="1520390"/>
          <a:ext cx="7924800" cy="1534644"/>
        </a:xfrm>
        <a:prstGeom prst="upArrowCallou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t>Either written by the I/O device and read by the process or vice versa</a:t>
          </a:r>
          <a:endParaRPr lang="en-US" sz="1900" kern="1200" dirty="0"/>
        </a:p>
      </dsp:txBody>
      <dsp:txXfrm>
        <a:off x="0" y="1520390"/>
        <a:ext cx="7924800" cy="538660"/>
      </dsp:txXfrm>
    </dsp:sp>
    <dsp:sp modelId="{361BC052-9B17-C14E-9246-FB0A7B15E7E6}">
      <dsp:nvSpPr>
        <dsp:cNvPr id="0" name=""/>
        <dsp:cNvSpPr/>
      </dsp:nvSpPr>
      <dsp:spPr>
        <a:xfrm>
          <a:off x="0" y="2059051"/>
          <a:ext cx="7924800" cy="45885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lvl="0" algn="ctr" defTabSz="1200150" rtl="0">
            <a:lnSpc>
              <a:spcPct val="90000"/>
            </a:lnSpc>
            <a:spcBef>
              <a:spcPct val="0"/>
            </a:spcBef>
            <a:spcAft>
              <a:spcPct val="35000"/>
            </a:spcAft>
          </a:pPr>
          <a:r>
            <a:rPr lang="en-US" sz="2700" kern="1200" dirty="0" smtClean="0"/>
            <a:t>producer/consumer model is used</a:t>
          </a:r>
          <a:endParaRPr lang="en-US" sz="2700" kern="1200" dirty="0"/>
        </a:p>
      </dsp:txBody>
      <dsp:txXfrm>
        <a:off x="0" y="2059051"/>
        <a:ext cx="7924800" cy="458858"/>
      </dsp:txXfrm>
    </dsp:sp>
    <dsp:sp modelId="{527D1852-E668-374F-AAF6-A334CC44A9B7}">
      <dsp:nvSpPr>
        <dsp:cNvPr id="0" name=""/>
        <dsp:cNvSpPr/>
      </dsp:nvSpPr>
      <dsp:spPr>
        <a:xfrm rot="10800000">
          <a:off x="0" y="713"/>
          <a:ext cx="7924800" cy="1534644"/>
        </a:xfrm>
        <a:prstGeom prst="upArrowCallou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t>Used by character oriented devices </a:t>
          </a:r>
          <a:endParaRPr lang="en-US" sz="1900" kern="1200" dirty="0"/>
        </a:p>
      </dsp:txBody>
      <dsp:txXfrm>
        <a:off x="0" y="713"/>
        <a:ext cx="7924800" cy="538660"/>
      </dsp:txXfrm>
    </dsp:sp>
    <dsp:sp modelId="{9EAA5422-BB69-CB4B-8205-122C3E4C6ED3}">
      <dsp:nvSpPr>
        <dsp:cNvPr id="0" name=""/>
        <dsp:cNvSpPr/>
      </dsp:nvSpPr>
      <dsp:spPr>
        <a:xfrm>
          <a:off x="0" y="539374"/>
          <a:ext cx="7924800" cy="45885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lvl="0" algn="ctr" defTabSz="1200150" rtl="0">
            <a:lnSpc>
              <a:spcPct val="90000"/>
            </a:lnSpc>
            <a:spcBef>
              <a:spcPct val="0"/>
            </a:spcBef>
            <a:spcAft>
              <a:spcPct val="35000"/>
            </a:spcAft>
          </a:pPr>
          <a:r>
            <a:rPr lang="en-US" sz="2700" kern="1200" dirty="0" smtClean="0"/>
            <a:t>terminals and printers</a:t>
          </a:r>
          <a:endParaRPr lang="en-US" sz="2700" kern="1200" dirty="0"/>
        </a:p>
      </dsp:txBody>
      <dsp:txXfrm>
        <a:off x="0" y="539374"/>
        <a:ext cx="7924800" cy="458858"/>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8FD193-D9EA-B242-8994-9DC1281D105D}">
      <dsp:nvSpPr>
        <dsp:cNvPr id="0" name=""/>
        <dsp:cNvSpPr/>
      </dsp:nvSpPr>
      <dsp:spPr>
        <a:xfrm>
          <a:off x="0" y="172669"/>
          <a:ext cx="6096000" cy="828900"/>
        </a:xfrm>
        <a:prstGeom prst="rect">
          <a:avLst/>
        </a:prstGeom>
        <a:solidFill>
          <a:srgbClr val="660066"/>
        </a:solidFill>
        <a:ln w="15875" cap="flat" cmpd="sng" algn="ctr">
          <a:solidFill>
            <a:schemeClr val="accent1">
              <a:hueOff val="0"/>
              <a:satOff val="0"/>
              <a:lumOff val="0"/>
              <a:alphaOff val="0"/>
            </a:schemeClr>
          </a:solidFill>
          <a:prstDash val="solid"/>
        </a:ln>
        <a:effectLst>
          <a:glow rad="101600">
            <a:srgbClr val="660066">
              <a:alpha val="75000"/>
            </a:srgbClr>
          </a:glow>
          <a:softEdge rad="76200"/>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For Linux 2.6 the Elevator algorithm has been augmented by two additional algorithms:</a:t>
          </a:r>
          <a:endParaRPr lang="en-US" sz="2300" kern="1200" dirty="0"/>
        </a:p>
      </dsp:txBody>
      <dsp:txXfrm>
        <a:off x="0" y="172669"/>
        <a:ext cx="6096000" cy="828900"/>
      </dsp:txXfrm>
    </dsp:sp>
    <dsp:sp modelId="{D5B49B7A-357D-5B4D-9A56-45CDB453ABD9}">
      <dsp:nvSpPr>
        <dsp:cNvPr id="0" name=""/>
        <dsp:cNvSpPr/>
      </dsp:nvSpPr>
      <dsp:spPr>
        <a:xfrm>
          <a:off x="0" y="1066796"/>
          <a:ext cx="6096000" cy="10101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a:glow rad="101600">
            <a:srgbClr val="660066">
              <a:alpha val="75000"/>
            </a:srgbClr>
          </a:glow>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the deadline I/O scheduler</a:t>
          </a:r>
          <a:endParaRPr lang="en-US" sz="2300" kern="1200" dirty="0" smtClean="0"/>
        </a:p>
        <a:p>
          <a:pPr marL="228600" lvl="1" indent="-228600" algn="l" defTabSz="1022350">
            <a:lnSpc>
              <a:spcPct val="90000"/>
            </a:lnSpc>
            <a:spcBef>
              <a:spcPct val="0"/>
            </a:spcBef>
            <a:spcAft>
              <a:spcPct val="15000"/>
            </a:spcAft>
            <a:buChar char="••"/>
          </a:pPr>
          <a:r>
            <a:rPr lang="en-US" sz="2300" kern="1200" smtClean="0"/>
            <a:t>the anticipatory I/O scheduler</a:t>
          </a:r>
          <a:endParaRPr lang="en-US" sz="2300" kern="1200" dirty="0"/>
        </a:p>
      </dsp:txBody>
      <dsp:txXfrm>
        <a:off x="0" y="1066796"/>
        <a:ext cx="6096000" cy="101016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4193B7-FB09-5743-8FAF-ECD3D848578B}">
      <dsp:nvSpPr>
        <dsp:cNvPr id="0" name=""/>
        <dsp:cNvSpPr/>
      </dsp:nvSpPr>
      <dsp:spPr>
        <a:xfrm>
          <a:off x="6290068" y="2660785"/>
          <a:ext cx="91440" cy="495468"/>
        </a:xfrm>
        <a:custGeom>
          <a:avLst/>
          <a:gdLst/>
          <a:ahLst/>
          <a:cxnLst/>
          <a:rect l="0" t="0" r="0" b="0"/>
          <a:pathLst>
            <a:path>
              <a:moveTo>
                <a:pt x="45720" y="0"/>
              </a:moveTo>
              <a:lnTo>
                <a:pt x="45720" y="495468"/>
              </a:lnTo>
            </a:path>
          </a:pathLst>
        </a:custGeom>
        <a:noFill/>
        <a:ln w="15875" cap="flat" cmpd="sng" algn="ctr">
          <a:solidFill>
            <a:srgbClr val="660066"/>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sp>
    <dsp:sp modelId="{635EC3D1-B3DE-3349-A65D-73A7589C7706}">
      <dsp:nvSpPr>
        <dsp:cNvPr id="0" name=""/>
        <dsp:cNvSpPr/>
      </dsp:nvSpPr>
      <dsp:spPr>
        <a:xfrm>
          <a:off x="4695521" y="1083519"/>
          <a:ext cx="1640266" cy="495468"/>
        </a:xfrm>
        <a:custGeom>
          <a:avLst/>
          <a:gdLst/>
          <a:ahLst/>
          <a:cxnLst/>
          <a:rect l="0" t="0" r="0" b="0"/>
          <a:pathLst>
            <a:path>
              <a:moveTo>
                <a:pt x="0" y="0"/>
              </a:moveTo>
              <a:lnTo>
                <a:pt x="0" y="337647"/>
              </a:lnTo>
              <a:lnTo>
                <a:pt x="1640266" y="337647"/>
              </a:lnTo>
              <a:lnTo>
                <a:pt x="1640266" y="495468"/>
              </a:lnTo>
            </a:path>
          </a:pathLst>
        </a:custGeom>
        <a:noFill/>
        <a:ln w="15875" cap="flat" cmpd="sng" algn="ctr">
          <a:solidFill>
            <a:srgbClr val="660066"/>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sp>
    <dsp:sp modelId="{A4E90692-A5AA-784A-981D-D94C3015F488}">
      <dsp:nvSpPr>
        <dsp:cNvPr id="0" name=""/>
        <dsp:cNvSpPr/>
      </dsp:nvSpPr>
      <dsp:spPr>
        <a:xfrm>
          <a:off x="3055255" y="2660785"/>
          <a:ext cx="1041099" cy="495468"/>
        </a:xfrm>
        <a:custGeom>
          <a:avLst/>
          <a:gdLst/>
          <a:ahLst/>
          <a:cxnLst/>
          <a:rect l="0" t="0" r="0" b="0"/>
          <a:pathLst>
            <a:path>
              <a:moveTo>
                <a:pt x="0" y="0"/>
              </a:moveTo>
              <a:lnTo>
                <a:pt x="0" y="337647"/>
              </a:lnTo>
              <a:lnTo>
                <a:pt x="1041099" y="337647"/>
              </a:lnTo>
              <a:lnTo>
                <a:pt x="1041099" y="495468"/>
              </a:lnTo>
            </a:path>
          </a:pathLst>
        </a:custGeom>
        <a:noFill/>
        <a:ln w="15875" cap="flat" cmpd="sng" algn="ctr">
          <a:solidFill>
            <a:srgbClr val="660066"/>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sp>
    <dsp:sp modelId="{BA2E8E77-334D-EC4D-A40C-B16B5671EDD9}">
      <dsp:nvSpPr>
        <dsp:cNvPr id="0" name=""/>
        <dsp:cNvSpPr/>
      </dsp:nvSpPr>
      <dsp:spPr>
        <a:xfrm>
          <a:off x="1856920" y="2660785"/>
          <a:ext cx="1198334" cy="495468"/>
        </a:xfrm>
        <a:custGeom>
          <a:avLst/>
          <a:gdLst/>
          <a:ahLst/>
          <a:cxnLst/>
          <a:rect l="0" t="0" r="0" b="0"/>
          <a:pathLst>
            <a:path>
              <a:moveTo>
                <a:pt x="1198334" y="0"/>
              </a:moveTo>
              <a:lnTo>
                <a:pt x="1198334" y="337647"/>
              </a:lnTo>
              <a:lnTo>
                <a:pt x="0" y="337647"/>
              </a:lnTo>
              <a:lnTo>
                <a:pt x="0" y="495468"/>
              </a:lnTo>
            </a:path>
          </a:pathLst>
        </a:custGeom>
        <a:noFill/>
        <a:ln w="15875" cap="flat" cmpd="sng" algn="ctr">
          <a:solidFill>
            <a:srgbClr val="660066"/>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sp>
    <dsp:sp modelId="{3538F62A-65C1-5C40-9822-78A7B5B313B2}">
      <dsp:nvSpPr>
        <dsp:cNvPr id="0" name=""/>
        <dsp:cNvSpPr/>
      </dsp:nvSpPr>
      <dsp:spPr>
        <a:xfrm>
          <a:off x="3055255" y="1083519"/>
          <a:ext cx="1640266" cy="495468"/>
        </a:xfrm>
        <a:custGeom>
          <a:avLst/>
          <a:gdLst/>
          <a:ahLst/>
          <a:cxnLst/>
          <a:rect l="0" t="0" r="0" b="0"/>
          <a:pathLst>
            <a:path>
              <a:moveTo>
                <a:pt x="1640266" y="0"/>
              </a:moveTo>
              <a:lnTo>
                <a:pt x="1640266" y="337647"/>
              </a:lnTo>
              <a:lnTo>
                <a:pt x="0" y="337647"/>
              </a:lnTo>
              <a:lnTo>
                <a:pt x="0" y="495468"/>
              </a:lnTo>
            </a:path>
          </a:pathLst>
        </a:custGeom>
        <a:noFill/>
        <a:ln w="15875" cap="flat" cmpd="sng" algn="ctr">
          <a:solidFill>
            <a:srgbClr val="660066"/>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sp>
    <dsp:sp modelId="{D453C912-2E6E-504E-8E11-67FD449F1221}">
      <dsp:nvSpPr>
        <dsp:cNvPr id="0" name=""/>
        <dsp:cNvSpPr/>
      </dsp:nvSpPr>
      <dsp:spPr>
        <a:xfrm>
          <a:off x="3843713" y="1723"/>
          <a:ext cx="1703616" cy="108179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B493DDBD-8167-9749-B3A1-93D32A453D1A}">
      <dsp:nvSpPr>
        <dsp:cNvPr id="0" name=""/>
        <dsp:cNvSpPr/>
      </dsp:nvSpPr>
      <dsp:spPr>
        <a:xfrm>
          <a:off x="4033004" y="181549"/>
          <a:ext cx="1703616"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Windows offers two modes of I/O operation</a:t>
          </a:r>
          <a:endParaRPr lang="en-US" sz="1300" kern="1200" dirty="0"/>
        </a:p>
      </dsp:txBody>
      <dsp:txXfrm>
        <a:off x="4033004" y="181549"/>
        <a:ext cx="1703616" cy="1081796"/>
      </dsp:txXfrm>
    </dsp:sp>
    <dsp:sp modelId="{545CADD4-10E2-6F44-BCAF-060352CD5389}">
      <dsp:nvSpPr>
        <dsp:cNvPr id="0" name=""/>
        <dsp:cNvSpPr/>
      </dsp:nvSpPr>
      <dsp:spPr>
        <a:xfrm>
          <a:off x="2203446" y="1578988"/>
          <a:ext cx="1703616" cy="1081796"/>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sp>
    <dsp:sp modelId="{061FCF91-C604-9D4B-9B10-131ED239DA0E}">
      <dsp:nvSpPr>
        <dsp:cNvPr id="0" name=""/>
        <dsp:cNvSpPr/>
      </dsp:nvSpPr>
      <dsp:spPr>
        <a:xfrm>
          <a:off x="2392737" y="1758814"/>
          <a:ext cx="1703616"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asynchronous</a:t>
          </a:r>
          <a:endParaRPr lang="en-US" sz="1300" kern="1200" dirty="0"/>
        </a:p>
      </dsp:txBody>
      <dsp:txXfrm>
        <a:off x="2392737" y="1758814"/>
        <a:ext cx="1703616" cy="1081796"/>
      </dsp:txXfrm>
    </dsp:sp>
    <dsp:sp modelId="{AA591E6D-33AC-654F-942C-43474B4DD74B}">
      <dsp:nvSpPr>
        <dsp:cNvPr id="0" name=""/>
        <dsp:cNvSpPr/>
      </dsp:nvSpPr>
      <dsp:spPr>
        <a:xfrm>
          <a:off x="1005112" y="3156253"/>
          <a:ext cx="1703616" cy="1081796"/>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sp>
    <dsp:sp modelId="{594A7CBB-6133-DA47-8AC6-B3DD2A762646}">
      <dsp:nvSpPr>
        <dsp:cNvPr id="0" name=""/>
        <dsp:cNvSpPr/>
      </dsp:nvSpPr>
      <dsp:spPr>
        <a:xfrm>
          <a:off x="1194403" y="3336080"/>
          <a:ext cx="1703616"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is used whenever possible to optimize application performance</a:t>
          </a:r>
          <a:endParaRPr lang="en-US" sz="1300" kern="1200" dirty="0"/>
        </a:p>
      </dsp:txBody>
      <dsp:txXfrm>
        <a:off x="1194403" y="3336080"/>
        <a:ext cx="1703616" cy="1081796"/>
      </dsp:txXfrm>
    </dsp:sp>
    <dsp:sp modelId="{3C2F5166-3910-734A-A9AC-DD24EA6AB67E}">
      <dsp:nvSpPr>
        <dsp:cNvPr id="0" name=""/>
        <dsp:cNvSpPr/>
      </dsp:nvSpPr>
      <dsp:spPr>
        <a:xfrm>
          <a:off x="3087310" y="3156253"/>
          <a:ext cx="2018087" cy="1081796"/>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sp>
    <dsp:sp modelId="{9443679A-41CB-C540-A976-A110537CD147}">
      <dsp:nvSpPr>
        <dsp:cNvPr id="0" name=""/>
        <dsp:cNvSpPr/>
      </dsp:nvSpPr>
      <dsp:spPr>
        <a:xfrm>
          <a:off x="3276601" y="3336080"/>
          <a:ext cx="2018087"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smtClean="0"/>
            <a:t>an application initiates an I/O operation and then can continue processing while the I/O request is fulfilled</a:t>
          </a:r>
          <a:endParaRPr lang="en-NZ" sz="1300" kern="1200" dirty="0" smtClean="0"/>
        </a:p>
      </dsp:txBody>
      <dsp:txXfrm>
        <a:off x="3276601" y="3336080"/>
        <a:ext cx="2018087" cy="1081796"/>
      </dsp:txXfrm>
    </dsp:sp>
    <dsp:sp modelId="{3A3C3FC7-E886-304F-B235-A8AF5780F96E}">
      <dsp:nvSpPr>
        <dsp:cNvPr id="0" name=""/>
        <dsp:cNvSpPr/>
      </dsp:nvSpPr>
      <dsp:spPr>
        <a:xfrm>
          <a:off x="5483979" y="1578988"/>
          <a:ext cx="1703616" cy="1081796"/>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sp>
    <dsp:sp modelId="{7CF72CB5-3855-6F45-84CE-ADFE0F042BD0}">
      <dsp:nvSpPr>
        <dsp:cNvPr id="0" name=""/>
        <dsp:cNvSpPr/>
      </dsp:nvSpPr>
      <dsp:spPr>
        <a:xfrm>
          <a:off x="5673270" y="1758814"/>
          <a:ext cx="1703616"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synchronous</a:t>
          </a:r>
          <a:endParaRPr lang="en-US" sz="1300" kern="1200" dirty="0"/>
        </a:p>
      </dsp:txBody>
      <dsp:txXfrm>
        <a:off x="5673270" y="1758814"/>
        <a:ext cx="1703616" cy="1081796"/>
      </dsp:txXfrm>
    </dsp:sp>
    <dsp:sp modelId="{AB7F3642-D819-A34A-BD6F-8B12DEAA5FE6}">
      <dsp:nvSpPr>
        <dsp:cNvPr id="0" name=""/>
        <dsp:cNvSpPr/>
      </dsp:nvSpPr>
      <dsp:spPr>
        <a:xfrm>
          <a:off x="5483979" y="3156253"/>
          <a:ext cx="1703616" cy="108179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A921DFB-5018-984C-BA95-71D0DEDD3BDF}">
      <dsp:nvSpPr>
        <dsp:cNvPr id="0" name=""/>
        <dsp:cNvSpPr/>
      </dsp:nvSpPr>
      <dsp:spPr>
        <a:xfrm>
          <a:off x="5673270" y="3336080"/>
          <a:ext cx="1703616"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the application is blocked until the I/O operation completes</a:t>
          </a:r>
          <a:endParaRPr lang="en-US" sz="1300" kern="1200" dirty="0"/>
        </a:p>
      </dsp:txBody>
      <dsp:txXfrm>
        <a:off x="5673270" y="3336080"/>
        <a:ext cx="1703616" cy="10817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7.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2.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5/15/11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7/e, by William Stallings, Chapter 11 “</a:t>
            </a:r>
            <a:r>
              <a:rPr kumimoji="1" lang="en-GB" dirty="0" smtClean="0">
                <a:latin typeface="Times New Roman" pitchFamily="-106" charset="0"/>
                <a:ea typeface="ＭＳ Ｐゴシック" pitchFamily="-106" charset="-128"/>
                <a:cs typeface="ＭＳ Ｐゴシック" pitchFamily="-106" charset="-128"/>
              </a:rPr>
              <a:t>I/O</a:t>
            </a:r>
            <a:r>
              <a:rPr kumimoji="1" lang="en-GB" baseline="0" dirty="0" smtClean="0">
                <a:latin typeface="Times New Roman" pitchFamily="-106" charset="0"/>
                <a:ea typeface="ＭＳ Ｐゴシック" pitchFamily="-106" charset="-128"/>
                <a:cs typeface="ＭＳ Ｐゴシック" pitchFamily="-106" charset="-128"/>
              </a:rPr>
              <a:t> Management and Disk Scheduling</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DMA mechanism can be configured in a variety of ways. Some possibilities</a:t>
            </a:r>
          </a:p>
          <a:p>
            <a:r>
              <a:rPr lang="en-US" sz="1200" kern="1200" baseline="0" dirty="0" smtClean="0">
                <a:solidFill>
                  <a:schemeClr val="tx1"/>
                </a:solidFill>
                <a:latin typeface="+mn-lt"/>
                <a:ea typeface="+mn-ea"/>
                <a:cs typeface="+mn-cs"/>
              </a:rPr>
              <a:t>are shown in Figure 11.3 . In the first example, all modules share the same</a:t>
            </a:r>
          </a:p>
          <a:p>
            <a:r>
              <a:rPr lang="en-US" sz="1200" kern="1200" baseline="0" dirty="0" smtClean="0">
                <a:solidFill>
                  <a:schemeClr val="tx1"/>
                </a:solidFill>
                <a:latin typeface="+mn-lt"/>
                <a:ea typeface="+mn-ea"/>
                <a:cs typeface="+mn-cs"/>
              </a:rPr>
              <a:t>system bus. The DMA module, acting as a surrogate processor, uses programmed</a:t>
            </a:r>
          </a:p>
          <a:p>
            <a:r>
              <a:rPr lang="en-US" sz="1200" kern="1200" baseline="0" dirty="0" smtClean="0">
                <a:solidFill>
                  <a:schemeClr val="tx1"/>
                </a:solidFill>
                <a:latin typeface="+mn-lt"/>
                <a:ea typeface="+mn-ea"/>
                <a:cs typeface="+mn-cs"/>
              </a:rPr>
              <a:t>I/O to exchange data between memory and an I/O module through the DMA module.</a:t>
            </a:r>
          </a:p>
          <a:p>
            <a:r>
              <a:rPr lang="en-US" sz="1200" kern="1200" baseline="0" dirty="0" smtClean="0">
                <a:solidFill>
                  <a:schemeClr val="tx1"/>
                </a:solidFill>
                <a:latin typeface="+mn-lt"/>
                <a:ea typeface="+mn-ea"/>
                <a:cs typeface="+mn-cs"/>
              </a:rPr>
              <a:t>This configuration, while it may be inexpensive, is clearly inefficient: As with</a:t>
            </a:r>
          </a:p>
          <a:p>
            <a:r>
              <a:rPr lang="en-US" sz="1200" kern="1200" baseline="0" dirty="0" smtClean="0">
                <a:solidFill>
                  <a:schemeClr val="tx1"/>
                </a:solidFill>
                <a:latin typeface="+mn-lt"/>
                <a:ea typeface="+mn-ea"/>
                <a:cs typeface="+mn-cs"/>
              </a:rPr>
              <a:t>processor-controlled programmed I/O, each transfer of a word consumes two bus</a:t>
            </a:r>
          </a:p>
          <a:p>
            <a:r>
              <a:rPr lang="en-US" sz="1200" kern="1200" baseline="0" dirty="0" smtClean="0">
                <a:solidFill>
                  <a:schemeClr val="tx1"/>
                </a:solidFill>
                <a:latin typeface="+mn-lt"/>
                <a:ea typeface="+mn-ea"/>
                <a:cs typeface="+mn-cs"/>
              </a:rPr>
              <a:t>cycles (transfer request followed by transfer).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number of required bus cycles can be cut substantially by integrating the</a:t>
            </a:r>
          </a:p>
          <a:p>
            <a:r>
              <a:rPr lang="en-US" sz="1200" kern="1200" baseline="0" dirty="0" smtClean="0">
                <a:solidFill>
                  <a:schemeClr val="tx1"/>
                </a:solidFill>
                <a:latin typeface="+mn-lt"/>
                <a:ea typeface="+mn-ea"/>
                <a:cs typeface="+mn-cs"/>
              </a:rPr>
              <a:t>DMA and I/O functions. As Figure 11.3b indicates, this means that there is a path</a:t>
            </a:r>
          </a:p>
          <a:p>
            <a:r>
              <a:rPr lang="en-US" sz="1200" kern="1200" baseline="0" dirty="0" smtClean="0">
                <a:solidFill>
                  <a:schemeClr val="tx1"/>
                </a:solidFill>
                <a:latin typeface="+mn-lt"/>
                <a:ea typeface="+mn-ea"/>
                <a:cs typeface="+mn-cs"/>
              </a:rPr>
              <a:t>between the DMA module and one or more I/O modules that does not include the</a:t>
            </a:r>
          </a:p>
          <a:p>
            <a:r>
              <a:rPr lang="en-US" sz="1200" kern="1200" baseline="0" dirty="0" smtClean="0">
                <a:solidFill>
                  <a:schemeClr val="tx1"/>
                </a:solidFill>
                <a:latin typeface="+mn-lt"/>
                <a:ea typeface="+mn-ea"/>
                <a:cs typeface="+mn-cs"/>
              </a:rPr>
              <a:t>system bus. The DMA logic may actually be a part of an I/O module, or it may be a</a:t>
            </a:r>
          </a:p>
          <a:p>
            <a:r>
              <a:rPr lang="en-US" sz="1200" kern="1200" baseline="0" dirty="0" smtClean="0">
                <a:solidFill>
                  <a:schemeClr val="tx1"/>
                </a:solidFill>
                <a:latin typeface="+mn-lt"/>
                <a:ea typeface="+mn-ea"/>
                <a:cs typeface="+mn-cs"/>
              </a:rPr>
              <a:t>separate module that controls one or more I/O modules. This concept can be taken</a:t>
            </a:r>
          </a:p>
          <a:p>
            <a:r>
              <a:rPr lang="en-US" sz="1200" kern="1200" baseline="0" dirty="0" smtClean="0">
                <a:solidFill>
                  <a:schemeClr val="tx1"/>
                </a:solidFill>
                <a:latin typeface="+mn-lt"/>
                <a:ea typeface="+mn-ea"/>
                <a:cs typeface="+mn-cs"/>
              </a:rPr>
              <a:t>one step further by connecting I/O modules to the DMA module using an I/O bus</a:t>
            </a:r>
          </a:p>
          <a:p>
            <a:r>
              <a:rPr lang="en-US" sz="1200" kern="1200" baseline="0" dirty="0" smtClean="0">
                <a:solidFill>
                  <a:schemeClr val="tx1"/>
                </a:solidFill>
                <a:latin typeface="+mn-lt"/>
                <a:ea typeface="+mn-ea"/>
                <a:cs typeface="+mn-cs"/>
              </a:rPr>
              <a:t>( Figure 11.3c ). This reduces the number of I/O interfaces in the DMA module</a:t>
            </a:r>
          </a:p>
          <a:p>
            <a:r>
              <a:rPr lang="en-US" sz="1200" kern="1200" baseline="0" dirty="0" smtClean="0">
                <a:solidFill>
                  <a:schemeClr val="tx1"/>
                </a:solidFill>
                <a:latin typeface="+mn-lt"/>
                <a:ea typeface="+mn-ea"/>
                <a:cs typeface="+mn-cs"/>
              </a:rPr>
              <a:t>to one and provides for an easily expandable configuration. In all of these cases</a:t>
            </a:r>
          </a:p>
          <a:p>
            <a:r>
              <a:rPr lang="en-US" sz="1200" kern="1200" baseline="0" dirty="0" smtClean="0">
                <a:solidFill>
                  <a:schemeClr val="tx1"/>
                </a:solidFill>
                <a:latin typeface="+mn-lt"/>
                <a:ea typeface="+mn-ea"/>
                <a:cs typeface="+mn-cs"/>
              </a:rPr>
              <a:t>( Figure 11.3b and 11.3c ), the system bus that the DMA module shares with the</a:t>
            </a:r>
          </a:p>
          <a:p>
            <a:r>
              <a:rPr lang="en-US" sz="1200" kern="1200" baseline="0" dirty="0" smtClean="0">
                <a:solidFill>
                  <a:schemeClr val="tx1"/>
                </a:solidFill>
                <a:latin typeface="+mn-lt"/>
                <a:ea typeface="+mn-ea"/>
                <a:cs typeface="+mn-cs"/>
              </a:rPr>
              <a:t>processor and main memory is used by the DMA module only to exchange data</a:t>
            </a:r>
          </a:p>
          <a:p>
            <a:r>
              <a:rPr lang="en-US" sz="1200" kern="1200" baseline="0" dirty="0" smtClean="0">
                <a:solidFill>
                  <a:schemeClr val="tx1"/>
                </a:solidFill>
                <a:latin typeface="+mn-lt"/>
                <a:ea typeface="+mn-ea"/>
                <a:cs typeface="+mn-cs"/>
              </a:rPr>
              <a:t>with memory and to exchange control signals with the processor. The exchange of</a:t>
            </a:r>
          </a:p>
          <a:p>
            <a:r>
              <a:rPr lang="en-US" sz="1200" kern="1200" baseline="0" dirty="0" smtClean="0">
                <a:solidFill>
                  <a:schemeClr val="tx1"/>
                </a:solidFill>
                <a:latin typeface="+mn-lt"/>
                <a:ea typeface="+mn-ea"/>
                <a:cs typeface="+mn-cs"/>
              </a:rPr>
              <a:t>data between the DMA and I/O modules takes place off the system bus.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objectives are paramount in designing the I/O facility: efficiency and generality.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Efficiency is important because I/O operations often form a bottleneck in a</a:t>
            </a:r>
          </a:p>
          <a:p>
            <a:r>
              <a:rPr lang="en-US" sz="1200" kern="1200" baseline="0" dirty="0" smtClean="0">
                <a:solidFill>
                  <a:schemeClr val="tx1"/>
                </a:solidFill>
                <a:latin typeface="+mn-lt"/>
                <a:ea typeface="+mn-ea"/>
                <a:cs typeface="+mn-cs"/>
              </a:rPr>
              <a:t>computing system. Looking again at Figure 11.1 , we see that most I/O devices are</a:t>
            </a:r>
          </a:p>
          <a:p>
            <a:r>
              <a:rPr lang="en-US" sz="1200" kern="1200" baseline="0" dirty="0" smtClean="0">
                <a:solidFill>
                  <a:schemeClr val="tx1"/>
                </a:solidFill>
                <a:latin typeface="+mn-lt"/>
                <a:ea typeface="+mn-ea"/>
                <a:cs typeface="+mn-cs"/>
              </a:rPr>
              <a:t>extremely slow compared with main memory and the processor. One way to tackle</a:t>
            </a:r>
          </a:p>
          <a:p>
            <a:r>
              <a:rPr lang="en-US" sz="1200" kern="1200" baseline="0" dirty="0" smtClean="0">
                <a:solidFill>
                  <a:schemeClr val="tx1"/>
                </a:solidFill>
                <a:latin typeface="+mn-lt"/>
                <a:ea typeface="+mn-ea"/>
                <a:cs typeface="+mn-cs"/>
              </a:rPr>
              <a:t>this problem is multiprogramming, which, as we have seen, allows some processes</a:t>
            </a:r>
          </a:p>
          <a:p>
            <a:r>
              <a:rPr lang="en-US" sz="1200" kern="1200" baseline="0" dirty="0" smtClean="0">
                <a:solidFill>
                  <a:schemeClr val="tx1"/>
                </a:solidFill>
                <a:latin typeface="+mn-lt"/>
                <a:ea typeface="+mn-ea"/>
                <a:cs typeface="+mn-cs"/>
              </a:rPr>
              <a:t>to be waiting on I/O operations while another process is executing. However, even</a:t>
            </a:r>
          </a:p>
          <a:p>
            <a:r>
              <a:rPr lang="en-US" sz="1200" kern="1200" baseline="0" dirty="0" smtClean="0">
                <a:solidFill>
                  <a:schemeClr val="tx1"/>
                </a:solidFill>
                <a:latin typeface="+mn-lt"/>
                <a:ea typeface="+mn-ea"/>
                <a:cs typeface="+mn-cs"/>
              </a:rPr>
              <a:t>with the vast size of main memory in today’s machines, it will still often be the case</a:t>
            </a:r>
          </a:p>
          <a:p>
            <a:r>
              <a:rPr lang="en-US" sz="1200" kern="1200" baseline="0" dirty="0" smtClean="0">
                <a:solidFill>
                  <a:schemeClr val="tx1"/>
                </a:solidFill>
                <a:latin typeface="+mn-lt"/>
                <a:ea typeface="+mn-ea"/>
                <a:cs typeface="+mn-cs"/>
              </a:rPr>
              <a:t>that I/O is not keeping up with the activities of the processor. Swapping is used to</a:t>
            </a:r>
          </a:p>
          <a:p>
            <a:r>
              <a:rPr lang="en-US" sz="1200" kern="1200" baseline="0" dirty="0" smtClean="0">
                <a:solidFill>
                  <a:schemeClr val="tx1"/>
                </a:solidFill>
                <a:latin typeface="+mn-lt"/>
                <a:ea typeface="+mn-ea"/>
                <a:cs typeface="+mn-cs"/>
              </a:rPr>
              <a:t>bring in additional ready processes to keep the processor busy, but this in itself is an</a:t>
            </a:r>
          </a:p>
          <a:p>
            <a:r>
              <a:rPr lang="en-US" sz="1200" kern="1200" baseline="0" dirty="0" smtClean="0">
                <a:solidFill>
                  <a:schemeClr val="tx1"/>
                </a:solidFill>
                <a:latin typeface="+mn-lt"/>
                <a:ea typeface="+mn-ea"/>
                <a:cs typeface="+mn-cs"/>
              </a:rPr>
              <a:t>I/O operation. Thus, a major effort in I/O design has been schemes for improving</a:t>
            </a:r>
          </a:p>
          <a:p>
            <a:r>
              <a:rPr lang="en-US" sz="1200" kern="1200" baseline="0" dirty="0" smtClean="0">
                <a:solidFill>
                  <a:schemeClr val="tx1"/>
                </a:solidFill>
                <a:latin typeface="+mn-lt"/>
                <a:ea typeface="+mn-ea"/>
                <a:cs typeface="+mn-cs"/>
              </a:rPr>
              <a:t>the efficiency of the I/O. The area that has received the most attention, because of</a:t>
            </a:r>
          </a:p>
          <a:p>
            <a:r>
              <a:rPr lang="en-US" sz="1200" kern="1200" baseline="0" dirty="0" smtClean="0">
                <a:solidFill>
                  <a:schemeClr val="tx1"/>
                </a:solidFill>
                <a:latin typeface="+mn-lt"/>
                <a:ea typeface="+mn-ea"/>
                <a:cs typeface="+mn-cs"/>
              </a:rPr>
              <a:t>its importance, is disk I/O, and much of this chapter will be devoted to a study of</a:t>
            </a:r>
          </a:p>
          <a:p>
            <a:r>
              <a:rPr lang="en-US" sz="1200" kern="1200" baseline="0" dirty="0" smtClean="0">
                <a:solidFill>
                  <a:schemeClr val="tx1"/>
                </a:solidFill>
                <a:latin typeface="+mn-lt"/>
                <a:ea typeface="+mn-ea"/>
                <a:cs typeface="+mn-cs"/>
              </a:rPr>
              <a:t>disk I/O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other major objective is </a:t>
            </a:r>
            <a:r>
              <a:rPr lang="en-US" sz="1200" b="1" kern="1200" baseline="0" dirty="0" smtClean="0">
                <a:solidFill>
                  <a:schemeClr val="tx1"/>
                </a:solidFill>
                <a:latin typeface="+mn-lt"/>
                <a:ea typeface="+mn-ea"/>
                <a:cs typeface="+mn-cs"/>
              </a:rPr>
              <a:t>generality . In the interests of simplicity and freedom</a:t>
            </a:r>
          </a:p>
          <a:p>
            <a:r>
              <a:rPr lang="en-US" sz="1200" kern="1200" baseline="0" dirty="0" smtClean="0">
                <a:solidFill>
                  <a:schemeClr val="tx1"/>
                </a:solidFill>
                <a:latin typeface="+mn-lt"/>
                <a:ea typeface="+mn-ea"/>
                <a:cs typeface="+mn-cs"/>
              </a:rPr>
              <a:t>from error, it is desirable to handle all devices in a uniform manner. This</a:t>
            </a:r>
          </a:p>
          <a:p>
            <a:r>
              <a:rPr lang="en-US" sz="1200" kern="1200" baseline="0" dirty="0" smtClean="0">
                <a:solidFill>
                  <a:schemeClr val="tx1"/>
                </a:solidFill>
                <a:latin typeface="+mn-lt"/>
                <a:ea typeface="+mn-ea"/>
                <a:cs typeface="+mn-cs"/>
              </a:rPr>
              <a:t>statement applies both to the way in which processes view I/O devices and the way</a:t>
            </a:r>
          </a:p>
          <a:p>
            <a:r>
              <a:rPr lang="en-US" sz="1200" kern="1200" baseline="0" dirty="0" smtClean="0">
                <a:solidFill>
                  <a:schemeClr val="tx1"/>
                </a:solidFill>
                <a:latin typeface="+mn-lt"/>
                <a:ea typeface="+mn-ea"/>
                <a:cs typeface="+mn-cs"/>
              </a:rPr>
              <a:t>in which the operating system manages I/O devices and operations. Because of the</a:t>
            </a:r>
          </a:p>
          <a:p>
            <a:r>
              <a:rPr lang="en-US" sz="1200" kern="1200" baseline="0" dirty="0" smtClean="0">
                <a:solidFill>
                  <a:schemeClr val="tx1"/>
                </a:solidFill>
                <a:latin typeface="+mn-lt"/>
                <a:ea typeface="+mn-ea"/>
                <a:cs typeface="+mn-cs"/>
              </a:rPr>
              <a:t>diversity of device characteristics, it is difficult in practice to achieve true generality.</a:t>
            </a:r>
          </a:p>
          <a:p>
            <a:r>
              <a:rPr lang="en-US" sz="1200" kern="1200" baseline="0" dirty="0" smtClean="0">
                <a:solidFill>
                  <a:schemeClr val="tx1"/>
                </a:solidFill>
                <a:latin typeface="+mn-lt"/>
                <a:ea typeface="+mn-ea"/>
                <a:cs typeface="+mn-cs"/>
              </a:rPr>
              <a:t>What can be done is to use a hierarchical, modular approach to the design of</a:t>
            </a:r>
          </a:p>
          <a:p>
            <a:r>
              <a:rPr lang="en-US" sz="1200" kern="1200" baseline="0" dirty="0" smtClean="0">
                <a:solidFill>
                  <a:schemeClr val="tx1"/>
                </a:solidFill>
                <a:latin typeface="+mn-lt"/>
                <a:ea typeface="+mn-ea"/>
                <a:cs typeface="+mn-cs"/>
              </a:rPr>
              <a:t>the I/O function. This approach hides most of the details of device I/O in lower level</a:t>
            </a:r>
          </a:p>
          <a:p>
            <a:r>
              <a:rPr lang="en-US" sz="1200" kern="1200" baseline="0" dirty="0" smtClean="0">
                <a:solidFill>
                  <a:schemeClr val="tx1"/>
                </a:solidFill>
                <a:latin typeface="+mn-lt"/>
                <a:ea typeface="+mn-ea"/>
                <a:cs typeface="+mn-cs"/>
              </a:rPr>
              <a:t>routines so that user processes and upper levels of the operating system see</a:t>
            </a:r>
          </a:p>
          <a:p>
            <a:r>
              <a:rPr lang="en-US" sz="1200" kern="1200" baseline="0" dirty="0" smtClean="0">
                <a:solidFill>
                  <a:schemeClr val="tx1"/>
                </a:solidFill>
                <a:latin typeface="+mn-lt"/>
                <a:ea typeface="+mn-ea"/>
                <a:cs typeface="+mn-cs"/>
              </a:rPr>
              <a:t>devices in terms of general functions, such as read, write, open, close, lock, and</a:t>
            </a:r>
          </a:p>
          <a:p>
            <a:r>
              <a:rPr lang="en-US" sz="1200" kern="1200" baseline="0" dirty="0" smtClean="0">
                <a:solidFill>
                  <a:schemeClr val="tx1"/>
                </a:solidFill>
                <a:latin typeface="+mn-lt"/>
                <a:ea typeface="+mn-ea"/>
                <a:cs typeface="+mn-cs"/>
              </a:rPr>
              <a:t>unlock. We turn now to a discussion of this approach.</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Chapter 2 , in the discussion of system structure, we emphasized the hierarchical</a:t>
            </a:r>
          </a:p>
          <a:p>
            <a:r>
              <a:rPr lang="en-US" sz="1200" kern="1200" baseline="0" dirty="0" smtClean="0">
                <a:solidFill>
                  <a:schemeClr val="tx1"/>
                </a:solidFill>
                <a:latin typeface="+mn-lt"/>
                <a:ea typeface="+mn-ea"/>
                <a:cs typeface="+mn-cs"/>
              </a:rPr>
              <a:t>nature of modern operating systems. The hierarchical philosophy is that the functions</a:t>
            </a:r>
          </a:p>
          <a:p>
            <a:r>
              <a:rPr lang="en-US" sz="1200" kern="1200" baseline="0" dirty="0" smtClean="0">
                <a:solidFill>
                  <a:schemeClr val="tx1"/>
                </a:solidFill>
                <a:latin typeface="+mn-lt"/>
                <a:ea typeface="+mn-ea"/>
                <a:cs typeface="+mn-cs"/>
              </a:rPr>
              <a:t>of the operating system should be separated according to their complexity,</a:t>
            </a:r>
          </a:p>
          <a:p>
            <a:r>
              <a:rPr lang="en-US" sz="1200" kern="1200" baseline="0" dirty="0" smtClean="0">
                <a:solidFill>
                  <a:schemeClr val="tx1"/>
                </a:solidFill>
                <a:latin typeface="+mn-lt"/>
                <a:ea typeface="+mn-ea"/>
                <a:cs typeface="+mn-cs"/>
              </a:rPr>
              <a:t>their characteristic time scale, and their level of abstraction. Following this approach</a:t>
            </a:r>
          </a:p>
          <a:p>
            <a:r>
              <a:rPr lang="en-US" sz="1200" kern="1200" baseline="0" dirty="0" smtClean="0">
                <a:solidFill>
                  <a:schemeClr val="tx1"/>
                </a:solidFill>
                <a:latin typeface="+mn-lt"/>
                <a:ea typeface="+mn-ea"/>
                <a:cs typeface="+mn-cs"/>
              </a:rPr>
              <a:t>leads to an organization of the operating system into a series of layers. Each layer</a:t>
            </a:r>
          </a:p>
          <a:p>
            <a:r>
              <a:rPr lang="en-US" sz="1200" kern="1200" baseline="0" dirty="0" smtClean="0">
                <a:solidFill>
                  <a:schemeClr val="tx1"/>
                </a:solidFill>
                <a:latin typeface="+mn-lt"/>
                <a:ea typeface="+mn-ea"/>
                <a:cs typeface="+mn-cs"/>
              </a:rPr>
              <a:t>performs a related subset of the functions required of the operating system. It relies</a:t>
            </a:r>
          </a:p>
          <a:p>
            <a:r>
              <a:rPr lang="en-US" sz="1200" kern="1200" baseline="0" dirty="0" smtClean="0">
                <a:solidFill>
                  <a:schemeClr val="tx1"/>
                </a:solidFill>
                <a:latin typeface="+mn-lt"/>
                <a:ea typeface="+mn-ea"/>
                <a:cs typeface="+mn-cs"/>
              </a:rPr>
              <a:t>on the next lower layer to perform more primitive functions and to conceal the</a:t>
            </a:r>
          </a:p>
          <a:p>
            <a:r>
              <a:rPr lang="en-US" sz="1200" kern="1200" baseline="0" dirty="0" smtClean="0">
                <a:solidFill>
                  <a:schemeClr val="tx1"/>
                </a:solidFill>
                <a:latin typeface="+mn-lt"/>
                <a:ea typeface="+mn-ea"/>
                <a:cs typeface="+mn-cs"/>
              </a:rPr>
              <a:t>details of those functions. It provides services to the next higher layer. Ideally, the</a:t>
            </a:r>
          </a:p>
          <a:p>
            <a:r>
              <a:rPr lang="en-US" sz="1200" kern="1200" baseline="0" dirty="0" smtClean="0">
                <a:solidFill>
                  <a:schemeClr val="tx1"/>
                </a:solidFill>
                <a:latin typeface="+mn-lt"/>
                <a:ea typeface="+mn-ea"/>
                <a:cs typeface="+mn-cs"/>
              </a:rPr>
              <a:t>layers should be defined so that changes in one layer do not require changes in other</a:t>
            </a:r>
          </a:p>
          <a:p>
            <a:r>
              <a:rPr lang="en-US" sz="1200" kern="1200" baseline="0" dirty="0" smtClean="0">
                <a:solidFill>
                  <a:schemeClr val="tx1"/>
                </a:solidFill>
                <a:latin typeface="+mn-lt"/>
                <a:ea typeface="+mn-ea"/>
                <a:cs typeface="+mn-cs"/>
              </a:rPr>
              <a:t>layers. Thus we have decomposed one problem into a number of more manageable</a:t>
            </a:r>
          </a:p>
          <a:p>
            <a:r>
              <a:rPr lang="en-US" sz="1200" kern="1200" baseline="0" dirty="0" smtClean="0">
                <a:solidFill>
                  <a:schemeClr val="tx1"/>
                </a:solidFill>
                <a:latin typeface="+mn-lt"/>
                <a:ea typeface="+mn-ea"/>
                <a:cs typeface="+mn-cs"/>
              </a:rPr>
              <a:t>subproblems.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general, lower layers deal with a far shorter time scale. Some parts of the</a:t>
            </a:r>
          </a:p>
          <a:p>
            <a:r>
              <a:rPr lang="en-US" sz="1200" kern="1200" baseline="0" dirty="0" smtClean="0">
                <a:solidFill>
                  <a:schemeClr val="tx1"/>
                </a:solidFill>
                <a:latin typeface="+mn-lt"/>
                <a:ea typeface="+mn-ea"/>
                <a:cs typeface="+mn-cs"/>
              </a:rPr>
              <a:t>OS must interact directly with the computer hardware, where events can have a</a:t>
            </a:r>
          </a:p>
          <a:p>
            <a:r>
              <a:rPr lang="en-US" sz="1200" kern="1200" baseline="0" dirty="0" smtClean="0">
                <a:solidFill>
                  <a:schemeClr val="tx1"/>
                </a:solidFill>
                <a:latin typeface="+mn-lt"/>
                <a:ea typeface="+mn-ea"/>
                <a:cs typeface="+mn-cs"/>
              </a:rPr>
              <a:t>time scale as brief as a few billionths of a second. At the other end of the spectrum,</a:t>
            </a:r>
          </a:p>
          <a:p>
            <a:r>
              <a:rPr lang="en-US" sz="1200" kern="1200" baseline="0" dirty="0" smtClean="0">
                <a:solidFill>
                  <a:schemeClr val="tx1"/>
                </a:solidFill>
                <a:latin typeface="+mn-lt"/>
                <a:ea typeface="+mn-ea"/>
                <a:cs typeface="+mn-cs"/>
              </a:rPr>
              <a:t>parts of the operating system communicate with the user, who issues commands at a</a:t>
            </a:r>
          </a:p>
          <a:p>
            <a:r>
              <a:rPr lang="en-US" sz="1200" kern="1200" baseline="0" dirty="0" smtClean="0">
                <a:solidFill>
                  <a:schemeClr val="tx1"/>
                </a:solidFill>
                <a:latin typeface="+mn-lt"/>
                <a:ea typeface="+mn-ea"/>
                <a:cs typeface="+mn-cs"/>
              </a:rPr>
              <a:t>much more leisurely pace, perhaps one every few seconds. The use of a set of layers</a:t>
            </a:r>
          </a:p>
          <a:p>
            <a:r>
              <a:rPr lang="en-US" sz="1200" kern="1200" baseline="0" dirty="0" smtClean="0">
                <a:solidFill>
                  <a:schemeClr val="tx1"/>
                </a:solidFill>
                <a:latin typeface="+mn-lt"/>
                <a:ea typeface="+mn-ea"/>
                <a:cs typeface="+mn-cs"/>
              </a:rPr>
              <a:t>conforms nicely to this environment.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Applying this philosophy specifically to the I/O facility leads to the type</a:t>
            </a:r>
          </a:p>
          <a:p>
            <a:r>
              <a:rPr lang="en-US" sz="1200" kern="1200" baseline="0" dirty="0" smtClean="0">
                <a:solidFill>
                  <a:schemeClr val="tx1"/>
                </a:solidFill>
                <a:latin typeface="+mn-lt"/>
                <a:ea typeface="+mn-ea"/>
                <a:cs typeface="+mn-cs"/>
              </a:rPr>
              <a:t>of organization suggested by Figure 11.4 . The details of the organization will</a:t>
            </a:r>
          </a:p>
          <a:p>
            <a:r>
              <a:rPr lang="en-US" sz="1200" kern="1200" baseline="0" dirty="0" smtClean="0">
                <a:solidFill>
                  <a:schemeClr val="tx1"/>
                </a:solidFill>
                <a:latin typeface="+mn-lt"/>
                <a:ea typeface="+mn-ea"/>
                <a:cs typeface="+mn-cs"/>
              </a:rPr>
              <a:t>depend on the type of device and the application. The three most important</a:t>
            </a:r>
          </a:p>
          <a:p>
            <a:r>
              <a:rPr lang="en-US" sz="1200" kern="1200" baseline="0" dirty="0" smtClean="0">
                <a:solidFill>
                  <a:schemeClr val="tx1"/>
                </a:solidFill>
                <a:latin typeface="+mn-lt"/>
                <a:ea typeface="+mn-ea"/>
                <a:cs typeface="+mn-cs"/>
              </a:rPr>
              <a:t>logical structures are presented in the figure. Of course, a particular operating</a:t>
            </a:r>
          </a:p>
          <a:p>
            <a:r>
              <a:rPr lang="en-US" sz="1200" kern="1200" baseline="0" dirty="0" smtClean="0">
                <a:solidFill>
                  <a:schemeClr val="tx1"/>
                </a:solidFill>
                <a:latin typeface="+mn-lt"/>
                <a:ea typeface="+mn-ea"/>
                <a:cs typeface="+mn-cs"/>
              </a:rPr>
              <a:t>system may not conform exactly to these structures. However, the general</a:t>
            </a:r>
          </a:p>
          <a:p>
            <a:r>
              <a:rPr lang="en-US" sz="1200" kern="1200" baseline="0" dirty="0" smtClean="0">
                <a:solidFill>
                  <a:schemeClr val="tx1"/>
                </a:solidFill>
                <a:latin typeface="+mn-lt"/>
                <a:ea typeface="+mn-ea"/>
                <a:cs typeface="+mn-cs"/>
              </a:rPr>
              <a:t>principles are valid, and most operating systems approach I/O in approximately</a:t>
            </a:r>
          </a:p>
          <a:p>
            <a:r>
              <a:rPr lang="en-US" sz="1200" kern="1200" baseline="0" dirty="0" smtClean="0">
                <a:solidFill>
                  <a:schemeClr val="tx1"/>
                </a:solidFill>
                <a:latin typeface="+mn-lt"/>
                <a:ea typeface="+mn-ea"/>
                <a:cs typeface="+mn-cs"/>
              </a:rPr>
              <a:t>this way.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Let us consider the simplest case first, that of a local peripheral device that</a:t>
            </a:r>
          </a:p>
          <a:p>
            <a:r>
              <a:rPr lang="en-US" sz="1200" kern="1200" baseline="0" dirty="0" smtClean="0">
                <a:solidFill>
                  <a:schemeClr val="tx1"/>
                </a:solidFill>
                <a:latin typeface="+mn-lt"/>
                <a:ea typeface="+mn-ea"/>
                <a:cs typeface="+mn-cs"/>
              </a:rPr>
              <a:t>communicates in a simple fashion, such as a stream of bytes or records ( Figure 11.4a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following layers are involved: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Logical I/O : The logical I/O module deals with the device as a logical resource</a:t>
            </a:r>
          </a:p>
          <a:p>
            <a:r>
              <a:rPr lang="en-US" sz="1200" kern="1200" baseline="0" dirty="0" smtClean="0">
                <a:solidFill>
                  <a:schemeClr val="tx1"/>
                </a:solidFill>
                <a:latin typeface="+mn-lt"/>
                <a:ea typeface="+mn-ea"/>
                <a:cs typeface="+mn-cs"/>
              </a:rPr>
              <a:t>and is not concerned with the details of actually controlling the device. The</a:t>
            </a:r>
          </a:p>
          <a:p>
            <a:r>
              <a:rPr lang="en-US" sz="1200" kern="1200" baseline="0" dirty="0" smtClean="0">
                <a:solidFill>
                  <a:schemeClr val="tx1"/>
                </a:solidFill>
                <a:latin typeface="+mn-lt"/>
                <a:ea typeface="+mn-ea"/>
                <a:cs typeface="+mn-cs"/>
              </a:rPr>
              <a:t>logical I/O module is concerned with managing general I/O functions on behalf</a:t>
            </a:r>
          </a:p>
          <a:p>
            <a:r>
              <a:rPr lang="en-US" sz="1200" kern="1200" baseline="0" dirty="0" smtClean="0">
                <a:solidFill>
                  <a:schemeClr val="tx1"/>
                </a:solidFill>
                <a:latin typeface="+mn-lt"/>
                <a:ea typeface="+mn-ea"/>
                <a:cs typeface="+mn-cs"/>
              </a:rPr>
              <a:t>of user processes, allowing them to deal with the device in terms of a device</a:t>
            </a:r>
          </a:p>
          <a:p>
            <a:r>
              <a:rPr lang="en-US" sz="1200" kern="1200" baseline="0" dirty="0" smtClean="0">
                <a:solidFill>
                  <a:schemeClr val="tx1"/>
                </a:solidFill>
                <a:latin typeface="+mn-lt"/>
                <a:ea typeface="+mn-ea"/>
                <a:cs typeface="+mn-cs"/>
              </a:rPr>
              <a:t>identifier and simple commands such as open, close, read, and write.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Device I/O : The requested operations and data (buffered characters, records,</a:t>
            </a:r>
          </a:p>
          <a:p>
            <a:r>
              <a:rPr lang="en-US" sz="1200" kern="1200" baseline="0" dirty="0" smtClean="0">
                <a:solidFill>
                  <a:schemeClr val="tx1"/>
                </a:solidFill>
                <a:latin typeface="+mn-lt"/>
                <a:ea typeface="+mn-ea"/>
                <a:cs typeface="+mn-cs"/>
              </a:rPr>
              <a:t>etc.) are converted into appropriate sequences of I/O instructions, channel</a:t>
            </a:r>
          </a:p>
          <a:p>
            <a:r>
              <a:rPr lang="en-US" sz="1200" kern="1200" baseline="0" dirty="0" smtClean="0">
                <a:solidFill>
                  <a:schemeClr val="tx1"/>
                </a:solidFill>
                <a:latin typeface="+mn-lt"/>
                <a:ea typeface="+mn-ea"/>
                <a:cs typeface="+mn-cs"/>
              </a:rPr>
              <a:t>commands, and controller orders. Buffering techniques may be used to improve</a:t>
            </a:r>
          </a:p>
          <a:p>
            <a:r>
              <a:rPr lang="en-US" sz="1200" kern="1200" baseline="0" dirty="0" smtClean="0">
                <a:solidFill>
                  <a:schemeClr val="tx1"/>
                </a:solidFill>
                <a:latin typeface="+mn-lt"/>
                <a:ea typeface="+mn-ea"/>
                <a:cs typeface="+mn-cs"/>
              </a:rPr>
              <a:t>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and control: The actual queuing and scheduling of I/O operations</a:t>
            </a:r>
          </a:p>
          <a:p>
            <a:r>
              <a:rPr lang="en-US" sz="1200" kern="1200" baseline="0" dirty="0" smtClean="0">
                <a:solidFill>
                  <a:schemeClr val="tx1"/>
                </a:solidFill>
                <a:latin typeface="+mn-lt"/>
                <a:ea typeface="+mn-ea"/>
                <a:cs typeface="+mn-cs"/>
              </a:rPr>
              <a:t>occurs at this layer, as well as the control of the operations. Thus, interrupts</a:t>
            </a:r>
          </a:p>
          <a:p>
            <a:r>
              <a:rPr lang="en-US" sz="1200" kern="1200" baseline="0" dirty="0" smtClean="0">
                <a:solidFill>
                  <a:schemeClr val="tx1"/>
                </a:solidFill>
                <a:latin typeface="+mn-lt"/>
                <a:ea typeface="+mn-ea"/>
                <a:cs typeface="+mn-cs"/>
              </a:rPr>
              <a:t>are handled at this layer and I/O status is collected and reported. This is the</a:t>
            </a:r>
          </a:p>
          <a:p>
            <a:r>
              <a:rPr lang="en-US" sz="1200" kern="1200" baseline="0" dirty="0" smtClean="0">
                <a:solidFill>
                  <a:schemeClr val="tx1"/>
                </a:solidFill>
                <a:latin typeface="+mn-lt"/>
                <a:ea typeface="+mn-ea"/>
                <a:cs typeface="+mn-cs"/>
              </a:rPr>
              <a:t>layer of software that actually interacts with the I/O module and hence the</a:t>
            </a:r>
          </a:p>
          <a:p>
            <a:r>
              <a:rPr lang="en-US" sz="1200" kern="1200" baseline="0" dirty="0" smtClean="0">
                <a:solidFill>
                  <a:schemeClr val="tx1"/>
                </a:solidFill>
                <a:latin typeface="+mn-lt"/>
                <a:ea typeface="+mn-ea"/>
                <a:cs typeface="+mn-cs"/>
              </a:rPr>
              <a:t>device hardware.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a communications device, the I/O structure ( Figure 11.4b ) looks much the</a:t>
            </a:r>
          </a:p>
          <a:p>
            <a:r>
              <a:rPr lang="en-US" sz="1200" kern="1200" baseline="0" dirty="0" smtClean="0">
                <a:solidFill>
                  <a:schemeClr val="tx1"/>
                </a:solidFill>
                <a:latin typeface="+mn-lt"/>
                <a:ea typeface="+mn-ea"/>
                <a:cs typeface="+mn-cs"/>
              </a:rPr>
              <a:t>same as that just described. The principal difference is that the logical I/O module is</a:t>
            </a:r>
          </a:p>
          <a:p>
            <a:r>
              <a:rPr lang="en-US" sz="1200" kern="1200" baseline="0" dirty="0" smtClean="0">
                <a:solidFill>
                  <a:schemeClr val="tx1"/>
                </a:solidFill>
                <a:latin typeface="+mn-lt"/>
                <a:ea typeface="+mn-ea"/>
                <a:cs typeface="+mn-cs"/>
              </a:rPr>
              <a:t>replaced by a communications architecture, which may itself consist of a number of</a:t>
            </a:r>
          </a:p>
          <a:p>
            <a:r>
              <a:rPr lang="en-US" sz="1200" kern="1200" baseline="0" dirty="0" smtClean="0">
                <a:solidFill>
                  <a:schemeClr val="tx1"/>
                </a:solidFill>
                <a:latin typeface="+mn-lt"/>
                <a:ea typeface="+mn-ea"/>
                <a:cs typeface="+mn-cs"/>
              </a:rPr>
              <a:t>layers. An example is TCP/IP, which is discussed in Chapter 17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11.4c shows a representative structure for managing I/O on a secondary</a:t>
            </a:r>
          </a:p>
          <a:p>
            <a:r>
              <a:rPr lang="en-US" sz="1200" kern="1200" baseline="0" dirty="0" smtClean="0">
                <a:solidFill>
                  <a:schemeClr val="tx1"/>
                </a:solidFill>
                <a:latin typeface="+mn-lt"/>
                <a:ea typeface="+mn-ea"/>
                <a:cs typeface="+mn-cs"/>
              </a:rPr>
              <a:t>storage device that supports a file system. The three layers not previously discussed</a:t>
            </a:r>
          </a:p>
          <a:p>
            <a:r>
              <a:rPr lang="en-US" sz="1200" kern="1200" baseline="0" dirty="0" smtClean="0">
                <a:solidFill>
                  <a:schemeClr val="tx1"/>
                </a:solidFill>
                <a:latin typeface="+mn-lt"/>
                <a:ea typeface="+mn-ea"/>
                <a:cs typeface="+mn-cs"/>
              </a:rPr>
              <a:t>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Directory management: At this layer, symbolic file names are converted to</a:t>
            </a:r>
          </a:p>
          <a:p>
            <a:r>
              <a:rPr lang="en-US" sz="1200" kern="1200" baseline="0" dirty="0" smtClean="0">
                <a:solidFill>
                  <a:schemeClr val="tx1"/>
                </a:solidFill>
                <a:latin typeface="+mn-lt"/>
                <a:ea typeface="+mn-ea"/>
                <a:cs typeface="+mn-cs"/>
              </a:rPr>
              <a:t>identifiers that either reference the file directly or indirectly through a file</a:t>
            </a:r>
          </a:p>
          <a:p>
            <a:r>
              <a:rPr lang="en-US" sz="1200" kern="1200" baseline="0" dirty="0" smtClean="0">
                <a:solidFill>
                  <a:schemeClr val="tx1"/>
                </a:solidFill>
                <a:latin typeface="+mn-lt"/>
                <a:ea typeface="+mn-ea"/>
                <a:cs typeface="+mn-cs"/>
              </a:rPr>
              <a:t>descriptor or index table. This layer is also concerned with user operations</a:t>
            </a:r>
          </a:p>
          <a:p>
            <a:r>
              <a:rPr lang="en-US" sz="1200" kern="1200" baseline="0" dirty="0" smtClean="0">
                <a:solidFill>
                  <a:schemeClr val="tx1"/>
                </a:solidFill>
                <a:latin typeface="+mn-lt"/>
                <a:ea typeface="+mn-ea"/>
                <a:cs typeface="+mn-cs"/>
              </a:rPr>
              <a:t>that affect the directory of files, such as add, delete, and reorganize.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 This layer deals with the logical structure of files and with the</a:t>
            </a:r>
          </a:p>
          <a:p>
            <a:r>
              <a:rPr lang="en-US" sz="1200" kern="1200" baseline="0" dirty="0" smtClean="0">
                <a:solidFill>
                  <a:schemeClr val="tx1"/>
                </a:solidFill>
                <a:latin typeface="+mn-lt"/>
                <a:ea typeface="+mn-ea"/>
                <a:cs typeface="+mn-cs"/>
              </a:rPr>
              <a:t>operations that can be specified by users, such as open, close, read, and write.</a:t>
            </a:r>
          </a:p>
          <a:p>
            <a:r>
              <a:rPr lang="en-US" sz="1200" kern="1200" baseline="0" dirty="0" smtClean="0">
                <a:solidFill>
                  <a:schemeClr val="tx1"/>
                </a:solidFill>
                <a:latin typeface="+mn-lt"/>
                <a:ea typeface="+mn-ea"/>
                <a:cs typeface="+mn-cs"/>
              </a:rPr>
              <a:t>Access rights are also managed at this layer.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Physical organization: Just as virtual memory addresses must be converted</a:t>
            </a:r>
          </a:p>
          <a:p>
            <a:r>
              <a:rPr lang="en-US" sz="1200" kern="1200" baseline="0" dirty="0" smtClean="0">
                <a:solidFill>
                  <a:schemeClr val="tx1"/>
                </a:solidFill>
                <a:latin typeface="+mn-lt"/>
                <a:ea typeface="+mn-ea"/>
                <a:cs typeface="+mn-cs"/>
              </a:rPr>
              <a:t>into physical main memory addresses, taking into account the segmentation</a:t>
            </a:r>
          </a:p>
          <a:p>
            <a:r>
              <a:rPr lang="en-US" sz="1200" kern="1200" baseline="0" dirty="0" smtClean="0">
                <a:solidFill>
                  <a:schemeClr val="tx1"/>
                </a:solidFill>
                <a:latin typeface="+mn-lt"/>
                <a:ea typeface="+mn-ea"/>
                <a:cs typeface="+mn-cs"/>
              </a:rPr>
              <a:t>and paging structure, logical references to files and records must be converted</a:t>
            </a:r>
          </a:p>
          <a:p>
            <a:r>
              <a:rPr lang="en-US" sz="1200" kern="1200" baseline="0" dirty="0" smtClean="0">
                <a:solidFill>
                  <a:schemeClr val="tx1"/>
                </a:solidFill>
                <a:latin typeface="+mn-lt"/>
                <a:ea typeface="+mn-ea"/>
                <a:cs typeface="+mn-cs"/>
              </a:rPr>
              <a:t>to physical secondary storage addresses, taking into account the physical</a:t>
            </a:r>
          </a:p>
          <a:p>
            <a:r>
              <a:rPr lang="en-US" sz="1200" kern="1200" baseline="0" dirty="0" smtClean="0">
                <a:solidFill>
                  <a:schemeClr val="tx1"/>
                </a:solidFill>
                <a:latin typeface="+mn-lt"/>
                <a:ea typeface="+mn-ea"/>
                <a:cs typeface="+mn-cs"/>
              </a:rPr>
              <a:t>track and sector structure of the secondary storage device. Allocation of</a:t>
            </a:r>
          </a:p>
          <a:p>
            <a:r>
              <a:rPr lang="en-US" sz="1200" kern="1200" baseline="0" dirty="0" smtClean="0">
                <a:solidFill>
                  <a:schemeClr val="tx1"/>
                </a:solidFill>
                <a:latin typeface="+mn-lt"/>
                <a:ea typeface="+mn-ea"/>
                <a:cs typeface="+mn-cs"/>
              </a:rPr>
              <a:t>secondary storage space and main storage buffers is generally treated at this</a:t>
            </a:r>
          </a:p>
          <a:p>
            <a:r>
              <a:rPr lang="en-US" sz="1200" kern="1200" baseline="0" dirty="0" smtClean="0">
                <a:solidFill>
                  <a:schemeClr val="tx1"/>
                </a:solidFill>
                <a:latin typeface="+mn-lt"/>
                <a:ea typeface="+mn-ea"/>
                <a:cs typeface="+mn-cs"/>
              </a:rPr>
              <a:t>layer as well.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importance of the file system, we will spend some time, in this</a:t>
            </a:r>
          </a:p>
          <a:p>
            <a:r>
              <a:rPr lang="en-US" sz="1200" kern="1200" baseline="0" dirty="0" smtClean="0">
                <a:solidFill>
                  <a:schemeClr val="tx1"/>
                </a:solidFill>
                <a:latin typeface="+mn-lt"/>
                <a:ea typeface="+mn-ea"/>
                <a:cs typeface="+mn-cs"/>
              </a:rPr>
              <a:t>chapter and the next, looking at its various components. The discussion in this chapter</a:t>
            </a:r>
          </a:p>
          <a:p>
            <a:r>
              <a:rPr lang="en-US" sz="1200" kern="1200" baseline="0" dirty="0" smtClean="0">
                <a:solidFill>
                  <a:schemeClr val="tx1"/>
                </a:solidFill>
                <a:latin typeface="+mn-lt"/>
                <a:ea typeface="+mn-ea"/>
                <a:cs typeface="+mn-cs"/>
              </a:rPr>
              <a:t>focuses on the lower three layers, while the upper two layers are examined in</a:t>
            </a:r>
          </a:p>
          <a:p>
            <a:r>
              <a:rPr lang="en-US" sz="1200" kern="1200" baseline="0" dirty="0" smtClean="0">
                <a:solidFill>
                  <a:schemeClr val="tx1"/>
                </a:solidFill>
                <a:latin typeface="+mn-lt"/>
                <a:ea typeface="+mn-ea"/>
                <a:cs typeface="+mn-cs"/>
              </a:rPr>
              <a:t>Chapter 12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same considerations apply to an output operation. If a block is being</a:t>
            </a:r>
          </a:p>
          <a:p>
            <a:r>
              <a:rPr lang="en-US" sz="1200" kern="1200" baseline="0" dirty="0" smtClean="0">
                <a:solidFill>
                  <a:schemeClr val="tx1"/>
                </a:solidFill>
                <a:latin typeface="+mn-lt"/>
                <a:ea typeface="+mn-ea"/>
                <a:cs typeface="+mn-cs"/>
              </a:rPr>
              <a:t>transferred from a user process area directly to an I/O module, then the process is</a:t>
            </a:r>
          </a:p>
          <a:p>
            <a:r>
              <a:rPr lang="en-US" sz="1200" kern="1200" baseline="0" dirty="0" smtClean="0">
                <a:solidFill>
                  <a:schemeClr val="tx1"/>
                </a:solidFill>
                <a:latin typeface="+mn-lt"/>
                <a:ea typeface="+mn-ea"/>
                <a:cs typeface="+mn-cs"/>
              </a:rPr>
              <a:t>blocked during the transfer and the process may not be swapped out.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avoid these overheads and inefficiencies, it is sometimes convenient to</a:t>
            </a:r>
          </a:p>
          <a:p>
            <a:r>
              <a:rPr lang="en-US" sz="1200" kern="1200" baseline="0" dirty="0" smtClean="0">
                <a:solidFill>
                  <a:schemeClr val="tx1"/>
                </a:solidFill>
                <a:latin typeface="+mn-lt"/>
                <a:ea typeface="+mn-ea"/>
                <a:cs typeface="+mn-cs"/>
              </a:rPr>
              <a:t>perform input transfers in advance of requests being made and to perform output</a:t>
            </a:r>
          </a:p>
          <a:p>
            <a:r>
              <a:rPr lang="en-US" sz="1200" kern="1200" baseline="0" dirty="0" smtClean="0">
                <a:solidFill>
                  <a:schemeClr val="tx1"/>
                </a:solidFill>
                <a:latin typeface="+mn-lt"/>
                <a:ea typeface="+mn-ea"/>
                <a:cs typeface="+mn-cs"/>
              </a:rPr>
              <a:t>transfers some time after the request is made. This technique is known as buffering.</a:t>
            </a:r>
          </a:p>
          <a:p>
            <a:r>
              <a:rPr lang="en-US" sz="1200" kern="1200" baseline="0" dirty="0" smtClean="0">
                <a:solidFill>
                  <a:schemeClr val="tx1"/>
                </a:solidFill>
                <a:latin typeface="+mn-lt"/>
                <a:ea typeface="+mn-ea"/>
                <a:cs typeface="+mn-cs"/>
              </a:rPr>
              <a:t>In this section, we look at some of the buffering schemes that are supported by</a:t>
            </a:r>
          </a:p>
          <a:p>
            <a:r>
              <a:rPr lang="en-US" sz="1200" kern="1200" baseline="0" dirty="0" smtClean="0">
                <a:solidFill>
                  <a:schemeClr val="tx1"/>
                </a:solidFill>
                <a:latin typeface="+mn-lt"/>
                <a:ea typeface="+mn-ea"/>
                <a:cs typeface="+mn-cs"/>
              </a:rPr>
              <a:t>operating systems to improve the performance of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discussing the various approaches to buffering, it is sometimes important</a:t>
            </a:r>
          </a:p>
          <a:p>
            <a:r>
              <a:rPr lang="en-US" sz="1200" kern="1200" baseline="0" dirty="0" smtClean="0">
                <a:solidFill>
                  <a:schemeClr val="tx1"/>
                </a:solidFill>
                <a:latin typeface="+mn-lt"/>
                <a:ea typeface="+mn-ea"/>
                <a:cs typeface="+mn-cs"/>
              </a:rPr>
              <a:t>to make a distinction between two types of I/O devices: block oriented and stream</a:t>
            </a:r>
          </a:p>
          <a:p>
            <a:r>
              <a:rPr lang="en-US" sz="1200" kern="1200" baseline="0" dirty="0" smtClean="0">
                <a:solidFill>
                  <a:schemeClr val="tx1"/>
                </a:solidFill>
                <a:latin typeface="+mn-lt"/>
                <a:ea typeface="+mn-ea"/>
                <a:cs typeface="+mn-cs"/>
              </a:rPr>
              <a:t>oriented. A </a:t>
            </a:r>
            <a:r>
              <a:rPr lang="en-US" sz="1200" b="1" kern="1200" baseline="0" dirty="0" smtClean="0">
                <a:solidFill>
                  <a:schemeClr val="tx1"/>
                </a:solidFill>
                <a:latin typeface="+mn-lt"/>
                <a:ea typeface="+mn-ea"/>
                <a:cs typeface="+mn-cs"/>
              </a:rPr>
              <a:t>block-oriented device stores information in blocks that are usually of</a:t>
            </a:r>
          </a:p>
          <a:p>
            <a:r>
              <a:rPr lang="en-US" sz="1200" kern="1200" baseline="0" dirty="0" smtClean="0">
                <a:solidFill>
                  <a:schemeClr val="tx1"/>
                </a:solidFill>
                <a:latin typeface="+mn-lt"/>
                <a:ea typeface="+mn-ea"/>
                <a:cs typeface="+mn-cs"/>
              </a:rPr>
              <a:t>fixed size, and transfers are made one block at a time. Generally, it is possible to</a:t>
            </a:r>
          </a:p>
          <a:p>
            <a:r>
              <a:rPr lang="en-US" sz="1200" kern="1200" baseline="0" dirty="0" smtClean="0">
                <a:solidFill>
                  <a:schemeClr val="tx1"/>
                </a:solidFill>
                <a:latin typeface="+mn-lt"/>
                <a:ea typeface="+mn-ea"/>
                <a:cs typeface="+mn-cs"/>
              </a:rPr>
              <a:t>reference data by its block number. Disks and USB keys are examples of block oriented</a:t>
            </a:r>
          </a:p>
          <a:p>
            <a:r>
              <a:rPr lang="en-US" sz="1200" kern="1200" baseline="0" dirty="0" smtClean="0">
                <a:solidFill>
                  <a:schemeClr val="tx1"/>
                </a:solidFill>
                <a:latin typeface="+mn-lt"/>
                <a:ea typeface="+mn-ea"/>
                <a:cs typeface="+mn-cs"/>
              </a:rPr>
              <a:t>devices. A </a:t>
            </a:r>
            <a:r>
              <a:rPr lang="en-US" sz="1200" b="1" kern="1200" baseline="0" dirty="0" smtClean="0">
                <a:solidFill>
                  <a:schemeClr val="tx1"/>
                </a:solidFill>
                <a:latin typeface="+mn-lt"/>
                <a:ea typeface="+mn-ea"/>
                <a:cs typeface="+mn-cs"/>
              </a:rPr>
              <a:t>stream-oriented device transfers data in and out as a stream of</a:t>
            </a:r>
          </a:p>
          <a:p>
            <a:r>
              <a:rPr lang="en-US" sz="1200" kern="1200" baseline="0" dirty="0" smtClean="0">
                <a:solidFill>
                  <a:schemeClr val="tx1"/>
                </a:solidFill>
                <a:latin typeface="+mn-lt"/>
                <a:ea typeface="+mn-ea"/>
                <a:cs typeface="+mn-cs"/>
              </a:rPr>
              <a:t>bytes, with no block structure. Terminals, printers, communications ports, mouse</a:t>
            </a:r>
          </a:p>
          <a:p>
            <a:r>
              <a:rPr lang="en-US" sz="1200" kern="1200" baseline="0" dirty="0" smtClean="0">
                <a:solidFill>
                  <a:schemeClr val="tx1"/>
                </a:solidFill>
                <a:latin typeface="+mn-lt"/>
                <a:ea typeface="+mn-ea"/>
                <a:cs typeface="+mn-cs"/>
              </a:rPr>
              <a:t>and other pointing devices, and most other devices that are not secondary storage</a:t>
            </a:r>
          </a:p>
          <a:p>
            <a:r>
              <a:rPr lang="en-US" sz="1200" kern="1200" baseline="0" dirty="0" smtClean="0">
                <a:solidFill>
                  <a:schemeClr val="tx1"/>
                </a:solidFill>
                <a:latin typeface="+mn-lt"/>
                <a:ea typeface="+mn-ea"/>
                <a:cs typeface="+mn-cs"/>
              </a:rPr>
              <a:t>are stream oriented.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Without a buffer, the OS directly</a:t>
            </a:r>
            <a:r>
              <a:rPr lang="en-US" baseline="0" dirty="0" smtClean="0"/>
              <a:t> accesses the device when it needs to.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simplest type of support that the operating system can provide is single buffering</a:t>
            </a:r>
          </a:p>
          <a:p>
            <a:r>
              <a:rPr lang="en-US" sz="1200" kern="1200" baseline="0" dirty="0" smtClean="0">
                <a:solidFill>
                  <a:schemeClr val="tx1"/>
                </a:solidFill>
                <a:latin typeface="+mn-lt"/>
                <a:ea typeface="+mn-ea"/>
                <a:cs typeface="+mn-cs"/>
              </a:rPr>
              <a:t>( Figure 11.5b ). When a user process issues an I/O request, the OS assigns a buffer in</a:t>
            </a:r>
          </a:p>
          <a:p>
            <a:r>
              <a:rPr lang="en-US" sz="1200" kern="1200" baseline="0" dirty="0" smtClean="0">
                <a:solidFill>
                  <a:schemeClr val="tx1"/>
                </a:solidFill>
                <a:latin typeface="+mn-lt"/>
                <a:ea typeface="+mn-ea"/>
                <a:cs typeface="+mn-cs"/>
              </a:rPr>
              <a:t>the system portion of main memory to the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line-at-a-time I/O, the buffer can be used to hold a single line.</a:t>
            </a:r>
          </a:p>
          <a:p>
            <a:r>
              <a:rPr lang="en-US" sz="1200" kern="1200" baseline="0" dirty="0" smtClean="0">
                <a:solidFill>
                  <a:schemeClr val="tx1"/>
                </a:solidFill>
                <a:latin typeface="+mn-lt"/>
                <a:ea typeface="+mn-ea"/>
                <a:cs typeface="+mn-cs"/>
              </a:rPr>
              <a:t>The user process is suspended during input, awaiting the arrival of the entire line.</a:t>
            </a:r>
          </a:p>
          <a:p>
            <a:r>
              <a:rPr lang="en-US" sz="1200" kern="1200" baseline="0" dirty="0" smtClean="0">
                <a:solidFill>
                  <a:schemeClr val="tx1"/>
                </a:solidFill>
                <a:latin typeface="+mn-lt"/>
                <a:ea typeface="+mn-ea"/>
                <a:cs typeface="+mn-cs"/>
              </a:rPr>
              <a:t>For output, the user process can place a line of output in the buffer and continue</a:t>
            </a:r>
          </a:p>
          <a:p>
            <a:r>
              <a:rPr lang="en-US" sz="1200" kern="1200" baseline="0" dirty="0" smtClean="0">
                <a:solidFill>
                  <a:schemeClr val="tx1"/>
                </a:solidFill>
                <a:latin typeface="+mn-lt"/>
                <a:ea typeface="+mn-ea"/>
                <a:cs typeface="+mn-cs"/>
              </a:rPr>
              <a:t>processing. It need not be suspended unless it has a second line of output to send</a:t>
            </a:r>
          </a:p>
          <a:p>
            <a:r>
              <a:rPr lang="en-US" sz="1200" kern="1200" baseline="0" dirty="0" smtClean="0">
                <a:solidFill>
                  <a:schemeClr val="tx1"/>
                </a:solidFill>
                <a:latin typeface="+mn-lt"/>
                <a:ea typeface="+mn-ea"/>
                <a:cs typeface="+mn-cs"/>
              </a:rPr>
              <a:t>before the buffer is emptied from the first output operation. In the case of byte-at-a-time</a:t>
            </a:r>
          </a:p>
          <a:p>
            <a:r>
              <a:rPr lang="en-US" sz="1200" kern="1200" baseline="0" dirty="0" smtClean="0">
                <a:solidFill>
                  <a:schemeClr val="tx1"/>
                </a:solidFill>
                <a:latin typeface="+mn-lt"/>
                <a:ea typeface="+mn-ea"/>
                <a:cs typeface="+mn-cs"/>
              </a:rPr>
              <a:t>I/O, the interaction between the OS and the user process follows the producer/</a:t>
            </a:r>
          </a:p>
          <a:p>
            <a:r>
              <a:rPr lang="en-US" sz="1200" kern="1200" baseline="0" dirty="0" smtClean="0">
                <a:solidFill>
                  <a:schemeClr val="tx1"/>
                </a:solidFill>
                <a:latin typeface="+mn-lt"/>
                <a:ea typeface="+mn-ea"/>
                <a:cs typeface="+mn-cs"/>
              </a:rPr>
              <a:t>consumer model discussed in Chapter 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block-oriented devices, the single buffering scheme can be described</a:t>
            </a:r>
          </a:p>
          <a:p>
            <a:r>
              <a:rPr lang="en-US" sz="1200" kern="1200" baseline="0" dirty="0" smtClean="0">
                <a:solidFill>
                  <a:schemeClr val="tx1"/>
                </a:solidFill>
                <a:latin typeface="+mn-lt"/>
                <a:ea typeface="+mn-ea"/>
                <a:cs typeface="+mn-cs"/>
              </a:rPr>
              <a:t>as follows: Input transfers are made to the system buffer. When the transfer is</a:t>
            </a:r>
          </a:p>
          <a:p>
            <a:r>
              <a:rPr lang="en-US" sz="1200" kern="1200" baseline="0" dirty="0" smtClean="0">
                <a:solidFill>
                  <a:schemeClr val="tx1"/>
                </a:solidFill>
                <a:latin typeface="+mn-lt"/>
                <a:ea typeface="+mn-ea"/>
                <a:cs typeface="+mn-cs"/>
              </a:rPr>
              <a:t>complete, the process moves the block into user space and immediately requests</a:t>
            </a:r>
          </a:p>
          <a:p>
            <a:r>
              <a:rPr lang="en-US" sz="1200" kern="1200" baseline="0" dirty="0" smtClean="0">
                <a:solidFill>
                  <a:schemeClr val="tx1"/>
                </a:solidFill>
                <a:latin typeface="+mn-lt"/>
                <a:ea typeface="+mn-ea"/>
                <a:cs typeface="+mn-cs"/>
              </a:rPr>
              <a:t>another block. This is called reading ahead, or anticipated input; it is done in the</a:t>
            </a:r>
          </a:p>
          <a:p>
            <a:r>
              <a:rPr lang="en-US" sz="1200" kern="1200" baseline="0" dirty="0" smtClean="0">
                <a:solidFill>
                  <a:schemeClr val="tx1"/>
                </a:solidFill>
                <a:latin typeface="+mn-lt"/>
                <a:ea typeface="+mn-ea"/>
                <a:cs typeface="+mn-cs"/>
              </a:rPr>
              <a:t>expectation that the block will eventually be needed. For many types of computation,</a:t>
            </a:r>
          </a:p>
          <a:p>
            <a:r>
              <a:rPr lang="en-US" sz="1200" kern="1200" baseline="0" dirty="0" smtClean="0">
                <a:solidFill>
                  <a:schemeClr val="tx1"/>
                </a:solidFill>
                <a:latin typeface="+mn-lt"/>
                <a:ea typeface="+mn-ea"/>
                <a:cs typeface="+mn-cs"/>
              </a:rPr>
              <a:t>this is a reasonable assumption most of the time because data are usually</a:t>
            </a:r>
          </a:p>
          <a:p>
            <a:r>
              <a:rPr lang="en-US" sz="1200" kern="1200" baseline="0" dirty="0" smtClean="0">
                <a:solidFill>
                  <a:schemeClr val="tx1"/>
                </a:solidFill>
                <a:latin typeface="+mn-lt"/>
                <a:ea typeface="+mn-ea"/>
                <a:cs typeface="+mn-cs"/>
              </a:rPr>
              <a:t>accessed sequentially. Only at the end of a sequence of processing will a block be</a:t>
            </a:r>
          </a:p>
          <a:p>
            <a:r>
              <a:rPr lang="en-US" sz="1200" kern="1200" baseline="0" dirty="0" smtClean="0">
                <a:solidFill>
                  <a:schemeClr val="tx1"/>
                </a:solidFill>
                <a:latin typeface="+mn-lt"/>
                <a:ea typeface="+mn-ea"/>
                <a:cs typeface="+mn-cs"/>
              </a:rPr>
              <a:t>read in unnecessarily.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will generally provide a speedup compared to the lack of system</a:t>
            </a:r>
          </a:p>
          <a:p>
            <a:r>
              <a:rPr lang="en-US" sz="1200" kern="1200" baseline="0" dirty="0" smtClean="0">
                <a:solidFill>
                  <a:schemeClr val="tx1"/>
                </a:solidFill>
                <a:latin typeface="+mn-lt"/>
                <a:ea typeface="+mn-ea"/>
                <a:cs typeface="+mn-cs"/>
              </a:rPr>
              <a:t>buffering. The user process can be processing one block of data while the next block</a:t>
            </a:r>
          </a:p>
          <a:p>
            <a:r>
              <a:rPr lang="en-US" sz="1200" kern="1200" baseline="0" dirty="0" smtClean="0">
                <a:solidFill>
                  <a:schemeClr val="tx1"/>
                </a:solidFill>
                <a:latin typeface="+mn-lt"/>
                <a:ea typeface="+mn-ea"/>
                <a:cs typeface="+mn-cs"/>
              </a:rPr>
              <a:t>is being read in. The OS is able to swap the process out because the input operation</a:t>
            </a:r>
          </a:p>
          <a:p>
            <a:r>
              <a:rPr lang="en-US" sz="1200" kern="1200" baseline="0" dirty="0" smtClean="0">
                <a:solidFill>
                  <a:schemeClr val="tx1"/>
                </a:solidFill>
                <a:latin typeface="+mn-lt"/>
                <a:ea typeface="+mn-ea"/>
                <a:cs typeface="+mn-cs"/>
              </a:rPr>
              <a:t>is taking place in system memory rather than user process memory. This technique</a:t>
            </a:r>
          </a:p>
          <a:p>
            <a:r>
              <a:rPr lang="en-US" sz="1200" kern="1200" baseline="0" dirty="0" smtClean="0">
                <a:solidFill>
                  <a:schemeClr val="tx1"/>
                </a:solidFill>
                <a:latin typeface="+mn-lt"/>
                <a:ea typeface="+mn-ea"/>
                <a:cs typeface="+mn-cs"/>
              </a:rPr>
              <a:t>does, however, complicate the logic in the operating system. The OS must keep</a:t>
            </a:r>
          </a:p>
          <a:p>
            <a:r>
              <a:rPr lang="en-US" sz="1200" kern="1200" baseline="0" dirty="0" smtClean="0">
                <a:solidFill>
                  <a:schemeClr val="tx1"/>
                </a:solidFill>
                <a:latin typeface="+mn-lt"/>
                <a:ea typeface="+mn-ea"/>
                <a:cs typeface="+mn-cs"/>
              </a:rPr>
              <a:t>track of the assignment of system buffers to user processes. The swapping logic is</a:t>
            </a:r>
          </a:p>
          <a:p>
            <a:r>
              <a:rPr lang="en-US" sz="1200" kern="1200" baseline="0" dirty="0" smtClean="0">
                <a:solidFill>
                  <a:schemeClr val="tx1"/>
                </a:solidFill>
                <a:latin typeface="+mn-lt"/>
                <a:ea typeface="+mn-ea"/>
                <a:cs typeface="+mn-cs"/>
              </a:rPr>
              <a:t>also affected: If the I/O operation involves the same disk that is used for swapping,</a:t>
            </a:r>
          </a:p>
          <a:p>
            <a:r>
              <a:rPr lang="en-US" sz="1200" kern="1200" baseline="0" dirty="0" smtClean="0">
                <a:solidFill>
                  <a:schemeClr val="tx1"/>
                </a:solidFill>
                <a:latin typeface="+mn-lt"/>
                <a:ea typeface="+mn-ea"/>
                <a:cs typeface="+mn-cs"/>
              </a:rPr>
              <a:t>it hardly makes sense to queue disk writes to the same device for swapping the process</a:t>
            </a:r>
          </a:p>
          <a:p>
            <a:r>
              <a:rPr lang="en-US" sz="1200" kern="1200" baseline="0" dirty="0" smtClean="0">
                <a:solidFill>
                  <a:schemeClr val="tx1"/>
                </a:solidFill>
                <a:latin typeface="+mn-lt"/>
                <a:ea typeface="+mn-ea"/>
                <a:cs typeface="+mn-cs"/>
              </a:rPr>
              <a:t>out. This attempt to swap the process and release main memory will itself not</a:t>
            </a:r>
          </a:p>
          <a:p>
            <a:r>
              <a:rPr lang="en-US" sz="1200" kern="1200" baseline="0" dirty="0" smtClean="0">
                <a:solidFill>
                  <a:schemeClr val="tx1"/>
                </a:solidFill>
                <a:latin typeface="+mn-lt"/>
                <a:ea typeface="+mn-ea"/>
                <a:cs typeface="+mn-cs"/>
              </a:rPr>
              <a:t>begin until after the I/O operation finishes, at which time swapping the process to</a:t>
            </a:r>
          </a:p>
          <a:p>
            <a:r>
              <a:rPr lang="en-US" sz="1200" kern="1200" baseline="0" dirty="0" smtClean="0">
                <a:solidFill>
                  <a:schemeClr val="tx1"/>
                </a:solidFill>
                <a:latin typeface="+mn-lt"/>
                <a:ea typeface="+mn-ea"/>
                <a:cs typeface="+mn-cs"/>
              </a:rPr>
              <a:t>disk may no longer be appropriate.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Similar considerations apply to block-oriented output. When data are being</a:t>
            </a:r>
          </a:p>
          <a:p>
            <a:r>
              <a:rPr lang="en-US" sz="1200" kern="1200" baseline="0" dirty="0" smtClean="0">
                <a:solidFill>
                  <a:schemeClr val="tx1"/>
                </a:solidFill>
                <a:latin typeface="+mn-lt"/>
                <a:ea typeface="+mn-ea"/>
                <a:cs typeface="+mn-cs"/>
              </a:rPr>
              <a:t>transmitted to a device, they are first copied from the user space into the system</a:t>
            </a:r>
          </a:p>
          <a:p>
            <a:r>
              <a:rPr lang="en-US" sz="1200" kern="1200" baseline="0" dirty="0" smtClean="0">
                <a:solidFill>
                  <a:schemeClr val="tx1"/>
                </a:solidFill>
                <a:latin typeface="+mn-lt"/>
                <a:ea typeface="+mn-ea"/>
                <a:cs typeface="+mn-cs"/>
              </a:rPr>
              <a:t>buffer, from which they will ultimately be written. The requesting process is now</a:t>
            </a:r>
          </a:p>
          <a:p>
            <a:r>
              <a:rPr lang="en-US" sz="1200" kern="1200" baseline="0" dirty="0" smtClean="0">
                <a:solidFill>
                  <a:schemeClr val="tx1"/>
                </a:solidFill>
                <a:latin typeface="+mn-lt"/>
                <a:ea typeface="+mn-ea"/>
                <a:cs typeface="+mn-cs"/>
              </a:rPr>
              <a:t>free to continue or to be swapped as necessary.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[KNUT97] suggests a crude but informative performance comparison between</a:t>
            </a:r>
          </a:p>
          <a:p>
            <a:r>
              <a:rPr lang="en-US" sz="1200" kern="1200" baseline="0" dirty="0" smtClean="0">
                <a:solidFill>
                  <a:schemeClr val="tx1"/>
                </a:solidFill>
                <a:latin typeface="+mn-lt"/>
                <a:ea typeface="+mn-ea"/>
                <a:cs typeface="+mn-cs"/>
              </a:rPr>
              <a:t>single buffering and no buffering. Suppose that </a:t>
            </a:r>
            <a:r>
              <a:rPr lang="en-US" sz="1200" i="1" kern="1200" baseline="0" dirty="0" smtClean="0">
                <a:solidFill>
                  <a:schemeClr val="tx1"/>
                </a:solidFill>
                <a:latin typeface="+mn-lt"/>
                <a:ea typeface="+mn-ea"/>
                <a:cs typeface="+mn-cs"/>
              </a:rPr>
              <a:t>T is the time required to input one</a:t>
            </a:r>
          </a:p>
          <a:p>
            <a:r>
              <a:rPr lang="en-US" sz="1200" kern="1200" baseline="0" dirty="0" smtClean="0">
                <a:solidFill>
                  <a:schemeClr val="tx1"/>
                </a:solidFill>
                <a:latin typeface="+mn-lt"/>
                <a:ea typeface="+mn-ea"/>
                <a:cs typeface="+mn-cs"/>
              </a:rPr>
              <a:t>block and that </a:t>
            </a:r>
            <a:r>
              <a:rPr lang="en-US" sz="1200" i="1" kern="1200" baseline="0" dirty="0" smtClean="0">
                <a:solidFill>
                  <a:schemeClr val="tx1"/>
                </a:solidFill>
                <a:latin typeface="+mn-lt"/>
                <a:ea typeface="+mn-ea"/>
                <a:cs typeface="+mn-cs"/>
              </a:rPr>
              <a:t>C is the computation time that intervenes between input requests.</a:t>
            </a:r>
          </a:p>
          <a:p>
            <a:r>
              <a:rPr lang="en-US" sz="1200" kern="1200" baseline="0" dirty="0" smtClean="0">
                <a:solidFill>
                  <a:schemeClr val="tx1"/>
                </a:solidFill>
                <a:latin typeface="+mn-lt"/>
                <a:ea typeface="+mn-ea"/>
                <a:cs typeface="+mn-cs"/>
              </a:rPr>
              <a:t>Without buffering, the execution time per block is essentially </a:t>
            </a:r>
            <a:r>
              <a:rPr lang="en-US" sz="1200" i="1" kern="1200" baseline="0" dirty="0" smtClean="0">
                <a:solidFill>
                  <a:schemeClr val="tx1"/>
                </a:solidFill>
                <a:latin typeface="+mn-lt"/>
                <a:ea typeface="+mn-ea"/>
                <a:cs typeface="+mn-cs"/>
              </a:rPr>
              <a:t>T + C . With a single</a:t>
            </a:r>
          </a:p>
          <a:p>
            <a:r>
              <a:rPr lang="en-US" sz="1200" kern="1200" baseline="0" dirty="0" smtClean="0">
                <a:solidFill>
                  <a:schemeClr val="tx1"/>
                </a:solidFill>
                <a:latin typeface="+mn-lt"/>
                <a:ea typeface="+mn-ea"/>
                <a:cs typeface="+mn-cs"/>
              </a:rPr>
              <a:t>buffer, the time is max [</a:t>
            </a:r>
            <a:r>
              <a:rPr lang="en-US" sz="1200" i="1" kern="1200" baseline="0" dirty="0" smtClean="0">
                <a:solidFill>
                  <a:schemeClr val="tx1"/>
                </a:solidFill>
                <a:latin typeface="+mn-lt"/>
                <a:ea typeface="+mn-ea"/>
                <a:cs typeface="+mn-cs"/>
              </a:rPr>
              <a:t>C, T] + M , where M is the time required to move the data</a:t>
            </a:r>
          </a:p>
          <a:p>
            <a:r>
              <a:rPr lang="en-US" sz="1200" kern="1200" baseline="0" dirty="0" smtClean="0">
                <a:solidFill>
                  <a:schemeClr val="tx1"/>
                </a:solidFill>
                <a:latin typeface="+mn-lt"/>
                <a:ea typeface="+mn-ea"/>
                <a:cs typeface="+mn-cs"/>
              </a:rPr>
              <a:t>from the system buffer to user memory. In most cases, execution time per block is</a:t>
            </a:r>
          </a:p>
          <a:p>
            <a:r>
              <a:rPr lang="en-US" sz="1200" kern="1200" baseline="0" dirty="0" smtClean="0">
                <a:solidFill>
                  <a:schemeClr val="tx1"/>
                </a:solidFill>
                <a:latin typeface="+mn-lt"/>
                <a:ea typeface="+mn-ea"/>
                <a:cs typeface="+mn-cs"/>
              </a:rPr>
              <a:t>substantially less with a single buffer compared to no buffer.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stream-oriented I/O, the single buffering scheme can be used in a line-at-</a:t>
            </a:r>
          </a:p>
          <a:p>
            <a:r>
              <a:rPr lang="en-US" sz="1200" kern="1200" baseline="0" dirty="0" smtClean="0">
                <a:solidFill>
                  <a:schemeClr val="tx1"/>
                </a:solidFill>
                <a:latin typeface="+mn-lt"/>
                <a:ea typeface="+mn-ea"/>
                <a:cs typeface="+mn-cs"/>
              </a:rPr>
              <a:t>a-time fashion or a byte-at-a-time fashion. Line-at-a-time operation is appropriate</a:t>
            </a:r>
          </a:p>
          <a:p>
            <a:r>
              <a:rPr lang="en-US" sz="1200" kern="1200" baseline="0" dirty="0" smtClean="0">
                <a:solidFill>
                  <a:schemeClr val="tx1"/>
                </a:solidFill>
                <a:latin typeface="+mn-lt"/>
                <a:ea typeface="+mn-ea"/>
                <a:cs typeface="+mn-cs"/>
              </a:rPr>
              <a:t>for scroll-mode terminals (sometimes called dumb terminals). With this form</a:t>
            </a:r>
          </a:p>
          <a:p>
            <a:r>
              <a:rPr lang="en-US" sz="1200" kern="1200" baseline="0" dirty="0" smtClean="0">
                <a:solidFill>
                  <a:schemeClr val="tx1"/>
                </a:solidFill>
                <a:latin typeface="+mn-lt"/>
                <a:ea typeface="+mn-ea"/>
                <a:cs typeface="+mn-cs"/>
              </a:rPr>
              <a:t>of terminal, user input is one line at a time, with a carriage return signaling the end</a:t>
            </a:r>
          </a:p>
          <a:p>
            <a:r>
              <a:rPr lang="en-US" sz="1200" kern="1200" baseline="0" dirty="0" smtClean="0">
                <a:solidFill>
                  <a:schemeClr val="tx1"/>
                </a:solidFill>
                <a:latin typeface="+mn-lt"/>
                <a:ea typeface="+mn-ea"/>
                <a:cs typeface="+mn-cs"/>
              </a:rPr>
              <a:t>of a line, and output to the terminal is similarly one line at a time. A line printer is</a:t>
            </a:r>
          </a:p>
          <a:p>
            <a:r>
              <a:rPr lang="en-US" sz="1200" kern="1200" baseline="0" dirty="0" smtClean="0">
                <a:solidFill>
                  <a:schemeClr val="tx1"/>
                </a:solidFill>
                <a:latin typeface="+mn-lt"/>
                <a:ea typeface="+mn-ea"/>
                <a:cs typeface="+mn-cs"/>
              </a:rPr>
              <a:t>another example of such a device. Byte-at-a-time operation is used on forms-mode</a:t>
            </a:r>
          </a:p>
          <a:p>
            <a:r>
              <a:rPr lang="en-US" sz="1200" kern="1200" baseline="0" dirty="0" smtClean="0">
                <a:solidFill>
                  <a:schemeClr val="tx1"/>
                </a:solidFill>
                <a:latin typeface="+mn-lt"/>
                <a:ea typeface="+mn-ea"/>
                <a:cs typeface="+mn-cs"/>
              </a:rPr>
              <a:t>terminals, when each keystroke is significant, and for many other peripherals, such</a:t>
            </a:r>
          </a:p>
          <a:p>
            <a:r>
              <a:rPr lang="en-US" sz="1200" kern="1200" baseline="0" dirty="0" smtClean="0">
                <a:solidFill>
                  <a:schemeClr val="tx1"/>
                </a:solidFill>
                <a:latin typeface="+mn-lt"/>
                <a:ea typeface="+mn-ea"/>
                <a:cs typeface="+mn-cs"/>
              </a:rPr>
              <a:t>as sensors and controllers.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line-at-a-time I/O, the buffer can be used to hold a single line.</a:t>
            </a:r>
          </a:p>
          <a:p>
            <a:r>
              <a:rPr lang="en-US" sz="1200" kern="1200" baseline="0" dirty="0" smtClean="0">
                <a:solidFill>
                  <a:schemeClr val="tx1"/>
                </a:solidFill>
                <a:latin typeface="+mn-lt"/>
                <a:ea typeface="+mn-ea"/>
                <a:cs typeface="+mn-cs"/>
              </a:rPr>
              <a:t>The user process is suspended during input, awaiting the arrival of the entire line.</a:t>
            </a:r>
          </a:p>
          <a:p>
            <a:r>
              <a:rPr lang="en-US" sz="1200" kern="1200" baseline="0" dirty="0" smtClean="0">
                <a:solidFill>
                  <a:schemeClr val="tx1"/>
                </a:solidFill>
                <a:latin typeface="+mn-lt"/>
                <a:ea typeface="+mn-ea"/>
                <a:cs typeface="+mn-cs"/>
              </a:rPr>
              <a:t>For output, the user process can place a line of output in the buffer and continue</a:t>
            </a:r>
          </a:p>
          <a:p>
            <a:r>
              <a:rPr lang="en-US" sz="1200" kern="1200" baseline="0" dirty="0" smtClean="0">
                <a:solidFill>
                  <a:schemeClr val="tx1"/>
                </a:solidFill>
                <a:latin typeface="+mn-lt"/>
                <a:ea typeface="+mn-ea"/>
                <a:cs typeface="+mn-cs"/>
              </a:rPr>
              <a:t>processing. It need not be suspended unless it has a second line of output to send</a:t>
            </a:r>
          </a:p>
          <a:p>
            <a:r>
              <a:rPr lang="en-US" sz="1200" kern="1200" baseline="0" dirty="0" smtClean="0">
                <a:solidFill>
                  <a:schemeClr val="tx1"/>
                </a:solidFill>
                <a:latin typeface="+mn-lt"/>
                <a:ea typeface="+mn-ea"/>
                <a:cs typeface="+mn-cs"/>
              </a:rPr>
              <a:t>before the buffer is emptied from the first output operation. In the case of byte-at-atime</a:t>
            </a:r>
          </a:p>
          <a:p>
            <a:r>
              <a:rPr lang="en-US" sz="1200" kern="1200" baseline="0" dirty="0" smtClean="0">
                <a:solidFill>
                  <a:schemeClr val="tx1"/>
                </a:solidFill>
                <a:latin typeface="+mn-lt"/>
                <a:ea typeface="+mn-ea"/>
                <a:cs typeface="+mn-cs"/>
              </a:rPr>
              <a:t>I/O, the interaction between the OS and the user process follows the producer/</a:t>
            </a:r>
          </a:p>
          <a:p>
            <a:r>
              <a:rPr lang="en-US" sz="1200" kern="1200" baseline="0" dirty="0" smtClean="0">
                <a:solidFill>
                  <a:schemeClr val="tx1"/>
                </a:solidFill>
                <a:latin typeface="+mn-lt"/>
                <a:ea typeface="+mn-ea"/>
                <a:cs typeface="+mn-cs"/>
              </a:rPr>
              <a:t>consumer model discussed in Chapter 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improvement over single buffering can be had by assigning two system buffers to</a:t>
            </a:r>
          </a:p>
          <a:p>
            <a:r>
              <a:rPr lang="en-US" sz="1200" kern="1200" baseline="0" dirty="0" smtClean="0">
                <a:solidFill>
                  <a:schemeClr val="tx1"/>
                </a:solidFill>
                <a:latin typeface="+mn-lt"/>
                <a:ea typeface="+mn-ea"/>
                <a:cs typeface="+mn-cs"/>
              </a:rPr>
              <a:t>the operation ( Figure 11.5c ). A process now transfers data to (or from) one buffer</a:t>
            </a:r>
          </a:p>
          <a:p>
            <a:r>
              <a:rPr lang="en-US" sz="1200" kern="1200" baseline="0" dirty="0" smtClean="0">
                <a:solidFill>
                  <a:schemeClr val="tx1"/>
                </a:solidFill>
                <a:latin typeface="+mn-lt"/>
                <a:ea typeface="+mn-ea"/>
                <a:cs typeface="+mn-cs"/>
              </a:rPr>
              <a:t>while the operating system empties (or fills) the other. This technique is known as</a:t>
            </a:r>
          </a:p>
          <a:p>
            <a:r>
              <a:rPr lang="en-US" sz="1200" b="1" kern="1200" baseline="0" dirty="0" smtClean="0">
                <a:solidFill>
                  <a:schemeClr val="tx1"/>
                </a:solidFill>
                <a:latin typeface="+mn-lt"/>
                <a:ea typeface="+mn-ea"/>
                <a:cs typeface="+mn-cs"/>
              </a:rPr>
              <a:t>double buffering or buffer swapping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block-oriented transfer, we can roughly estimate the execution time as</a:t>
            </a:r>
          </a:p>
          <a:p>
            <a:r>
              <a:rPr lang="en-US" sz="1200" kern="1200" baseline="0" dirty="0" smtClean="0">
                <a:solidFill>
                  <a:schemeClr val="tx1"/>
                </a:solidFill>
                <a:latin typeface="+mn-lt"/>
                <a:ea typeface="+mn-ea"/>
                <a:cs typeface="+mn-cs"/>
              </a:rPr>
              <a:t>max [ </a:t>
            </a:r>
            <a:r>
              <a:rPr lang="en-US" sz="1200" i="1" kern="1200" baseline="0" dirty="0" smtClean="0">
                <a:solidFill>
                  <a:schemeClr val="tx1"/>
                </a:solidFill>
                <a:latin typeface="+mn-lt"/>
                <a:ea typeface="+mn-ea"/>
                <a:cs typeface="+mn-cs"/>
              </a:rPr>
              <a:t>C , T ]. It is therefore possible to keep the block-oriented device going at full</a:t>
            </a:r>
          </a:p>
          <a:p>
            <a:r>
              <a:rPr lang="en-US" sz="1200" kern="1200" baseline="0" dirty="0" smtClean="0">
                <a:solidFill>
                  <a:schemeClr val="tx1"/>
                </a:solidFill>
                <a:latin typeface="+mn-lt"/>
                <a:ea typeface="+mn-ea"/>
                <a:cs typeface="+mn-cs"/>
              </a:rPr>
              <a:t>speed if </a:t>
            </a:r>
            <a:r>
              <a:rPr lang="en-US" sz="1200" i="1" kern="1200" baseline="0" dirty="0" smtClean="0">
                <a:solidFill>
                  <a:schemeClr val="tx1"/>
                </a:solidFill>
                <a:latin typeface="+mn-lt"/>
                <a:ea typeface="+mn-ea"/>
                <a:cs typeface="+mn-cs"/>
              </a:rPr>
              <a:t>C … T . On the other hand, if C 7 T , double buffering ensures that the</a:t>
            </a:r>
          </a:p>
          <a:p>
            <a:r>
              <a:rPr lang="en-US" sz="1200" kern="1200" baseline="0" dirty="0" smtClean="0">
                <a:solidFill>
                  <a:schemeClr val="tx1"/>
                </a:solidFill>
                <a:latin typeface="+mn-lt"/>
                <a:ea typeface="+mn-ea"/>
                <a:cs typeface="+mn-cs"/>
              </a:rPr>
              <a:t>process will not have to wait on I/O. In either case, an improvement over single</a:t>
            </a:r>
          </a:p>
          <a:p>
            <a:r>
              <a:rPr lang="en-US" sz="1200" kern="1200" baseline="0" dirty="0" smtClean="0">
                <a:solidFill>
                  <a:schemeClr val="tx1"/>
                </a:solidFill>
                <a:latin typeface="+mn-lt"/>
                <a:ea typeface="+mn-ea"/>
                <a:cs typeface="+mn-cs"/>
              </a:rPr>
              <a:t>buffering is achieved. Again, this improvement comes at the cost of increased</a:t>
            </a:r>
          </a:p>
          <a:p>
            <a:r>
              <a:rPr lang="en-US" sz="1200" kern="1200" baseline="0" dirty="0" smtClean="0">
                <a:solidFill>
                  <a:schemeClr val="tx1"/>
                </a:solidFill>
                <a:latin typeface="+mn-lt"/>
                <a:ea typeface="+mn-ea"/>
                <a:cs typeface="+mn-cs"/>
              </a:rPr>
              <a:t>complexity.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stream-oriented input, we again are faced with the two alternative modes</a:t>
            </a:r>
          </a:p>
          <a:p>
            <a:r>
              <a:rPr lang="en-US" sz="1200" kern="1200" baseline="0" dirty="0" smtClean="0">
                <a:solidFill>
                  <a:schemeClr val="tx1"/>
                </a:solidFill>
                <a:latin typeface="+mn-lt"/>
                <a:ea typeface="+mn-ea"/>
                <a:cs typeface="+mn-cs"/>
              </a:rPr>
              <a:t>of operation. For line-at-a-time I/O, the user process need not be suspended for</a:t>
            </a:r>
          </a:p>
          <a:p>
            <a:r>
              <a:rPr lang="en-US" sz="1200" kern="1200" baseline="0" dirty="0" smtClean="0">
                <a:solidFill>
                  <a:schemeClr val="tx1"/>
                </a:solidFill>
                <a:latin typeface="+mn-lt"/>
                <a:ea typeface="+mn-ea"/>
                <a:cs typeface="+mn-cs"/>
              </a:rPr>
              <a:t>input or output, unless the process runs ahead of the double buffers. For byte-at-atime</a:t>
            </a:r>
          </a:p>
          <a:p>
            <a:r>
              <a:rPr lang="en-US" sz="1200" kern="1200" baseline="0" dirty="0" smtClean="0">
                <a:solidFill>
                  <a:schemeClr val="tx1"/>
                </a:solidFill>
                <a:latin typeface="+mn-lt"/>
                <a:ea typeface="+mn-ea"/>
                <a:cs typeface="+mn-cs"/>
              </a:rPr>
              <a:t>operation, the double buffer offers no particular advantage over a single buffer</a:t>
            </a:r>
          </a:p>
          <a:p>
            <a:r>
              <a:rPr lang="en-US" sz="1200" kern="1200" baseline="0" dirty="0" smtClean="0">
                <a:solidFill>
                  <a:schemeClr val="tx1"/>
                </a:solidFill>
                <a:latin typeface="+mn-lt"/>
                <a:ea typeface="+mn-ea"/>
                <a:cs typeface="+mn-cs"/>
              </a:rPr>
              <a:t>of twice the length. In both cases, the producer/consumer model is followed.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Perhaps the messiest aspect of operating system design is input/output. Because</a:t>
            </a:r>
          </a:p>
          <a:p>
            <a:r>
              <a:rPr lang="en-US" sz="1200" kern="1200" baseline="0" dirty="0" smtClean="0">
                <a:solidFill>
                  <a:schemeClr val="tx1"/>
                </a:solidFill>
                <a:latin typeface="+mn-lt"/>
                <a:ea typeface="+mn-ea"/>
                <a:cs typeface="+mn-cs"/>
              </a:rPr>
              <a:t>there is such a wide variety of devices and applications of those devices, it is difficult</a:t>
            </a:r>
          </a:p>
          <a:p>
            <a:r>
              <a:rPr lang="en-US" sz="1200" kern="1200" baseline="0" dirty="0" smtClean="0">
                <a:solidFill>
                  <a:schemeClr val="tx1"/>
                </a:solidFill>
                <a:latin typeface="+mn-lt"/>
                <a:ea typeface="+mn-ea"/>
                <a:cs typeface="+mn-cs"/>
              </a:rPr>
              <a:t>to develop a general, consistent solution.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begin this chapter with a brief discussion of I/O devices and the organization</a:t>
            </a:r>
          </a:p>
          <a:p>
            <a:r>
              <a:rPr lang="en-US" sz="1200" kern="1200" baseline="0" dirty="0" smtClean="0">
                <a:solidFill>
                  <a:schemeClr val="tx1"/>
                </a:solidFill>
                <a:latin typeface="+mn-lt"/>
                <a:ea typeface="+mn-ea"/>
                <a:cs typeface="+mn-cs"/>
              </a:rPr>
              <a:t>of the I/O functions. These topics, which generally come within the scope of</a:t>
            </a:r>
          </a:p>
          <a:p>
            <a:r>
              <a:rPr lang="en-US" sz="1200" kern="1200" baseline="0" dirty="0" smtClean="0">
                <a:solidFill>
                  <a:schemeClr val="tx1"/>
                </a:solidFill>
                <a:latin typeface="+mn-lt"/>
                <a:ea typeface="+mn-ea"/>
                <a:cs typeface="+mn-cs"/>
              </a:rPr>
              <a:t>computer architecture, set the stage for an examination of I/O from the point of view</a:t>
            </a:r>
          </a:p>
          <a:p>
            <a:r>
              <a:rPr lang="en-US" sz="1200" kern="1200" baseline="0" dirty="0" smtClean="0">
                <a:solidFill>
                  <a:schemeClr val="tx1"/>
                </a:solidFill>
                <a:latin typeface="+mn-lt"/>
                <a:ea typeface="+mn-ea"/>
                <a:cs typeface="+mn-cs"/>
              </a:rPr>
              <a:t>of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next section examines operating system design issues, including design</a:t>
            </a:r>
          </a:p>
          <a:p>
            <a:r>
              <a:rPr lang="en-US" sz="1200" kern="1200" baseline="0" dirty="0" smtClean="0">
                <a:solidFill>
                  <a:schemeClr val="tx1"/>
                </a:solidFill>
                <a:latin typeface="+mn-lt"/>
                <a:ea typeface="+mn-ea"/>
                <a:cs typeface="+mn-cs"/>
              </a:rPr>
              <a:t>objectives, and the way in which the I/O function can be structured. Then I/O</a:t>
            </a:r>
          </a:p>
          <a:p>
            <a:r>
              <a:rPr lang="en-US" sz="1200" kern="1200" baseline="0" dirty="0" smtClean="0">
                <a:solidFill>
                  <a:schemeClr val="tx1"/>
                </a:solidFill>
                <a:latin typeface="+mn-lt"/>
                <a:ea typeface="+mn-ea"/>
                <a:cs typeface="+mn-cs"/>
              </a:rPr>
              <a:t>buffering is examined; one of the basic I/O services provided by the operating</a:t>
            </a:r>
          </a:p>
          <a:p>
            <a:r>
              <a:rPr lang="en-US" sz="1200" kern="1200" baseline="0" dirty="0" smtClean="0">
                <a:solidFill>
                  <a:schemeClr val="tx1"/>
                </a:solidFill>
                <a:latin typeface="+mn-lt"/>
                <a:ea typeface="+mn-ea"/>
                <a:cs typeface="+mn-cs"/>
              </a:rPr>
              <a:t>system is a buffering function, which improves overall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next sections of the chapter are devoted to magnetic disk I/O. In contemporary</a:t>
            </a:r>
          </a:p>
          <a:p>
            <a:r>
              <a:rPr lang="en-US" sz="1200" kern="1200" baseline="0" dirty="0" smtClean="0">
                <a:solidFill>
                  <a:schemeClr val="tx1"/>
                </a:solidFill>
                <a:latin typeface="+mn-lt"/>
                <a:ea typeface="+mn-ea"/>
                <a:cs typeface="+mn-cs"/>
              </a:rPr>
              <a:t>systems, this form of I/O is the most important and is key to the performance as perceived</a:t>
            </a:r>
          </a:p>
          <a:p>
            <a:r>
              <a:rPr lang="en-US" sz="1200" kern="1200" baseline="0" dirty="0" smtClean="0">
                <a:solidFill>
                  <a:schemeClr val="tx1"/>
                </a:solidFill>
                <a:latin typeface="+mn-lt"/>
                <a:ea typeface="+mn-ea"/>
                <a:cs typeface="+mn-cs"/>
              </a:rPr>
              <a:t>by the user. We begin by developing a model of disk I/O performance and then</a:t>
            </a:r>
          </a:p>
          <a:p>
            <a:r>
              <a:rPr lang="en-US" sz="1200" kern="1200" baseline="0" dirty="0" smtClean="0">
                <a:solidFill>
                  <a:schemeClr val="tx1"/>
                </a:solidFill>
                <a:latin typeface="+mn-lt"/>
                <a:ea typeface="+mn-ea"/>
                <a:cs typeface="+mn-cs"/>
              </a:rPr>
              <a:t>examine several techniques that can be used to enhance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Appendix J summarizes characteristics of secondary storage devices, including</a:t>
            </a:r>
          </a:p>
          <a:p>
            <a:r>
              <a:rPr lang="en-US" sz="1200" kern="1200" baseline="0" dirty="0" smtClean="0">
                <a:solidFill>
                  <a:schemeClr val="tx1"/>
                </a:solidFill>
                <a:latin typeface="+mn-lt"/>
                <a:ea typeface="+mn-ea"/>
                <a:cs typeface="+mn-cs"/>
              </a:rPr>
              <a:t>magnetic disk and optical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double-buffer scheme should smooth out the flow of data between an I/O device</a:t>
            </a:r>
          </a:p>
          <a:p>
            <a:r>
              <a:rPr lang="en-US" sz="1200" kern="1200" baseline="0" dirty="0" smtClean="0">
                <a:solidFill>
                  <a:schemeClr val="tx1"/>
                </a:solidFill>
                <a:latin typeface="+mn-lt"/>
                <a:ea typeface="+mn-ea"/>
                <a:cs typeface="+mn-cs"/>
              </a:rPr>
              <a:t>and a process. If the performance of a particular process is the focus of our concern,</a:t>
            </a:r>
          </a:p>
          <a:p>
            <a:r>
              <a:rPr lang="en-US" sz="1200" kern="1200" baseline="0" dirty="0" smtClean="0">
                <a:solidFill>
                  <a:schemeClr val="tx1"/>
                </a:solidFill>
                <a:latin typeface="+mn-lt"/>
                <a:ea typeface="+mn-ea"/>
                <a:cs typeface="+mn-cs"/>
              </a:rPr>
              <a:t>then we would like for the I/O operation to be able to keep up with the process.</a:t>
            </a:r>
          </a:p>
          <a:p>
            <a:r>
              <a:rPr lang="en-US" sz="1200" kern="1200" baseline="0" dirty="0" smtClean="0">
                <a:solidFill>
                  <a:schemeClr val="tx1"/>
                </a:solidFill>
                <a:latin typeface="+mn-lt"/>
                <a:ea typeface="+mn-ea"/>
                <a:cs typeface="+mn-cs"/>
              </a:rPr>
              <a:t>Double buffering may be inadequate if the process performs rapid bursts of I/O. In</a:t>
            </a:r>
          </a:p>
          <a:p>
            <a:r>
              <a:rPr lang="en-US" sz="1200" kern="1200" baseline="0" dirty="0" smtClean="0">
                <a:solidFill>
                  <a:schemeClr val="tx1"/>
                </a:solidFill>
                <a:latin typeface="+mn-lt"/>
                <a:ea typeface="+mn-ea"/>
                <a:cs typeface="+mn-cs"/>
              </a:rPr>
              <a:t>this case, the problem can often be alleviated by using more than two buffers.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more than two buffers are used, the collection of buffers is itself referred</a:t>
            </a:r>
          </a:p>
          <a:p>
            <a:r>
              <a:rPr lang="en-US" sz="1200" kern="1200" baseline="0" dirty="0" smtClean="0">
                <a:solidFill>
                  <a:schemeClr val="tx1"/>
                </a:solidFill>
                <a:latin typeface="+mn-lt"/>
                <a:ea typeface="+mn-ea"/>
                <a:cs typeface="+mn-cs"/>
              </a:rPr>
              <a:t>to as a circular buffer ( Figure 11.5d ), with each individual buffer being one unit in</a:t>
            </a:r>
          </a:p>
          <a:p>
            <a:r>
              <a:rPr lang="en-US" sz="1200" kern="1200" baseline="0" dirty="0" smtClean="0">
                <a:solidFill>
                  <a:schemeClr val="tx1"/>
                </a:solidFill>
                <a:latin typeface="+mn-lt"/>
                <a:ea typeface="+mn-ea"/>
                <a:cs typeface="+mn-cs"/>
              </a:rPr>
              <a:t>the circular buffer. This is simply the bounded-buffer producer/consumer model</a:t>
            </a:r>
          </a:p>
          <a:p>
            <a:r>
              <a:rPr lang="en-US" sz="1200" kern="1200" baseline="0" dirty="0" smtClean="0">
                <a:solidFill>
                  <a:schemeClr val="tx1"/>
                </a:solidFill>
                <a:latin typeface="+mn-lt"/>
                <a:ea typeface="+mn-ea"/>
                <a:cs typeface="+mn-cs"/>
              </a:rPr>
              <a:t>studied in Chapter 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Buffering is a technique that smoothes out peaks in I/O demand. However, no</a:t>
            </a:r>
          </a:p>
          <a:p>
            <a:r>
              <a:rPr lang="en-US" sz="1200" kern="1200" baseline="0" dirty="0" smtClean="0">
                <a:solidFill>
                  <a:schemeClr val="tx1"/>
                </a:solidFill>
                <a:latin typeface="+mn-lt"/>
                <a:ea typeface="+mn-ea"/>
                <a:cs typeface="+mn-cs"/>
              </a:rPr>
              <a:t>amount of buffering will allow an I/O device to keep pace with a process indefinitely</a:t>
            </a:r>
          </a:p>
          <a:p>
            <a:r>
              <a:rPr lang="en-US" sz="1200" kern="1200" baseline="0" dirty="0" smtClean="0">
                <a:solidFill>
                  <a:schemeClr val="tx1"/>
                </a:solidFill>
                <a:latin typeface="+mn-lt"/>
                <a:ea typeface="+mn-ea"/>
                <a:cs typeface="+mn-cs"/>
              </a:rPr>
              <a:t>when the average demand of the process is greater than the I/O device can</a:t>
            </a:r>
          </a:p>
          <a:p>
            <a:r>
              <a:rPr lang="en-US" sz="1200" kern="1200" baseline="0" dirty="0" smtClean="0">
                <a:solidFill>
                  <a:schemeClr val="tx1"/>
                </a:solidFill>
                <a:latin typeface="+mn-lt"/>
                <a:ea typeface="+mn-ea"/>
                <a:cs typeface="+mn-cs"/>
              </a:rPr>
              <a:t>service. Even with multiple buffers, all of the buffers will eventually fill up and the</a:t>
            </a:r>
          </a:p>
          <a:p>
            <a:r>
              <a:rPr lang="en-US" sz="1200" kern="1200" baseline="0" dirty="0" smtClean="0">
                <a:solidFill>
                  <a:schemeClr val="tx1"/>
                </a:solidFill>
                <a:latin typeface="+mn-lt"/>
                <a:ea typeface="+mn-ea"/>
                <a:cs typeface="+mn-cs"/>
              </a:rPr>
              <a:t>process will have to wait after processing each chunk of data. However, in a multiprogramming</a:t>
            </a:r>
          </a:p>
          <a:p>
            <a:r>
              <a:rPr lang="en-US" sz="1200" kern="1200" baseline="0" dirty="0" smtClean="0">
                <a:solidFill>
                  <a:schemeClr val="tx1"/>
                </a:solidFill>
                <a:latin typeface="+mn-lt"/>
                <a:ea typeface="+mn-ea"/>
                <a:cs typeface="+mn-cs"/>
              </a:rPr>
              <a:t>environment, when there is a variety of I/O activity and a variety of</a:t>
            </a:r>
          </a:p>
          <a:p>
            <a:r>
              <a:rPr lang="en-US" sz="1200" kern="1200" baseline="0" dirty="0" smtClean="0">
                <a:solidFill>
                  <a:schemeClr val="tx1"/>
                </a:solidFill>
                <a:latin typeface="+mn-lt"/>
                <a:ea typeface="+mn-ea"/>
                <a:cs typeface="+mn-cs"/>
              </a:rPr>
              <a:t>process activity to service, buffering is one tool that can increase the efficiency of</a:t>
            </a:r>
          </a:p>
          <a:p>
            <a:r>
              <a:rPr lang="en-US" sz="1200" kern="1200" baseline="0" dirty="0" smtClean="0">
                <a:solidFill>
                  <a:schemeClr val="tx1"/>
                </a:solidFill>
                <a:latin typeface="+mn-lt"/>
                <a:ea typeface="+mn-ea"/>
                <a:cs typeface="+mn-cs"/>
              </a:rPr>
              <a:t>the operating system and the performance of individual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actual details of disk I/O operation depend on the computer system, the operating</a:t>
            </a:r>
          </a:p>
          <a:p>
            <a:r>
              <a:rPr lang="en-US" sz="1200" kern="1200" baseline="0" dirty="0" smtClean="0">
                <a:solidFill>
                  <a:schemeClr val="tx1"/>
                </a:solidFill>
                <a:latin typeface="+mn-lt"/>
                <a:ea typeface="+mn-ea"/>
                <a:cs typeface="+mn-cs"/>
              </a:rPr>
              <a:t>system, and the nature of the I/O channel and disk controller hardware. A</a:t>
            </a:r>
          </a:p>
          <a:p>
            <a:r>
              <a:rPr lang="en-US" sz="1200" kern="1200" baseline="0" dirty="0" smtClean="0">
                <a:solidFill>
                  <a:schemeClr val="tx1"/>
                </a:solidFill>
                <a:latin typeface="+mn-lt"/>
                <a:ea typeface="+mn-ea"/>
                <a:cs typeface="+mn-cs"/>
              </a:rPr>
              <a:t>general timing diagram of disk I/O transfer is shown in Figure 11.6 .</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disk drive is operating, the disk is rotating at constant speed. To</a:t>
            </a:r>
          </a:p>
          <a:p>
            <a:r>
              <a:rPr lang="en-US" sz="1200" kern="1200" baseline="0" dirty="0" smtClean="0">
                <a:solidFill>
                  <a:schemeClr val="tx1"/>
                </a:solidFill>
                <a:latin typeface="+mn-lt"/>
                <a:ea typeface="+mn-ea"/>
                <a:cs typeface="+mn-cs"/>
              </a:rPr>
              <a:t>read or write, the head must be positioned at the desired track and at the beginning</a:t>
            </a:r>
          </a:p>
          <a:p>
            <a:r>
              <a:rPr lang="en-US" sz="1200" kern="1200" baseline="0" dirty="0" smtClean="0">
                <a:solidFill>
                  <a:schemeClr val="tx1"/>
                </a:solidFill>
                <a:latin typeface="+mn-lt"/>
                <a:ea typeface="+mn-ea"/>
                <a:cs typeface="+mn-cs"/>
              </a:rPr>
              <a:t>of the desired sector on that track. 1 Track selection involves moving the head in a</a:t>
            </a:r>
          </a:p>
          <a:p>
            <a:r>
              <a:rPr lang="en-US" sz="1200" kern="1200" baseline="0" dirty="0" smtClean="0">
                <a:solidFill>
                  <a:schemeClr val="tx1"/>
                </a:solidFill>
                <a:latin typeface="+mn-lt"/>
                <a:ea typeface="+mn-ea"/>
                <a:cs typeface="+mn-cs"/>
              </a:rPr>
              <a:t>movable-head system or electronically selecting one head on a fixed-head system.</a:t>
            </a:r>
          </a:p>
          <a:p>
            <a:r>
              <a:rPr lang="en-US" sz="1200" kern="1200" baseline="0" dirty="0" smtClean="0">
                <a:solidFill>
                  <a:schemeClr val="tx1"/>
                </a:solidFill>
                <a:latin typeface="+mn-lt"/>
                <a:ea typeface="+mn-ea"/>
                <a:cs typeface="+mn-cs"/>
              </a:rPr>
              <a:t>On a movable-head system, the time it takes to position the head at the track is</a:t>
            </a:r>
          </a:p>
          <a:p>
            <a:r>
              <a:rPr lang="en-US" sz="1200" kern="1200" baseline="0" dirty="0" smtClean="0">
                <a:solidFill>
                  <a:schemeClr val="tx1"/>
                </a:solidFill>
                <a:latin typeface="+mn-lt"/>
                <a:ea typeface="+mn-ea"/>
                <a:cs typeface="+mn-cs"/>
              </a:rPr>
              <a:t>known as </a:t>
            </a:r>
            <a:r>
              <a:rPr lang="en-US" sz="1200" b="1" kern="1200" baseline="0" dirty="0" smtClean="0">
                <a:solidFill>
                  <a:schemeClr val="tx1"/>
                </a:solidFill>
                <a:latin typeface="+mn-lt"/>
                <a:ea typeface="+mn-ea"/>
                <a:cs typeface="+mn-cs"/>
              </a:rPr>
              <a:t>seek time . In either case, once the track is selected, the disk controller</a:t>
            </a:r>
          </a:p>
          <a:p>
            <a:r>
              <a:rPr lang="en-US" sz="1200" kern="1200" baseline="0" dirty="0" smtClean="0">
                <a:solidFill>
                  <a:schemeClr val="tx1"/>
                </a:solidFill>
                <a:latin typeface="+mn-lt"/>
                <a:ea typeface="+mn-ea"/>
                <a:cs typeface="+mn-cs"/>
              </a:rPr>
              <a:t>waits until the appropriate sector rotates to line up with the head. The time it takes</a:t>
            </a:r>
          </a:p>
          <a:p>
            <a:r>
              <a:rPr lang="en-US" sz="1200" kern="1200" baseline="0" dirty="0" smtClean="0">
                <a:solidFill>
                  <a:schemeClr val="tx1"/>
                </a:solidFill>
                <a:latin typeface="+mn-lt"/>
                <a:ea typeface="+mn-ea"/>
                <a:cs typeface="+mn-cs"/>
              </a:rPr>
              <a:t>for the beginning of the sector to reach the head is known as </a:t>
            </a:r>
            <a:r>
              <a:rPr lang="en-US" sz="1200" b="1" kern="1200" baseline="0" dirty="0" smtClean="0">
                <a:solidFill>
                  <a:schemeClr val="tx1"/>
                </a:solidFill>
                <a:latin typeface="+mn-lt"/>
                <a:ea typeface="+mn-ea"/>
                <a:cs typeface="+mn-cs"/>
              </a:rPr>
              <a:t>rotational delay , or</a:t>
            </a:r>
          </a:p>
          <a:p>
            <a:r>
              <a:rPr lang="en-US" sz="1200" kern="1200" baseline="0" dirty="0" smtClean="0">
                <a:solidFill>
                  <a:schemeClr val="tx1"/>
                </a:solidFill>
                <a:latin typeface="+mn-lt"/>
                <a:ea typeface="+mn-ea"/>
                <a:cs typeface="+mn-cs"/>
              </a:rPr>
              <a:t>rotational latency. The sum of the seek time, if any, and the rotational delay equals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access time , which is the time it takes to get into position to read or write. Once</a:t>
            </a:r>
          </a:p>
          <a:p>
            <a:r>
              <a:rPr lang="en-US" sz="1200" kern="1200" baseline="0" dirty="0" smtClean="0">
                <a:solidFill>
                  <a:schemeClr val="tx1"/>
                </a:solidFill>
                <a:latin typeface="+mn-lt"/>
                <a:ea typeface="+mn-ea"/>
                <a:cs typeface="+mn-cs"/>
              </a:rPr>
              <a:t>the head is in position, the read or write operation is then performed as the sector</a:t>
            </a:r>
          </a:p>
          <a:p>
            <a:r>
              <a:rPr lang="en-US" sz="1200" kern="1200" baseline="0" dirty="0" smtClean="0">
                <a:solidFill>
                  <a:schemeClr val="tx1"/>
                </a:solidFill>
                <a:latin typeface="+mn-lt"/>
                <a:ea typeface="+mn-ea"/>
                <a:cs typeface="+mn-cs"/>
              </a:rPr>
              <a:t>moves under the head; this is the data transfer portion of the operation; the time</a:t>
            </a:r>
          </a:p>
          <a:p>
            <a:r>
              <a:rPr lang="en-US" sz="1200" kern="1200" baseline="0" dirty="0" smtClean="0">
                <a:solidFill>
                  <a:schemeClr val="tx1"/>
                </a:solidFill>
                <a:latin typeface="+mn-lt"/>
                <a:ea typeface="+mn-ea"/>
                <a:cs typeface="+mn-cs"/>
              </a:rPr>
              <a:t>required for the transfer is the </a:t>
            </a:r>
            <a:r>
              <a:rPr lang="en-US" sz="1200" b="1" kern="1200" baseline="0" dirty="0" smtClean="0">
                <a:solidFill>
                  <a:schemeClr val="tx1"/>
                </a:solidFill>
                <a:latin typeface="+mn-lt"/>
                <a:ea typeface="+mn-ea"/>
                <a:cs typeface="+mn-cs"/>
              </a:rPr>
              <a:t>transfer time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the access time and transfer time, there are several queuing</a:t>
            </a:r>
          </a:p>
          <a:p>
            <a:r>
              <a:rPr lang="en-US" sz="1200" kern="1200" baseline="0" dirty="0" smtClean="0">
                <a:solidFill>
                  <a:schemeClr val="tx1"/>
                </a:solidFill>
                <a:latin typeface="+mn-lt"/>
                <a:ea typeface="+mn-ea"/>
                <a:cs typeface="+mn-cs"/>
              </a:rPr>
              <a:t>delays normally associated with a disk I/O operation. When a process issues an</a:t>
            </a:r>
          </a:p>
          <a:p>
            <a:r>
              <a:rPr lang="en-US" sz="1200" kern="1200" baseline="0" dirty="0" smtClean="0">
                <a:solidFill>
                  <a:schemeClr val="tx1"/>
                </a:solidFill>
                <a:latin typeface="+mn-lt"/>
                <a:ea typeface="+mn-ea"/>
                <a:cs typeface="+mn-cs"/>
              </a:rPr>
              <a:t>I/O request, it must first wait in a queue for the device to be available. At that</a:t>
            </a:r>
          </a:p>
          <a:p>
            <a:r>
              <a:rPr lang="en-US" sz="1200" kern="1200" baseline="0" dirty="0" smtClean="0">
                <a:solidFill>
                  <a:schemeClr val="tx1"/>
                </a:solidFill>
                <a:latin typeface="+mn-lt"/>
                <a:ea typeface="+mn-ea"/>
                <a:cs typeface="+mn-cs"/>
              </a:rPr>
              <a:t>time, the device is assigned to the process. If the device shares a single I/O channel</a:t>
            </a:r>
          </a:p>
          <a:p>
            <a:r>
              <a:rPr lang="en-US" sz="1200" kern="1200" baseline="0" dirty="0" smtClean="0">
                <a:solidFill>
                  <a:schemeClr val="tx1"/>
                </a:solidFill>
                <a:latin typeface="+mn-lt"/>
                <a:ea typeface="+mn-ea"/>
                <a:cs typeface="+mn-cs"/>
              </a:rPr>
              <a:t>or a set of I/O channels with other disk drives, then there may be an additional</a:t>
            </a:r>
          </a:p>
          <a:p>
            <a:r>
              <a:rPr lang="en-US" sz="1200" kern="1200" baseline="0" dirty="0" smtClean="0">
                <a:solidFill>
                  <a:schemeClr val="tx1"/>
                </a:solidFill>
                <a:latin typeface="+mn-lt"/>
                <a:ea typeface="+mn-ea"/>
                <a:cs typeface="+mn-cs"/>
              </a:rPr>
              <a:t>wait for the channel to be available. At that point, the seek is performed to begin</a:t>
            </a:r>
          </a:p>
          <a:p>
            <a:r>
              <a:rPr lang="en-US" sz="1200" kern="1200" baseline="0" dirty="0" smtClean="0">
                <a:solidFill>
                  <a:schemeClr val="tx1"/>
                </a:solidFill>
                <a:latin typeface="+mn-lt"/>
                <a:ea typeface="+mn-ea"/>
                <a:cs typeface="+mn-cs"/>
              </a:rPr>
              <a:t>disk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some high-end systems for servers, a technique known as rotational</a:t>
            </a:r>
          </a:p>
          <a:p>
            <a:r>
              <a:rPr lang="en-US" sz="1200" kern="1200" baseline="0" dirty="0" smtClean="0">
                <a:solidFill>
                  <a:schemeClr val="tx1"/>
                </a:solidFill>
                <a:latin typeface="+mn-lt"/>
                <a:ea typeface="+mn-ea"/>
                <a:cs typeface="+mn-cs"/>
              </a:rPr>
              <a:t>positional sensing (RPS) is used. This works as follows: When the seek command</a:t>
            </a:r>
          </a:p>
          <a:p>
            <a:r>
              <a:rPr lang="en-US" sz="1200" kern="1200" baseline="0" dirty="0" smtClean="0">
                <a:solidFill>
                  <a:schemeClr val="tx1"/>
                </a:solidFill>
                <a:latin typeface="+mn-lt"/>
                <a:ea typeface="+mn-ea"/>
                <a:cs typeface="+mn-cs"/>
              </a:rPr>
              <a:t>has been issued, the channel is released to handle other I/O operations. When</a:t>
            </a:r>
          </a:p>
          <a:p>
            <a:r>
              <a:rPr lang="en-US" sz="1200" kern="1200" baseline="0" dirty="0" smtClean="0">
                <a:solidFill>
                  <a:schemeClr val="tx1"/>
                </a:solidFill>
                <a:latin typeface="+mn-lt"/>
                <a:ea typeface="+mn-ea"/>
                <a:cs typeface="+mn-cs"/>
              </a:rPr>
              <a:t>the seek is completed, the device determines when the data will rotate under</a:t>
            </a:r>
          </a:p>
          <a:p>
            <a:r>
              <a:rPr lang="en-US" sz="1200" kern="1200" baseline="0" dirty="0" smtClean="0">
                <a:solidFill>
                  <a:schemeClr val="tx1"/>
                </a:solidFill>
                <a:latin typeface="+mn-lt"/>
                <a:ea typeface="+mn-ea"/>
                <a:cs typeface="+mn-cs"/>
              </a:rPr>
              <a:t>the head. As that sector approaches the head, the device tries to reestablish the</a:t>
            </a:r>
          </a:p>
          <a:p>
            <a:r>
              <a:rPr lang="en-US" sz="1200" kern="1200" baseline="0" dirty="0" smtClean="0">
                <a:solidFill>
                  <a:schemeClr val="tx1"/>
                </a:solidFill>
                <a:latin typeface="+mn-lt"/>
                <a:ea typeface="+mn-ea"/>
                <a:cs typeface="+mn-cs"/>
              </a:rPr>
              <a:t>communication path back to the host. If either the control unit or the channel is</a:t>
            </a:r>
          </a:p>
          <a:p>
            <a:r>
              <a:rPr lang="en-US" sz="1200" kern="1200" baseline="0" dirty="0" smtClean="0">
                <a:solidFill>
                  <a:schemeClr val="tx1"/>
                </a:solidFill>
                <a:latin typeface="+mn-lt"/>
                <a:ea typeface="+mn-ea"/>
                <a:cs typeface="+mn-cs"/>
              </a:rPr>
              <a:t>busy with another I/O, then the reconnection attempt fails and the device must</a:t>
            </a:r>
          </a:p>
          <a:p>
            <a:r>
              <a:rPr lang="en-US" sz="1200" kern="1200" baseline="0" dirty="0" smtClean="0">
                <a:solidFill>
                  <a:schemeClr val="tx1"/>
                </a:solidFill>
                <a:latin typeface="+mn-lt"/>
                <a:ea typeface="+mn-ea"/>
                <a:cs typeface="+mn-cs"/>
              </a:rPr>
              <a:t>rotate one whole revolution before it can attempt to reconnect, which is called</a:t>
            </a:r>
          </a:p>
          <a:p>
            <a:r>
              <a:rPr lang="en-US" sz="1200" kern="1200" baseline="0" dirty="0" smtClean="0">
                <a:solidFill>
                  <a:schemeClr val="tx1"/>
                </a:solidFill>
                <a:latin typeface="+mn-lt"/>
                <a:ea typeface="+mn-ea"/>
                <a:cs typeface="+mn-cs"/>
              </a:rPr>
              <a:t>an RPS miss. This is an extra delay element that must be added to the time line</a:t>
            </a:r>
          </a:p>
          <a:p>
            <a:r>
              <a:rPr lang="en-US" sz="1200" kern="1200" baseline="0" dirty="0" smtClean="0">
                <a:solidFill>
                  <a:schemeClr val="tx1"/>
                </a:solidFill>
                <a:latin typeface="+mn-lt"/>
                <a:ea typeface="+mn-ea"/>
                <a:cs typeface="+mn-cs"/>
              </a:rPr>
              <a:t>of Figure 11.6 .</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Table 11.2   Comparison of Disk Scheduling Algorithms</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simplest form of scheduling is first-in-first-out (FIFO)</a:t>
            </a:r>
          </a:p>
          <a:p>
            <a:r>
              <a:rPr lang="en-US" sz="1200" kern="1200" baseline="0" dirty="0" smtClean="0">
                <a:solidFill>
                  <a:schemeClr val="tx1"/>
                </a:solidFill>
                <a:latin typeface="+mn-lt"/>
                <a:ea typeface="+mn-ea"/>
                <a:cs typeface="+mn-cs"/>
              </a:rPr>
              <a:t>scheduling, which processes items from the queue in sequential order. This strategy</a:t>
            </a:r>
          </a:p>
          <a:p>
            <a:r>
              <a:rPr lang="en-US" sz="1200" kern="1200" baseline="0" dirty="0" smtClean="0">
                <a:solidFill>
                  <a:schemeClr val="tx1"/>
                </a:solidFill>
                <a:latin typeface="+mn-lt"/>
                <a:ea typeface="+mn-ea"/>
                <a:cs typeface="+mn-cs"/>
              </a:rPr>
              <a:t>has the advantage of being fair, because every request is honored and the requests are</a:t>
            </a:r>
          </a:p>
          <a:p>
            <a:r>
              <a:rPr lang="en-US" sz="1200" kern="1200" baseline="0" dirty="0" smtClean="0">
                <a:solidFill>
                  <a:schemeClr val="tx1"/>
                </a:solidFill>
                <a:latin typeface="+mn-lt"/>
                <a:ea typeface="+mn-ea"/>
                <a:cs typeface="+mn-cs"/>
              </a:rPr>
              <a:t>honored in the order received. Figure 11.7a illustrates the disk arm movement with</a:t>
            </a:r>
          </a:p>
          <a:p>
            <a:r>
              <a:rPr lang="en-US" sz="1200" kern="1200" baseline="0" dirty="0" smtClean="0">
                <a:solidFill>
                  <a:schemeClr val="tx1"/>
                </a:solidFill>
                <a:latin typeface="+mn-lt"/>
                <a:ea typeface="+mn-ea"/>
                <a:cs typeface="+mn-cs"/>
              </a:rPr>
              <a:t>FIFO. This graph is generated directly from the data in Table 11.2a . As can be seen,</a:t>
            </a:r>
          </a:p>
          <a:p>
            <a:r>
              <a:rPr lang="en-US" sz="1200" kern="1200" baseline="0" dirty="0" smtClean="0">
                <a:solidFill>
                  <a:schemeClr val="tx1"/>
                </a:solidFill>
                <a:latin typeface="+mn-lt"/>
                <a:ea typeface="+mn-ea"/>
                <a:cs typeface="+mn-cs"/>
              </a:rPr>
              <a:t>the disk accesses are in the same order as the requests were originally received.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FIFO, if there are only a few processes that require access and if many</a:t>
            </a:r>
          </a:p>
          <a:p>
            <a:r>
              <a:rPr lang="en-US" sz="1200" kern="1200" baseline="0" dirty="0" smtClean="0">
                <a:solidFill>
                  <a:schemeClr val="tx1"/>
                </a:solidFill>
                <a:latin typeface="+mn-lt"/>
                <a:ea typeface="+mn-ea"/>
                <a:cs typeface="+mn-cs"/>
              </a:rPr>
              <a:t>of the requests are to clustered file sectors, then we can hope for good performance.</a:t>
            </a:r>
          </a:p>
          <a:p>
            <a:r>
              <a:rPr lang="en-US" sz="1200" kern="1200" baseline="0" dirty="0" smtClean="0">
                <a:solidFill>
                  <a:schemeClr val="tx1"/>
                </a:solidFill>
                <a:latin typeface="+mn-lt"/>
                <a:ea typeface="+mn-ea"/>
                <a:cs typeface="+mn-cs"/>
              </a:rPr>
              <a:t>However, this technique will often approximate random scheduling in performance,</a:t>
            </a:r>
          </a:p>
          <a:p>
            <a:r>
              <a:rPr lang="en-US" sz="1200" kern="1200" baseline="0" dirty="0" smtClean="0">
                <a:solidFill>
                  <a:schemeClr val="tx1"/>
                </a:solidFill>
                <a:latin typeface="+mn-lt"/>
                <a:ea typeface="+mn-ea"/>
                <a:cs typeface="+mn-cs"/>
              </a:rPr>
              <a:t>if there are many processes competing for the disk. Thus, it may be profitable to</a:t>
            </a:r>
          </a:p>
          <a:p>
            <a:r>
              <a:rPr lang="en-US" sz="1200" kern="1200" baseline="0" dirty="0" smtClean="0">
                <a:solidFill>
                  <a:schemeClr val="tx1"/>
                </a:solidFill>
                <a:latin typeface="+mn-lt"/>
                <a:ea typeface="+mn-ea"/>
                <a:cs typeface="+mn-cs"/>
              </a:rPr>
              <a:t>consider a more sophisticated scheduling policy. A number of these are listed in</a:t>
            </a:r>
          </a:p>
          <a:p>
            <a:r>
              <a:rPr lang="en-US" sz="1200" kern="1200" baseline="0" dirty="0" smtClean="0">
                <a:solidFill>
                  <a:schemeClr val="tx1"/>
                </a:solidFill>
                <a:latin typeface="+mn-lt"/>
                <a:ea typeface="+mn-ea"/>
                <a:cs typeface="+mn-cs"/>
              </a:rPr>
              <a:t>Table 11.3 and will now be considered.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11.3   Disk Scheduling Algorithms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system based on priority (PRI), the control of the scheduling is</a:t>
            </a:r>
          </a:p>
          <a:p>
            <a:r>
              <a:rPr lang="en-US" sz="1200" kern="1200" baseline="0" dirty="0" smtClean="0">
                <a:solidFill>
                  <a:schemeClr val="tx1"/>
                </a:solidFill>
                <a:latin typeface="+mn-lt"/>
                <a:ea typeface="+mn-ea"/>
                <a:cs typeface="+mn-cs"/>
              </a:rPr>
              <a:t>outside the control of disk management software. Such an approach is not intended</a:t>
            </a:r>
          </a:p>
          <a:p>
            <a:r>
              <a:rPr lang="en-US" sz="1200" kern="1200" baseline="0" dirty="0" smtClean="0">
                <a:solidFill>
                  <a:schemeClr val="tx1"/>
                </a:solidFill>
                <a:latin typeface="+mn-lt"/>
                <a:ea typeface="+mn-ea"/>
                <a:cs typeface="+mn-cs"/>
              </a:rPr>
              <a:t>to optimize disk utilization but to meet other objectives within the operating system.</a:t>
            </a:r>
          </a:p>
          <a:p>
            <a:r>
              <a:rPr lang="en-US" sz="1200" kern="1200" baseline="0" dirty="0" smtClean="0">
                <a:solidFill>
                  <a:schemeClr val="tx1"/>
                </a:solidFill>
                <a:latin typeface="+mn-lt"/>
                <a:ea typeface="+mn-ea"/>
                <a:cs typeface="+mn-cs"/>
              </a:rPr>
              <a:t>Often short batch jobs and interactive jobs are given higher priority than longer jobs</a:t>
            </a:r>
          </a:p>
          <a:p>
            <a:r>
              <a:rPr lang="en-US" sz="1200" kern="1200" baseline="0" dirty="0" smtClean="0">
                <a:solidFill>
                  <a:schemeClr val="tx1"/>
                </a:solidFill>
                <a:latin typeface="+mn-lt"/>
                <a:ea typeface="+mn-ea"/>
                <a:cs typeface="+mn-cs"/>
              </a:rPr>
              <a:t>that require longer computation. This allows a lot of short jobs to be flushed through</a:t>
            </a:r>
          </a:p>
          <a:p>
            <a:r>
              <a:rPr lang="en-US" sz="1200" kern="1200" baseline="0" dirty="0" smtClean="0">
                <a:solidFill>
                  <a:schemeClr val="tx1"/>
                </a:solidFill>
                <a:latin typeface="+mn-lt"/>
                <a:ea typeface="+mn-ea"/>
                <a:cs typeface="+mn-cs"/>
              </a:rPr>
              <a:t>the system quickly and may provide good interactive response time. However, longer</a:t>
            </a:r>
          </a:p>
          <a:p>
            <a:r>
              <a:rPr lang="en-US" sz="1200" kern="1200" baseline="0" dirty="0" smtClean="0">
                <a:solidFill>
                  <a:schemeClr val="tx1"/>
                </a:solidFill>
                <a:latin typeface="+mn-lt"/>
                <a:ea typeface="+mn-ea"/>
                <a:cs typeface="+mn-cs"/>
              </a:rPr>
              <a:t>jobs may have to wait excessively long times. Furthermore, such a policy could lead</a:t>
            </a:r>
          </a:p>
          <a:p>
            <a:r>
              <a:rPr lang="en-US" sz="1200" kern="1200" baseline="0" dirty="0" smtClean="0">
                <a:solidFill>
                  <a:schemeClr val="tx1"/>
                </a:solidFill>
                <a:latin typeface="+mn-lt"/>
                <a:ea typeface="+mn-ea"/>
                <a:cs typeface="+mn-cs"/>
              </a:rPr>
              <a:t>to countermeasures on the part of users, who split their jobs into smaller pieces to</a:t>
            </a:r>
          </a:p>
          <a:p>
            <a:r>
              <a:rPr lang="en-US" sz="1200" kern="1200" baseline="0" dirty="0" smtClean="0">
                <a:solidFill>
                  <a:schemeClr val="tx1"/>
                </a:solidFill>
                <a:latin typeface="+mn-lt"/>
                <a:ea typeface="+mn-ea"/>
                <a:cs typeface="+mn-cs"/>
              </a:rPr>
              <a:t>beat the system. This type of policy tends to be poor for database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shortest-service-time-first (SSTF) policy</a:t>
            </a:r>
          </a:p>
          <a:p>
            <a:r>
              <a:rPr lang="en-US" sz="1200" kern="1200" baseline="0" dirty="0" smtClean="0">
                <a:solidFill>
                  <a:schemeClr val="tx1"/>
                </a:solidFill>
                <a:latin typeface="+mn-lt"/>
                <a:ea typeface="+mn-ea"/>
                <a:cs typeface="+mn-cs"/>
              </a:rPr>
              <a:t>is to select the disk I/O request that requires the least movement of the disk arm</a:t>
            </a:r>
          </a:p>
          <a:p>
            <a:r>
              <a:rPr lang="en-US" sz="1200" kern="1200" baseline="0" dirty="0" smtClean="0">
                <a:solidFill>
                  <a:schemeClr val="tx1"/>
                </a:solidFill>
                <a:latin typeface="+mn-lt"/>
                <a:ea typeface="+mn-ea"/>
                <a:cs typeface="+mn-cs"/>
              </a:rPr>
              <a:t>from its current position. Thus, we always choose to incur the minimum seek time.</a:t>
            </a:r>
          </a:p>
          <a:p>
            <a:r>
              <a:rPr lang="en-US" sz="1200" kern="1200" baseline="0" dirty="0" smtClean="0">
                <a:solidFill>
                  <a:schemeClr val="tx1"/>
                </a:solidFill>
                <a:latin typeface="+mn-lt"/>
                <a:ea typeface="+mn-ea"/>
                <a:cs typeface="+mn-cs"/>
              </a:rPr>
              <a:t>Of course, always choosing the minimum seek time does not guarantee that the</a:t>
            </a:r>
          </a:p>
          <a:p>
            <a:r>
              <a:rPr lang="en-US" sz="1200" kern="1200" baseline="0" dirty="0" smtClean="0">
                <a:solidFill>
                  <a:schemeClr val="tx1"/>
                </a:solidFill>
                <a:latin typeface="+mn-lt"/>
                <a:ea typeface="+mn-ea"/>
                <a:cs typeface="+mn-cs"/>
              </a:rPr>
              <a:t>average seek time over a number of arm movements will be minimum. However,</a:t>
            </a:r>
          </a:p>
          <a:p>
            <a:r>
              <a:rPr lang="en-US" sz="1200" kern="1200" baseline="0" dirty="0" smtClean="0">
                <a:solidFill>
                  <a:schemeClr val="tx1"/>
                </a:solidFill>
                <a:latin typeface="+mn-lt"/>
                <a:ea typeface="+mn-ea"/>
                <a:cs typeface="+mn-cs"/>
              </a:rPr>
              <a:t>this should provide better performance than FIFO. Because the arm can move in</a:t>
            </a:r>
          </a:p>
          <a:p>
            <a:r>
              <a:rPr lang="en-US" sz="1200" kern="1200" baseline="0" dirty="0" smtClean="0">
                <a:solidFill>
                  <a:schemeClr val="tx1"/>
                </a:solidFill>
                <a:latin typeface="+mn-lt"/>
                <a:ea typeface="+mn-ea"/>
                <a:cs typeface="+mn-cs"/>
              </a:rPr>
              <a:t>two directions, a random tie-breaking algorithm may be used to resolve cases of</a:t>
            </a:r>
          </a:p>
          <a:p>
            <a:r>
              <a:rPr lang="en-US" sz="1200" kern="1200" baseline="0" dirty="0" smtClean="0">
                <a:solidFill>
                  <a:schemeClr val="tx1"/>
                </a:solidFill>
                <a:latin typeface="+mn-lt"/>
                <a:ea typeface="+mn-ea"/>
                <a:cs typeface="+mn-cs"/>
              </a:rPr>
              <a:t>equal distances.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11.7b and Table 11.2b show the performance of SSTF on the same</a:t>
            </a:r>
          </a:p>
          <a:p>
            <a:r>
              <a:rPr lang="en-US" sz="1200" kern="1200" baseline="0" dirty="0" smtClean="0">
                <a:solidFill>
                  <a:schemeClr val="tx1"/>
                </a:solidFill>
                <a:latin typeface="+mn-lt"/>
                <a:ea typeface="+mn-ea"/>
                <a:cs typeface="+mn-cs"/>
              </a:rPr>
              <a:t>example as was used for FIFO. The first track accessed is 90, because this is the</a:t>
            </a:r>
          </a:p>
          <a:p>
            <a:r>
              <a:rPr lang="en-US" sz="1200" kern="1200" baseline="0" dirty="0" smtClean="0">
                <a:solidFill>
                  <a:schemeClr val="tx1"/>
                </a:solidFill>
                <a:latin typeface="+mn-lt"/>
                <a:ea typeface="+mn-ea"/>
                <a:cs typeface="+mn-cs"/>
              </a:rPr>
              <a:t>closest requested track to the starting position. The next track accessed is 58 because</a:t>
            </a:r>
          </a:p>
          <a:p>
            <a:r>
              <a:rPr lang="en-US" sz="1200" kern="1200" baseline="0" dirty="0" smtClean="0">
                <a:solidFill>
                  <a:schemeClr val="tx1"/>
                </a:solidFill>
                <a:latin typeface="+mn-lt"/>
                <a:ea typeface="+mn-ea"/>
                <a:cs typeface="+mn-cs"/>
              </a:rPr>
              <a:t>this is the closest of the remaining requested tracks to the current position of 90.</a:t>
            </a:r>
          </a:p>
          <a:p>
            <a:r>
              <a:rPr lang="en-US" sz="1200" kern="1200" baseline="0" dirty="0" smtClean="0">
                <a:solidFill>
                  <a:schemeClr val="tx1"/>
                </a:solidFill>
                <a:latin typeface="+mn-lt"/>
                <a:ea typeface="+mn-ea"/>
                <a:cs typeface="+mn-cs"/>
              </a:rPr>
              <a:t>Subsequent tracks are selected accordingly.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With the exception of FIFO, all of the policies described so far can leave</a:t>
            </a:r>
          </a:p>
          <a:p>
            <a:r>
              <a:rPr lang="en-US" sz="1200" kern="1200" baseline="0" dirty="0" smtClean="0">
                <a:solidFill>
                  <a:schemeClr val="tx1"/>
                </a:solidFill>
                <a:latin typeface="+mn-lt"/>
                <a:ea typeface="+mn-ea"/>
                <a:cs typeface="+mn-cs"/>
              </a:rPr>
              <a:t>some request unfulfilled until the entire queue is emptied. That is, there may always</a:t>
            </a:r>
          </a:p>
          <a:p>
            <a:r>
              <a:rPr lang="en-US" sz="1200" kern="1200" baseline="0" dirty="0" smtClean="0">
                <a:solidFill>
                  <a:schemeClr val="tx1"/>
                </a:solidFill>
                <a:latin typeface="+mn-lt"/>
                <a:ea typeface="+mn-ea"/>
                <a:cs typeface="+mn-cs"/>
              </a:rPr>
              <a:t>be new requests arriving that will be chosen before an existing request. A simple</a:t>
            </a:r>
          </a:p>
          <a:p>
            <a:r>
              <a:rPr lang="en-US" sz="1200" kern="1200" baseline="0" dirty="0" smtClean="0">
                <a:solidFill>
                  <a:schemeClr val="tx1"/>
                </a:solidFill>
                <a:latin typeface="+mn-lt"/>
                <a:ea typeface="+mn-ea"/>
                <a:cs typeface="+mn-cs"/>
              </a:rPr>
              <a:t>alternative that prevents this sort of starvation is the SCAN algorithm, also known</a:t>
            </a:r>
          </a:p>
          <a:p>
            <a:r>
              <a:rPr lang="en-US" sz="1200" kern="1200" baseline="0" dirty="0" smtClean="0">
                <a:solidFill>
                  <a:schemeClr val="tx1"/>
                </a:solidFill>
                <a:latin typeface="+mn-lt"/>
                <a:ea typeface="+mn-ea"/>
                <a:cs typeface="+mn-cs"/>
              </a:rPr>
              <a:t>as the elevator algorithm because it operates much the way an elevator does.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SCAN, the arm is required to move in one direction only, satisfying all</a:t>
            </a:r>
          </a:p>
          <a:p>
            <a:r>
              <a:rPr lang="en-US" sz="1200" kern="1200" baseline="0" dirty="0" smtClean="0">
                <a:solidFill>
                  <a:schemeClr val="tx1"/>
                </a:solidFill>
                <a:latin typeface="+mn-lt"/>
                <a:ea typeface="+mn-ea"/>
                <a:cs typeface="+mn-cs"/>
              </a:rPr>
              <a:t>outstanding requests en route, until it reaches the last track in that direction or until</a:t>
            </a:r>
          </a:p>
          <a:p>
            <a:r>
              <a:rPr lang="en-US" sz="1200" kern="1200" baseline="0" dirty="0" smtClean="0">
                <a:solidFill>
                  <a:schemeClr val="tx1"/>
                </a:solidFill>
                <a:latin typeface="+mn-lt"/>
                <a:ea typeface="+mn-ea"/>
                <a:cs typeface="+mn-cs"/>
              </a:rPr>
              <a:t>there are no more requests in that direction. This latter refinement is sometimes</a:t>
            </a:r>
          </a:p>
          <a:p>
            <a:r>
              <a:rPr lang="en-US" sz="1200" kern="1200" baseline="0" dirty="0" smtClean="0">
                <a:solidFill>
                  <a:schemeClr val="tx1"/>
                </a:solidFill>
                <a:latin typeface="+mn-lt"/>
                <a:ea typeface="+mn-ea"/>
                <a:cs typeface="+mn-cs"/>
              </a:rPr>
              <a:t>referred to as the LOOK policy. The service direction is then reversed and the scan</a:t>
            </a:r>
          </a:p>
          <a:p>
            <a:r>
              <a:rPr lang="en-US" sz="1200" kern="1200" baseline="0" dirty="0" smtClean="0">
                <a:solidFill>
                  <a:schemeClr val="tx1"/>
                </a:solidFill>
                <a:latin typeface="+mn-lt"/>
                <a:ea typeface="+mn-ea"/>
                <a:cs typeface="+mn-cs"/>
              </a:rPr>
              <a:t>proceeds in the opposite direction, again picking up all requests in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11.7c and Table 11.2c illustrate the SCAN policy. Assuming that the</a:t>
            </a:r>
          </a:p>
          <a:p>
            <a:r>
              <a:rPr lang="en-US" sz="1200" kern="1200" baseline="0" dirty="0" smtClean="0">
                <a:solidFill>
                  <a:schemeClr val="tx1"/>
                </a:solidFill>
                <a:latin typeface="+mn-lt"/>
                <a:ea typeface="+mn-ea"/>
                <a:cs typeface="+mn-cs"/>
              </a:rPr>
              <a:t>initial direction is of increasing track number, then the first track selected is 150,</a:t>
            </a:r>
          </a:p>
          <a:p>
            <a:r>
              <a:rPr lang="en-US" sz="1200" kern="1200" baseline="0" dirty="0" smtClean="0">
                <a:solidFill>
                  <a:schemeClr val="tx1"/>
                </a:solidFill>
                <a:latin typeface="+mn-lt"/>
                <a:ea typeface="+mn-ea"/>
                <a:cs typeface="+mn-cs"/>
              </a:rPr>
              <a:t>since this is the closest track to the starting track of 100 in the increasing direction.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can be seen, the SCAN policy behaves almost identically with the SSTF</a:t>
            </a:r>
          </a:p>
          <a:p>
            <a:r>
              <a:rPr lang="en-US" sz="1200" kern="1200" baseline="0" dirty="0" smtClean="0">
                <a:solidFill>
                  <a:schemeClr val="tx1"/>
                </a:solidFill>
                <a:latin typeface="+mn-lt"/>
                <a:ea typeface="+mn-ea"/>
                <a:cs typeface="+mn-cs"/>
              </a:rPr>
              <a:t>policy. Indeed, if we had assumed that the arm was moving in the direction of lower</a:t>
            </a:r>
          </a:p>
          <a:p>
            <a:r>
              <a:rPr lang="en-US" sz="1200" kern="1200" baseline="0" dirty="0" smtClean="0">
                <a:solidFill>
                  <a:schemeClr val="tx1"/>
                </a:solidFill>
                <a:latin typeface="+mn-lt"/>
                <a:ea typeface="+mn-ea"/>
                <a:cs typeface="+mn-cs"/>
              </a:rPr>
              <a:t>track numbers at the beginning of the example, then the scheduling pattern would</a:t>
            </a:r>
          </a:p>
          <a:p>
            <a:r>
              <a:rPr lang="en-US" sz="1200" kern="1200" baseline="0" dirty="0" smtClean="0">
                <a:solidFill>
                  <a:schemeClr val="tx1"/>
                </a:solidFill>
                <a:latin typeface="+mn-lt"/>
                <a:ea typeface="+mn-ea"/>
                <a:cs typeface="+mn-cs"/>
              </a:rPr>
              <a:t>have been identical for SSTF and SCAN. However, this is a static example in which</a:t>
            </a:r>
          </a:p>
          <a:p>
            <a:r>
              <a:rPr lang="en-US" sz="1200" kern="1200" baseline="0" dirty="0" smtClean="0">
                <a:solidFill>
                  <a:schemeClr val="tx1"/>
                </a:solidFill>
                <a:latin typeface="+mn-lt"/>
                <a:ea typeface="+mn-ea"/>
                <a:cs typeface="+mn-cs"/>
              </a:rPr>
              <a:t>no new items are added to the queue. Even when the queue is dynamically changing,</a:t>
            </a:r>
          </a:p>
          <a:p>
            <a:r>
              <a:rPr lang="en-US" sz="1200" kern="1200" baseline="0" dirty="0" smtClean="0">
                <a:solidFill>
                  <a:schemeClr val="tx1"/>
                </a:solidFill>
                <a:latin typeface="+mn-lt"/>
                <a:ea typeface="+mn-ea"/>
                <a:cs typeface="+mn-cs"/>
              </a:rPr>
              <a:t>SCAN will be similar to SSTF unless the request pattern is unusual.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SCAN policy is biased against the area most recently traversed.</a:t>
            </a:r>
          </a:p>
          <a:p>
            <a:r>
              <a:rPr lang="en-US" sz="1200" kern="1200" baseline="0" dirty="0" smtClean="0">
                <a:solidFill>
                  <a:schemeClr val="tx1"/>
                </a:solidFill>
                <a:latin typeface="+mn-lt"/>
                <a:ea typeface="+mn-ea"/>
                <a:cs typeface="+mn-cs"/>
              </a:rPr>
              <a:t>Thus it does not exploit locality as well as SSTF.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not difficult to see that the SCAN policy favors jobs whose requests are</a:t>
            </a:r>
          </a:p>
          <a:p>
            <a:r>
              <a:rPr lang="en-US" sz="1200" kern="1200" baseline="0" dirty="0" smtClean="0">
                <a:solidFill>
                  <a:schemeClr val="tx1"/>
                </a:solidFill>
                <a:latin typeface="+mn-lt"/>
                <a:ea typeface="+mn-ea"/>
                <a:cs typeface="+mn-cs"/>
              </a:rPr>
              <a:t>for tracks nearest to both innermost and outermost tracks and favors the latest arriving</a:t>
            </a:r>
          </a:p>
          <a:p>
            <a:r>
              <a:rPr lang="en-US" sz="1200" kern="1200" baseline="0" dirty="0" smtClean="0">
                <a:solidFill>
                  <a:schemeClr val="tx1"/>
                </a:solidFill>
                <a:latin typeface="+mn-lt"/>
                <a:ea typeface="+mn-ea"/>
                <a:cs typeface="+mn-cs"/>
              </a:rPr>
              <a:t>jobs. The first problem can be avoided via the C-SCAN policy, while the</a:t>
            </a:r>
          </a:p>
          <a:p>
            <a:r>
              <a:rPr lang="en-US" sz="1200" kern="1200" baseline="0" dirty="0" smtClean="0">
                <a:solidFill>
                  <a:schemeClr val="tx1"/>
                </a:solidFill>
                <a:latin typeface="+mn-lt"/>
                <a:ea typeface="+mn-ea"/>
                <a:cs typeface="+mn-cs"/>
              </a:rPr>
              <a:t>second problem is addressed by the N-step-SCAN policy.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was mentioned in Chapter 1 , external devices that engage in I/O with computer</a:t>
            </a:r>
          </a:p>
          <a:p>
            <a:r>
              <a:rPr lang="en-US" sz="1200" kern="1200" baseline="0" dirty="0" smtClean="0">
                <a:solidFill>
                  <a:schemeClr val="tx1"/>
                </a:solidFill>
                <a:latin typeface="+mn-lt"/>
                <a:ea typeface="+mn-ea"/>
                <a:cs typeface="+mn-cs"/>
              </a:rPr>
              <a:t>systems can be roughly grouped into three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Human readable: Suitable for communicating with the computer user.</a:t>
            </a:r>
          </a:p>
          <a:p>
            <a:r>
              <a:rPr lang="en-US" sz="1200" kern="1200" baseline="0" dirty="0" smtClean="0">
                <a:solidFill>
                  <a:schemeClr val="tx1"/>
                </a:solidFill>
                <a:latin typeface="+mn-lt"/>
                <a:ea typeface="+mn-ea"/>
                <a:cs typeface="+mn-cs"/>
              </a:rPr>
              <a:t>Examples include printers and terminals, the latter consisting of video display,</a:t>
            </a:r>
          </a:p>
          <a:p>
            <a:r>
              <a:rPr lang="en-US" sz="1200" kern="1200" baseline="0" dirty="0" smtClean="0">
                <a:solidFill>
                  <a:schemeClr val="tx1"/>
                </a:solidFill>
                <a:latin typeface="+mn-lt"/>
                <a:ea typeface="+mn-ea"/>
                <a:cs typeface="+mn-cs"/>
              </a:rPr>
              <a:t>keyboard, and perhaps other devices such as a mouse.</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Machine readable: Suitable for communicating with electronic equipment.</a:t>
            </a:r>
          </a:p>
          <a:p>
            <a:r>
              <a:rPr lang="en-US" sz="1200" kern="1200" baseline="0" dirty="0" smtClean="0">
                <a:solidFill>
                  <a:schemeClr val="tx1"/>
                </a:solidFill>
                <a:latin typeface="+mn-lt"/>
                <a:ea typeface="+mn-ea"/>
                <a:cs typeface="+mn-cs"/>
              </a:rPr>
              <a:t>Examples are disk drives, USB keys, sensors, controllers, and actuators.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Communication: Suitable for communicating with remote devices. Examples</a:t>
            </a:r>
          </a:p>
          <a:p>
            <a:r>
              <a:rPr lang="en-US" sz="1200" kern="1200" baseline="0" dirty="0" smtClean="0">
                <a:solidFill>
                  <a:schemeClr val="tx1"/>
                </a:solidFill>
                <a:latin typeface="+mn-lt"/>
                <a:ea typeface="+mn-ea"/>
                <a:cs typeface="+mn-cs"/>
              </a:rPr>
              <a:t>are digital line drivers and modems.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C-SCAN (circular SCAN) policy restricts scanning to one direction</a:t>
            </a:r>
          </a:p>
          <a:p>
            <a:r>
              <a:rPr lang="en-US" sz="1200" kern="1200" baseline="0" dirty="0" smtClean="0">
                <a:solidFill>
                  <a:schemeClr val="tx1"/>
                </a:solidFill>
                <a:latin typeface="+mn-lt"/>
                <a:ea typeface="+mn-ea"/>
                <a:cs typeface="+mn-cs"/>
              </a:rPr>
              <a:t>only. Thus, when the last track has been visited in one direction, the arm is returned</a:t>
            </a:r>
          </a:p>
          <a:p>
            <a:r>
              <a:rPr lang="en-US" sz="1200" kern="1200" baseline="0" dirty="0" smtClean="0">
                <a:solidFill>
                  <a:schemeClr val="tx1"/>
                </a:solidFill>
                <a:latin typeface="+mn-lt"/>
                <a:ea typeface="+mn-ea"/>
                <a:cs typeface="+mn-cs"/>
              </a:rPr>
              <a:t>to the opposite end of the disk and the scan begins again. This reduces the maximum</a:t>
            </a:r>
          </a:p>
          <a:p>
            <a:r>
              <a:rPr lang="en-US" sz="1200" kern="1200" baseline="0" dirty="0" smtClean="0">
                <a:solidFill>
                  <a:schemeClr val="tx1"/>
                </a:solidFill>
                <a:latin typeface="+mn-lt"/>
                <a:ea typeface="+mn-ea"/>
                <a:cs typeface="+mn-cs"/>
              </a:rPr>
              <a:t>delay experienced by new requests. With SCAN, if the expected time for a scan</a:t>
            </a:r>
          </a:p>
          <a:p>
            <a:r>
              <a:rPr lang="en-US" sz="1200" kern="1200" baseline="0" dirty="0" smtClean="0">
                <a:solidFill>
                  <a:schemeClr val="tx1"/>
                </a:solidFill>
                <a:latin typeface="+mn-lt"/>
                <a:ea typeface="+mn-ea"/>
                <a:cs typeface="+mn-cs"/>
              </a:rPr>
              <a:t>from inner track to outer track is </a:t>
            </a:r>
            <a:r>
              <a:rPr lang="en-US" sz="1200" i="1" kern="1200" baseline="0" dirty="0" smtClean="0">
                <a:solidFill>
                  <a:schemeClr val="tx1"/>
                </a:solidFill>
                <a:latin typeface="+mn-lt"/>
                <a:ea typeface="+mn-ea"/>
                <a:cs typeface="+mn-cs"/>
              </a:rPr>
              <a:t>t , then the expected service interval for sectors at</a:t>
            </a:r>
          </a:p>
          <a:p>
            <a:r>
              <a:rPr lang="en-US" sz="1200" kern="1200" baseline="0" dirty="0" smtClean="0">
                <a:solidFill>
                  <a:schemeClr val="tx1"/>
                </a:solidFill>
                <a:latin typeface="+mn-lt"/>
                <a:ea typeface="+mn-ea"/>
                <a:cs typeface="+mn-cs"/>
              </a:rPr>
              <a:t>the periphery is 2 </a:t>
            </a:r>
            <a:r>
              <a:rPr lang="en-US" sz="1200" i="1" kern="1200" baseline="0" dirty="0" smtClean="0">
                <a:solidFill>
                  <a:schemeClr val="tx1"/>
                </a:solidFill>
                <a:latin typeface="+mn-lt"/>
                <a:ea typeface="+mn-ea"/>
                <a:cs typeface="+mn-cs"/>
              </a:rPr>
              <a:t>t. With C-SCAN, the interval is on the order of t + s max , where</a:t>
            </a:r>
          </a:p>
          <a:p>
            <a:r>
              <a:rPr lang="en-US" sz="1200" i="1" kern="1200" baseline="0" dirty="0" smtClean="0">
                <a:solidFill>
                  <a:schemeClr val="tx1"/>
                </a:solidFill>
                <a:latin typeface="+mn-lt"/>
                <a:ea typeface="+mn-ea"/>
                <a:cs typeface="+mn-cs"/>
              </a:rPr>
              <a:t>s max is the maximum seek time.</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11.7d and Table 11.2d illustrate C-SCAN behavior. In this case the first</a:t>
            </a:r>
          </a:p>
          <a:p>
            <a:r>
              <a:rPr lang="en-US" sz="1200" kern="1200" baseline="0" dirty="0" smtClean="0">
                <a:solidFill>
                  <a:schemeClr val="tx1"/>
                </a:solidFill>
                <a:latin typeface="+mn-lt"/>
                <a:ea typeface="+mn-ea"/>
                <a:cs typeface="+mn-cs"/>
              </a:rPr>
              <a:t>three requested tracks encountered are 150, 160, and 184. Then the scan begins</a:t>
            </a:r>
          </a:p>
          <a:p>
            <a:r>
              <a:rPr lang="en-US" sz="1200" kern="1200" baseline="0" dirty="0" smtClean="0">
                <a:solidFill>
                  <a:schemeClr val="tx1"/>
                </a:solidFill>
                <a:latin typeface="+mn-lt"/>
                <a:ea typeface="+mn-ea"/>
                <a:cs typeface="+mn-cs"/>
              </a:rPr>
              <a:t>starting at the lowest track number, and the next requested track encountered is 18.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SSTF, SCAN, and C-SCAN, it is possible that</a:t>
            </a:r>
          </a:p>
          <a:p>
            <a:r>
              <a:rPr lang="en-US" sz="1200" kern="1200" baseline="0" dirty="0" smtClean="0">
                <a:solidFill>
                  <a:schemeClr val="tx1"/>
                </a:solidFill>
                <a:latin typeface="+mn-lt"/>
                <a:ea typeface="+mn-ea"/>
                <a:cs typeface="+mn-cs"/>
              </a:rPr>
              <a:t>the arm may not move for a considerable period of time. For example, if one or a</a:t>
            </a:r>
          </a:p>
          <a:p>
            <a:r>
              <a:rPr lang="en-US" sz="1200" kern="1200" baseline="0" dirty="0" smtClean="0">
                <a:solidFill>
                  <a:schemeClr val="tx1"/>
                </a:solidFill>
                <a:latin typeface="+mn-lt"/>
                <a:ea typeface="+mn-ea"/>
                <a:cs typeface="+mn-cs"/>
              </a:rPr>
              <a:t>few processes have high access rates to one track, they can monopolize the entire</a:t>
            </a:r>
          </a:p>
          <a:p>
            <a:r>
              <a:rPr lang="en-US" sz="1200" kern="1200" baseline="0" dirty="0" smtClean="0">
                <a:solidFill>
                  <a:schemeClr val="tx1"/>
                </a:solidFill>
                <a:latin typeface="+mn-lt"/>
                <a:ea typeface="+mn-ea"/>
                <a:cs typeface="+mn-cs"/>
              </a:rPr>
              <a:t>device by repeated requests to that track. High-density multisurface disks are more</a:t>
            </a:r>
          </a:p>
          <a:p>
            <a:r>
              <a:rPr lang="en-US" sz="1200" kern="1200" baseline="0" dirty="0" smtClean="0">
                <a:solidFill>
                  <a:schemeClr val="tx1"/>
                </a:solidFill>
                <a:latin typeface="+mn-lt"/>
                <a:ea typeface="+mn-ea"/>
                <a:cs typeface="+mn-cs"/>
              </a:rPr>
              <a:t>likely to be affected by this characteristic than lower-density disks and/or disks with</a:t>
            </a:r>
          </a:p>
          <a:p>
            <a:r>
              <a:rPr lang="en-US" sz="1200" kern="1200" baseline="0" dirty="0" smtClean="0">
                <a:solidFill>
                  <a:schemeClr val="tx1"/>
                </a:solidFill>
                <a:latin typeface="+mn-lt"/>
                <a:ea typeface="+mn-ea"/>
                <a:cs typeface="+mn-cs"/>
              </a:rPr>
              <a:t>only one or two surfaces. To avoid this “arm stickiness,” the disk request queue</a:t>
            </a:r>
          </a:p>
          <a:p>
            <a:r>
              <a:rPr lang="en-US" sz="1200" kern="1200" baseline="0" dirty="0" smtClean="0">
                <a:solidFill>
                  <a:schemeClr val="tx1"/>
                </a:solidFill>
                <a:latin typeface="+mn-lt"/>
                <a:ea typeface="+mn-ea"/>
                <a:cs typeface="+mn-cs"/>
              </a:rPr>
              <a:t>can be segmented, with one segment at a time being processed completely. Two</a:t>
            </a:r>
          </a:p>
          <a:p>
            <a:r>
              <a:rPr lang="en-US" sz="1200" kern="1200" baseline="0" dirty="0" smtClean="0">
                <a:solidFill>
                  <a:schemeClr val="tx1"/>
                </a:solidFill>
                <a:latin typeface="+mn-lt"/>
                <a:ea typeface="+mn-ea"/>
                <a:cs typeface="+mn-cs"/>
              </a:rPr>
              <a:t>examples of this approach are </a:t>
            </a:r>
            <a:r>
              <a:rPr lang="en-US" sz="1200" i="1" kern="1200" baseline="0" dirty="0" smtClean="0">
                <a:solidFill>
                  <a:schemeClr val="tx1"/>
                </a:solidFill>
                <a:latin typeface="+mn-lt"/>
                <a:ea typeface="+mn-ea"/>
                <a:cs typeface="+mn-cs"/>
              </a:rPr>
              <a:t>N -step-SCAN and FSCAN.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i="1" kern="1200" baseline="0" dirty="0" smtClean="0">
                <a:solidFill>
                  <a:schemeClr val="tx1"/>
                </a:solidFill>
                <a:latin typeface="+mn-lt"/>
                <a:ea typeface="+mn-ea"/>
                <a:cs typeface="+mn-cs"/>
              </a:rPr>
              <a:t>N -step-SCAN policy segments the disk request queue into subqueues of</a:t>
            </a:r>
          </a:p>
          <a:p>
            <a:r>
              <a:rPr lang="en-US" sz="1200" kern="1200" baseline="0" dirty="0" smtClean="0">
                <a:solidFill>
                  <a:schemeClr val="tx1"/>
                </a:solidFill>
                <a:latin typeface="+mn-lt"/>
                <a:ea typeface="+mn-ea"/>
                <a:cs typeface="+mn-cs"/>
              </a:rPr>
              <a:t>length </a:t>
            </a:r>
            <a:r>
              <a:rPr lang="en-US" sz="1200" i="1" kern="1200" baseline="0" dirty="0" smtClean="0">
                <a:solidFill>
                  <a:schemeClr val="tx1"/>
                </a:solidFill>
                <a:latin typeface="+mn-lt"/>
                <a:ea typeface="+mn-ea"/>
                <a:cs typeface="+mn-cs"/>
              </a:rPr>
              <a:t>N. Subqueues are processed one at a time, using SCAN. While a queue is</a:t>
            </a:r>
          </a:p>
          <a:p>
            <a:r>
              <a:rPr lang="en-US" sz="1200" kern="1200" baseline="0" dirty="0" smtClean="0">
                <a:solidFill>
                  <a:schemeClr val="tx1"/>
                </a:solidFill>
                <a:latin typeface="+mn-lt"/>
                <a:ea typeface="+mn-ea"/>
                <a:cs typeface="+mn-cs"/>
              </a:rPr>
              <a:t>being processed, new requests must be added to some other queue. If fewer than </a:t>
            </a:r>
            <a:r>
              <a:rPr lang="en-US" sz="1200" i="1" kern="1200" baseline="0" dirty="0" smtClean="0">
                <a:solidFill>
                  <a:schemeClr val="tx1"/>
                </a:solidFill>
                <a:latin typeface="+mn-lt"/>
                <a:ea typeface="+mn-ea"/>
                <a:cs typeface="+mn-cs"/>
              </a:rPr>
              <a:t>N</a:t>
            </a:r>
          </a:p>
          <a:p>
            <a:r>
              <a:rPr lang="en-US" sz="1200" kern="1200" baseline="0" dirty="0" smtClean="0">
                <a:solidFill>
                  <a:schemeClr val="tx1"/>
                </a:solidFill>
                <a:latin typeface="+mn-lt"/>
                <a:ea typeface="+mn-ea"/>
                <a:cs typeface="+mn-cs"/>
              </a:rPr>
              <a:t>requests are available at the end of a scan, then all of them are processed with the</a:t>
            </a:r>
          </a:p>
          <a:p>
            <a:r>
              <a:rPr lang="en-US" sz="1200" kern="1200" baseline="0" dirty="0" smtClean="0">
                <a:solidFill>
                  <a:schemeClr val="tx1"/>
                </a:solidFill>
                <a:latin typeface="+mn-lt"/>
                <a:ea typeface="+mn-ea"/>
                <a:cs typeface="+mn-cs"/>
              </a:rPr>
              <a:t>next scan. With large values of </a:t>
            </a:r>
            <a:r>
              <a:rPr lang="en-US" sz="1200" i="1" kern="1200" baseline="0" dirty="0" smtClean="0">
                <a:solidFill>
                  <a:schemeClr val="tx1"/>
                </a:solidFill>
                <a:latin typeface="+mn-lt"/>
                <a:ea typeface="+mn-ea"/>
                <a:cs typeface="+mn-cs"/>
              </a:rPr>
              <a:t>N , the performance of N -step-SCAN approaches</a:t>
            </a:r>
          </a:p>
          <a:p>
            <a:r>
              <a:rPr lang="en-US" sz="1200" kern="1200" baseline="0" dirty="0" smtClean="0">
                <a:solidFill>
                  <a:schemeClr val="tx1"/>
                </a:solidFill>
                <a:latin typeface="+mn-lt"/>
                <a:ea typeface="+mn-ea"/>
                <a:cs typeface="+mn-cs"/>
              </a:rPr>
              <a:t>that of SCAN; with a value of </a:t>
            </a:r>
            <a:r>
              <a:rPr lang="en-US" sz="1200" i="1" kern="1200" baseline="0" dirty="0" smtClean="0">
                <a:solidFill>
                  <a:schemeClr val="tx1"/>
                </a:solidFill>
                <a:latin typeface="+mn-lt"/>
                <a:ea typeface="+mn-ea"/>
                <a:cs typeface="+mn-cs"/>
              </a:rPr>
              <a:t>N = 1 , the FIFO policy is adopted.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FSCAN is a policy that uses two subqueues. When a scan begins, all of the</a:t>
            </a:r>
          </a:p>
          <a:p>
            <a:r>
              <a:rPr lang="en-US" sz="1200" kern="1200" baseline="0" dirty="0" smtClean="0">
                <a:solidFill>
                  <a:schemeClr val="tx1"/>
                </a:solidFill>
                <a:latin typeface="+mn-lt"/>
                <a:ea typeface="+mn-ea"/>
                <a:cs typeface="+mn-cs"/>
              </a:rPr>
              <a:t>requests are in one of the queues, with the other empty. During the scan, all new</a:t>
            </a:r>
          </a:p>
          <a:p>
            <a:r>
              <a:rPr lang="en-US" sz="1200" kern="1200" baseline="0" dirty="0" smtClean="0">
                <a:solidFill>
                  <a:schemeClr val="tx1"/>
                </a:solidFill>
                <a:latin typeface="+mn-lt"/>
                <a:ea typeface="+mn-ea"/>
                <a:cs typeface="+mn-cs"/>
              </a:rPr>
              <a:t>requests are put into the other queue. Thus, service of new requests is deferred until</a:t>
            </a:r>
          </a:p>
          <a:p>
            <a:r>
              <a:rPr lang="en-US" sz="1200" kern="1200" baseline="0" dirty="0" smtClean="0">
                <a:solidFill>
                  <a:schemeClr val="tx1"/>
                </a:solidFill>
                <a:latin typeface="+mn-lt"/>
                <a:ea typeface="+mn-ea"/>
                <a:cs typeface="+mn-cs"/>
              </a:rPr>
              <a:t>all of the old requests have been processed.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FSCAN is a policy that uses two subqueues. When a scan begins, all of the</a:t>
            </a:r>
          </a:p>
          <a:p>
            <a:r>
              <a:rPr lang="en-US" sz="1200" kern="1200" baseline="0" dirty="0" smtClean="0">
                <a:solidFill>
                  <a:schemeClr val="tx1"/>
                </a:solidFill>
                <a:latin typeface="+mn-lt"/>
                <a:ea typeface="+mn-ea"/>
                <a:cs typeface="+mn-cs"/>
              </a:rPr>
              <a:t>requests are in one of the queues, with the other empty. During the scan, all new</a:t>
            </a:r>
          </a:p>
          <a:p>
            <a:r>
              <a:rPr lang="en-US" sz="1200" kern="1200" baseline="0" dirty="0" smtClean="0">
                <a:solidFill>
                  <a:schemeClr val="tx1"/>
                </a:solidFill>
                <a:latin typeface="+mn-lt"/>
                <a:ea typeface="+mn-ea"/>
                <a:cs typeface="+mn-cs"/>
              </a:rPr>
              <a:t>requests are put into the other queue. Thus, service of new requests is deferred until</a:t>
            </a:r>
          </a:p>
          <a:p>
            <a:r>
              <a:rPr lang="en-US" sz="1200" kern="1200" baseline="0" dirty="0" smtClean="0">
                <a:solidFill>
                  <a:schemeClr val="tx1"/>
                </a:solidFill>
                <a:latin typeface="+mn-lt"/>
                <a:ea typeface="+mn-ea"/>
                <a:cs typeface="+mn-cs"/>
              </a:rPr>
              <a:t>all of the old requests have been processed.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the use of multiple disks, there is a wide variety of ways in which the data</a:t>
            </a:r>
          </a:p>
          <a:p>
            <a:r>
              <a:rPr lang="en-US" sz="1200" kern="1200" baseline="0" dirty="0" smtClean="0">
                <a:solidFill>
                  <a:schemeClr val="tx1"/>
                </a:solidFill>
                <a:latin typeface="+mn-lt"/>
                <a:ea typeface="+mn-ea"/>
                <a:cs typeface="+mn-cs"/>
              </a:rPr>
              <a:t>can be organized and in which redundancy can be added to improve reliability. This</a:t>
            </a:r>
          </a:p>
          <a:p>
            <a:r>
              <a:rPr lang="en-US" sz="1200" kern="1200" baseline="0" dirty="0" smtClean="0">
                <a:solidFill>
                  <a:schemeClr val="tx1"/>
                </a:solidFill>
                <a:latin typeface="+mn-lt"/>
                <a:ea typeface="+mn-ea"/>
                <a:cs typeface="+mn-cs"/>
              </a:rPr>
              <a:t>could make it difficult to develop database schemes that are usable on a number of</a:t>
            </a:r>
          </a:p>
          <a:p>
            <a:r>
              <a:rPr lang="en-US" sz="1200" kern="1200" baseline="0" dirty="0" smtClean="0">
                <a:solidFill>
                  <a:schemeClr val="tx1"/>
                </a:solidFill>
                <a:latin typeface="+mn-lt"/>
                <a:ea typeface="+mn-ea"/>
                <a:cs typeface="+mn-cs"/>
              </a:rPr>
              <a:t>platforms and operating systems. Fortunately, industry has agreed on a standardized</a:t>
            </a:r>
          </a:p>
          <a:p>
            <a:r>
              <a:rPr lang="en-US" sz="1200" kern="1200" baseline="0" dirty="0" smtClean="0">
                <a:solidFill>
                  <a:schemeClr val="tx1"/>
                </a:solidFill>
                <a:latin typeface="+mn-lt"/>
                <a:ea typeface="+mn-ea"/>
                <a:cs typeface="+mn-cs"/>
              </a:rPr>
              <a:t>scheme for multiple-disk database design, known as RAID (redundant array of</a:t>
            </a:r>
          </a:p>
          <a:p>
            <a:r>
              <a:rPr lang="en-US" sz="1200" kern="1200" baseline="0" dirty="0" smtClean="0">
                <a:solidFill>
                  <a:schemeClr val="tx1"/>
                </a:solidFill>
                <a:latin typeface="+mn-lt"/>
                <a:ea typeface="+mn-ea"/>
                <a:cs typeface="+mn-cs"/>
              </a:rPr>
              <a:t>independent disks). The RAID scheme consists of seven levels, 2 zero through six.</a:t>
            </a:r>
          </a:p>
          <a:p>
            <a:r>
              <a:rPr lang="en-US" sz="1200" kern="1200" baseline="0" dirty="0" smtClean="0">
                <a:solidFill>
                  <a:schemeClr val="tx1"/>
                </a:solidFill>
                <a:latin typeface="+mn-lt"/>
                <a:ea typeface="+mn-ea"/>
                <a:cs typeface="+mn-cs"/>
              </a:rPr>
              <a:t>These levels do not imply a hierarchical relationship but designate different design</a:t>
            </a:r>
          </a:p>
          <a:p>
            <a:r>
              <a:rPr lang="en-US" sz="1200" kern="1200" baseline="0" dirty="0" smtClean="0">
                <a:solidFill>
                  <a:schemeClr val="tx1"/>
                </a:solidFill>
                <a:latin typeface="+mn-lt"/>
                <a:ea typeface="+mn-ea"/>
                <a:cs typeface="+mn-cs"/>
              </a:rPr>
              <a:t>architectures that share three common characteristics: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RAID is a set of physical disk drives viewed by the operating system as a single</a:t>
            </a:r>
          </a:p>
          <a:p>
            <a:r>
              <a:rPr lang="en-US" sz="1200" kern="1200" baseline="0" dirty="0" smtClean="0">
                <a:solidFill>
                  <a:schemeClr val="tx1"/>
                </a:solidFill>
                <a:latin typeface="+mn-lt"/>
                <a:ea typeface="+mn-ea"/>
                <a:cs typeface="+mn-cs"/>
              </a:rPr>
              <a:t>logical drive.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Data are distributed across the physical drives of an array in a scheme known</a:t>
            </a:r>
          </a:p>
          <a:p>
            <a:r>
              <a:rPr lang="en-US" sz="1200" kern="1200" baseline="0" dirty="0" smtClean="0">
                <a:solidFill>
                  <a:schemeClr val="tx1"/>
                </a:solidFill>
                <a:latin typeface="+mn-lt"/>
                <a:ea typeface="+mn-ea"/>
                <a:cs typeface="+mn-cs"/>
              </a:rPr>
              <a:t>as striping, described subsequently.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Redundant disk capacity is used to store parity information, which guarantees</a:t>
            </a:r>
          </a:p>
          <a:p>
            <a:r>
              <a:rPr lang="en-US" sz="1200" kern="1200" baseline="0" dirty="0" smtClean="0">
                <a:solidFill>
                  <a:schemeClr val="tx1"/>
                </a:solidFill>
                <a:latin typeface="+mn-lt"/>
                <a:ea typeface="+mn-ea"/>
                <a:cs typeface="+mn-cs"/>
              </a:rPr>
              <a:t>data recoverability in case of a disk failure.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examine each of the RAID levels. Table 11.4 provides a rough</a:t>
            </a:r>
          </a:p>
          <a:p>
            <a:r>
              <a:rPr lang="en-US" sz="1200" kern="1200" baseline="0" dirty="0" smtClean="0">
                <a:solidFill>
                  <a:schemeClr val="tx1"/>
                </a:solidFill>
                <a:latin typeface="+mn-lt"/>
                <a:ea typeface="+mn-ea"/>
                <a:cs typeface="+mn-cs"/>
              </a:rPr>
              <a:t>guide to the seven levels. In the table, I/O performance is shown both in terms of</a:t>
            </a:r>
          </a:p>
          <a:p>
            <a:r>
              <a:rPr lang="en-US" sz="1200" kern="1200" baseline="0" dirty="0" smtClean="0">
                <a:solidFill>
                  <a:schemeClr val="tx1"/>
                </a:solidFill>
                <a:latin typeface="+mn-lt"/>
                <a:ea typeface="+mn-ea"/>
                <a:cs typeface="+mn-cs"/>
              </a:rPr>
              <a:t>data transfer capacity, or ability to move data, and I/O request rate, or ability to</a:t>
            </a:r>
          </a:p>
          <a:p>
            <a:r>
              <a:rPr lang="en-US" sz="1200" kern="1200" baseline="0" dirty="0" smtClean="0">
                <a:solidFill>
                  <a:schemeClr val="tx1"/>
                </a:solidFill>
                <a:latin typeface="+mn-lt"/>
                <a:ea typeface="+mn-ea"/>
                <a:cs typeface="+mn-cs"/>
              </a:rPr>
              <a:t>satisfy I/O requests, since these RAID levels inherently perform differently relative</a:t>
            </a:r>
          </a:p>
          <a:p>
            <a:r>
              <a:rPr lang="en-US" sz="1200" kern="1200" baseline="0" dirty="0" smtClean="0">
                <a:solidFill>
                  <a:schemeClr val="tx1"/>
                </a:solidFill>
                <a:latin typeface="+mn-lt"/>
                <a:ea typeface="+mn-ea"/>
                <a:cs typeface="+mn-cs"/>
              </a:rPr>
              <a:t>to these two metrics. Each RAID level’s strong point is highlighted in color.</a:t>
            </a:r>
            <a:endParaRPr lang="en-US" dirty="0" smtClean="0"/>
          </a:p>
          <a:p>
            <a:endParaRPr lang="en-US" dirty="0" smtClean="0"/>
          </a:p>
          <a:p>
            <a:r>
              <a:rPr lang="en-US" sz="1200" kern="1200" baseline="0" dirty="0" smtClean="0">
                <a:solidFill>
                  <a:schemeClr val="tx1"/>
                </a:solidFill>
                <a:latin typeface="+mn-lt"/>
                <a:ea typeface="+mn-ea"/>
                <a:cs typeface="+mn-cs"/>
              </a:rPr>
              <a:t>Of the seven RAID levels described, only four are commonly used: RAID</a:t>
            </a:r>
          </a:p>
          <a:p>
            <a:r>
              <a:rPr lang="en-US" sz="1200" kern="1200" baseline="0" dirty="0" smtClean="0">
                <a:solidFill>
                  <a:schemeClr val="tx1"/>
                </a:solidFill>
                <a:latin typeface="+mn-lt"/>
                <a:ea typeface="+mn-ea"/>
                <a:cs typeface="+mn-cs"/>
              </a:rPr>
              <a:t>levels 0, 1, 5, and 6.</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RAID level 0 is not a true member of the RAID family, because it does not include</a:t>
            </a:r>
          </a:p>
          <a:p>
            <a:r>
              <a:rPr lang="en-US" sz="1200" kern="1200" baseline="0" dirty="0" smtClean="0">
                <a:solidFill>
                  <a:schemeClr val="tx1"/>
                </a:solidFill>
                <a:latin typeface="+mn-lt"/>
                <a:ea typeface="+mn-ea"/>
                <a:cs typeface="+mn-cs"/>
              </a:rPr>
              <a:t>redundancy to improve performance or provide data protection. However, there</a:t>
            </a:r>
          </a:p>
          <a:p>
            <a:r>
              <a:rPr lang="en-US" sz="1200" kern="1200" baseline="0" dirty="0" smtClean="0">
                <a:solidFill>
                  <a:schemeClr val="tx1"/>
                </a:solidFill>
                <a:latin typeface="+mn-lt"/>
                <a:ea typeface="+mn-ea"/>
                <a:cs typeface="+mn-cs"/>
              </a:rPr>
              <a:t>are a few applications, such as some on supercomputers in which performance</a:t>
            </a:r>
          </a:p>
          <a:p>
            <a:r>
              <a:rPr lang="en-US" sz="1200" kern="1200" baseline="0" dirty="0" smtClean="0">
                <a:solidFill>
                  <a:schemeClr val="tx1"/>
                </a:solidFill>
                <a:latin typeface="+mn-lt"/>
                <a:ea typeface="+mn-ea"/>
                <a:cs typeface="+mn-cs"/>
              </a:rPr>
              <a:t>and capacity are primary concerns and low cost is more important than improved</a:t>
            </a:r>
          </a:p>
          <a:p>
            <a:r>
              <a:rPr lang="en-US" sz="1200" kern="1200" baseline="0" dirty="0" smtClean="0">
                <a:solidFill>
                  <a:schemeClr val="tx1"/>
                </a:solidFill>
                <a:latin typeface="+mn-lt"/>
                <a:ea typeface="+mn-ea"/>
                <a:cs typeface="+mn-cs"/>
              </a:rPr>
              <a:t>reliability.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RAID 0, the user and system data are distributed across all of the disks</a:t>
            </a:r>
          </a:p>
          <a:p>
            <a:r>
              <a:rPr lang="en-US" sz="1200" kern="1200" baseline="0" dirty="0" smtClean="0">
                <a:solidFill>
                  <a:schemeClr val="tx1"/>
                </a:solidFill>
                <a:latin typeface="+mn-lt"/>
                <a:ea typeface="+mn-ea"/>
                <a:cs typeface="+mn-cs"/>
              </a:rPr>
              <a:t>in the array. This has a notable advantage over the use of a single large disk: If two</a:t>
            </a:r>
          </a:p>
          <a:p>
            <a:r>
              <a:rPr lang="en-US" sz="1200" kern="1200" baseline="0" dirty="0" smtClean="0">
                <a:solidFill>
                  <a:schemeClr val="tx1"/>
                </a:solidFill>
                <a:latin typeface="+mn-lt"/>
                <a:ea typeface="+mn-ea"/>
                <a:cs typeface="+mn-cs"/>
              </a:rPr>
              <a:t>different I/O requests are pending for two different blocks of data, then there is a</a:t>
            </a:r>
          </a:p>
          <a:p>
            <a:r>
              <a:rPr lang="en-US" sz="1200" kern="1200" baseline="0" dirty="0" smtClean="0">
                <a:solidFill>
                  <a:schemeClr val="tx1"/>
                </a:solidFill>
                <a:latin typeface="+mn-lt"/>
                <a:ea typeface="+mn-ea"/>
                <a:cs typeface="+mn-cs"/>
              </a:rPr>
              <a:t>good chance that the requested blocks are on different disks. Thus, the two requests</a:t>
            </a:r>
          </a:p>
          <a:p>
            <a:r>
              <a:rPr lang="en-US" sz="1200" kern="1200" baseline="0" dirty="0" smtClean="0">
                <a:solidFill>
                  <a:schemeClr val="tx1"/>
                </a:solidFill>
                <a:latin typeface="+mn-lt"/>
                <a:ea typeface="+mn-ea"/>
                <a:cs typeface="+mn-cs"/>
              </a:rPr>
              <a:t>can be issued in parallel, reducing the I/O queuing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But RAID 0, as with all of the RAID levels, goes further than simply distributing</a:t>
            </a:r>
          </a:p>
          <a:p>
            <a:r>
              <a:rPr lang="en-US" sz="1200" kern="1200" baseline="0" dirty="0" smtClean="0">
                <a:solidFill>
                  <a:schemeClr val="tx1"/>
                </a:solidFill>
                <a:latin typeface="+mn-lt"/>
                <a:ea typeface="+mn-ea"/>
                <a:cs typeface="+mn-cs"/>
              </a:rPr>
              <a:t>the data across a disk array: The data are </a:t>
            </a:r>
            <a:r>
              <a:rPr lang="en-US" sz="1200" i="1" kern="1200" baseline="0" dirty="0" smtClean="0">
                <a:solidFill>
                  <a:schemeClr val="tx1"/>
                </a:solidFill>
                <a:latin typeface="+mn-lt"/>
                <a:ea typeface="+mn-ea"/>
                <a:cs typeface="+mn-cs"/>
              </a:rPr>
              <a:t>striped across the available disks.</a:t>
            </a:r>
          </a:p>
          <a:p>
            <a:r>
              <a:rPr lang="en-US" sz="1200" kern="1200" baseline="0" dirty="0" smtClean="0">
                <a:solidFill>
                  <a:schemeClr val="tx1"/>
                </a:solidFill>
                <a:latin typeface="+mn-lt"/>
                <a:ea typeface="+mn-ea"/>
                <a:cs typeface="+mn-cs"/>
              </a:rPr>
              <a:t>This is best understood by considering Figure 11.8 . All user and system data are</a:t>
            </a:r>
          </a:p>
          <a:p>
            <a:r>
              <a:rPr lang="en-US" sz="1200" kern="1200" baseline="0" dirty="0" smtClean="0">
                <a:solidFill>
                  <a:schemeClr val="tx1"/>
                </a:solidFill>
                <a:latin typeface="+mn-lt"/>
                <a:ea typeface="+mn-ea"/>
                <a:cs typeface="+mn-cs"/>
              </a:rPr>
              <a:t>viewed as being stored on a logical disk. The logical disk is divided into strips; these</a:t>
            </a:r>
          </a:p>
          <a:p>
            <a:r>
              <a:rPr lang="en-US" sz="1200" kern="1200" baseline="0" dirty="0" smtClean="0">
                <a:solidFill>
                  <a:schemeClr val="tx1"/>
                </a:solidFill>
                <a:latin typeface="+mn-lt"/>
                <a:ea typeface="+mn-ea"/>
                <a:cs typeface="+mn-cs"/>
              </a:rPr>
              <a:t>strips may be physical blocks, sectors, or some other unit. The strips are mapped</a:t>
            </a:r>
          </a:p>
          <a:p>
            <a:r>
              <a:rPr lang="en-US" sz="1200" kern="1200" baseline="0" dirty="0" smtClean="0">
                <a:solidFill>
                  <a:schemeClr val="tx1"/>
                </a:solidFill>
                <a:latin typeface="+mn-lt"/>
                <a:ea typeface="+mn-ea"/>
                <a:cs typeface="+mn-cs"/>
              </a:rPr>
              <a:t>round robin to consecutive physical disks in the RAID array. A set of logically</a:t>
            </a:r>
          </a:p>
          <a:p>
            <a:r>
              <a:rPr lang="en-US" sz="1200" kern="1200" baseline="0" dirty="0" smtClean="0">
                <a:solidFill>
                  <a:schemeClr val="tx1"/>
                </a:solidFill>
                <a:latin typeface="+mn-lt"/>
                <a:ea typeface="+mn-ea"/>
                <a:cs typeface="+mn-cs"/>
              </a:rPr>
              <a:t>consecutive strips that maps exactly one strip to each array member is referred</a:t>
            </a:r>
          </a:p>
          <a:p>
            <a:r>
              <a:rPr lang="en-US" sz="1200" kern="1200" baseline="0" dirty="0" smtClean="0">
                <a:solidFill>
                  <a:schemeClr val="tx1"/>
                </a:solidFill>
                <a:latin typeface="+mn-lt"/>
                <a:ea typeface="+mn-ea"/>
                <a:cs typeface="+mn-cs"/>
              </a:rPr>
              <a:t>to as a </a:t>
            </a:r>
            <a:r>
              <a:rPr lang="en-US" sz="1200" b="1" kern="1200" baseline="0" dirty="0" smtClean="0">
                <a:solidFill>
                  <a:schemeClr val="tx1"/>
                </a:solidFill>
                <a:latin typeface="+mn-lt"/>
                <a:ea typeface="+mn-ea"/>
                <a:cs typeface="+mn-cs"/>
              </a:rPr>
              <a:t>stripe . In an </a:t>
            </a:r>
            <a:r>
              <a:rPr lang="en-US" sz="1200" b="1" i="1" kern="1200" baseline="0" dirty="0" smtClean="0">
                <a:solidFill>
                  <a:schemeClr val="tx1"/>
                </a:solidFill>
                <a:latin typeface="+mn-lt"/>
                <a:ea typeface="+mn-ea"/>
                <a:cs typeface="+mn-cs"/>
              </a:rPr>
              <a:t>n -disk array, the first n logical strips are physically stored as</a:t>
            </a:r>
          </a:p>
          <a:p>
            <a:r>
              <a:rPr lang="en-US" sz="1200" kern="1200" baseline="0" dirty="0" smtClean="0">
                <a:solidFill>
                  <a:schemeClr val="tx1"/>
                </a:solidFill>
                <a:latin typeface="+mn-lt"/>
                <a:ea typeface="+mn-ea"/>
                <a:cs typeface="+mn-cs"/>
              </a:rPr>
              <a:t>the first strip on each of the </a:t>
            </a:r>
            <a:r>
              <a:rPr lang="en-US" sz="1200" i="1" kern="1200" baseline="0" dirty="0" smtClean="0">
                <a:solidFill>
                  <a:schemeClr val="tx1"/>
                </a:solidFill>
                <a:latin typeface="+mn-lt"/>
                <a:ea typeface="+mn-ea"/>
                <a:cs typeface="+mn-cs"/>
              </a:rPr>
              <a:t>n disks, forming the first stripe; the second n strips</a:t>
            </a:r>
          </a:p>
          <a:p>
            <a:r>
              <a:rPr lang="en-US" sz="1200" kern="1200" baseline="0" dirty="0" smtClean="0">
                <a:solidFill>
                  <a:schemeClr val="tx1"/>
                </a:solidFill>
                <a:latin typeface="+mn-lt"/>
                <a:ea typeface="+mn-ea"/>
                <a:cs typeface="+mn-cs"/>
              </a:rPr>
              <a:t>are distributed as the second strips on each disk; and so on. The advantage of this</a:t>
            </a:r>
          </a:p>
          <a:p>
            <a:r>
              <a:rPr lang="en-US" sz="1200" kern="1200" baseline="0" dirty="0" smtClean="0">
                <a:solidFill>
                  <a:schemeClr val="tx1"/>
                </a:solidFill>
                <a:latin typeface="+mn-lt"/>
                <a:ea typeface="+mn-ea"/>
                <a:cs typeface="+mn-cs"/>
              </a:rPr>
              <a:t>layout is that if a single I/O request consists of multiple logically contiguous strips,</a:t>
            </a:r>
          </a:p>
          <a:p>
            <a:r>
              <a:rPr lang="en-US" sz="1200" kern="1200" baseline="0" dirty="0" smtClean="0">
                <a:solidFill>
                  <a:schemeClr val="tx1"/>
                </a:solidFill>
                <a:latin typeface="+mn-lt"/>
                <a:ea typeface="+mn-ea"/>
                <a:cs typeface="+mn-cs"/>
              </a:rPr>
              <a:t>then up to </a:t>
            </a:r>
            <a:r>
              <a:rPr lang="en-US" sz="1200" i="1" kern="1200" baseline="0" dirty="0" smtClean="0">
                <a:solidFill>
                  <a:schemeClr val="tx1"/>
                </a:solidFill>
                <a:latin typeface="+mn-lt"/>
                <a:ea typeface="+mn-ea"/>
                <a:cs typeface="+mn-cs"/>
              </a:rPr>
              <a:t>n strips for that request can be handled in parallel, greatly reducing the</a:t>
            </a:r>
          </a:p>
          <a:p>
            <a:r>
              <a:rPr lang="en-US" sz="1200" kern="1200" baseline="0" dirty="0" smtClean="0">
                <a:solidFill>
                  <a:schemeClr val="tx1"/>
                </a:solidFill>
                <a:latin typeface="+mn-lt"/>
                <a:ea typeface="+mn-ea"/>
                <a:cs typeface="+mn-cs"/>
              </a:rPr>
              <a:t>I/O transfer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RAID 1 differs from RAID levels 2 through 6 in the way in which redundancy is</a:t>
            </a:r>
          </a:p>
          <a:p>
            <a:r>
              <a:rPr lang="en-US" sz="1200" kern="1200" baseline="0" dirty="0" smtClean="0">
                <a:solidFill>
                  <a:schemeClr val="tx1"/>
                </a:solidFill>
                <a:latin typeface="+mn-lt"/>
                <a:ea typeface="+mn-ea"/>
                <a:cs typeface="+mn-cs"/>
              </a:rPr>
              <a:t>achieved. In these other RAID schemes, some form of parity calculation is used</a:t>
            </a:r>
          </a:p>
          <a:p>
            <a:r>
              <a:rPr lang="en-US" sz="1200" kern="1200" baseline="0" dirty="0" smtClean="0">
                <a:solidFill>
                  <a:schemeClr val="tx1"/>
                </a:solidFill>
                <a:latin typeface="+mn-lt"/>
                <a:ea typeface="+mn-ea"/>
                <a:cs typeface="+mn-cs"/>
              </a:rPr>
              <a:t>to introduce redundancy, whereas in RAID 1, redundancy is achieved by the simple</a:t>
            </a:r>
          </a:p>
          <a:p>
            <a:r>
              <a:rPr lang="en-US" sz="1200" kern="1200" baseline="0" dirty="0" smtClean="0">
                <a:solidFill>
                  <a:schemeClr val="tx1"/>
                </a:solidFill>
                <a:latin typeface="+mn-lt"/>
                <a:ea typeface="+mn-ea"/>
                <a:cs typeface="+mn-cs"/>
              </a:rPr>
              <a:t>expedient of duplicating all the data. Figure 11.8b shows data striping being</a:t>
            </a:r>
          </a:p>
          <a:p>
            <a:r>
              <a:rPr lang="en-US" sz="1200" kern="1200" baseline="0" dirty="0" smtClean="0">
                <a:solidFill>
                  <a:schemeClr val="tx1"/>
                </a:solidFill>
                <a:latin typeface="+mn-lt"/>
                <a:ea typeface="+mn-ea"/>
                <a:cs typeface="+mn-cs"/>
              </a:rPr>
              <a:t>used, as in RAID 0. But in this case, each logical strip is mapped to two separate</a:t>
            </a:r>
          </a:p>
          <a:p>
            <a:r>
              <a:rPr lang="en-US" sz="1200" kern="1200" baseline="0" dirty="0" smtClean="0">
                <a:solidFill>
                  <a:schemeClr val="tx1"/>
                </a:solidFill>
                <a:latin typeface="+mn-lt"/>
                <a:ea typeface="+mn-ea"/>
                <a:cs typeface="+mn-cs"/>
              </a:rPr>
              <a:t>physical disks so that every disk in the array has a mirror disk that contains the</a:t>
            </a:r>
          </a:p>
          <a:p>
            <a:r>
              <a:rPr lang="en-US" sz="1200" kern="1200" baseline="0" dirty="0" smtClean="0">
                <a:solidFill>
                  <a:schemeClr val="tx1"/>
                </a:solidFill>
                <a:latin typeface="+mn-lt"/>
                <a:ea typeface="+mn-ea"/>
                <a:cs typeface="+mn-cs"/>
              </a:rPr>
              <a:t>same data. RAID 1 can also be implemented without data striping, though this is</a:t>
            </a:r>
          </a:p>
          <a:p>
            <a:r>
              <a:rPr lang="en-US" sz="1200" kern="1200" baseline="0" dirty="0" smtClean="0">
                <a:solidFill>
                  <a:schemeClr val="tx1"/>
                </a:solidFill>
                <a:latin typeface="+mn-lt"/>
                <a:ea typeface="+mn-ea"/>
                <a:cs typeface="+mn-cs"/>
              </a:rPr>
              <a:t>less common.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a number of positive aspects to the RAID 1 organization: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read request can be serviced by either of the two disks that contains the</a:t>
            </a:r>
          </a:p>
          <a:p>
            <a:r>
              <a:rPr lang="en-US" sz="1200" kern="1200" baseline="0" dirty="0" smtClean="0">
                <a:solidFill>
                  <a:schemeClr val="tx1"/>
                </a:solidFill>
                <a:latin typeface="+mn-lt"/>
                <a:ea typeface="+mn-ea"/>
                <a:cs typeface="+mn-cs"/>
              </a:rPr>
              <a:t>requested data, whichever one involves the minimum seek time plus rotational</a:t>
            </a:r>
          </a:p>
          <a:p>
            <a:r>
              <a:rPr lang="en-US" sz="1200" kern="1200" baseline="0" dirty="0" smtClean="0">
                <a:solidFill>
                  <a:schemeClr val="tx1"/>
                </a:solidFill>
                <a:latin typeface="+mn-lt"/>
                <a:ea typeface="+mn-ea"/>
                <a:cs typeface="+mn-cs"/>
              </a:rPr>
              <a:t>latency.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write request requires that both corresponding strips be updated, but this</a:t>
            </a:r>
          </a:p>
          <a:p>
            <a:r>
              <a:rPr lang="en-US" sz="1200" kern="1200" baseline="0" dirty="0" smtClean="0">
                <a:solidFill>
                  <a:schemeClr val="tx1"/>
                </a:solidFill>
                <a:latin typeface="+mn-lt"/>
                <a:ea typeface="+mn-ea"/>
                <a:cs typeface="+mn-cs"/>
              </a:rPr>
              <a:t>can be done in parallel. Thus, the write performance is dictated by the slower</a:t>
            </a:r>
          </a:p>
          <a:p>
            <a:r>
              <a:rPr lang="en-US" sz="1200" kern="1200" baseline="0" dirty="0" smtClean="0">
                <a:solidFill>
                  <a:schemeClr val="tx1"/>
                </a:solidFill>
                <a:latin typeface="+mn-lt"/>
                <a:ea typeface="+mn-ea"/>
                <a:cs typeface="+mn-cs"/>
              </a:rPr>
              <a:t>of the two writes (i.e., the one that involves the larger seek time plus rotational</a:t>
            </a:r>
          </a:p>
          <a:p>
            <a:r>
              <a:rPr lang="en-US" sz="1200" kern="1200" baseline="0" dirty="0" smtClean="0">
                <a:solidFill>
                  <a:schemeClr val="tx1"/>
                </a:solidFill>
                <a:latin typeface="+mn-lt"/>
                <a:ea typeface="+mn-ea"/>
                <a:cs typeface="+mn-cs"/>
              </a:rPr>
              <a:t>latency). However, there is no “write penalty” with RAID 1. RAID levels</a:t>
            </a:r>
          </a:p>
          <a:p>
            <a:r>
              <a:rPr lang="en-US" sz="1200" kern="1200" baseline="0" dirty="0" smtClean="0">
                <a:solidFill>
                  <a:schemeClr val="tx1"/>
                </a:solidFill>
                <a:latin typeface="+mn-lt"/>
                <a:ea typeface="+mn-ea"/>
                <a:cs typeface="+mn-cs"/>
              </a:rPr>
              <a:t>2 through 6 involve the use of parity bits. Therefore, when a single strip is</a:t>
            </a:r>
          </a:p>
          <a:p>
            <a:r>
              <a:rPr lang="en-US" sz="1200" kern="1200" baseline="0" dirty="0" smtClean="0">
                <a:solidFill>
                  <a:schemeClr val="tx1"/>
                </a:solidFill>
                <a:latin typeface="+mn-lt"/>
                <a:ea typeface="+mn-ea"/>
                <a:cs typeface="+mn-cs"/>
              </a:rPr>
              <a:t>updated, the array management software must first compute and update the</a:t>
            </a:r>
          </a:p>
          <a:p>
            <a:r>
              <a:rPr lang="en-US" sz="1200" kern="1200" baseline="0" dirty="0" smtClean="0">
                <a:solidFill>
                  <a:schemeClr val="tx1"/>
                </a:solidFill>
                <a:latin typeface="+mn-lt"/>
                <a:ea typeface="+mn-ea"/>
                <a:cs typeface="+mn-cs"/>
              </a:rPr>
              <a:t>parity bits as well as updating the actual strip in question.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Recovery from a failure is simple. When a drive fails, the data may still be</a:t>
            </a:r>
          </a:p>
          <a:p>
            <a:r>
              <a:rPr lang="en-US" sz="1200" kern="1200" baseline="0" dirty="0" smtClean="0">
                <a:solidFill>
                  <a:schemeClr val="tx1"/>
                </a:solidFill>
                <a:latin typeface="+mn-lt"/>
                <a:ea typeface="+mn-ea"/>
                <a:cs typeface="+mn-cs"/>
              </a:rPr>
              <a:t>accessed from the second drive.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principal disadvantage of RAID 1 is the cost; it requires twice the disk</a:t>
            </a:r>
          </a:p>
          <a:p>
            <a:r>
              <a:rPr lang="en-US" sz="1200" kern="1200" baseline="0" dirty="0" smtClean="0">
                <a:solidFill>
                  <a:schemeClr val="tx1"/>
                </a:solidFill>
                <a:latin typeface="+mn-lt"/>
                <a:ea typeface="+mn-ea"/>
                <a:cs typeface="+mn-cs"/>
              </a:rPr>
              <a:t>space of the logical disk that it supports. Because of that, a RAID 1 configuration</a:t>
            </a:r>
          </a:p>
          <a:p>
            <a:r>
              <a:rPr lang="en-US" sz="1200" kern="1200" baseline="0" dirty="0" smtClean="0">
                <a:solidFill>
                  <a:schemeClr val="tx1"/>
                </a:solidFill>
                <a:latin typeface="+mn-lt"/>
                <a:ea typeface="+mn-ea"/>
                <a:cs typeface="+mn-cs"/>
              </a:rPr>
              <a:t>is likely to be limited to drives that store system software and data and other highly</a:t>
            </a:r>
          </a:p>
          <a:p>
            <a:r>
              <a:rPr lang="en-US" sz="1200" kern="1200" baseline="0" dirty="0" smtClean="0">
                <a:solidFill>
                  <a:schemeClr val="tx1"/>
                </a:solidFill>
                <a:latin typeface="+mn-lt"/>
                <a:ea typeface="+mn-ea"/>
                <a:cs typeface="+mn-cs"/>
              </a:rPr>
              <a:t>critical files. In these cases, RAID 1 provides real-time backup of all data so that in</a:t>
            </a:r>
          </a:p>
          <a:p>
            <a:r>
              <a:rPr lang="en-US" sz="1200" kern="1200" baseline="0" dirty="0" smtClean="0">
                <a:solidFill>
                  <a:schemeClr val="tx1"/>
                </a:solidFill>
                <a:latin typeface="+mn-lt"/>
                <a:ea typeface="+mn-ea"/>
                <a:cs typeface="+mn-cs"/>
              </a:rPr>
              <a:t>the event of a disk failure, all of the critical data is still immediately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transaction-oriented environment, RAID 1 can achieve high I/O request</a:t>
            </a:r>
          </a:p>
          <a:p>
            <a:r>
              <a:rPr lang="en-US" sz="1200" kern="1200" baseline="0" dirty="0" smtClean="0">
                <a:solidFill>
                  <a:schemeClr val="tx1"/>
                </a:solidFill>
                <a:latin typeface="+mn-lt"/>
                <a:ea typeface="+mn-ea"/>
                <a:cs typeface="+mn-cs"/>
              </a:rPr>
              <a:t>rates if the bulk of the requests are reads. In this situation, the performance of RAID</a:t>
            </a:r>
          </a:p>
          <a:p>
            <a:r>
              <a:rPr lang="en-US" sz="1200" kern="1200" baseline="0" dirty="0" smtClean="0">
                <a:solidFill>
                  <a:schemeClr val="tx1"/>
                </a:solidFill>
                <a:latin typeface="+mn-lt"/>
                <a:ea typeface="+mn-ea"/>
                <a:cs typeface="+mn-cs"/>
              </a:rPr>
              <a:t>1 can approach double of that of RAID 0. However, if a substantial fraction of the I/O</a:t>
            </a:r>
          </a:p>
          <a:p>
            <a:r>
              <a:rPr lang="en-US" sz="1200" kern="1200" baseline="0" dirty="0" smtClean="0">
                <a:solidFill>
                  <a:schemeClr val="tx1"/>
                </a:solidFill>
                <a:latin typeface="+mn-lt"/>
                <a:ea typeface="+mn-ea"/>
                <a:cs typeface="+mn-cs"/>
              </a:rPr>
              <a:t>requests are write requests, then there may be no significant performance gain over</a:t>
            </a:r>
          </a:p>
          <a:p>
            <a:r>
              <a:rPr lang="en-US" sz="1200" kern="1200" baseline="0" dirty="0" smtClean="0">
                <a:solidFill>
                  <a:schemeClr val="tx1"/>
                </a:solidFill>
                <a:latin typeface="+mn-lt"/>
                <a:ea typeface="+mn-ea"/>
                <a:cs typeface="+mn-cs"/>
              </a:rPr>
              <a:t>RAID 0. RAID 1 may also provide improved performance over RAID 0 for data</a:t>
            </a:r>
          </a:p>
          <a:p>
            <a:r>
              <a:rPr lang="en-US" sz="1200" kern="1200" baseline="0" dirty="0" smtClean="0">
                <a:solidFill>
                  <a:schemeClr val="tx1"/>
                </a:solidFill>
                <a:latin typeface="+mn-lt"/>
                <a:ea typeface="+mn-ea"/>
                <a:cs typeface="+mn-cs"/>
              </a:rPr>
              <a:t>transfer intensive applications with a high percentage of reads. Improvement occurs</a:t>
            </a:r>
          </a:p>
          <a:p>
            <a:r>
              <a:rPr lang="en-US" sz="1200" kern="1200" baseline="0" dirty="0" smtClean="0">
                <a:solidFill>
                  <a:schemeClr val="tx1"/>
                </a:solidFill>
                <a:latin typeface="+mn-lt"/>
                <a:ea typeface="+mn-ea"/>
                <a:cs typeface="+mn-cs"/>
              </a:rPr>
              <a:t>if the application can split each read request so that both disk members participate.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RAID levels 2 and 3 make use of a parallel access technique. In a parallel access</a:t>
            </a:r>
          </a:p>
          <a:p>
            <a:r>
              <a:rPr lang="en-US" sz="1200" kern="1200" baseline="0" dirty="0" smtClean="0">
                <a:solidFill>
                  <a:schemeClr val="tx1"/>
                </a:solidFill>
                <a:latin typeface="+mn-lt"/>
                <a:ea typeface="+mn-ea"/>
                <a:cs typeface="+mn-cs"/>
              </a:rPr>
              <a:t>array, all member disks participate in the execution of every I/O request. Typically,</a:t>
            </a:r>
          </a:p>
          <a:p>
            <a:r>
              <a:rPr lang="en-US" sz="1200" kern="1200" baseline="0" dirty="0" smtClean="0">
                <a:solidFill>
                  <a:schemeClr val="tx1"/>
                </a:solidFill>
                <a:latin typeface="+mn-lt"/>
                <a:ea typeface="+mn-ea"/>
                <a:cs typeface="+mn-cs"/>
              </a:rPr>
              <a:t>the spindles of the individual drives are synchronized so that each disk head is in the</a:t>
            </a:r>
          </a:p>
          <a:p>
            <a:r>
              <a:rPr lang="en-US" sz="1200" kern="1200" baseline="0" dirty="0" smtClean="0">
                <a:solidFill>
                  <a:schemeClr val="tx1"/>
                </a:solidFill>
                <a:latin typeface="+mn-lt"/>
                <a:ea typeface="+mn-ea"/>
                <a:cs typeface="+mn-cs"/>
              </a:rPr>
              <a:t>same position on each disk at any given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in the other RAID schemes, data striping is used. In the case of RAID 2</a:t>
            </a:r>
          </a:p>
          <a:p>
            <a:r>
              <a:rPr lang="en-US" sz="1200" kern="1200" baseline="0" dirty="0" smtClean="0">
                <a:solidFill>
                  <a:schemeClr val="tx1"/>
                </a:solidFill>
                <a:latin typeface="+mn-lt"/>
                <a:ea typeface="+mn-ea"/>
                <a:cs typeface="+mn-cs"/>
              </a:rPr>
              <a:t>and 3, the strips are very small, often as small as a single byte or word. With RAID 2,</a:t>
            </a:r>
          </a:p>
          <a:p>
            <a:r>
              <a:rPr lang="en-US" sz="1200" kern="1200" baseline="0" dirty="0" smtClean="0">
                <a:solidFill>
                  <a:schemeClr val="tx1"/>
                </a:solidFill>
                <a:latin typeface="+mn-lt"/>
                <a:ea typeface="+mn-ea"/>
                <a:cs typeface="+mn-cs"/>
              </a:rPr>
              <a:t>an error-correcting code is calculated across corresponding bits on each data disk,</a:t>
            </a:r>
          </a:p>
          <a:p>
            <a:r>
              <a:rPr lang="en-US" sz="1200" kern="1200" baseline="0" dirty="0" smtClean="0">
                <a:solidFill>
                  <a:schemeClr val="tx1"/>
                </a:solidFill>
                <a:latin typeface="+mn-lt"/>
                <a:ea typeface="+mn-ea"/>
                <a:cs typeface="+mn-cs"/>
              </a:rPr>
              <a:t>and the bits of the code are stored in the corresponding bit positions on multiple</a:t>
            </a:r>
          </a:p>
          <a:p>
            <a:r>
              <a:rPr lang="en-US" sz="1200" kern="1200" baseline="0" dirty="0" smtClean="0">
                <a:solidFill>
                  <a:schemeClr val="tx1"/>
                </a:solidFill>
                <a:latin typeface="+mn-lt"/>
                <a:ea typeface="+mn-ea"/>
                <a:cs typeface="+mn-cs"/>
              </a:rPr>
              <a:t>parity disks. Typically, a Hamming code is used, which is able to correct single-bit</a:t>
            </a:r>
          </a:p>
          <a:p>
            <a:r>
              <a:rPr lang="en-US" sz="1200" kern="1200" baseline="0" dirty="0" smtClean="0">
                <a:solidFill>
                  <a:schemeClr val="tx1"/>
                </a:solidFill>
                <a:latin typeface="+mn-lt"/>
                <a:ea typeface="+mn-ea"/>
                <a:cs typeface="+mn-cs"/>
              </a:rPr>
              <a:t>errors and detect double-bit errors.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RAID 2 requires fewer disks than RAID 1, it is still rather costly.</a:t>
            </a:r>
          </a:p>
          <a:p>
            <a:r>
              <a:rPr lang="en-US" sz="1200" kern="1200" baseline="0" dirty="0" smtClean="0">
                <a:solidFill>
                  <a:schemeClr val="tx1"/>
                </a:solidFill>
                <a:latin typeface="+mn-lt"/>
                <a:ea typeface="+mn-ea"/>
                <a:cs typeface="+mn-cs"/>
              </a:rPr>
              <a:t>The number of redundant disks is proportional to the log of the number of data</a:t>
            </a:r>
          </a:p>
          <a:p>
            <a:r>
              <a:rPr lang="en-US" sz="1200" kern="1200" baseline="0" dirty="0" smtClean="0">
                <a:solidFill>
                  <a:schemeClr val="tx1"/>
                </a:solidFill>
                <a:latin typeface="+mn-lt"/>
                <a:ea typeface="+mn-ea"/>
                <a:cs typeface="+mn-cs"/>
              </a:rPr>
              <a:t>disks. On a single read, all disks are simultaneously accessed. The requested data</a:t>
            </a:r>
          </a:p>
          <a:p>
            <a:r>
              <a:rPr lang="en-US" sz="1200" kern="1200" baseline="0" dirty="0" smtClean="0">
                <a:solidFill>
                  <a:schemeClr val="tx1"/>
                </a:solidFill>
                <a:latin typeface="+mn-lt"/>
                <a:ea typeface="+mn-ea"/>
                <a:cs typeface="+mn-cs"/>
              </a:rPr>
              <a:t>and the associated error-correcting code are delivered to the array controller. If</a:t>
            </a:r>
          </a:p>
          <a:p>
            <a:r>
              <a:rPr lang="en-US" sz="1200" kern="1200" baseline="0" dirty="0" smtClean="0">
                <a:solidFill>
                  <a:schemeClr val="tx1"/>
                </a:solidFill>
                <a:latin typeface="+mn-lt"/>
                <a:ea typeface="+mn-ea"/>
                <a:cs typeface="+mn-cs"/>
              </a:rPr>
              <a:t>there is a single-bit error, the controller can recognize and correct the error instantly,</a:t>
            </a:r>
          </a:p>
          <a:p>
            <a:r>
              <a:rPr lang="en-US" sz="1200" kern="1200" baseline="0" dirty="0" smtClean="0">
                <a:solidFill>
                  <a:schemeClr val="tx1"/>
                </a:solidFill>
                <a:latin typeface="+mn-lt"/>
                <a:ea typeface="+mn-ea"/>
                <a:cs typeface="+mn-cs"/>
              </a:rPr>
              <a:t>so that the read access time is not slowed. On a single write, all data disks and parity</a:t>
            </a:r>
          </a:p>
          <a:p>
            <a:r>
              <a:rPr lang="en-US" sz="1200" kern="1200" baseline="0" dirty="0" smtClean="0">
                <a:solidFill>
                  <a:schemeClr val="tx1"/>
                </a:solidFill>
                <a:latin typeface="+mn-lt"/>
                <a:ea typeface="+mn-ea"/>
                <a:cs typeface="+mn-cs"/>
              </a:rPr>
              <a:t>disks must be accessed for the write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RAID 2 would only be an effective choice in an environment in which many</a:t>
            </a:r>
          </a:p>
          <a:p>
            <a:r>
              <a:rPr lang="en-US" sz="1200" kern="1200" baseline="0" dirty="0" smtClean="0">
                <a:solidFill>
                  <a:schemeClr val="tx1"/>
                </a:solidFill>
                <a:latin typeface="+mn-lt"/>
                <a:ea typeface="+mn-ea"/>
                <a:cs typeface="+mn-cs"/>
              </a:rPr>
              <a:t>disk errors occur. Given the high reliability of individual disks and disk drives,</a:t>
            </a:r>
          </a:p>
          <a:p>
            <a:r>
              <a:rPr lang="en-US" sz="1200" kern="1200" baseline="0" dirty="0" smtClean="0">
                <a:solidFill>
                  <a:schemeClr val="tx1"/>
                </a:solidFill>
                <a:latin typeface="+mn-lt"/>
                <a:ea typeface="+mn-ea"/>
                <a:cs typeface="+mn-cs"/>
              </a:rPr>
              <a:t>RAID 2 is overkill and is not implemented.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RAID 3 is organized in a similar fashion to RAID 2. The difference is that RAID 3</a:t>
            </a:r>
          </a:p>
          <a:p>
            <a:r>
              <a:rPr lang="en-US" sz="1200" kern="1200" baseline="0" dirty="0" smtClean="0">
                <a:solidFill>
                  <a:schemeClr val="tx1"/>
                </a:solidFill>
                <a:latin typeface="+mn-lt"/>
                <a:ea typeface="+mn-ea"/>
                <a:cs typeface="+mn-cs"/>
              </a:rPr>
              <a:t>requires only a single redundant disk, no matter how large the disk array. RAID 3</a:t>
            </a:r>
          </a:p>
          <a:p>
            <a:r>
              <a:rPr lang="en-US" sz="1200" kern="1200" baseline="0" dirty="0" smtClean="0">
                <a:solidFill>
                  <a:schemeClr val="tx1"/>
                </a:solidFill>
                <a:latin typeface="+mn-lt"/>
                <a:ea typeface="+mn-ea"/>
                <a:cs typeface="+mn-cs"/>
              </a:rPr>
              <a:t>employs parallel access, with data distributed in small strips. Instead of an error correcting</a:t>
            </a:r>
          </a:p>
          <a:p>
            <a:r>
              <a:rPr lang="en-US" sz="1200" kern="1200" baseline="0" dirty="0" smtClean="0">
                <a:solidFill>
                  <a:schemeClr val="tx1"/>
                </a:solidFill>
                <a:latin typeface="+mn-lt"/>
                <a:ea typeface="+mn-ea"/>
                <a:cs typeface="+mn-cs"/>
              </a:rPr>
              <a:t>code, a simple parity bit is computed for the set of individual bits in the</a:t>
            </a:r>
          </a:p>
          <a:p>
            <a:r>
              <a:rPr lang="en-US" sz="1200" kern="1200" baseline="0" dirty="0" smtClean="0">
                <a:solidFill>
                  <a:schemeClr val="tx1"/>
                </a:solidFill>
                <a:latin typeface="+mn-lt"/>
                <a:ea typeface="+mn-ea"/>
                <a:cs typeface="+mn-cs"/>
              </a:rPr>
              <a:t>same position on all of the data disks.</a:t>
            </a:r>
          </a:p>
          <a:p>
            <a:endParaRPr lang="en-US" sz="1200" b="1" i="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REDUNDANCY In the event of a drive failure, the parity drive is accessed and data</a:t>
            </a:r>
          </a:p>
          <a:p>
            <a:r>
              <a:rPr lang="en-US" sz="1200" kern="1200" baseline="0" dirty="0" smtClean="0">
                <a:solidFill>
                  <a:schemeClr val="tx1"/>
                </a:solidFill>
                <a:latin typeface="+mn-lt"/>
                <a:ea typeface="+mn-ea"/>
                <a:cs typeface="+mn-cs"/>
              </a:rPr>
              <a:t>is reconstructed from the remaining devices. Once the failed drive is replaced, the</a:t>
            </a:r>
          </a:p>
          <a:p>
            <a:r>
              <a:rPr lang="en-US" sz="1200" kern="1200" baseline="0" dirty="0" smtClean="0">
                <a:solidFill>
                  <a:schemeClr val="tx1"/>
                </a:solidFill>
                <a:latin typeface="+mn-lt"/>
                <a:ea typeface="+mn-ea"/>
                <a:cs typeface="+mn-cs"/>
              </a:rPr>
              <a:t>missing data can be restored on the new drive and operation resumed.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Data reconstruction is simple. Consider an array of five drives in which X0</a:t>
            </a:r>
          </a:p>
          <a:p>
            <a:r>
              <a:rPr lang="en-US" sz="1200" kern="1200" baseline="0" dirty="0" smtClean="0">
                <a:solidFill>
                  <a:schemeClr val="tx1"/>
                </a:solidFill>
                <a:latin typeface="+mn-lt"/>
                <a:ea typeface="+mn-ea"/>
                <a:cs typeface="+mn-cs"/>
              </a:rPr>
              <a:t>through X3 contain data and X4 is the parity disk. The parity for the </a:t>
            </a:r>
            <a:r>
              <a:rPr lang="en-US" sz="1200" i="1" kern="1200" baseline="0" dirty="0" smtClean="0">
                <a:solidFill>
                  <a:schemeClr val="tx1"/>
                </a:solidFill>
                <a:latin typeface="+mn-lt"/>
                <a:ea typeface="+mn-ea"/>
                <a:cs typeface="+mn-cs"/>
              </a:rPr>
              <a:t>i th bit is</a:t>
            </a:r>
          </a:p>
          <a:p>
            <a:r>
              <a:rPr lang="en-US" sz="1200" kern="1200" baseline="0" dirty="0" smtClean="0">
                <a:solidFill>
                  <a:schemeClr val="tx1"/>
                </a:solidFill>
                <a:latin typeface="+mn-lt"/>
                <a:ea typeface="+mn-ea"/>
                <a:cs typeface="+mn-cs"/>
              </a:rPr>
              <a:t>calculated as follows:</a:t>
            </a:r>
          </a:p>
          <a:p>
            <a:r>
              <a:rPr lang="en-US" sz="1200" kern="1200" baseline="0" dirty="0" smtClean="0">
                <a:solidFill>
                  <a:schemeClr val="tx1"/>
                </a:solidFill>
                <a:latin typeface="+mn-lt"/>
                <a:ea typeface="+mn-ea"/>
                <a:cs typeface="+mn-cs"/>
              </a:rPr>
              <a:t>X4(</a:t>
            </a:r>
            <a:r>
              <a:rPr lang="en-US" sz="1200" i="1" kern="1200" baseline="0" dirty="0" smtClean="0">
                <a:solidFill>
                  <a:schemeClr val="tx1"/>
                </a:solidFill>
                <a:latin typeface="+mn-lt"/>
                <a:ea typeface="+mn-ea"/>
                <a:cs typeface="+mn-cs"/>
              </a:rPr>
              <a:t>i) = X3(i) X2(i) X1(i) X0(i)</a:t>
            </a:r>
          </a:p>
          <a:p>
            <a:r>
              <a:rPr lang="en-US" sz="1200" kern="1200" baseline="0" dirty="0" smtClean="0">
                <a:solidFill>
                  <a:schemeClr val="tx1"/>
                </a:solidFill>
                <a:latin typeface="+mn-lt"/>
                <a:ea typeface="+mn-ea"/>
                <a:cs typeface="+mn-cs"/>
              </a:rPr>
              <a:t>where  is exclusive-OR function.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Suppose that drive X1 has failed. If we add X4(</a:t>
            </a:r>
            <a:r>
              <a:rPr lang="en-US" sz="1200" i="1" kern="1200" baseline="0" dirty="0" smtClean="0">
                <a:solidFill>
                  <a:schemeClr val="tx1"/>
                </a:solidFill>
                <a:latin typeface="+mn-lt"/>
                <a:ea typeface="+mn-ea"/>
                <a:cs typeface="+mn-cs"/>
              </a:rPr>
              <a:t>i) X1(i) to both sides of the</a:t>
            </a:r>
          </a:p>
          <a:p>
            <a:r>
              <a:rPr lang="en-US" sz="1200" kern="1200" baseline="0" dirty="0" smtClean="0">
                <a:solidFill>
                  <a:schemeClr val="tx1"/>
                </a:solidFill>
                <a:latin typeface="+mn-lt"/>
                <a:ea typeface="+mn-ea"/>
                <a:cs typeface="+mn-cs"/>
              </a:rPr>
              <a:t>preceding equation, we get</a:t>
            </a:r>
          </a:p>
          <a:p>
            <a:r>
              <a:rPr lang="en-US" sz="1200" kern="1200" baseline="0" dirty="0" smtClean="0">
                <a:solidFill>
                  <a:schemeClr val="tx1"/>
                </a:solidFill>
                <a:latin typeface="+mn-lt"/>
                <a:ea typeface="+mn-ea"/>
                <a:cs typeface="+mn-cs"/>
              </a:rPr>
              <a:t>X1(</a:t>
            </a:r>
            <a:r>
              <a:rPr lang="en-US" sz="1200" i="1" kern="1200" baseline="0" dirty="0" smtClean="0">
                <a:solidFill>
                  <a:schemeClr val="tx1"/>
                </a:solidFill>
                <a:latin typeface="+mn-lt"/>
                <a:ea typeface="+mn-ea"/>
                <a:cs typeface="+mn-cs"/>
              </a:rPr>
              <a:t>i) = X4(i) X3(i) X2(i) X0(i)</a:t>
            </a:r>
          </a:p>
          <a:p>
            <a:r>
              <a:rPr lang="en-US" sz="1200" kern="1200" baseline="0" dirty="0" smtClean="0">
                <a:solidFill>
                  <a:schemeClr val="tx1"/>
                </a:solidFill>
                <a:latin typeface="+mn-lt"/>
                <a:ea typeface="+mn-ea"/>
                <a:cs typeface="+mn-cs"/>
              </a:rPr>
              <a:t>Thus, the contents of each strip of data on X1 can be regenerated from the contents</a:t>
            </a:r>
          </a:p>
          <a:p>
            <a:r>
              <a:rPr lang="en-US" sz="1200" kern="1200" baseline="0" dirty="0" smtClean="0">
                <a:solidFill>
                  <a:schemeClr val="tx1"/>
                </a:solidFill>
                <a:latin typeface="+mn-lt"/>
                <a:ea typeface="+mn-ea"/>
                <a:cs typeface="+mn-cs"/>
              </a:rPr>
              <a:t>of the corresponding strips on the remaining disks in the array. This principle is true</a:t>
            </a:r>
          </a:p>
          <a:p>
            <a:r>
              <a:rPr lang="en-US" sz="1200" kern="1200" baseline="0" dirty="0" smtClean="0">
                <a:solidFill>
                  <a:schemeClr val="tx1"/>
                </a:solidFill>
                <a:latin typeface="+mn-lt"/>
                <a:ea typeface="+mn-ea"/>
                <a:cs typeface="+mn-cs"/>
              </a:rPr>
              <a:t>for RAID levels 3 through 6.</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event of a disk failure, all of the data are still available in what is referred</a:t>
            </a:r>
          </a:p>
          <a:p>
            <a:r>
              <a:rPr lang="en-US" sz="1200" kern="1200" baseline="0" dirty="0" smtClean="0">
                <a:solidFill>
                  <a:schemeClr val="tx1"/>
                </a:solidFill>
                <a:latin typeface="+mn-lt"/>
                <a:ea typeface="+mn-ea"/>
                <a:cs typeface="+mn-cs"/>
              </a:rPr>
              <a:t>to as reduced mode. In this mode, for reads, the missing data are regenerated on the</a:t>
            </a:r>
          </a:p>
          <a:p>
            <a:r>
              <a:rPr lang="en-US" sz="1200" kern="1200" baseline="0" dirty="0" smtClean="0">
                <a:solidFill>
                  <a:schemeClr val="tx1"/>
                </a:solidFill>
                <a:latin typeface="+mn-lt"/>
                <a:ea typeface="+mn-ea"/>
                <a:cs typeface="+mn-cs"/>
              </a:rPr>
              <a:t>fly using the exclusive-OR calculation. When data are written to a reduced RAID 3</a:t>
            </a:r>
          </a:p>
          <a:p>
            <a:r>
              <a:rPr lang="en-US" sz="1200" kern="1200" baseline="0" dirty="0" smtClean="0">
                <a:solidFill>
                  <a:schemeClr val="tx1"/>
                </a:solidFill>
                <a:latin typeface="+mn-lt"/>
                <a:ea typeface="+mn-ea"/>
                <a:cs typeface="+mn-cs"/>
              </a:rPr>
              <a:t>array, consistency of the parity must be maintained for later regeneration. Return to</a:t>
            </a:r>
          </a:p>
          <a:p>
            <a:r>
              <a:rPr lang="en-US" sz="1200" kern="1200" baseline="0" dirty="0" smtClean="0">
                <a:solidFill>
                  <a:schemeClr val="tx1"/>
                </a:solidFill>
                <a:latin typeface="+mn-lt"/>
                <a:ea typeface="+mn-ea"/>
                <a:cs typeface="+mn-cs"/>
              </a:rPr>
              <a:t>full operation requires that the failed disk be replaced and the entire contents of the</a:t>
            </a:r>
          </a:p>
          <a:p>
            <a:r>
              <a:rPr lang="en-US" sz="1200" kern="1200" baseline="0" dirty="0" smtClean="0">
                <a:solidFill>
                  <a:schemeClr val="tx1"/>
                </a:solidFill>
                <a:latin typeface="+mn-lt"/>
                <a:ea typeface="+mn-ea"/>
                <a:cs typeface="+mn-cs"/>
              </a:rPr>
              <a:t>failed disk be regenerated on the new disk.</a:t>
            </a:r>
          </a:p>
          <a:p>
            <a:endParaRPr lang="en-US" sz="1200" b="1" i="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PERFORMANCE Because data are striped in very small strips, RAID 3 can achieve</a:t>
            </a:r>
          </a:p>
          <a:p>
            <a:r>
              <a:rPr lang="en-US" sz="1200" kern="1200" baseline="0" dirty="0" smtClean="0">
                <a:solidFill>
                  <a:schemeClr val="tx1"/>
                </a:solidFill>
                <a:latin typeface="+mn-lt"/>
                <a:ea typeface="+mn-ea"/>
                <a:cs typeface="+mn-cs"/>
              </a:rPr>
              <a:t>very high data transfer rates. Any I/O request will involve the parallel transfer of</a:t>
            </a:r>
          </a:p>
          <a:p>
            <a:r>
              <a:rPr lang="en-US" sz="1200" kern="1200" baseline="0" dirty="0" smtClean="0">
                <a:solidFill>
                  <a:schemeClr val="tx1"/>
                </a:solidFill>
                <a:latin typeface="+mn-lt"/>
                <a:ea typeface="+mn-ea"/>
                <a:cs typeface="+mn-cs"/>
              </a:rPr>
              <a:t>data from all of the data disks. For large transfers, the performance improvement is</a:t>
            </a:r>
          </a:p>
          <a:p>
            <a:r>
              <a:rPr lang="en-US" sz="1200" kern="1200" baseline="0" dirty="0" smtClean="0">
                <a:solidFill>
                  <a:schemeClr val="tx1"/>
                </a:solidFill>
                <a:latin typeface="+mn-lt"/>
                <a:ea typeface="+mn-ea"/>
                <a:cs typeface="+mn-cs"/>
              </a:rPr>
              <a:t>especially noticeable. On the other hand, only one I/O request can be executed at a</a:t>
            </a:r>
          </a:p>
          <a:p>
            <a:r>
              <a:rPr lang="en-US" sz="1200" kern="1200" baseline="0" dirty="0" smtClean="0">
                <a:solidFill>
                  <a:schemeClr val="tx1"/>
                </a:solidFill>
                <a:latin typeface="+mn-lt"/>
                <a:ea typeface="+mn-ea"/>
                <a:cs typeface="+mn-cs"/>
              </a:rPr>
              <a:t>time. Thus, in a transaction-oriented environment, performance suffers.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RAID levels 4 through 6 make use of an independent access technique. In an independent</a:t>
            </a:r>
          </a:p>
          <a:p>
            <a:r>
              <a:rPr lang="en-US" sz="1200" kern="1200" baseline="0" dirty="0" smtClean="0">
                <a:solidFill>
                  <a:schemeClr val="tx1"/>
                </a:solidFill>
                <a:latin typeface="+mn-lt"/>
                <a:ea typeface="+mn-ea"/>
                <a:cs typeface="+mn-cs"/>
              </a:rPr>
              <a:t>access array, each member disk operates independently, so that separate</a:t>
            </a:r>
          </a:p>
          <a:p>
            <a:r>
              <a:rPr lang="en-US" sz="1200" kern="1200" baseline="0" dirty="0" smtClean="0">
                <a:solidFill>
                  <a:schemeClr val="tx1"/>
                </a:solidFill>
                <a:latin typeface="+mn-lt"/>
                <a:ea typeface="+mn-ea"/>
                <a:cs typeface="+mn-cs"/>
              </a:rPr>
              <a:t>I/O requests can be satisfied in parallel. Because of this, independent access arrays</a:t>
            </a:r>
          </a:p>
          <a:p>
            <a:r>
              <a:rPr lang="en-US" sz="1200" kern="1200" baseline="0" dirty="0" smtClean="0">
                <a:solidFill>
                  <a:schemeClr val="tx1"/>
                </a:solidFill>
                <a:latin typeface="+mn-lt"/>
                <a:ea typeface="+mn-ea"/>
                <a:cs typeface="+mn-cs"/>
              </a:rPr>
              <a:t>are more suitable for applications that require high I/O request rates and are relatively</a:t>
            </a:r>
          </a:p>
          <a:p>
            <a:r>
              <a:rPr lang="en-US" sz="1200" kern="1200" baseline="0" dirty="0" smtClean="0">
                <a:solidFill>
                  <a:schemeClr val="tx1"/>
                </a:solidFill>
                <a:latin typeface="+mn-lt"/>
                <a:ea typeface="+mn-ea"/>
                <a:cs typeface="+mn-cs"/>
              </a:rPr>
              <a:t>less suited for applications that require high data transfer rates.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in the other RAID schemes, data striping is used. In the case of RAID</a:t>
            </a:r>
          </a:p>
          <a:p>
            <a:r>
              <a:rPr lang="en-US" sz="1200" kern="1200" baseline="0" dirty="0" smtClean="0">
                <a:solidFill>
                  <a:schemeClr val="tx1"/>
                </a:solidFill>
                <a:latin typeface="+mn-lt"/>
                <a:ea typeface="+mn-ea"/>
                <a:cs typeface="+mn-cs"/>
              </a:rPr>
              <a:t>4 through 6, the strips are relatively large. With RAID 4, a bit-by-bit parity strip</a:t>
            </a:r>
          </a:p>
          <a:p>
            <a:r>
              <a:rPr lang="en-US" sz="1200" kern="1200" baseline="0" dirty="0" smtClean="0">
                <a:solidFill>
                  <a:schemeClr val="tx1"/>
                </a:solidFill>
                <a:latin typeface="+mn-lt"/>
                <a:ea typeface="+mn-ea"/>
                <a:cs typeface="+mn-cs"/>
              </a:rPr>
              <a:t>is calculated across corresponding strips on each data disk, and the parity bits are</a:t>
            </a:r>
          </a:p>
          <a:p>
            <a:r>
              <a:rPr lang="en-US" sz="1200" kern="1200" baseline="0" dirty="0" smtClean="0">
                <a:solidFill>
                  <a:schemeClr val="tx1"/>
                </a:solidFill>
                <a:latin typeface="+mn-lt"/>
                <a:ea typeface="+mn-ea"/>
                <a:cs typeface="+mn-cs"/>
              </a:rPr>
              <a:t>stored in the corresponding strip on the parity disk.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RAID 4 involves a write penalty when an I/O write request of small size is performed.</a:t>
            </a:r>
          </a:p>
          <a:p>
            <a:r>
              <a:rPr lang="en-US" sz="1200" kern="1200" baseline="0" dirty="0" smtClean="0">
                <a:solidFill>
                  <a:schemeClr val="tx1"/>
                </a:solidFill>
                <a:latin typeface="+mn-lt"/>
                <a:ea typeface="+mn-ea"/>
                <a:cs typeface="+mn-cs"/>
              </a:rPr>
              <a:t>Each time that a write occurs, the array management software must update</a:t>
            </a:r>
          </a:p>
          <a:p>
            <a:r>
              <a:rPr lang="en-US" sz="1200" kern="1200" baseline="0" dirty="0" smtClean="0">
                <a:solidFill>
                  <a:schemeClr val="tx1"/>
                </a:solidFill>
                <a:latin typeface="+mn-lt"/>
                <a:ea typeface="+mn-ea"/>
                <a:cs typeface="+mn-cs"/>
              </a:rPr>
              <a:t>not only the user data but also the corresponding parity bits. Consider an array of</a:t>
            </a:r>
          </a:p>
          <a:p>
            <a:r>
              <a:rPr lang="en-US" sz="1200" kern="1200" baseline="0" dirty="0" smtClean="0">
                <a:solidFill>
                  <a:schemeClr val="tx1"/>
                </a:solidFill>
                <a:latin typeface="+mn-lt"/>
                <a:ea typeface="+mn-ea"/>
                <a:cs typeface="+mn-cs"/>
              </a:rPr>
              <a:t>five drives in which X0 through X3 contain data and X4 is the parity disk. Suppose</a:t>
            </a:r>
          </a:p>
          <a:p>
            <a:r>
              <a:rPr lang="en-US" sz="1200" kern="1200" baseline="0" dirty="0" smtClean="0">
                <a:solidFill>
                  <a:schemeClr val="tx1"/>
                </a:solidFill>
                <a:latin typeface="+mn-lt"/>
                <a:ea typeface="+mn-ea"/>
                <a:cs typeface="+mn-cs"/>
              </a:rPr>
              <a:t>that a write is performed that only involves a strip on disk X1. Initially, for each bit</a:t>
            </a:r>
          </a:p>
          <a:p>
            <a:r>
              <a:rPr lang="en-US" sz="1200" i="1" kern="1200" baseline="0" dirty="0" smtClean="0">
                <a:solidFill>
                  <a:schemeClr val="tx1"/>
                </a:solidFill>
                <a:latin typeface="+mn-lt"/>
                <a:ea typeface="+mn-ea"/>
                <a:cs typeface="+mn-cs"/>
              </a:rPr>
              <a:t>i , we have the following relationship:</a:t>
            </a:r>
          </a:p>
          <a:p>
            <a:r>
              <a:rPr lang="en-US" sz="1200" kern="1200" baseline="0" dirty="0" smtClean="0">
                <a:solidFill>
                  <a:schemeClr val="tx1"/>
                </a:solidFill>
                <a:latin typeface="+mn-lt"/>
                <a:ea typeface="+mn-ea"/>
                <a:cs typeface="+mn-cs"/>
              </a:rPr>
              <a:t>X4(</a:t>
            </a:r>
            <a:r>
              <a:rPr lang="en-US" sz="1200" i="1" kern="1200" baseline="0" dirty="0" smtClean="0">
                <a:solidFill>
                  <a:schemeClr val="tx1"/>
                </a:solidFill>
                <a:latin typeface="+mn-lt"/>
                <a:ea typeface="+mn-ea"/>
                <a:cs typeface="+mn-cs"/>
              </a:rPr>
              <a:t>i) = X3(i) X2(i) X1(i) X0(i) </a:t>
            </a:r>
            <a:r>
              <a:rPr lang="en-US" sz="1200" b="1" i="1" kern="1200" baseline="0" dirty="0" smtClean="0">
                <a:solidFill>
                  <a:schemeClr val="tx1"/>
                </a:solidFill>
                <a:latin typeface="+mn-lt"/>
                <a:ea typeface="+mn-ea"/>
                <a:cs typeface="+mn-cs"/>
              </a:rPr>
              <a:t>(11.1)</a:t>
            </a:r>
          </a:p>
          <a:p>
            <a:r>
              <a:rPr lang="en-US" sz="1200" kern="1200" baseline="0" dirty="0" smtClean="0">
                <a:solidFill>
                  <a:schemeClr val="tx1"/>
                </a:solidFill>
                <a:latin typeface="+mn-lt"/>
                <a:ea typeface="+mn-ea"/>
                <a:cs typeface="+mn-cs"/>
              </a:rPr>
              <a:t>After the update, with potentially altered bits indicated by a prime symbol:</a:t>
            </a:r>
          </a:p>
          <a:p>
            <a:r>
              <a:rPr lang="en-US" sz="1200" kern="1200" baseline="0" dirty="0" smtClean="0">
                <a:solidFill>
                  <a:schemeClr val="tx1"/>
                </a:solidFill>
                <a:latin typeface="+mn-lt"/>
                <a:ea typeface="+mn-ea"/>
                <a:cs typeface="+mn-cs"/>
              </a:rPr>
              <a:t>X4=(</a:t>
            </a:r>
            <a:r>
              <a:rPr lang="en-US" sz="1200" i="1" kern="1200" baseline="0" dirty="0" smtClean="0">
                <a:solidFill>
                  <a:schemeClr val="tx1"/>
                </a:solidFill>
                <a:latin typeface="+mn-lt"/>
                <a:ea typeface="+mn-ea"/>
                <a:cs typeface="+mn-cs"/>
              </a:rPr>
              <a:t>i) = X3(i) X2(i) X1=(i) X0(i)</a:t>
            </a:r>
          </a:p>
          <a:p>
            <a:r>
              <a:rPr lang="en-US" sz="1200" kern="1200" baseline="0" dirty="0" smtClean="0">
                <a:solidFill>
                  <a:schemeClr val="tx1"/>
                </a:solidFill>
                <a:latin typeface="+mn-lt"/>
                <a:ea typeface="+mn-ea"/>
                <a:cs typeface="+mn-cs"/>
              </a:rPr>
              <a:t>= X3(</a:t>
            </a:r>
            <a:r>
              <a:rPr lang="en-US" sz="1200" i="1" kern="1200" baseline="0" dirty="0" smtClean="0">
                <a:solidFill>
                  <a:schemeClr val="tx1"/>
                </a:solidFill>
                <a:latin typeface="+mn-lt"/>
                <a:ea typeface="+mn-ea"/>
                <a:cs typeface="+mn-cs"/>
              </a:rPr>
              <a:t>i) X2(i) X1=(i) X0(i) X1(i) X1(i)</a:t>
            </a:r>
          </a:p>
          <a:p>
            <a:r>
              <a:rPr lang="en-US" sz="1200" kern="1200" baseline="0" dirty="0" smtClean="0">
                <a:solidFill>
                  <a:schemeClr val="tx1"/>
                </a:solidFill>
                <a:latin typeface="+mn-lt"/>
                <a:ea typeface="+mn-ea"/>
                <a:cs typeface="+mn-cs"/>
              </a:rPr>
              <a:t>= X3(</a:t>
            </a:r>
            <a:r>
              <a:rPr lang="en-US" sz="1200" i="1" kern="1200" baseline="0" dirty="0" smtClean="0">
                <a:solidFill>
                  <a:schemeClr val="tx1"/>
                </a:solidFill>
                <a:latin typeface="+mn-lt"/>
                <a:ea typeface="+mn-ea"/>
                <a:cs typeface="+mn-cs"/>
              </a:rPr>
              <a:t>i) X2(i) X1 (i) X0(i) X1(i) X1=(i)</a:t>
            </a:r>
          </a:p>
          <a:p>
            <a:r>
              <a:rPr lang="en-US" sz="1200" kern="1200" baseline="0" dirty="0" smtClean="0">
                <a:solidFill>
                  <a:schemeClr val="tx1"/>
                </a:solidFill>
                <a:latin typeface="+mn-lt"/>
                <a:ea typeface="+mn-ea"/>
                <a:cs typeface="+mn-cs"/>
              </a:rPr>
              <a:t>= X4(</a:t>
            </a:r>
            <a:r>
              <a:rPr lang="en-US" sz="1200" i="1" kern="1200" baseline="0" dirty="0" smtClean="0">
                <a:solidFill>
                  <a:schemeClr val="tx1"/>
                </a:solidFill>
                <a:latin typeface="+mn-lt"/>
                <a:ea typeface="+mn-ea"/>
                <a:cs typeface="+mn-cs"/>
              </a:rPr>
              <a:t>i) X1(i) X1=(i)</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preceding set of equations is derived as follows. The first line shows that</a:t>
            </a:r>
          </a:p>
          <a:p>
            <a:r>
              <a:rPr lang="en-US" sz="1200" kern="1200" baseline="0" dirty="0" smtClean="0">
                <a:solidFill>
                  <a:schemeClr val="tx1"/>
                </a:solidFill>
                <a:latin typeface="+mn-lt"/>
                <a:ea typeface="+mn-ea"/>
                <a:cs typeface="+mn-cs"/>
              </a:rPr>
              <a:t>a change in X1 will also affect the parity disk X4. In the second line, we add the</a:t>
            </a:r>
          </a:p>
          <a:p>
            <a:r>
              <a:rPr lang="en-US" sz="1200" kern="1200" baseline="0" dirty="0" smtClean="0">
                <a:solidFill>
                  <a:schemeClr val="tx1"/>
                </a:solidFill>
                <a:latin typeface="+mn-lt"/>
                <a:ea typeface="+mn-ea"/>
                <a:cs typeface="+mn-cs"/>
              </a:rPr>
              <a:t>terms [ X1(</a:t>
            </a:r>
            <a:r>
              <a:rPr lang="en-US" sz="1200" i="1" kern="1200" baseline="0" dirty="0" smtClean="0">
                <a:solidFill>
                  <a:schemeClr val="tx1"/>
                </a:solidFill>
                <a:latin typeface="+mn-lt"/>
                <a:ea typeface="+mn-ea"/>
                <a:cs typeface="+mn-cs"/>
              </a:rPr>
              <a:t>i) X1(i)] . Because the exclusive-OR of any quantity with itself</a:t>
            </a:r>
          </a:p>
          <a:p>
            <a:r>
              <a:rPr lang="en-US" sz="1200" kern="1200" baseline="0" dirty="0" smtClean="0">
                <a:solidFill>
                  <a:schemeClr val="tx1"/>
                </a:solidFill>
                <a:latin typeface="+mn-lt"/>
                <a:ea typeface="+mn-ea"/>
                <a:cs typeface="+mn-cs"/>
              </a:rPr>
              <a:t>is 0, this does not affect the equation. However, it is a convenience that is used to</a:t>
            </a:r>
          </a:p>
          <a:p>
            <a:r>
              <a:rPr lang="en-US" sz="1200" kern="1200" baseline="0" dirty="0" smtClean="0">
                <a:solidFill>
                  <a:schemeClr val="tx1"/>
                </a:solidFill>
                <a:latin typeface="+mn-lt"/>
                <a:ea typeface="+mn-ea"/>
                <a:cs typeface="+mn-cs"/>
              </a:rPr>
              <a:t>create the third line, by reordering. Finally, Equation ( 11.1 ) is used to replace the</a:t>
            </a:r>
          </a:p>
          <a:p>
            <a:r>
              <a:rPr lang="en-US" sz="1200" kern="1200" baseline="0" dirty="0" smtClean="0">
                <a:solidFill>
                  <a:schemeClr val="tx1"/>
                </a:solidFill>
                <a:latin typeface="+mn-lt"/>
                <a:ea typeface="+mn-ea"/>
                <a:cs typeface="+mn-cs"/>
              </a:rPr>
              <a:t>first four terms by X4( </a:t>
            </a:r>
            <a:r>
              <a:rPr lang="en-US" sz="1200" i="1" kern="1200" baseline="0" dirty="0" smtClean="0">
                <a:solidFill>
                  <a:schemeClr val="tx1"/>
                </a:solidFill>
                <a:latin typeface="+mn-lt"/>
                <a:ea typeface="+mn-ea"/>
                <a:cs typeface="+mn-cs"/>
              </a:rPr>
              <a:t>i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calculate the new parity, the array management software must read the old</a:t>
            </a:r>
          </a:p>
          <a:p>
            <a:r>
              <a:rPr lang="en-US" sz="1200" kern="1200" baseline="0" dirty="0" smtClean="0">
                <a:solidFill>
                  <a:schemeClr val="tx1"/>
                </a:solidFill>
                <a:latin typeface="+mn-lt"/>
                <a:ea typeface="+mn-ea"/>
                <a:cs typeface="+mn-cs"/>
              </a:rPr>
              <a:t>user strip and the old parity strip. Then it can update these two strips with the new</a:t>
            </a:r>
          </a:p>
          <a:p>
            <a:r>
              <a:rPr lang="en-US" sz="1200" kern="1200" baseline="0" dirty="0" smtClean="0">
                <a:solidFill>
                  <a:schemeClr val="tx1"/>
                </a:solidFill>
                <a:latin typeface="+mn-lt"/>
                <a:ea typeface="+mn-ea"/>
                <a:cs typeface="+mn-cs"/>
              </a:rPr>
              <a:t>data and the newly calculated parity. Thus, each strip write involves two reads and</a:t>
            </a:r>
          </a:p>
          <a:p>
            <a:r>
              <a:rPr lang="en-US" sz="1200" kern="1200" baseline="0" dirty="0" smtClean="0">
                <a:solidFill>
                  <a:schemeClr val="tx1"/>
                </a:solidFill>
                <a:latin typeface="+mn-lt"/>
                <a:ea typeface="+mn-ea"/>
                <a:cs typeface="+mn-cs"/>
              </a:rPr>
              <a:t>two writes.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a larger size I/O write that involves strips on all disk drives, parity</a:t>
            </a:r>
          </a:p>
          <a:p>
            <a:r>
              <a:rPr lang="en-US" sz="1200" kern="1200" baseline="0" dirty="0" smtClean="0">
                <a:solidFill>
                  <a:schemeClr val="tx1"/>
                </a:solidFill>
                <a:latin typeface="+mn-lt"/>
                <a:ea typeface="+mn-ea"/>
                <a:cs typeface="+mn-cs"/>
              </a:rPr>
              <a:t>is easily computed by calculation using only the new data bits. Thus, the parity drive</a:t>
            </a:r>
          </a:p>
          <a:p>
            <a:r>
              <a:rPr lang="en-US" sz="1200" kern="1200" baseline="0" dirty="0" smtClean="0">
                <a:solidFill>
                  <a:schemeClr val="tx1"/>
                </a:solidFill>
                <a:latin typeface="+mn-lt"/>
                <a:ea typeface="+mn-ea"/>
                <a:cs typeface="+mn-cs"/>
              </a:rPr>
              <a:t>can be updated in parallel with the data drives and there are no extra reads or writes.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any case, every write operation must involve the parity disk, which therefore</a:t>
            </a:r>
          </a:p>
          <a:p>
            <a:r>
              <a:rPr lang="en-US" sz="1200" kern="1200" baseline="0" dirty="0" smtClean="0">
                <a:solidFill>
                  <a:schemeClr val="tx1"/>
                </a:solidFill>
                <a:latin typeface="+mn-lt"/>
                <a:ea typeface="+mn-ea"/>
                <a:cs typeface="+mn-cs"/>
              </a:rPr>
              <a:t>can become a bottleneck.</a:t>
            </a: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great differences across classes and even substantial differences</a:t>
            </a:r>
          </a:p>
          <a:p>
            <a:r>
              <a:rPr lang="en-US" sz="1200" kern="1200" baseline="0" dirty="0" smtClean="0">
                <a:solidFill>
                  <a:schemeClr val="tx1"/>
                </a:solidFill>
                <a:latin typeface="+mn-lt"/>
                <a:ea typeface="+mn-ea"/>
                <a:cs typeface="+mn-cs"/>
              </a:rPr>
              <a:t>within each class. Among the key differences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rate: There may be differences of several orders of magnitude between</a:t>
            </a:r>
          </a:p>
          <a:p>
            <a:r>
              <a:rPr lang="en-US" sz="1200" kern="1200" baseline="0" dirty="0" smtClean="0">
                <a:solidFill>
                  <a:schemeClr val="tx1"/>
                </a:solidFill>
                <a:latin typeface="+mn-lt"/>
                <a:ea typeface="+mn-ea"/>
                <a:cs typeface="+mn-cs"/>
              </a:rPr>
              <a:t>the data transfer rates. Figure 11.1 gives some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The use to which a device is put has an influence on the software</a:t>
            </a:r>
          </a:p>
          <a:p>
            <a:r>
              <a:rPr lang="en-US" sz="1200" kern="1200" baseline="0" dirty="0" smtClean="0">
                <a:solidFill>
                  <a:schemeClr val="tx1"/>
                </a:solidFill>
                <a:latin typeface="+mn-lt"/>
                <a:ea typeface="+mn-ea"/>
                <a:cs typeface="+mn-cs"/>
              </a:rPr>
              <a:t>and policies in the operating system and supporting utilities. For example, a</a:t>
            </a:r>
          </a:p>
          <a:p>
            <a:r>
              <a:rPr lang="en-US" sz="1200" kern="1200" baseline="0" dirty="0" smtClean="0">
                <a:solidFill>
                  <a:schemeClr val="tx1"/>
                </a:solidFill>
                <a:latin typeface="+mn-lt"/>
                <a:ea typeface="+mn-ea"/>
                <a:cs typeface="+mn-cs"/>
              </a:rPr>
              <a:t>disk used for files requires the support of file management software. A disk</a:t>
            </a:r>
          </a:p>
          <a:p>
            <a:r>
              <a:rPr lang="en-US" sz="1200" kern="1200" baseline="0" dirty="0" smtClean="0">
                <a:solidFill>
                  <a:schemeClr val="tx1"/>
                </a:solidFill>
                <a:latin typeface="+mn-lt"/>
                <a:ea typeface="+mn-ea"/>
                <a:cs typeface="+mn-cs"/>
              </a:rPr>
              <a:t>used as a backing store for pages in a virtual memory scheme depends on the</a:t>
            </a:r>
          </a:p>
          <a:p>
            <a:r>
              <a:rPr lang="en-US" sz="1200" kern="1200" baseline="0" dirty="0" smtClean="0">
                <a:solidFill>
                  <a:schemeClr val="tx1"/>
                </a:solidFill>
                <a:latin typeface="+mn-lt"/>
                <a:ea typeface="+mn-ea"/>
                <a:cs typeface="+mn-cs"/>
              </a:rPr>
              <a:t>use of virtual memory hardware and software. Furthermore, these applications</a:t>
            </a:r>
          </a:p>
          <a:p>
            <a:r>
              <a:rPr lang="en-US" sz="1200" kern="1200" baseline="0" dirty="0" smtClean="0">
                <a:solidFill>
                  <a:schemeClr val="tx1"/>
                </a:solidFill>
                <a:latin typeface="+mn-lt"/>
                <a:ea typeface="+mn-ea"/>
                <a:cs typeface="+mn-cs"/>
              </a:rPr>
              <a:t>have an impact on disk scheduling algorithms (discussed later in this</a:t>
            </a:r>
          </a:p>
          <a:p>
            <a:r>
              <a:rPr lang="en-US" sz="1200" kern="1200" baseline="0" dirty="0" smtClean="0">
                <a:solidFill>
                  <a:schemeClr val="tx1"/>
                </a:solidFill>
                <a:latin typeface="+mn-lt"/>
                <a:ea typeface="+mn-ea"/>
                <a:cs typeface="+mn-cs"/>
              </a:rPr>
              <a:t>chapter). As another example, a terminal may be used by an ordinary user or a</a:t>
            </a:r>
          </a:p>
          <a:p>
            <a:r>
              <a:rPr lang="en-US" sz="1200" kern="1200" baseline="0" dirty="0" smtClean="0">
                <a:solidFill>
                  <a:schemeClr val="tx1"/>
                </a:solidFill>
                <a:latin typeface="+mn-lt"/>
                <a:ea typeface="+mn-ea"/>
                <a:cs typeface="+mn-cs"/>
              </a:rPr>
              <a:t>system administrator. These uses imply different privilege levels and perhaps</a:t>
            </a:r>
          </a:p>
          <a:p>
            <a:r>
              <a:rPr lang="en-US" sz="1200" kern="1200" baseline="0" dirty="0" smtClean="0">
                <a:solidFill>
                  <a:schemeClr val="tx1"/>
                </a:solidFill>
                <a:latin typeface="+mn-lt"/>
                <a:ea typeface="+mn-ea"/>
                <a:cs typeface="+mn-cs"/>
              </a:rPr>
              <a:t>different priorities in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Complexity of control: A printer requires a relatively simple control interface.</a:t>
            </a:r>
          </a:p>
          <a:p>
            <a:r>
              <a:rPr lang="en-US" sz="1200" kern="1200" baseline="0" dirty="0" smtClean="0">
                <a:solidFill>
                  <a:schemeClr val="tx1"/>
                </a:solidFill>
                <a:latin typeface="+mn-lt"/>
                <a:ea typeface="+mn-ea"/>
                <a:cs typeface="+mn-cs"/>
              </a:rPr>
              <a:t>A disk is much more complex. The effect of these differences on the operating</a:t>
            </a:r>
          </a:p>
          <a:p>
            <a:r>
              <a:rPr lang="en-US" sz="1200" kern="1200" baseline="0" dirty="0" smtClean="0">
                <a:solidFill>
                  <a:schemeClr val="tx1"/>
                </a:solidFill>
                <a:latin typeface="+mn-lt"/>
                <a:ea typeface="+mn-ea"/>
                <a:cs typeface="+mn-cs"/>
              </a:rPr>
              <a:t>system is filtered to some extent by the complexity of the I/O module that</a:t>
            </a:r>
          </a:p>
          <a:p>
            <a:r>
              <a:rPr lang="en-US" sz="1200" kern="1200" baseline="0" dirty="0" smtClean="0">
                <a:solidFill>
                  <a:schemeClr val="tx1"/>
                </a:solidFill>
                <a:latin typeface="+mn-lt"/>
                <a:ea typeface="+mn-ea"/>
                <a:cs typeface="+mn-cs"/>
              </a:rPr>
              <a:t>controls the device, as discussed in the next section.</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Unit of transfer: Data may be transferred as a stream of bytes or characters</a:t>
            </a:r>
          </a:p>
          <a:p>
            <a:r>
              <a:rPr lang="en-US" sz="1200" kern="1200" baseline="0" dirty="0" smtClean="0">
                <a:solidFill>
                  <a:schemeClr val="tx1"/>
                </a:solidFill>
                <a:latin typeface="+mn-lt"/>
                <a:ea typeface="+mn-ea"/>
                <a:cs typeface="+mn-cs"/>
              </a:rPr>
              <a:t>(e.g., terminal I/O) or in larger blocks (e.g., disk I/O).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representation: Different data encoding schemes are used by different</a:t>
            </a:r>
          </a:p>
          <a:p>
            <a:r>
              <a:rPr lang="en-US" sz="1200" kern="1200" baseline="0" dirty="0" smtClean="0">
                <a:solidFill>
                  <a:schemeClr val="tx1"/>
                </a:solidFill>
                <a:latin typeface="+mn-lt"/>
                <a:ea typeface="+mn-ea"/>
                <a:cs typeface="+mn-cs"/>
              </a:rPr>
              <a:t>devices, including differences in character code and parity conventions.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Error conditions: The nature of errors, the way in which they are reported,</a:t>
            </a:r>
          </a:p>
          <a:p>
            <a:r>
              <a:rPr lang="en-US" sz="1200" kern="1200" baseline="0" dirty="0" smtClean="0">
                <a:solidFill>
                  <a:schemeClr val="tx1"/>
                </a:solidFill>
                <a:latin typeface="+mn-lt"/>
                <a:ea typeface="+mn-ea"/>
                <a:cs typeface="+mn-cs"/>
              </a:rPr>
              <a:t>their consequences, and the available range of responses differ widely from</a:t>
            </a:r>
          </a:p>
          <a:p>
            <a:r>
              <a:rPr lang="en-US" sz="1200" kern="1200" baseline="0" dirty="0" smtClean="0">
                <a:solidFill>
                  <a:schemeClr val="tx1"/>
                </a:solidFill>
                <a:latin typeface="+mn-lt"/>
                <a:ea typeface="+mn-ea"/>
                <a:cs typeface="+mn-cs"/>
              </a:rPr>
              <a:t>one device to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diversity makes a uniform and consistent approach to I/O, both from the</a:t>
            </a:r>
          </a:p>
          <a:p>
            <a:r>
              <a:rPr lang="en-US" sz="1200" kern="1200" baseline="0" dirty="0" smtClean="0">
                <a:solidFill>
                  <a:schemeClr val="tx1"/>
                </a:solidFill>
                <a:latin typeface="+mn-lt"/>
                <a:ea typeface="+mn-ea"/>
                <a:cs typeface="+mn-cs"/>
              </a:rPr>
              <a:t>point of view of the operating system and from the point of view of user processes,</a:t>
            </a:r>
          </a:p>
          <a:p>
            <a:r>
              <a:rPr lang="en-US" sz="1200" kern="1200" baseline="0" dirty="0" smtClean="0">
                <a:solidFill>
                  <a:schemeClr val="tx1"/>
                </a:solidFill>
                <a:latin typeface="+mn-lt"/>
                <a:ea typeface="+mn-ea"/>
                <a:cs typeface="+mn-cs"/>
              </a:rPr>
              <a:t>difficult to achieve.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RAID 5 is organized in a similar fashion to RAID 4. The difference is that RAID</a:t>
            </a:r>
          </a:p>
          <a:p>
            <a:r>
              <a:rPr lang="en-US" sz="1200" kern="1200" baseline="0" dirty="0" smtClean="0">
                <a:solidFill>
                  <a:schemeClr val="tx1"/>
                </a:solidFill>
                <a:latin typeface="+mn-lt"/>
                <a:ea typeface="+mn-ea"/>
                <a:cs typeface="+mn-cs"/>
              </a:rPr>
              <a:t>5 distributes the parity strips across all disks. A typical allocation is a round-robin</a:t>
            </a:r>
          </a:p>
          <a:p>
            <a:r>
              <a:rPr lang="en-US" sz="1200" kern="1200" baseline="0" dirty="0" smtClean="0">
                <a:solidFill>
                  <a:schemeClr val="tx1"/>
                </a:solidFill>
                <a:latin typeface="+mn-lt"/>
                <a:ea typeface="+mn-ea"/>
                <a:cs typeface="+mn-cs"/>
              </a:rPr>
              <a:t>scheme, as illustrated in Figure 11.8f . For an </a:t>
            </a:r>
            <a:r>
              <a:rPr lang="en-US" sz="1200" i="1" kern="1200" baseline="0" dirty="0" smtClean="0">
                <a:solidFill>
                  <a:schemeClr val="tx1"/>
                </a:solidFill>
                <a:latin typeface="+mn-lt"/>
                <a:ea typeface="+mn-ea"/>
                <a:cs typeface="+mn-cs"/>
              </a:rPr>
              <a:t>n -disk array, the parity strip is on a</a:t>
            </a:r>
          </a:p>
          <a:p>
            <a:r>
              <a:rPr lang="en-US" sz="1200" kern="1200" baseline="0" dirty="0" smtClean="0">
                <a:solidFill>
                  <a:schemeClr val="tx1"/>
                </a:solidFill>
                <a:latin typeface="+mn-lt"/>
                <a:ea typeface="+mn-ea"/>
                <a:cs typeface="+mn-cs"/>
              </a:rPr>
              <a:t>different disk for the first </a:t>
            </a:r>
            <a:r>
              <a:rPr lang="en-US" sz="1200" i="1" kern="1200" baseline="0" dirty="0" smtClean="0">
                <a:solidFill>
                  <a:schemeClr val="tx1"/>
                </a:solidFill>
                <a:latin typeface="+mn-lt"/>
                <a:ea typeface="+mn-ea"/>
                <a:cs typeface="+mn-cs"/>
              </a:rPr>
              <a:t>n stripes, and the pattern then repeats.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distribution of parity strips across all drives avoids the potential I/O</a:t>
            </a:r>
          </a:p>
          <a:p>
            <a:r>
              <a:rPr lang="en-US" sz="1200" kern="1200" baseline="0" dirty="0" smtClean="0">
                <a:solidFill>
                  <a:schemeClr val="tx1"/>
                </a:solidFill>
                <a:latin typeface="+mn-lt"/>
                <a:ea typeface="+mn-ea"/>
                <a:cs typeface="+mn-cs"/>
              </a:rPr>
              <a:t>bottleneck of the single parity disk found in RAID 4. Further, RAID 5 has the</a:t>
            </a:r>
          </a:p>
          <a:p>
            <a:r>
              <a:rPr lang="en-US" sz="1200" kern="1200" baseline="0" dirty="0" smtClean="0">
                <a:solidFill>
                  <a:schemeClr val="tx1"/>
                </a:solidFill>
                <a:latin typeface="+mn-lt"/>
                <a:ea typeface="+mn-ea"/>
                <a:cs typeface="+mn-cs"/>
              </a:rPr>
              <a:t>characteristic that the loss of any one disk does not result in data loss.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RAID 6 was introduced in a subsequent paper by the Berkeley researchers</a:t>
            </a:r>
          </a:p>
          <a:p>
            <a:r>
              <a:rPr lang="en-US" sz="1200" kern="1200" baseline="0" dirty="0" smtClean="0">
                <a:solidFill>
                  <a:schemeClr val="tx1"/>
                </a:solidFill>
                <a:latin typeface="+mn-lt"/>
                <a:ea typeface="+mn-ea"/>
                <a:cs typeface="+mn-cs"/>
              </a:rPr>
              <a:t>[KATZ89]. In the RAID 6 scheme, two different parity calculations are carried out</a:t>
            </a:r>
          </a:p>
          <a:p>
            <a:r>
              <a:rPr lang="en-US" sz="1200" kern="1200" baseline="0" dirty="0" smtClean="0">
                <a:solidFill>
                  <a:schemeClr val="tx1"/>
                </a:solidFill>
                <a:latin typeface="+mn-lt"/>
                <a:ea typeface="+mn-ea"/>
                <a:cs typeface="+mn-cs"/>
              </a:rPr>
              <a:t>and stored in separate blocks on different disks. Thus, a RAID 6 array whose user</a:t>
            </a:r>
          </a:p>
          <a:p>
            <a:r>
              <a:rPr lang="en-US" sz="1200" kern="1200" baseline="0" dirty="0" smtClean="0">
                <a:solidFill>
                  <a:schemeClr val="tx1"/>
                </a:solidFill>
                <a:latin typeface="+mn-lt"/>
                <a:ea typeface="+mn-ea"/>
                <a:cs typeface="+mn-cs"/>
              </a:rPr>
              <a:t>data require </a:t>
            </a:r>
            <a:r>
              <a:rPr lang="en-US" sz="1200" i="1" kern="1200" baseline="0" dirty="0" smtClean="0">
                <a:solidFill>
                  <a:schemeClr val="tx1"/>
                </a:solidFill>
                <a:latin typeface="+mn-lt"/>
                <a:ea typeface="+mn-ea"/>
                <a:cs typeface="+mn-cs"/>
              </a:rPr>
              <a:t>N disks consists of N + 2 disks.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11.8g illustrates the scheme. P and Q are two different data check algorithms.</a:t>
            </a:r>
          </a:p>
          <a:p>
            <a:r>
              <a:rPr lang="en-US" sz="1200" kern="1200" baseline="0" dirty="0" smtClean="0">
                <a:solidFill>
                  <a:schemeClr val="tx1"/>
                </a:solidFill>
                <a:latin typeface="+mn-lt"/>
                <a:ea typeface="+mn-ea"/>
                <a:cs typeface="+mn-cs"/>
              </a:rPr>
              <a:t>One of the two is the exclusive-OR calculation used in RAID 4 and 5. But</a:t>
            </a:r>
          </a:p>
          <a:p>
            <a:r>
              <a:rPr lang="en-US" sz="1200" kern="1200" baseline="0" dirty="0" smtClean="0">
                <a:solidFill>
                  <a:schemeClr val="tx1"/>
                </a:solidFill>
                <a:latin typeface="+mn-lt"/>
                <a:ea typeface="+mn-ea"/>
                <a:cs typeface="+mn-cs"/>
              </a:rPr>
              <a:t>the other is an independent data check algorithm. This makes it possible to regenerate</a:t>
            </a:r>
          </a:p>
          <a:p>
            <a:r>
              <a:rPr lang="en-US" sz="1200" kern="1200" baseline="0" dirty="0" smtClean="0">
                <a:solidFill>
                  <a:schemeClr val="tx1"/>
                </a:solidFill>
                <a:latin typeface="+mn-lt"/>
                <a:ea typeface="+mn-ea"/>
                <a:cs typeface="+mn-cs"/>
              </a:rPr>
              <a:t>data even if two disks containing user data fail.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advantage of RAID 6 is that it provides extremely high data availability.</a:t>
            </a:r>
          </a:p>
          <a:p>
            <a:r>
              <a:rPr lang="en-US" sz="1200" kern="1200" baseline="0" dirty="0" smtClean="0">
                <a:solidFill>
                  <a:schemeClr val="tx1"/>
                </a:solidFill>
                <a:latin typeface="+mn-lt"/>
                <a:ea typeface="+mn-ea"/>
                <a:cs typeface="+mn-cs"/>
              </a:rPr>
              <a:t>Three disks would have to fail within the MTTR (mean time to repair) interval to</a:t>
            </a:r>
          </a:p>
          <a:p>
            <a:r>
              <a:rPr lang="en-US" sz="1200" kern="1200" baseline="0" dirty="0" smtClean="0">
                <a:solidFill>
                  <a:schemeClr val="tx1"/>
                </a:solidFill>
                <a:latin typeface="+mn-lt"/>
                <a:ea typeface="+mn-ea"/>
                <a:cs typeface="+mn-cs"/>
              </a:rPr>
              <a:t>cause data to be lost. On the other hand, RAID 6 incurs a substantial write penalty,</a:t>
            </a:r>
          </a:p>
          <a:p>
            <a:r>
              <a:rPr lang="en-US" sz="1200" kern="1200" baseline="0" dirty="0" smtClean="0">
                <a:solidFill>
                  <a:schemeClr val="tx1"/>
                </a:solidFill>
                <a:latin typeface="+mn-lt"/>
                <a:ea typeface="+mn-ea"/>
                <a:cs typeface="+mn-cs"/>
              </a:rPr>
              <a:t>because each write affects two parity blocks. Performance benchmarks [EISC07]</a:t>
            </a:r>
          </a:p>
          <a:p>
            <a:r>
              <a:rPr lang="en-US" sz="1200" kern="1200" baseline="0" dirty="0" smtClean="0">
                <a:solidFill>
                  <a:schemeClr val="tx1"/>
                </a:solidFill>
                <a:latin typeface="+mn-lt"/>
                <a:ea typeface="+mn-ea"/>
                <a:cs typeface="+mn-cs"/>
              </a:rPr>
              <a:t>show a RAID 6 controller can suffer more than a 30% drop in overall write performance</a:t>
            </a:r>
          </a:p>
          <a:p>
            <a:r>
              <a:rPr lang="en-US" sz="1200" kern="1200" baseline="0" dirty="0" smtClean="0">
                <a:solidFill>
                  <a:schemeClr val="tx1"/>
                </a:solidFill>
                <a:latin typeface="+mn-lt"/>
                <a:ea typeface="+mn-ea"/>
                <a:cs typeface="+mn-cs"/>
              </a:rPr>
              <a:t>compared with a RAID 5 implementation. RAID 5 and RAID 6 read</a:t>
            </a:r>
          </a:p>
          <a:p>
            <a:r>
              <a:rPr lang="en-US" sz="1200" kern="1200" baseline="0" dirty="0" smtClean="0">
                <a:solidFill>
                  <a:schemeClr val="tx1"/>
                </a:solidFill>
                <a:latin typeface="+mn-lt"/>
                <a:ea typeface="+mn-ea"/>
                <a:cs typeface="+mn-cs"/>
              </a:rPr>
              <a:t>performance is comparable.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Section 1.6 and Appendix 1A, we summarized the principles of cache memory.</a:t>
            </a: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cache memory is usually used to apply to a memory that is smaller and</a:t>
            </a:r>
          </a:p>
          <a:p>
            <a:r>
              <a:rPr lang="en-US" sz="1200" kern="1200" baseline="0" dirty="0" smtClean="0">
                <a:solidFill>
                  <a:schemeClr val="tx1"/>
                </a:solidFill>
                <a:latin typeface="+mn-lt"/>
                <a:ea typeface="+mn-ea"/>
                <a:cs typeface="+mn-cs"/>
              </a:rPr>
              <a:t>faster than main memory and that is interposed between main memory and the</a:t>
            </a:r>
          </a:p>
          <a:p>
            <a:r>
              <a:rPr lang="en-US" sz="1200" kern="1200" baseline="0" dirty="0" smtClean="0">
                <a:solidFill>
                  <a:schemeClr val="tx1"/>
                </a:solidFill>
                <a:latin typeface="+mn-lt"/>
                <a:ea typeface="+mn-ea"/>
                <a:cs typeface="+mn-cs"/>
              </a:rPr>
              <a:t>processor. Such a cache memory reduces average memory access time by exploiting</a:t>
            </a:r>
          </a:p>
          <a:p>
            <a:r>
              <a:rPr lang="en-US" sz="1200" kern="1200" baseline="0" dirty="0" smtClean="0">
                <a:solidFill>
                  <a:schemeClr val="tx1"/>
                </a:solidFill>
                <a:latin typeface="+mn-lt"/>
                <a:ea typeface="+mn-ea"/>
                <a:cs typeface="+mn-cs"/>
              </a:rPr>
              <a:t>the principle of locality.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same principle can be applied to disk memory. Specifically, a disk cache</a:t>
            </a:r>
          </a:p>
          <a:p>
            <a:r>
              <a:rPr lang="en-US" sz="1200" kern="1200" baseline="0" dirty="0" smtClean="0">
                <a:solidFill>
                  <a:schemeClr val="tx1"/>
                </a:solidFill>
                <a:latin typeface="+mn-lt"/>
                <a:ea typeface="+mn-ea"/>
                <a:cs typeface="+mn-cs"/>
              </a:rPr>
              <a:t>is a buffer in main memory for disk sectors. The cache contains a copy of some of</a:t>
            </a:r>
          </a:p>
          <a:p>
            <a:r>
              <a:rPr lang="en-US" sz="1200" kern="1200" baseline="0" dirty="0" smtClean="0">
                <a:solidFill>
                  <a:schemeClr val="tx1"/>
                </a:solidFill>
                <a:latin typeface="+mn-lt"/>
                <a:ea typeface="+mn-ea"/>
                <a:cs typeface="+mn-cs"/>
              </a:rPr>
              <a:t>the sectors on the disk. When an I/O request is made for a particular sector, a check</a:t>
            </a:r>
          </a:p>
          <a:p>
            <a:r>
              <a:rPr lang="en-US" sz="1200" kern="1200" baseline="0" dirty="0" smtClean="0">
                <a:solidFill>
                  <a:schemeClr val="tx1"/>
                </a:solidFill>
                <a:latin typeface="+mn-lt"/>
                <a:ea typeface="+mn-ea"/>
                <a:cs typeface="+mn-cs"/>
              </a:rPr>
              <a:t>is made to determine if the sector is in the disk cache. If so, the request is satisfied</a:t>
            </a:r>
          </a:p>
          <a:p>
            <a:r>
              <a:rPr lang="en-US" sz="1200" kern="1200" baseline="0" dirty="0" smtClean="0">
                <a:solidFill>
                  <a:schemeClr val="tx1"/>
                </a:solidFill>
                <a:latin typeface="+mn-lt"/>
                <a:ea typeface="+mn-ea"/>
                <a:cs typeface="+mn-cs"/>
              </a:rPr>
              <a:t>via the cache. If not, the requested sector is read into the disk cache from the disk.</a:t>
            </a:r>
          </a:p>
          <a:p>
            <a:r>
              <a:rPr lang="en-US" sz="1200" kern="1200" baseline="0" dirty="0" smtClean="0">
                <a:solidFill>
                  <a:schemeClr val="tx1"/>
                </a:solidFill>
                <a:latin typeface="+mn-lt"/>
                <a:ea typeface="+mn-ea"/>
                <a:cs typeface="+mn-cs"/>
              </a:rPr>
              <a:t>Because of the phenomenon of locality of reference, when a block of data is fetched</a:t>
            </a:r>
          </a:p>
          <a:p>
            <a:r>
              <a:rPr lang="en-US" sz="1200" kern="1200" baseline="0" dirty="0" smtClean="0">
                <a:solidFill>
                  <a:schemeClr val="tx1"/>
                </a:solidFill>
                <a:latin typeface="+mn-lt"/>
                <a:ea typeface="+mn-ea"/>
                <a:cs typeface="+mn-cs"/>
              </a:rPr>
              <a:t>into the cache to satisfy a single I/O request, it is likely that there will be future</a:t>
            </a:r>
          </a:p>
          <a:p>
            <a:r>
              <a:rPr lang="en-US" sz="1200" kern="1200" baseline="0" dirty="0" smtClean="0">
                <a:solidFill>
                  <a:schemeClr val="tx1"/>
                </a:solidFill>
                <a:latin typeface="+mn-lt"/>
                <a:ea typeface="+mn-ea"/>
                <a:cs typeface="+mn-cs"/>
              </a:rPr>
              <a:t>references to that same block.</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commonly used algorithm is </a:t>
            </a:r>
            <a:r>
              <a:rPr lang="en-NZ" b="1" dirty="0" smtClean="0"/>
              <a:t>least recently used (LRU)</a:t>
            </a:r>
            <a:endParaRPr lang="en-NZ" b="0" dirty="0" smtClean="0"/>
          </a:p>
          <a:p>
            <a:endParaRPr lang="en-NZ" b="0" dirty="0" smtClean="0"/>
          </a:p>
          <a:p>
            <a:r>
              <a:rPr lang="en-NZ" dirty="0" smtClean="0"/>
              <a:t>Replace that block that has been in the cache longest with no reference to it. </a:t>
            </a:r>
          </a:p>
          <a:p>
            <a:endParaRPr lang="en-NZ" dirty="0" smtClean="0"/>
          </a:p>
          <a:p>
            <a:r>
              <a:rPr lang="en-NZ" dirty="0" smtClean="0"/>
              <a:t>The cache consists of a stack of blocks, with the most recently referenced block on the top of the stack.</a:t>
            </a:r>
          </a:p>
          <a:p>
            <a:pPr lvl="1">
              <a:buFont typeface="Arial" pitchFamily="34" charset="0"/>
              <a:buChar char="•"/>
            </a:pPr>
            <a:r>
              <a:rPr lang="en-NZ" dirty="0" smtClean="0"/>
              <a:t> When a block in the cache is referenced, it is moved from its existing position on the stack to the top of the stack.</a:t>
            </a:r>
          </a:p>
          <a:p>
            <a:pPr lvl="1">
              <a:buFont typeface="Arial" pitchFamily="34" charset="0"/>
              <a:buChar char="•"/>
            </a:pPr>
            <a:r>
              <a:rPr lang="en-NZ" dirty="0" smtClean="0"/>
              <a:t> When a block is brought in from secondary memory, remove the block that is on the bottom of the stack and push the incoming block onto the top of the stack.</a:t>
            </a:r>
          </a:p>
          <a:p>
            <a:pPr lvl="0">
              <a:buFont typeface="Arial" pitchFamily="34" charset="0"/>
              <a:buNone/>
            </a:pPr>
            <a:endParaRPr lang="en-NZ" dirty="0" smtClean="0"/>
          </a:p>
          <a:p>
            <a:pPr lvl="0">
              <a:buFont typeface="Arial" pitchFamily="34" charset="0"/>
              <a:buNone/>
            </a:pPr>
            <a:r>
              <a:rPr lang="en-NZ" dirty="0" smtClean="0"/>
              <a:t>It is not necessary actually to move these blocks around in main memory; a stack of pointers can be associated with the cache.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possibility is </a:t>
            </a:r>
            <a:r>
              <a:rPr lang="en-US" sz="1200" b="1" kern="1200" baseline="0" dirty="0" smtClean="0">
                <a:solidFill>
                  <a:schemeClr val="tx1"/>
                </a:solidFill>
                <a:latin typeface="+mn-lt"/>
                <a:ea typeface="+mn-ea"/>
                <a:cs typeface="+mn-cs"/>
              </a:rPr>
              <a:t>least frequently used (LFU) : Replace that block in the</a:t>
            </a:r>
          </a:p>
          <a:p>
            <a:r>
              <a:rPr lang="en-US" sz="1200" kern="1200" baseline="0" dirty="0" smtClean="0">
                <a:solidFill>
                  <a:schemeClr val="tx1"/>
                </a:solidFill>
                <a:latin typeface="+mn-lt"/>
                <a:ea typeface="+mn-ea"/>
                <a:cs typeface="+mn-cs"/>
              </a:rPr>
              <a:t>set that has experienced the fewest references. LFU could be implemented by associating</a:t>
            </a:r>
          </a:p>
          <a:p>
            <a:r>
              <a:rPr lang="en-US" sz="1200" kern="1200" baseline="0" dirty="0" smtClean="0">
                <a:solidFill>
                  <a:schemeClr val="tx1"/>
                </a:solidFill>
                <a:latin typeface="+mn-lt"/>
                <a:ea typeface="+mn-ea"/>
                <a:cs typeface="+mn-cs"/>
              </a:rPr>
              <a:t>a counter with each block. When a block is brought in, it is assigned a count</a:t>
            </a:r>
          </a:p>
          <a:p>
            <a:r>
              <a:rPr lang="en-US" sz="1200" kern="1200" baseline="0" dirty="0" smtClean="0">
                <a:solidFill>
                  <a:schemeClr val="tx1"/>
                </a:solidFill>
                <a:latin typeface="+mn-lt"/>
                <a:ea typeface="+mn-ea"/>
                <a:cs typeface="+mn-cs"/>
              </a:rPr>
              <a:t>of 1; with each reference to the block, its count is incremented by 1. When replacement</a:t>
            </a:r>
          </a:p>
          <a:p>
            <a:r>
              <a:rPr lang="en-US" sz="1200" kern="1200" baseline="0" dirty="0" smtClean="0">
                <a:solidFill>
                  <a:schemeClr val="tx1"/>
                </a:solidFill>
                <a:latin typeface="+mn-lt"/>
                <a:ea typeface="+mn-ea"/>
                <a:cs typeface="+mn-cs"/>
              </a:rPr>
              <a:t>is required, the block with the smallest count is selected. Intuitively, it might</a:t>
            </a:r>
          </a:p>
          <a:p>
            <a:r>
              <a:rPr lang="en-US" sz="1200" kern="1200" baseline="0" dirty="0" smtClean="0">
                <a:solidFill>
                  <a:schemeClr val="tx1"/>
                </a:solidFill>
                <a:latin typeface="+mn-lt"/>
                <a:ea typeface="+mn-ea"/>
                <a:cs typeface="+mn-cs"/>
              </a:rPr>
              <a:t>seem that LFU is more appropriate than LRU because LFU makes use of more</a:t>
            </a:r>
          </a:p>
          <a:p>
            <a:r>
              <a:rPr lang="en-US" sz="1200" kern="1200" baseline="0" dirty="0" smtClean="0">
                <a:solidFill>
                  <a:schemeClr val="tx1"/>
                </a:solidFill>
                <a:latin typeface="+mn-lt"/>
                <a:ea typeface="+mn-ea"/>
                <a:cs typeface="+mn-cs"/>
              </a:rPr>
              <a:t>pertinent information about each block in the selection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simple LFU algorithm has the following problem. It may be that certain</a:t>
            </a:r>
          </a:p>
          <a:p>
            <a:r>
              <a:rPr lang="en-US" sz="1200" kern="1200" baseline="0" dirty="0" smtClean="0">
                <a:solidFill>
                  <a:schemeClr val="tx1"/>
                </a:solidFill>
                <a:latin typeface="+mn-lt"/>
                <a:ea typeface="+mn-ea"/>
                <a:cs typeface="+mn-cs"/>
              </a:rPr>
              <a:t>blocks are referenced relatively infrequently overall, but when they are referenced,</a:t>
            </a:r>
          </a:p>
          <a:p>
            <a:r>
              <a:rPr lang="en-US" sz="1200" kern="1200" baseline="0" dirty="0" smtClean="0">
                <a:solidFill>
                  <a:schemeClr val="tx1"/>
                </a:solidFill>
                <a:latin typeface="+mn-lt"/>
                <a:ea typeface="+mn-ea"/>
                <a:cs typeface="+mn-cs"/>
              </a:rPr>
              <a:t>there are short intervals of repeated references due to locality, thus building up</a:t>
            </a:r>
          </a:p>
          <a:p>
            <a:r>
              <a:rPr lang="en-US" sz="1200" kern="1200" baseline="0" dirty="0" smtClean="0">
                <a:solidFill>
                  <a:schemeClr val="tx1"/>
                </a:solidFill>
                <a:latin typeface="+mn-lt"/>
                <a:ea typeface="+mn-ea"/>
                <a:cs typeface="+mn-cs"/>
              </a:rPr>
              <a:t>high reference counts. After such an interval is over, the reference count may be</a:t>
            </a:r>
          </a:p>
          <a:p>
            <a:r>
              <a:rPr lang="en-US" sz="1200" kern="1200" baseline="0" dirty="0" smtClean="0">
                <a:solidFill>
                  <a:schemeClr val="tx1"/>
                </a:solidFill>
                <a:latin typeface="+mn-lt"/>
                <a:ea typeface="+mn-ea"/>
                <a:cs typeface="+mn-cs"/>
              </a:rPr>
              <a:t>misleading and not reflect the probability that the block will soon be referenced</a:t>
            </a:r>
          </a:p>
          <a:p>
            <a:r>
              <a:rPr lang="en-US" sz="1200" kern="1200" baseline="0" dirty="0" smtClean="0">
                <a:solidFill>
                  <a:schemeClr val="tx1"/>
                </a:solidFill>
                <a:latin typeface="+mn-lt"/>
                <a:ea typeface="+mn-ea"/>
                <a:cs typeface="+mn-cs"/>
              </a:rPr>
              <a:t>again. Thus, the effect of locality may actually cause the LFU algorithm to make</a:t>
            </a:r>
          </a:p>
          <a:p>
            <a:r>
              <a:rPr lang="en-US" sz="1200" kern="1200" baseline="0" dirty="0" smtClean="0">
                <a:solidFill>
                  <a:schemeClr val="tx1"/>
                </a:solidFill>
                <a:latin typeface="+mn-lt"/>
                <a:ea typeface="+mn-ea"/>
                <a:cs typeface="+mn-cs"/>
              </a:rPr>
              <a:t>poor replacement choices.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To overcome this difficulty with LFU, a technique known as frequency-based</a:t>
            </a:r>
          </a:p>
          <a:p>
            <a:r>
              <a:rPr lang="en-US" sz="1200" kern="1200" baseline="0" dirty="0" smtClean="0">
                <a:solidFill>
                  <a:schemeClr val="tx1"/>
                </a:solidFill>
                <a:latin typeface="+mn-lt"/>
                <a:ea typeface="+mn-ea"/>
                <a:cs typeface="+mn-cs"/>
              </a:rPr>
              <a:t>replacement is proposed in [ROBI90]. For clarity, let us first consider a simplified</a:t>
            </a:r>
          </a:p>
          <a:p>
            <a:r>
              <a:rPr lang="en-US" sz="1200" kern="1200" baseline="0" dirty="0" smtClean="0">
                <a:solidFill>
                  <a:schemeClr val="tx1"/>
                </a:solidFill>
                <a:latin typeface="+mn-lt"/>
                <a:ea typeface="+mn-ea"/>
                <a:cs typeface="+mn-cs"/>
              </a:rPr>
              <a:t>version, illustrated in Figure 11.9a . The blocks are logically organized in a stack, as</a:t>
            </a:r>
          </a:p>
          <a:p>
            <a:r>
              <a:rPr lang="en-US" sz="1200" kern="1200" baseline="0" dirty="0" smtClean="0">
                <a:solidFill>
                  <a:schemeClr val="tx1"/>
                </a:solidFill>
                <a:latin typeface="+mn-lt"/>
                <a:ea typeface="+mn-ea"/>
                <a:cs typeface="+mn-cs"/>
              </a:rPr>
              <a:t>with the LRU algorithm. A certain portion of the top part of the stack is designated</a:t>
            </a:r>
          </a:p>
          <a:p>
            <a:r>
              <a:rPr lang="en-US" sz="1200" kern="1200" baseline="0" dirty="0" smtClean="0">
                <a:solidFill>
                  <a:schemeClr val="tx1"/>
                </a:solidFill>
                <a:latin typeface="+mn-lt"/>
                <a:ea typeface="+mn-ea"/>
                <a:cs typeface="+mn-cs"/>
              </a:rPr>
              <a:t>the new section. When there is a cache hit, the referenced block is moved to the top</a:t>
            </a:r>
          </a:p>
          <a:p>
            <a:r>
              <a:rPr lang="en-US" sz="1200" kern="1200" baseline="0" dirty="0" smtClean="0">
                <a:solidFill>
                  <a:schemeClr val="tx1"/>
                </a:solidFill>
                <a:latin typeface="+mn-lt"/>
                <a:ea typeface="+mn-ea"/>
                <a:cs typeface="+mn-cs"/>
              </a:rPr>
              <a:t>of the stack. If the block was already in the new section, its reference count is not</a:t>
            </a:r>
          </a:p>
          <a:p>
            <a:r>
              <a:rPr lang="en-US" sz="1200" kern="1200" baseline="0" dirty="0" smtClean="0">
                <a:solidFill>
                  <a:schemeClr val="tx1"/>
                </a:solidFill>
                <a:latin typeface="+mn-lt"/>
                <a:ea typeface="+mn-ea"/>
                <a:cs typeface="+mn-cs"/>
              </a:rPr>
              <a:t>incremented; otherwise it is incremented by 1. Given a sufficiently large new section,</a:t>
            </a:r>
          </a:p>
          <a:p>
            <a:r>
              <a:rPr lang="en-US" sz="1200" kern="1200" baseline="0" dirty="0" smtClean="0">
                <a:solidFill>
                  <a:schemeClr val="tx1"/>
                </a:solidFill>
                <a:latin typeface="+mn-lt"/>
                <a:ea typeface="+mn-ea"/>
                <a:cs typeface="+mn-cs"/>
              </a:rPr>
              <a:t>this results in the reference counts for blocks that are repeatedly re-referenced</a:t>
            </a:r>
          </a:p>
          <a:p>
            <a:r>
              <a:rPr lang="en-US" sz="1200" kern="1200" baseline="0" dirty="0" smtClean="0">
                <a:solidFill>
                  <a:schemeClr val="tx1"/>
                </a:solidFill>
                <a:latin typeface="+mn-lt"/>
                <a:ea typeface="+mn-ea"/>
                <a:cs typeface="+mn-cs"/>
              </a:rPr>
              <a:t>within a short interval remaining unchanged. On a miss, the block with the smallest</a:t>
            </a:r>
          </a:p>
          <a:p>
            <a:r>
              <a:rPr lang="en-US" sz="1200" kern="1200" baseline="0" dirty="0" smtClean="0">
                <a:solidFill>
                  <a:schemeClr val="tx1"/>
                </a:solidFill>
                <a:latin typeface="+mn-lt"/>
                <a:ea typeface="+mn-ea"/>
                <a:cs typeface="+mn-cs"/>
              </a:rPr>
              <a:t>reference count that is not in the new section is chosen for replacement; the least</a:t>
            </a:r>
          </a:p>
          <a:p>
            <a:r>
              <a:rPr lang="en-US" sz="1200" kern="1200" baseline="0" dirty="0" smtClean="0">
                <a:solidFill>
                  <a:schemeClr val="tx1"/>
                </a:solidFill>
                <a:latin typeface="+mn-lt"/>
                <a:ea typeface="+mn-ea"/>
                <a:cs typeface="+mn-cs"/>
              </a:rPr>
              <a:t>recently used such block is chosen in the event of a tie.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report that this strategy achieved only slight improvement over</a:t>
            </a:r>
          </a:p>
          <a:p>
            <a:r>
              <a:rPr lang="en-US" sz="1200" kern="1200" baseline="0" dirty="0" smtClean="0">
                <a:solidFill>
                  <a:schemeClr val="tx1"/>
                </a:solidFill>
                <a:latin typeface="+mn-lt"/>
                <a:ea typeface="+mn-ea"/>
                <a:cs typeface="+mn-cs"/>
              </a:rPr>
              <a:t>LRU. The problem is the following:</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On a cache miss, a new block is brought into the new section, with a count of 1.</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count remains at 1 as long as the block remains in the new section.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Eventually the block ages out of the new section, with its count still at 1.</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If the block is not now re-referenced fairly quickly, it is very likely to be</a:t>
            </a:r>
          </a:p>
          <a:p>
            <a:r>
              <a:rPr lang="en-US" sz="1200" kern="1200" baseline="0" dirty="0" smtClean="0">
                <a:solidFill>
                  <a:schemeClr val="tx1"/>
                </a:solidFill>
                <a:latin typeface="+mn-lt"/>
                <a:ea typeface="+mn-ea"/>
                <a:cs typeface="+mn-cs"/>
              </a:rPr>
              <a:t>replaced because it necessarily has the smallest reference count of those blocks</a:t>
            </a:r>
          </a:p>
          <a:p>
            <a:r>
              <a:rPr lang="en-US" sz="1200" kern="1200" baseline="0" dirty="0" smtClean="0">
                <a:solidFill>
                  <a:schemeClr val="tx1"/>
                </a:solidFill>
                <a:latin typeface="+mn-lt"/>
                <a:ea typeface="+mn-ea"/>
                <a:cs typeface="+mn-cs"/>
              </a:rPr>
              <a:t>that are not in the new section. In other words, there does not seem to be a</a:t>
            </a:r>
          </a:p>
          <a:p>
            <a:r>
              <a:rPr lang="en-US" sz="1200" kern="1200" baseline="0" dirty="0" smtClean="0">
                <a:solidFill>
                  <a:schemeClr val="tx1"/>
                </a:solidFill>
                <a:latin typeface="+mn-lt"/>
                <a:ea typeface="+mn-ea"/>
                <a:cs typeface="+mn-cs"/>
              </a:rPr>
              <a:t>sufficiently long interval for blocks aging out of the new section to build up</a:t>
            </a:r>
          </a:p>
          <a:p>
            <a:r>
              <a:rPr lang="en-US" sz="1200" kern="1200" baseline="0" dirty="0" smtClean="0">
                <a:solidFill>
                  <a:schemeClr val="tx1"/>
                </a:solidFill>
                <a:latin typeface="+mn-lt"/>
                <a:ea typeface="+mn-ea"/>
                <a:cs typeface="+mn-cs"/>
              </a:rPr>
              <a:t>their reference counts even if they were relatively frequently referenced.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further refinement addresses this problem: Divide the stack into three</a:t>
            </a:r>
          </a:p>
          <a:p>
            <a:r>
              <a:rPr lang="en-US" sz="1200" kern="1200" baseline="0" dirty="0" smtClean="0">
                <a:solidFill>
                  <a:schemeClr val="tx1"/>
                </a:solidFill>
                <a:latin typeface="+mn-lt"/>
                <a:ea typeface="+mn-ea"/>
                <a:cs typeface="+mn-cs"/>
              </a:rPr>
              <a:t>sections: new, middle, and old ( Figure 11.9b ). As before, reference counts are not</a:t>
            </a:r>
          </a:p>
          <a:p>
            <a:r>
              <a:rPr lang="en-US" sz="1200" kern="1200" baseline="0" dirty="0" smtClean="0">
                <a:solidFill>
                  <a:schemeClr val="tx1"/>
                </a:solidFill>
                <a:latin typeface="+mn-lt"/>
                <a:ea typeface="+mn-ea"/>
                <a:cs typeface="+mn-cs"/>
              </a:rPr>
              <a:t>incremented on blocks in the new section. However, only blocks in the old section</a:t>
            </a:r>
          </a:p>
          <a:p>
            <a:r>
              <a:rPr lang="en-US" sz="1200" kern="1200" baseline="0" dirty="0" smtClean="0">
                <a:solidFill>
                  <a:schemeClr val="tx1"/>
                </a:solidFill>
                <a:latin typeface="+mn-lt"/>
                <a:ea typeface="+mn-ea"/>
                <a:cs typeface="+mn-cs"/>
              </a:rPr>
              <a:t>are eligible for replacement. Assuming a sufficiently large middle section, this allows</a:t>
            </a:r>
          </a:p>
          <a:p>
            <a:r>
              <a:rPr lang="en-US" sz="1200" kern="1200" baseline="0" dirty="0" smtClean="0">
                <a:solidFill>
                  <a:schemeClr val="tx1"/>
                </a:solidFill>
                <a:latin typeface="+mn-lt"/>
                <a:ea typeface="+mn-ea"/>
                <a:cs typeface="+mn-cs"/>
              </a:rPr>
              <a:t>relatively frequently referenced blocks a chance to build up their reference counts</a:t>
            </a:r>
          </a:p>
          <a:p>
            <a:r>
              <a:rPr lang="en-US" sz="1200" kern="1200" baseline="0" dirty="0" smtClean="0">
                <a:solidFill>
                  <a:schemeClr val="tx1"/>
                </a:solidFill>
                <a:latin typeface="+mn-lt"/>
                <a:ea typeface="+mn-ea"/>
                <a:cs typeface="+mn-cs"/>
              </a:rPr>
              <a:t>before becoming eligible for replacement. Simulation studies by the authors indicate</a:t>
            </a:r>
          </a:p>
          <a:p>
            <a:r>
              <a:rPr lang="en-US" sz="1200" kern="1200" baseline="0" dirty="0" smtClean="0">
                <a:solidFill>
                  <a:schemeClr val="tx1"/>
                </a:solidFill>
                <a:latin typeface="+mn-lt"/>
                <a:ea typeface="+mn-ea"/>
                <a:cs typeface="+mn-cs"/>
              </a:rPr>
              <a:t>that this refined policy is significantly better than simple LRU or LFU.</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Regardless of the particular replacement strategy, the replacement can take</a:t>
            </a:r>
          </a:p>
          <a:p>
            <a:r>
              <a:rPr lang="en-US" sz="1200" kern="1200" baseline="0" dirty="0" smtClean="0">
                <a:solidFill>
                  <a:schemeClr val="tx1"/>
                </a:solidFill>
                <a:latin typeface="+mn-lt"/>
                <a:ea typeface="+mn-ea"/>
                <a:cs typeface="+mn-cs"/>
              </a:rPr>
              <a:t>place on demand or preplanned. In the former case, a sector is replaced only when</a:t>
            </a:r>
          </a:p>
          <a:p>
            <a:r>
              <a:rPr lang="en-US" sz="1200" kern="1200" baseline="0" dirty="0" smtClean="0">
                <a:solidFill>
                  <a:schemeClr val="tx1"/>
                </a:solidFill>
                <a:latin typeface="+mn-lt"/>
                <a:ea typeface="+mn-ea"/>
                <a:cs typeface="+mn-cs"/>
              </a:rPr>
              <a:t>the slot is needed. In the latter case, a number of slots are released at a time. The</a:t>
            </a:r>
          </a:p>
          <a:p>
            <a:r>
              <a:rPr lang="en-US" sz="1200" kern="1200" baseline="0" dirty="0" smtClean="0">
                <a:solidFill>
                  <a:schemeClr val="tx1"/>
                </a:solidFill>
                <a:latin typeface="+mn-lt"/>
                <a:ea typeface="+mn-ea"/>
                <a:cs typeface="+mn-cs"/>
              </a:rPr>
              <a:t>reason for this latter approach is related to the need to write back sectors. If a sector</a:t>
            </a:r>
          </a:p>
          <a:p>
            <a:r>
              <a:rPr lang="en-US" sz="1200" kern="1200" baseline="0" dirty="0" smtClean="0">
                <a:solidFill>
                  <a:schemeClr val="tx1"/>
                </a:solidFill>
                <a:latin typeface="+mn-lt"/>
                <a:ea typeface="+mn-ea"/>
                <a:cs typeface="+mn-cs"/>
              </a:rPr>
              <a:t>is brought into the cache and only read, then when it is replaced, it is not necessary</a:t>
            </a:r>
          </a:p>
          <a:p>
            <a:r>
              <a:rPr lang="en-US" sz="1200" kern="1200" baseline="0" dirty="0" smtClean="0">
                <a:solidFill>
                  <a:schemeClr val="tx1"/>
                </a:solidFill>
                <a:latin typeface="+mn-lt"/>
                <a:ea typeface="+mn-ea"/>
                <a:cs typeface="+mn-cs"/>
              </a:rPr>
              <a:t>to write it back out to the disk. However, if the sector has been updated, then it is</a:t>
            </a:r>
          </a:p>
          <a:p>
            <a:r>
              <a:rPr lang="en-US" sz="1200" kern="1200" baseline="0" dirty="0" smtClean="0">
                <a:solidFill>
                  <a:schemeClr val="tx1"/>
                </a:solidFill>
                <a:latin typeface="+mn-lt"/>
                <a:ea typeface="+mn-ea"/>
                <a:cs typeface="+mn-cs"/>
              </a:rPr>
              <a:t>necessary to write it back out before replacing it. In this latter case, it makes sense</a:t>
            </a:r>
          </a:p>
          <a:p>
            <a:r>
              <a:rPr lang="en-US" sz="1200" kern="1200" baseline="0" dirty="0" smtClean="0">
                <a:solidFill>
                  <a:schemeClr val="tx1"/>
                </a:solidFill>
                <a:latin typeface="+mn-lt"/>
                <a:ea typeface="+mn-ea"/>
                <a:cs typeface="+mn-cs"/>
              </a:rPr>
              <a:t>to cluster the writing and to order the writing to minimize seek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same performance considerations discussed in Appendix 1A apply here. The</a:t>
            </a:r>
          </a:p>
          <a:p>
            <a:r>
              <a:rPr lang="en-US" sz="1200" kern="1200" baseline="0" dirty="0" smtClean="0">
                <a:solidFill>
                  <a:schemeClr val="tx1"/>
                </a:solidFill>
                <a:latin typeface="+mn-lt"/>
                <a:ea typeface="+mn-ea"/>
                <a:cs typeface="+mn-cs"/>
              </a:rPr>
              <a:t>issue of cache performance reduces itself to a question of whether a given miss ratio</a:t>
            </a:r>
          </a:p>
          <a:p>
            <a:r>
              <a:rPr lang="en-US" sz="1200" kern="1200" baseline="0" dirty="0" smtClean="0">
                <a:solidFill>
                  <a:schemeClr val="tx1"/>
                </a:solidFill>
                <a:latin typeface="+mn-lt"/>
                <a:ea typeface="+mn-ea"/>
                <a:cs typeface="+mn-cs"/>
              </a:rPr>
              <a:t>can be achieved. This will depend on the locality behavior of the disk references,</a:t>
            </a:r>
          </a:p>
          <a:p>
            <a:r>
              <a:rPr lang="en-US" sz="1200" kern="1200" baseline="0" dirty="0" smtClean="0">
                <a:solidFill>
                  <a:schemeClr val="tx1"/>
                </a:solidFill>
                <a:latin typeface="+mn-lt"/>
                <a:ea typeface="+mn-ea"/>
                <a:cs typeface="+mn-cs"/>
              </a:rPr>
              <a:t>the replacement algorithm, and other design factors. Principally, however, the miss</a:t>
            </a:r>
          </a:p>
          <a:p>
            <a:r>
              <a:rPr lang="en-US" sz="1200" kern="1200" baseline="0" dirty="0" smtClean="0">
                <a:solidFill>
                  <a:schemeClr val="tx1"/>
                </a:solidFill>
                <a:latin typeface="+mn-lt"/>
                <a:ea typeface="+mn-ea"/>
                <a:cs typeface="+mn-cs"/>
              </a:rPr>
              <a:t>ratio is a function of the size of the disk cache. Figure 11.10 summarizes results from</a:t>
            </a:r>
          </a:p>
          <a:p>
            <a:r>
              <a:rPr lang="en-US" sz="1200" kern="1200" baseline="0" dirty="0" smtClean="0">
                <a:solidFill>
                  <a:schemeClr val="tx1"/>
                </a:solidFill>
                <a:latin typeface="+mn-lt"/>
                <a:ea typeface="+mn-ea"/>
                <a:cs typeface="+mn-cs"/>
              </a:rPr>
              <a:t>several studies using LRU, one for a UNIX system running on a VAX [OUST85]</a:t>
            </a:r>
          </a:p>
          <a:p>
            <a:r>
              <a:rPr lang="en-US" sz="1200" kern="1200" baseline="0" dirty="0" smtClean="0">
                <a:solidFill>
                  <a:schemeClr val="tx1"/>
                </a:solidFill>
                <a:latin typeface="+mn-lt"/>
                <a:ea typeface="+mn-ea"/>
                <a:cs typeface="+mn-cs"/>
              </a:rPr>
              <a:t>and one for IBM mainframe operating systems [SMIT85]. Figure 11.11 shows results</a:t>
            </a:r>
          </a:p>
          <a:p>
            <a:r>
              <a:rPr lang="en-US" sz="1200" kern="1200" baseline="0" dirty="0" smtClean="0">
                <a:solidFill>
                  <a:schemeClr val="tx1"/>
                </a:solidFill>
                <a:latin typeface="+mn-lt"/>
                <a:ea typeface="+mn-ea"/>
                <a:cs typeface="+mn-cs"/>
              </a:rPr>
              <a:t>for simulation studies of the frequency-based replacement algorithm. A comparison</a:t>
            </a:r>
          </a:p>
          <a:p>
            <a:r>
              <a:rPr lang="en-US" sz="1200" kern="1200" baseline="0" dirty="0" smtClean="0">
                <a:solidFill>
                  <a:schemeClr val="tx1"/>
                </a:solidFill>
                <a:latin typeface="+mn-lt"/>
                <a:ea typeface="+mn-ea"/>
                <a:cs typeface="+mn-cs"/>
              </a:rPr>
              <a:t>of the two figures points out one of the risks of this sort of performance assessment.</a:t>
            </a:r>
          </a:p>
          <a:p>
            <a:r>
              <a:rPr lang="en-US" sz="1200" kern="1200" baseline="0" dirty="0" smtClean="0">
                <a:solidFill>
                  <a:schemeClr val="tx1"/>
                </a:solidFill>
                <a:latin typeface="+mn-lt"/>
                <a:ea typeface="+mn-ea"/>
                <a:cs typeface="+mn-cs"/>
              </a:rPr>
              <a:t>The figures appear to show that LRU outperforms the frequency-based replacement</a:t>
            </a:r>
          </a:p>
          <a:p>
            <a:r>
              <a:rPr lang="en-US" sz="1200" kern="1200" baseline="0" dirty="0" smtClean="0">
                <a:solidFill>
                  <a:schemeClr val="tx1"/>
                </a:solidFill>
                <a:latin typeface="+mn-lt"/>
                <a:ea typeface="+mn-ea"/>
                <a:cs typeface="+mn-cs"/>
              </a:rPr>
              <a:t>algorithm. However, when identical reference patterns using the same cache</a:t>
            </a:r>
          </a:p>
          <a:p>
            <a:r>
              <a:rPr lang="en-US" sz="1200" kern="1200" baseline="0" dirty="0" smtClean="0">
                <a:solidFill>
                  <a:schemeClr val="tx1"/>
                </a:solidFill>
                <a:latin typeface="+mn-lt"/>
                <a:ea typeface="+mn-ea"/>
                <a:cs typeface="+mn-cs"/>
              </a:rPr>
              <a:t>structure are compared, the frequency-based replacement algorithm is superior.</a:t>
            </a:r>
          </a:p>
          <a:p>
            <a:r>
              <a:rPr lang="en-US" sz="1200" kern="1200" baseline="0" dirty="0" smtClean="0">
                <a:solidFill>
                  <a:schemeClr val="tx1"/>
                </a:solidFill>
                <a:latin typeface="+mn-lt"/>
                <a:ea typeface="+mn-ea"/>
                <a:cs typeface="+mn-cs"/>
              </a:rPr>
              <a:t>Thus, the exact sequence of reference patterns, plus related design issues such as</a:t>
            </a:r>
          </a:p>
          <a:p>
            <a:r>
              <a:rPr lang="en-US" sz="1200" kern="1200" baseline="0" dirty="0" smtClean="0">
                <a:solidFill>
                  <a:schemeClr val="tx1"/>
                </a:solidFill>
                <a:latin typeface="+mn-lt"/>
                <a:ea typeface="+mn-ea"/>
                <a:cs typeface="+mn-cs"/>
              </a:rPr>
              <a:t>block size, will have a profound influence on the performance achieved.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UNIX, each individual I/O device is associated with a special file. These are managed</a:t>
            </a:r>
          </a:p>
          <a:p>
            <a:r>
              <a:rPr lang="en-US" sz="1200" kern="1200" baseline="0" dirty="0" smtClean="0">
                <a:solidFill>
                  <a:schemeClr val="tx1"/>
                </a:solidFill>
                <a:latin typeface="+mn-lt"/>
                <a:ea typeface="+mn-ea"/>
                <a:cs typeface="+mn-cs"/>
              </a:rPr>
              <a:t>by the file system and are read and written in the same manner as user data</a:t>
            </a:r>
          </a:p>
          <a:p>
            <a:r>
              <a:rPr lang="en-US" sz="1200" kern="1200" baseline="0" dirty="0" smtClean="0">
                <a:solidFill>
                  <a:schemeClr val="tx1"/>
                </a:solidFill>
                <a:latin typeface="+mn-lt"/>
                <a:ea typeface="+mn-ea"/>
                <a:cs typeface="+mn-cs"/>
              </a:rPr>
              <a:t>files. This provides a clean, uniform interface to users and processes. To read from</a:t>
            </a:r>
          </a:p>
          <a:p>
            <a:r>
              <a:rPr lang="en-US" sz="1200" kern="1200" baseline="0" dirty="0" smtClean="0">
                <a:solidFill>
                  <a:schemeClr val="tx1"/>
                </a:solidFill>
                <a:latin typeface="+mn-lt"/>
                <a:ea typeface="+mn-ea"/>
                <a:cs typeface="+mn-cs"/>
              </a:rPr>
              <a:t>or write to a device, read and write requests are made for the special file associated</a:t>
            </a:r>
          </a:p>
          <a:p>
            <a:r>
              <a:rPr lang="en-US" sz="1200" kern="1200" baseline="0" dirty="0" smtClean="0">
                <a:solidFill>
                  <a:schemeClr val="tx1"/>
                </a:solidFill>
                <a:latin typeface="+mn-lt"/>
                <a:ea typeface="+mn-ea"/>
                <a:cs typeface="+mn-cs"/>
              </a:rPr>
              <a:t>with the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11.12 illustrates the logical structure of the I/O facility. The file subsystem</a:t>
            </a:r>
          </a:p>
          <a:p>
            <a:r>
              <a:rPr lang="en-US" sz="1200" kern="1200" baseline="0" dirty="0" smtClean="0">
                <a:solidFill>
                  <a:schemeClr val="tx1"/>
                </a:solidFill>
                <a:latin typeface="+mn-lt"/>
                <a:ea typeface="+mn-ea"/>
                <a:cs typeface="+mn-cs"/>
              </a:rPr>
              <a:t>manages files on secondary storage devices. In addition, it serves as the process</a:t>
            </a:r>
          </a:p>
          <a:p>
            <a:r>
              <a:rPr lang="en-US" sz="1200" kern="1200" baseline="0" dirty="0" smtClean="0">
                <a:solidFill>
                  <a:schemeClr val="tx1"/>
                </a:solidFill>
                <a:latin typeface="+mn-lt"/>
                <a:ea typeface="+mn-ea"/>
                <a:cs typeface="+mn-cs"/>
              </a:rPr>
              <a:t>interface to devices, because these are treated as files.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types of I/O in UNIX: buffered and unbuffered. Buffered I/O</a:t>
            </a:r>
          </a:p>
          <a:p>
            <a:r>
              <a:rPr lang="en-US" sz="1200" kern="1200" baseline="0" dirty="0" smtClean="0">
                <a:solidFill>
                  <a:schemeClr val="tx1"/>
                </a:solidFill>
                <a:latin typeface="+mn-lt"/>
                <a:ea typeface="+mn-ea"/>
                <a:cs typeface="+mn-cs"/>
              </a:rPr>
              <a:t>passes through system buffers, whereas unbuffered I/O typically involves the DMA</a:t>
            </a:r>
          </a:p>
          <a:p>
            <a:r>
              <a:rPr lang="en-US" sz="1200" kern="1200" baseline="0" dirty="0" smtClean="0">
                <a:solidFill>
                  <a:schemeClr val="tx1"/>
                </a:solidFill>
                <a:latin typeface="+mn-lt"/>
                <a:ea typeface="+mn-ea"/>
                <a:cs typeface="+mn-cs"/>
              </a:rPr>
              <a:t>facility, with the transfer taking place directly between the I/O module and the</a:t>
            </a:r>
          </a:p>
          <a:p>
            <a:r>
              <a:rPr lang="en-US" sz="1200" kern="1200" baseline="0" dirty="0" smtClean="0">
                <a:solidFill>
                  <a:schemeClr val="tx1"/>
                </a:solidFill>
                <a:latin typeface="+mn-lt"/>
                <a:ea typeface="+mn-ea"/>
                <a:cs typeface="+mn-cs"/>
              </a:rPr>
              <a:t>process I/O area. For buffered I/O, two types of buffers are used: system buffer</a:t>
            </a:r>
          </a:p>
          <a:p>
            <a:r>
              <a:rPr lang="en-US" sz="1200" kern="1200" baseline="0" dirty="0" smtClean="0">
                <a:solidFill>
                  <a:schemeClr val="tx1"/>
                </a:solidFill>
                <a:latin typeface="+mn-lt"/>
                <a:ea typeface="+mn-ea"/>
                <a:cs typeface="+mn-cs"/>
              </a:rPr>
              <a:t>caches and character queues.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buffer cache in UNIX is essentially a disk cache. I/O operations with disk are</a:t>
            </a:r>
          </a:p>
          <a:p>
            <a:r>
              <a:rPr lang="en-US" sz="1200" kern="1200" baseline="0" dirty="0" smtClean="0">
                <a:solidFill>
                  <a:schemeClr val="tx1"/>
                </a:solidFill>
                <a:latin typeface="+mn-lt"/>
                <a:ea typeface="+mn-ea"/>
                <a:cs typeface="+mn-cs"/>
              </a:rPr>
              <a:t>handled through the buffer cache. The data transfer between the buffer cache and</a:t>
            </a:r>
          </a:p>
          <a:p>
            <a:r>
              <a:rPr lang="en-US" sz="1200" kern="1200" baseline="0" dirty="0" smtClean="0">
                <a:solidFill>
                  <a:schemeClr val="tx1"/>
                </a:solidFill>
                <a:latin typeface="+mn-lt"/>
                <a:ea typeface="+mn-ea"/>
                <a:cs typeface="+mn-cs"/>
              </a:rPr>
              <a:t>the user process space always occurs using DMA. Because both the buffer cache</a:t>
            </a:r>
          </a:p>
          <a:p>
            <a:r>
              <a:rPr lang="en-US" sz="1200" kern="1200" baseline="0" dirty="0" smtClean="0">
                <a:solidFill>
                  <a:schemeClr val="tx1"/>
                </a:solidFill>
                <a:latin typeface="+mn-lt"/>
                <a:ea typeface="+mn-ea"/>
                <a:cs typeface="+mn-cs"/>
              </a:rPr>
              <a:t>and the process I/O area are in main memory, the DMA facility is used in this case</a:t>
            </a:r>
          </a:p>
          <a:p>
            <a:r>
              <a:rPr lang="en-US" sz="1200" kern="1200" baseline="0" dirty="0" smtClean="0">
                <a:solidFill>
                  <a:schemeClr val="tx1"/>
                </a:solidFill>
                <a:latin typeface="+mn-lt"/>
                <a:ea typeface="+mn-ea"/>
                <a:cs typeface="+mn-cs"/>
              </a:rPr>
              <a:t>to perform a memory-to-memory copy. This does not use up any processor cycles,</a:t>
            </a:r>
          </a:p>
          <a:p>
            <a:r>
              <a:rPr lang="en-US" sz="1200" kern="1200" baseline="0" dirty="0" smtClean="0">
                <a:solidFill>
                  <a:schemeClr val="tx1"/>
                </a:solidFill>
                <a:latin typeface="+mn-lt"/>
                <a:ea typeface="+mn-ea"/>
                <a:cs typeface="+mn-cs"/>
              </a:rPr>
              <a:t>but it does consume bus cycles.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manage the buffer cache, three lists are maintained: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Free list: List of all slots in the cache (a slot is referred to as a buffer in UNIX;</a:t>
            </a:r>
          </a:p>
          <a:p>
            <a:r>
              <a:rPr lang="en-US" sz="1200" kern="1200" baseline="0" dirty="0" smtClean="0">
                <a:solidFill>
                  <a:schemeClr val="tx1"/>
                </a:solidFill>
                <a:latin typeface="+mn-lt"/>
                <a:ea typeface="+mn-ea"/>
                <a:cs typeface="+mn-cs"/>
              </a:rPr>
              <a:t>each slot holds one disk sector) that are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Device list: List of all buffers currently associated with each disk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Driver I/O queue: List of buffers that are actually undergoing or waiting for</a:t>
            </a:r>
          </a:p>
          <a:p>
            <a:r>
              <a:rPr lang="en-US" sz="1200" kern="1200" baseline="0" dirty="0" smtClean="0">
                <a:solidFill>
                  <a:schemeClr val="tx1"/>
                </a:solidFill>
                <a:latin typeface="+mn-lt"/>
                <a:ea typeface="+mn-ea"/>
                <a:cs typeface="+mn-cs"/>
              </a:rPr>
              <a:t>I/O on a particular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buffers should be on the free list or on the driver I/O queue list. A buffer,</a:t>
            </a:r>
          </a:p>
          <a:p>
            <a:r>
              <a:rPr lang="en-US" sz="1200" kern="1200" baseline="0" dirty="0" smtClean="0">
                <a:solidFill>
                  <a:schemeClr val="tx1"/>
                </a:solidFill>
                <a:latin typeface="+mn-lt"/>
                <a:ea typeface="+mn-ea"/>
                <a:cs typeface="+mn-cs"/>
              </a:rPr>
              <a:t>once associated with a device, remains associated with the device even if it is on the</a:t>
            </a:r>
          </a:p>
          <a:p>
            <a:r>
              <a:rPr lang="en-US" sz="1200" kern="1200" baseline="0" dirty="0" smtClean="0">
                <a:solidFill>
                  <a:schemeClr val="tx1"/>
                </a:solidFill>
                <a:latin typeface="+mn-lt"/>
                <a:ea typeface="+mn-ea"/>
                <a:cs typeface="+mn-cs"/>
              </a:rPr>
              <a:t>free list, until is actually reused and becomes associated with another device. These</a:t>
            </a:r>
          </a:p>
          <a:p>
            <a:r>
              <a:rPr lang="en-US" sz="1200" kern="1200" baseline="0" dirty="0" smtClean="0">
                <a:solidFill>
                  <a:schemeClr val="tx1"/>
                </a:solidFill>
                <a:latin typeface="+mn-lt"/>
                <a:ea typeface="+mn-ea"/>
                <a:cs typeface="+mn-cs"/>
              </a:rPr>
              <a:t>lists are maintained as pointers associated with each buffer rather than physically</a:t>
            </a:r>
          </a:p>
          <a:p>
            <a:r>
              <a:rPr lang="en-US" sz="1200" kern="1200" baseline="0" dirty="0" smtClean="0">
                <a:solidFill>
                  <a:schemeClr val="tx1"/>
                </a:solidFill>
                <a:latin typeface="+mn-lt"/>
                <a:ea typeface="+mn-ea"/>
                <a:cs typeface="+mn-cs"/>
              </a:rPr>
              <a:t>separate lists.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 reference is made to a physical block number on a particular device, the</a:t>
            </a:r>
          </a:p>
          <a:p>
            <a:r>
              <a:rPr lang="en-US" sz="1200" kern="1200" baseline="0" dirty="0" smtClean="0">
                <a:solidFill>
                  <a:schemeClr val="tx1"/>
                </a:solidFill>
                <a:latin typeface="+mn-lt"/>
                <a:ea typeface="+mn-ea"/>
                <a:cs typeface="+mn-cs"/>
              </a:rPr>
              <a:t>OS first checks to see if the block is in the buffer cache. To minimize the search time,</a:t>
            </a:r>
          </a:p>
          <a:p>
            <a:r>
              <a:rPr lang="en-US" sz="1200" kern="1200" baseline="0" dirty="0" smtClean="0">
                <a:solidFill>
                  <a:schemeClr val="tx1"/>
                </a:solidFill>
                <a:latin typeface="+mn-lt"/>
                <a:ea typeface="+mn-ea"/>
                <a:cs typeface="+mn-cs"/>
              </a:rPr>
              <a:t>the device list is organized as a hash table, using a technique similar to the overflow</a:t>
            </a:r>
          </a:p>
          <a:p>
            <a:r>
              <a:rPr lang="en-US" sz="1200" kern="1200" baseline="0" dirty="0" smtClean="0">
                <a:solidFill>
                  <a:schemeClr val="tx1"/>
                </a:solidFill>
                <a:latin typeface="+mn-lt"/>
                <a:ea typeface="+mn-ea"/>
                <a:cs typeface="+mn-cs"/>
              </a:rPr>
              <a:t>with chaining technique discussed in Appendix F (Figure F.1b). Figure 11.13 depicts</a:t>
            </a:r>
          </a:p>
          <a:p>
            <a:r>
              <a:rPr lang="en-US" sz="1200" kern="1200" baseline="0" dirty="0" smtClean="0">
                <a:solidFill>
                  <a:schemeClr val="tx1"/>
                </a:solidFill>
                <a:latin typeface="+mn-lt"/>
                <a:ea typeface="+mn-ea"/>
                <a:cs typeface="+mn-cs"/>
              </a:rPr>
              <a:t>the general organization of the buffer cache. There is a hash table of fixed length</a:t>
            </a:r>
          </a:p>
          <a:p>
            <a:r>
              <a:rPr lang="en-US" sz="1200" kern="1200" baseline="0" dirty="0" smtClean="0">
                <a:solidFill>
                  <a:schemeClr val="tx1"/>
                </a:solidFill>
                <a:latin typeface="+mn-lt"/>
                <a:ea typeface="+mn-ea"/>
                <a:cs typeface="+mn-cs"/>
              </a:rPr>
              <a:t>that contains pointers into the buffer cache. Each reference to a (device#, block#)</a:t>
            </a:r>
          </a:p>
          <a:p>
            <a:r>
              <a:rPr lang="en-US" sz="1200" kern="1200" baseline="0" dirty="0" smtClean="0">
                <a:solidFill>
                  <a:schemeClr val="tx1"/>
                </a:solidFill>
                <a:latin typeface="+mn-lt"/>
                <a:ea typeface="+mn-ea"/>
                <a:cs typeface="+mn-cs"/>
              </a:rPr>
              <a:t>maps into a particular entry in the hash table. The pointer in that entry points to</a:t>
            </a:r>
          </a:p>
          <a:p>
            <a:r>
              <a:rPr lang="en-US" sz="1200" kern="1200" baseline="0" dirty="0" smtClean="0">
                <a:solidFill>
                  <a:schemeClr val="tx1"/>
                </a:solidFill>
                <a:latin typeface="+mn-lt"/>
                <a:ea typeface="+mn-ea"/>
                <a:cs typeface="+mn-cs"/>
              </a:rPr>
              <a:t>the first buffer in the chain. A hash pointer associated with each buffer points to</a:t>
            </a:r>
          </a:p>
          <a:p>
            <a:r>
              <a:rPr lang="en-US" sz="1200" kern="1200" baseline="0" dirty="0" smtClean="0">
                <a:solidFill>
                  <a:schemeClr val="tx1"/>
                </a:solidFill>
                <a:latin typeface="+mn-lt"/>
                <a:ea typeface="+mn-ea"/>
                <a:cs typeface="+mn-cs"/>
              </a:rPr>
              <a:t>the next buffer in the chain for that hash table entry. Thus, for all (device#, block#)</a:t>
            </a:r>
          </a:p>
          <a:p>
            <a:r>
              <a:rPr lang="en-US" sz="1200" kern="1200" baseline="0" dirty="0" smtClean="0">
                <a:solidFill>
                  <a:schemeClr val="tx1"/>
                </a:solidFill>
                <a:latin typeface="+mn-lt"/>
                <a:ea typeface="+mn-ea"/>
                <a:cs typeface="+mn-cs"/>
              </a:rPr>
              <a:t>references that map into the same hash table entry, if the corresponding block is in</a:t>
            </a:r>
          </a:p>
          <a:p>
            <a:r>
              <a:rPr lang="en-US" sz="1200" kern="1200" baseline="0" dirty="0" smtClean="0">
                <a:solidFill>
                  <a:schemeClr val="tx1"/>
                </a:solidFill>
                <a:latin typeface="+mn-lt"/>
                <a:ea typeface="+mn-ea"/>
                <a:cs typeface="+mn-cs"/>
              </a:rPr>
              <a:t>the buffer cache, then that buffer will be in the chain for that hash table entry. Thus,</a:t>
            </a:r>
          </a:p>
          <a:p>
            <a:r>
              <a:rPr lang="en-US" sz="1200" kern="1200" baseline="0" dirty="0" smtClean="0">
                <a:solidFill>
                  <a:schemeClr val="tx1"/>
                </a:solidFill>
                <a:latin typeface="+mn-lt"/>
                <a:ea typeface="+mn-ea"/>
                <a:cs typeface="+mn-cs"/>
              </a:rPr>
              <a:t>the length of the search of the buffer cache is reduced by a factor on the order of </a:t>
            </a:r>
            <a:r>
              <a:rPr lang="en-US" sz="1200" i="1" kern="1200" baseline="0" dirty="0" smtClean="0">
                <a:solidFill>
                  <a:schemeClr val="tx1"/>
                </a:solidFill>
                <a:latin typeface="+mn-lt"/>
                <a:ea typeface="+mn-ea"/>
                <a:cs typeface="+mn-cs"/>
              </a:rPr>
              <a:t>N ,</a:t>
            </a:r>
          </a:p>
          <a:p>
            <a:r>
              <a:rPr lang="en-US" sz="1200" kern="1200" baseline="0" dirty="0" smtClean="0">
                <a:solidFill>
                  <a:schemeClr val="tx1"/>
                </a:solidFill>
                <a:latin typeface="+mn-lt"/>
                <a:ea typeface="+mn-ea"/>
                <a:cs typeface="+mn-cs"/>
              </a:rPr>
              <a:t>where </a:t>
            </a:r>
            <a:r>
              <a:rPr lang="en-US" sz="1200" i="1" kern="1200" baseline="0" dirty="0" smtClean="0">
                <a:solidFill>
                  <a:schemeClr val="tx1"/>
                </a:solidFill>
                <a:latin typeface="+mn-lt"/>
                <a:ea typeface="+mn-ea"/>
                <a:cs typeface="+mn-cs"/>
              </a:rPr>
              <a:t>N is the length of the hash 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block replacement, a least-recently-used algorithm is used: After a buffer has</a:t>
            </a:r>
          </a:p>
          <a:p>
            <a:r>
              <a:rPr lang="en-US" sz="1200" kern="1200" baseline="0" dirty="0" smtClean="0">
                <a:solidFill>
                  <a:schemeClr val="tx1"/>
                </a:solidFill>
                <a:latin typeface="+mn-lt"/>
                <a:ea typeface="+mn-ea"/>
                <a:cs typeface="+mn-cs"/>
              </a:rPr>
              <a:t>been allocated to a disk block, it cannot be used for another block until all other buffers</a:t>
            </a:r>
          </a:p>
          <a:p>
            <a:r>
              <a:rPr lang="en-US" sz="1200" kern="1200" baseline="0" dirty="0" smtClean="0">
                <a:solidFill>
                  <a:schemeClr val="tx1"/>
                </a:solidFill>
                <a:latin typeface="+mn-lt"/>
                <a:ea typeface="+mn-ea"/>
                <a:cs typeface="+mn-cs"/>
              </a:rPr>
              <a:t>have been used more recently. The free list preserves this least-recently-used order.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Block-oriented devices, such as disk and USB keys, can be effectively served by the</a:t>
            </a:r>
          </a:p>
          <a:p>
            <a:r>
              <a:rPr lang="en-US" sz="1200" kern="1200" baseline="0" dirty="0" smtClean="0">
                <a:solidFill>
                  <a:schemeClr val="tx1"/>
                </a:solidFill>
                <a:latin typeface="+mn-lt"/>
                <a:ea typeface="+mn-ea"/>
                <a:cs typeface="+mn-cs"/>
              </a:rPr>
              <a:t>buffer cache. A different form of buffering is appropriate for character-oriented</a:t>
            </a:r>
          </a:p>
          <a:p>
            <a:r>
              <a:rPr lang="en-US" sz="1200" kern="1200" baseline="0" dirty="0" smtClean="0">
                <a:solidFill>
                  <a:schemeClr val="tx1"/>
                </a:solidFill>
                <a:latin typeface="+mn-lt"/>
                <a:ea typeface="+mn-ea"/>
                <a:cs typeface="+mn-cs"/>
              </a:rPr>
              <a:t>devices, such as terminals and printers. A character queue is either written by the</a:t>
            </a:r>
          </a:p>
          <a:p>
            <a:r>
              <a:rPr lang="en-US" sz="1200" kern="1200" baseline="0" dirty="0" smtClean="0">
                <a:solidFill>
                  <a:schemeClr val="tx1"/>
                </a:solidFill>
                <a:latin typeface="+mn-lt"/>
                <a:ea typeface="+mn-ea"/>
                <a:cs typeface="+mn-cs"/>
              </a:rPr>
              <a:t>I/O device and read by the process or written by the process and read by the device.</a:t>
            </a:r>
          </a:p>
          <a:p>
            <a:r>
              <a:rPr lang="en-US" sz="1200" kern="1200" baseline="0" dirty="0" smtClean="0">
                <a:solidFill>
                  <a:schemeClr val="tx1"/>
                </a:solidFill>
                <a:latin typeface="+mn-lt"/>
                <a:ea typeface="+mn-ea"/>
                <a:cs typeface="+mn-cs"/>
              </a:rPr>
              <a:t>In both cases, the producer/consumer model introduced in Chapter 5 is used. Thus,</a:t>
            </a:r>
          </a:p>
          <a:p>
            <a:r>
              <a:rPr lang="en-US" sz="1200" kern="1200" baseline="0" dirty="0" smtClean="0">
                <a:solidFill>
                  <a:schemeClr val="tx1"/>
                </a:solidFill>
                <a:latin typeface="+mn-lt"/>
                <a:ea typeface="+mn-ea"/>
                <a:cs typeface="+mn-cs"/>
              </a:rPr>
              <a:t>character queues may only be read once; as each character is read, it is effectively</a:t>
            </a:r>
          </a:p>
          <a:p>
            <a:r>
              <a:rPr lang="en-US" sz="1200" kern="1200" baseline="0" dirty="0" smtClean="0">
                <a:solidFill>
                  <a:schemeClr val="tx1"/>
                </a:solidFill>
                <a:latin typeface="+mn-lt"/>
                <a:ea typeface="+mn-ea"/>
                <a:cs typeface="+mn-cs"/>
              </a:rPr>
              <a:t>destroyed. This is in contrast to the buffer cache, which may be read multiple times</a:t>
            </a:r>
          </a:p>
          <a:p>
            <a:r>
              <a:rPr lang="en-US" sz="1200" kern="1200" baseline="0" dirty="0" smtClean="0">
                <a:solidFill>
                  <a:schemeClr val="tx1"/>
                </a:solidFill>
                <a:latin typeface="+mn-lt"/>
                <a:ea typeface="+mn-ea"/>
                <a:cs typeface="+mn-cs"/>
              </a:rPr>
              <a:t>and hence follows the readers/writers model (also discussed in Chapter 5 ).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may be differences of several orders of magnitude between the data transfer rates. </a:t>
            </a:r>
          </a:p>
          <a:p>
            <a:r>
              <a:rPr lang="en-US" sz="1200" kern="1200" baseline="0" dirty="0" smtClean="0">
                <a:solidFill>
                  <a:schemeClr val="tx1"/>
                </a:solidFill>
                <a:latin typeface="+mn-lt"/>
                <a:ea typeface="+mn-ea"/>
                <a:cs typeface="+mn-cs"/>
              </a:rPr>
              <a:t>Figure 11.1 gives some examples.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Unbuffered I/O, which is simply DMA between device and process space,</a:t>
            </a:r>
          </a:p>
          <a:p>
            <a:r>
              <a:rPr lang="en-US" sz="1200" kern="1200" baseline="0" dirty="0" smtClean="0">
                <a:solidFill>
                  <a:schemeClr val="tx1"/>
                </a:solidFill>
                <a:latin typeface="+mn-lt"/>
                <a:ea typeface="+mn-ea"/>
                <a:cs typeface="+mn-cs"/>
              </a:rPr>
              <a:t>is always the fastest method for a process to perform I/O. A process that is</a:t>
            </a:r>
          </a:p>
          <a:p>
            <a:r>
              <a:rPr lang="en-US" sz="1200" kern="1200" baseline="0" dirty="0" smtClean="0">
                <a:solidFill>
                  <a:schemeClr val="tx1"/>
                </a:solidFill>
                <a:latin typeface="+mn-lt"/>
                <a:ea typeface="+mn-ea"/>
                <a:cs typeface="+mn-cs"/>
              </a:rPr>
              <a:t>performing unbuffered I/O is locked in main memory and cannot be swapped</a:t>
            </a:r>
          </a:p>
          <a:p>
            <a:r>
              <a:rPr lang="en-US" sz="1200" kern="1200" baseline="0" dirty="0" smtClean="0">
                <a:solidFill>
                  <a:schemeClr val="tx1"/>
                </a:solidFill>
                <a:latin typeface="+mn-lt"/>
                <a:ea typeface="+mn-ea"/>
                <a:cs typeface="+mn-cs"/>
              </a:rPr>
              <a:t>out. This reduces the opportunities for swapping by tying up part of main memory,</a:t>
            </a:r>
          </a:p>
          <a:p>
            <a:r>
              <a:rPr lang="en-US" sz="1200" kern="1200" baseline="0" dirty="0" smtClean="0">
                <a:solidFill>
                  <a:schemeClr val="tx1"/>
                </a:solidFill>
                <a:latin typeface="+mn-lt"/>
                <a:ea typeface="+mn-ea"/>
                <a:cs typeface="+mn-cs"/>
              </a:rPr>
              <a:t>thus reducing the overall system performance. Also, the I/O device is tied up</a:t>
            </a:r>
          </a:p>
          <a:p>
            <a:r>
              <a:rPr lang="en-US" sz="1200" kern="1200" baseline="0" dirty="0" smtClean="0">
                <a:solidFill>
                  <a:schemeClr val="tx1"/>
                </a:solidFill>
                <a:latin typeface="+mn-lt"/>
                <a:ea typeface="+mn-ea"/>
                <a:cs typeface="+mn-cs"/>
              </a:rPr>
              <a:t>with the process for the duration of the transfer, making it unavailable for other</a:t>
            </a:r>
          </a:p>
          <a:p>
            <a:r>
              <a:rPr lang="en-US" sz="1200" kern="1200" baseline="0" dirty="0" smtClean="0">
                <a:solidFill>
                  <a:schemeClr val="tx1"/>
                </a:solidFill>
                <a:latin typeface="+mn-lt"/>
                <a:ea typeface="+mn-ea"/>
                <a:cs typeface="+mn-cs"/>
              </a:rPr>
              <a:t>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Table 11.5 shows the types of I/O suited to each type of device. Disk drives</a:t>
            </a:r>
          </a:p>
          <a:p>
            <a:r>
              <a:rPr lang="en-US" sz="1200" kern="1200" baseline="0" dirty="0" smtClean="0">
                <a:solidFill>
                  <a:schemeClr val="tx1"/>
                </a:solidFill>
                <a:latin typeface="+mn-lt"/>
                <a:ea typeface="+mn-ea"/>
                <a:cs typeface="+mn-cs"/>
              </a:rPr>
              <a:t>are heavily used in UNIX, are block oriented, and have the potential for reasonable</a:t>
            </a:r>
          </a:p>
          <a:p>
            <a:r>
              <a:rPr lang="en-US" sz="1200" kern="1200" baseline="0" dirty="0" smtClean="0">
                <a:solidFill>
                  <a:schemeClr val="tx1"/>
                </a:solidFill>
                <a:latin typeface="+mn-lt"/>
                <a:ea typeface="+mn-ea"/>
                <a:cs typeface="+mn-cs"/>
              </a:rPr>
              <a:t>high throughput. Thus, I/O for these devices tends to be unbuffered or via</a:t>
            </a:r>
          </a:p>
          <a:p>
            <a:r>
              <a:rPr lang="en-US" sz="1200" kern="1200" baseline="0" dirty="0" smtClean="0">
                <a:solidFill>
                  <a:schemeClr val="tx1"/>
                </a:solidFill>
                <a:latin typeface="+mn-lt"/>
                <a:ea typeface="+mn-ea"/>
                <a:cs typeface="+mn-cs"/>
              </a:rPr>
              <a:t>buffer cache. Tape drives are functionally similar to disk drives and use similar I/O</a:t>
            </a:r>
          </a:p>
          <a:p>
            <a:r>
              <a:rPr lang="en-US" sz="1200" kern="1200" baseline="0" dirty="0" smtClean="0">
                <a:solidFill>
                  <a:schemeClr val="tx1"/>
                </a:solidFill>
                <a:latin typeface="+mn-lt"/>
                <a:ea typeface="+mn-ea"/>
                <a:cs typeface="+mn-cs"/>
              </a:rPr>
              <a:t>schemes.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terminals involve relatively slow exchange of characters, terminal I/O</a:t>
            </a:r>
          </a:p>
          <a:p>
            <a:r>
              <a:rPr lang="en-US" sz="1200" kern="1200" baseline="0" dirty="0" smtClean="0">
                <a:solidFill>
                  <a:schemeClr val="tx1"/>
                </a:solidFill>
                <a:latin typeface="+mn-lt"/>
                <a:ea typeface="+mn-ea"/>
                <a:cs typeface="+mn-cs"/>
              </a:rPr>
              <a:t>typically makes use of the character queue. Similarly, communication lines require</a:t>
            </a:r>
          </a:p>
          <a:p>
            <a:r>
              <a:rPr lang="en-US" sz="1200" kern="1200" baseline="0" dirty="0" smtClean="0">
                <a:solidFill>
                  <a:schemeClr val="tx1"/>
                </a:solidFill>
                <a:latin typeface="+mn-lt"/>
                <a:ea typeface="+mn-ea"/>
                <a:cs typeface="+mn-cs"/>
              </a:rPr>
              <a:t>serial processing of bytes of data for input or output and are best handled by character</a:t>
            </a:r>
          </a:p>
          <a:p>
            <a:r>
              <a:rPr lang="en-US" sz="1200" kern="1200" baseline="0" dirty="0" smtClean="0">
                <a:solidFill>
                  <a:schemeClr val="tx1"/>
                </a:solidFill>
                <a:latin typeface="+mn-lt"/>
                <a:ea typeface="+mn-ea"/>
                <a:cs typeface="+mn-cs"/>
              </a:rPr>
              <a:t>queues. Finally, the type of I/O used for a printer will generally depend on its</a:t>
            </a:r>
          </a:p>
          <a:p>
            <a:r>
              <a:rPr lang="en-US" sz="1200" kern="1200" baseline="0" dirty="0" smtClean="0">
                <a:solidFill>
                  <a:schemeClr val="tx1"/>
                </a:solidFill>
                <a:latin typeface="+mn-lt"/>
                <a:ea typeface="+mn-ea"/>
                <a:cs typeface="+mn-cs"/>
              </a:rPr>
              <a:t>speed. Slow printers will normally use the character queue, while a fast printer might</a:t>
            </a:r>
          </a:p>
          <a:p>
            <a:r>
              <a:rPr lang="en-US" sz="1200" kern="1200" baseline="0" dirty="0" smtClean="0">
                <a:solidFill>
                  <a:schemeClr val="tx1"/>
                </a:solidFill>
                <a:latin typeface="+mn-lt"/>
                <a:ea typeface="+mn-ea"/>
                <a:cs typeface="+mn-cs"/>
              </a:rPr>
              <a:t>employ unbuffered I/O. A buffer cache could be used for a fast printer. However,</a:t>
            </a:r>
          </a:p>
          <a:p>
            <a:r>
              <a:rPr lang="en-US" sz="1200" kern="1200" baseline="0" dirty="0" smtClean="0">
                <a:solidFill>
                  <a:schemeClr val="tx1"/>
                </a:solidFill>
                <a:latin typeface="+mn-lt"/>
                <a:ea typeface="+mn-ea"/>
                <a:cs typeface="+mn-cs"/>
              </a:rPr>
              <a:t>because data going to a printer are never reused, the overhead of the buffer cache is</a:t>
            </a:r>
          </a:p>
          <a:p>
            <a:r>
              <a:rPr lang="en-US" sz="1200" kern="1200" baseline="0" dirty="0" smtClean="0">
                <a:solidFill>
                  <a:schemeClr val="tx1"/>
                </a:solidFill>
                <a:latin typeface="+mn-lt"/>
                <a:ea typeface="+mn-ea"/>
                <a:cs typeface="+mn-cs"/>
              </a:rPr>
              <a:t>unnecessary.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general terms, the Linux I/O kernel facility is very similar to that of other UNIX</a:t>
            </a:r>
          </a:p>
          <a:p>
            <a:r>
              <a:rPr lang="en-US" sz="1200" kern="1200" baseline="0" dirty="0" smtClean="0">
                <a:solidFill>
                  <a:schemeClr val="tx1"/>
                </a:solidFill>
                <a:latin typeface="+mn-lt"/>
                <a:ea typeface="+mn-ea"/>
                <a:cs typeface="+mn-cs"/>
              </a:rPr>
              <a:t>implementation, such as SVR4. The Linux kernel associates a special file with each</a:t>
            </a:r>
          </a:p>
          <a:p>
            <a:r>
              <a:rPr lang="en-US" sz="1200" kern="1200" baseline="0" dirty="0" smtClean="0">
                <a:solidFill>
                  <a:schemeClr val="tx1"/>
                </a:solidFill>
                <a:latin typeface="+mn-lt"/>
                <a:ea typeface="+mn-ea"/>
                <a:cs typeface="+mn-cs"/>
              </a:rPr>
              <a:t>I/O device driver. Block, character, and network devices are recognized. In this section,</a:t>
            </a:r>
          </a:p>
          <a:p>
            <a:r>
              <a:rPr lang="en-US" sz="1200" kern="1200" baseline="0" dirty="0" smtClean="0">
                <a:solidFill>
                  <a:schemeClr val="tx1"/>
                </a:solidFill>
                <a:latin typeface="+mn-lt"/>
                <a:ea typeface="+mn-ea"/>
                <a:cs typeface="+mn-cs"/>
              </a:rPr>
              <a:t>we look at several features of the Linux I/O facility.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default disk scheduler in Linux 2.4 is known as the Linux Elevator, which is</a:t>
            </a:r>
          </a:p>
          <a:p>
            <a:r>
              <a:rPr lang="en-US" sz="1200" kern="1200" baseline="0" dirty="0" smtClean="0">
                <a:solidFill>
                  <a:schemeClr val="tx1"/>
                </a:solidFill>
                <a:latin typeface="+mn-lt"/>
                <a:ea typeface="+mn-ea"/>
                <a:cs typeface="+mn-cs"/>
              </a:rPr>
              <a:t>a variation on the LOOK algorithm discussed in Section 11.5 . For Linux 2.6, the</a:t>
            </a:r>
          </a:p>
          <a:p>
            <a:r>
              <a:rPr lang="en-US" sz="1200" kern="1200" baseline="0" dirty="0" smtClean="0">
                <a:solidFill>
                  <a:schemeClr val="tx1"/>
                </a:solidFill>
                <a:latin typeface="+mn-lt"/>
                <a:ea typeface="+mn-ea"/>
                <a:cs typeface="+mn-cs"/>
              </a:rPr>
              <a:t>Elevator algorithm has been augmented by two additional algorithms: the deadline</a:t>
            </a:r>
          </a:p>
          <a:p>
            <a:r>
              <a:rPr lang="en-US" sz="1200" kern="1200" baseline="0" dirty="0" smtClean="0">
                <a:solidFill>
                  <a:schemeClr val="tx1"/>
                </a:solidFill>
                <a:latin typeface="+mn-lt"/>
                <a:ea typeface="+mn-ea"/>
                <a:cs typeface="+mn-cs"/>
              </a:rPr>
              <a:t>I/O scheduler and the anticipatory I/O scheduler [LOVE04]. We examine each of</a:t>
            </a:r>
          </a:p>
          <a:p>
            <a:r>
              <a:rPr lang="en-US" sz="1200" kern="1200" baseline="0" dirty="0" smtClean="0">
                <a:solidFill>
                  <a:schemeClr val="tx1"/>
                </a:solidFill>
                <a:latin typeface="+mn-lt"/>
                <a:ea typeface="+mn-ea"/>
                <a:cs typeface="+mn-cs"/>
              </a:rPr>
              <a:t>these in turn.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problems manifest themselves with the elevator scheme.</a:t>
            </a:r>
          </a:p>
          <a:p>
            <a:r>
              <a:rPr lang="en-US" sz="1200" kern="1200" baseline="0" dirty="0" smtClean="0">
                <a:solidFill>
                  <a:schemeClr val="tx1"/>
                </a:solidFill>
                <a:latin typeface="+mn-lt"/>
                <a:ea typeface="+mn-ea"/>
                <a:cs typeface="+mn-cs"/>
              </a:rPr>
              <a:t>The first problem is that a distant block request can be delayed for a substantial</a:t>
            </a:r>
          </a:p>
          <a:p>
            <a:r>
              <a:rPr lang="en-US" sz="1200" kern="1200" baseline="0" dirty="0" smtClean="0">
                <a:solidFill>
                  <a:schemeClr val="tx1"/>
                </a:solidFill>
                <a:latin typeface="+mn-lt"/>
                <a:ea typeface="+mn-ea"/>
                <a:cs typeface="+mn-cs"/>
              </a:rPr>
              <a:t>time because the queue is dynamically updated. For example, consider the following</a:t>
            </a:r>
          </a:p>
          <a:p>
            <a:r>
              <a:rPr lang="en-US" sz="1200" kern="1200" baseline="0" dirty="0" smtClean="0">
                <a:solidFill>
                  <a:schemeClr val="tx1"/>
                </a:solidFill>
                <a:latin typeface="+mn-lt"/>
                <a:ea typeface="+mn-ea"/>
                <a:cs typeface="+mn-cs"/>
              </a:rPr>
              <a:t>stream of requests for disk blocks: 20, 30, 700, 25. The elevator scheduler reorders</a:t>
            </a:r>
          </a:p>
          <a:p>
            <a:r>
              <a:rPr lang="en-US" sz="1200" kern="1200" baseline="0" dirty="0" smtClean="0">
                <a:solidFill>
                  <a:schemeClr val="tx1"/>
                </a:solidFill>
                <a:latin typeface="+mn-lt"/>
                <a:ea typeface="+mn-ea"/>
                <a:cs typeface="+mn-cs"/>
              </a:rPr>
              <a:t>these so that the requests are placed in the queue as 20, 25, 30, 700, with 20 being the</a:t>
            </a:r>
          </a:p>
          <a:p>
            <a:r>
              <a:rPr lang="en-US" sz="1200" kern="1200" baseline="0" dirty="0" smtClean="0">
                <a:solidFill>
                  <a:schemeClr val="tx1"/>
                </a:solidFill>
                <a:latin typeface="+mn-lt"/>
                <a:ea typeface="+mn-ea"/>
                <a:cs typeface="+mn-cs"/>
              </a:rPr>
              <a:t>head of the queue. If a continuous sequence of low-numbered block requests arrive,</a:t>
            </a:r>
          </a:p>
          <a:p>
            <a:r>
              <a:rPr lang="en-US" sz="1200" kern="1200" baseline="0" dirty="0" smtClean="0">
                <a:solidFill>
                  <a:schemeClr val="tx1"/>
                </a:solidFill>
                <a:latin typeface="+mn-lt"/>
                <a:ea typeface="+mn-ea"/>
                <a:cs typeface="+mn-cs"/>
              </a:rPr>
              <a:t>then the request for 700 continues to be delayed.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even more serious problem concerns the distinction between read and</a:t>
            </a:r>
          </a:p>
          <a:p>
            <a:r>
              <a:rPr lang="en-US" sz="1200" kern="1200" baseline="0" dirty="0" smtClean="0">
                <a:solidFill>
                  <a:schemeClr val="tx1"/>
                </a:solidFill>
                <a:latin typeface="+mn-lt"/>
                <a:ea typeface="+mn-ea"/>
                <a:cs typeface="+mn-cs"/>
              </a:rPr>
              <a:t>write requests. Typically, a write request is issued asynchronously. That is, once</a:t>
            </a:r>
          </a:p>
          <a:p>
            <a:r>
              <a:rPr lang="en-US" sz="1200" kern="1200" baseline="0" dirty="0" smtClean="0">
                <a:solidFill>
                  <a:schemeClr val="tx1"/>
                </a:solidFill>
                <a:latin typeface="+mn-lt"/>
                <a:ea typeface="+mn-ea"/>
                <a:cs typeface="+mn-cs"/>
              </a:rPr>
              <a:t>a process issues the write request, it need not wait for the request to actually be</a:t>
            </a:r>
          </a:p>
          <a:p>
            <a:r>
              <a:rPr lang="en-US" sz="1200" kern="1200" baseline="0" dirty="0" smtClean="0">
                <a:solidFill>
                  <a:schemeClr val="tx1"/>
                </a:solidFill>
                <a:latin typeface="+mn-lt"/>
                <a:ea typeface="+mn-ea"/>
                <a:cs typeface="+mn-cs"/>
              </a:rPr>
              <a:t>satisfied. When an application issues a write, the kernel copies the data into an</a:t>
            </a:r>
          </a:p>
          <a:p>
            <a:r>
              <a:rPr lang="en-US" sz="1200" kern="1200" baseline="0" dirty="0" smtClean="0">
                <a:solidFill>
                  <a:schemeClr val="tx1"/>
                </a:solidFill>
                <a:latin typeface="+mn-lt"/>
                <a:ea typeface="+mn-ea"/>
                <a:cs typeface="+mn-cs"/>
              </a:rPr>
              <a:t>appropriate buffer, to be written out as time permits. Once the data are captured</a:t>
            </a:r>
          </a:p>
          <a:p>
            <a:r>
              <a:rPr lang="en-US" sz="1200" kern="1200" baseline="0" dirty="0" smtClean="0">
                <a:solidFill>
                  <a:schemeClr val="tx1"/>
                </a:solidFill>
                <a:latin typeface="+mn-lt"/>
                <a:ea typeface="+mn-ea"/>
                <a:cs typeface="+mn-cs"/>
              </a:rPr>
              <a:t>in the kernel’s buffer, the application can proceed. However, for many read operations,</a:t>
            </a:r>
          </a:p>
          <a:p>
            <a:r>
              <a:rPr lang="en-US" sz="1200" kern="1200" baseline="0" dirty="0" smtClean="0">
                <a:solidFill>
                  <a:schemeClr val="tx1"/>
                </a:solidFill>
                <a:latin typeface="+mn-lt"/>
                <a:ea typeface="+mn-ea"/>
                <a:cs typeface="+mn-cs"/>
              </a:rPr>
              <a:t>the process must wait until the requested data are delivered to the application</a:t>
            </a:r>
          </a:p>
          <a:p>
            <a:r>
              <a:rPr lang="en-US" sz="1200" kern="1200" baseline="0" dirty="0" smtClean="0">
                <a:solidFill>
                  <a:schemeClr val="tx1"/>
                </a:solidFill>
                <a:latin typeface="+mn-lt"/>
                <a:ea typeface="+mn-ea"/>
                <a:cs typeface="+mn-cs"/>
              </a:rPr>
              <a:t>before proceeding. Thus, a stream of write requests (e.g., to place a large</a:t>
            </a:r>
          </a:p>
          <a:p>
            <a:r>
              <a:rPr lang="en-US" sz="1200" kern="1200" baseline="0" dirty="0" smtClean="0">
                <a:solidFill>
                  <a:schemeClr val="tx1"/>
                </a:solidFill>
                <a:latin typeface="+mn-lt"/>
                <a:ea typeface="+mn-ea"/>
                <a:cs typeface="+mn-cs"/>
              </a:rPr>
              <a:t>file on the disk) can block a read request for a considerable time and thus block a</a:t>
            </a:r>
          </a:p>
          <a:p>
            <a:r>
              <a:rPr lang="en-US" sz="1200" kern="1200" baseline="0" dirty="0" smtClean="0">
                <a:solidFill>
                  <a:schemeClr val="tx1"/>
                </a:solidFill>
                <a:latin typeface="+mn-lt"/>
                <a:ea typeface="+mn-ea"/>
                <a:cs typeface="+mn-cs"/>
              </a:rPr>
              <a:t>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overcome these problems, the deadline I/O scheduler makes use</a:t>
            </a:r>
          </a:p>
          <a:p>
            <a:r>
              <a:rPr lang="en-US" sz="1200" kern="1200" baseline="0" dirty="0" smtClean="0">
                <a:solidFill>
                  <a:schemeClr val="tx1"/>
                </a:solidFill>
                <a:latin typeface="+mn-lt"/>
                <a:ea typeface="+mn-ea"/>
                <a:cs typeface="+mn-cs"/>
              </a:rPr>
              <a:t>of three queues ( Figure 11.14 ). Each incoming request is placed in the sorted</a:t>
            </a:r>
          </a:p>
          <a:p>
            <a:r>
              <a:rPr lang="en-US" sz="1200" kern="1200" baseline="0" dirty="0" smtClean="0">
                <a:solidFill>
                  <a:schemeClr val="tx1"/>
                </a:solidFill>
                <a:latin typeface="+mn-lt"/>
                <a:ea typeface="+mn-ea"/>
                <a:cs typeface="+mn-cs"/>
              </a:rPr>
              <a:t>elevator queue, as before. In addition, the same request is placed at the tail of a</a:t>
            </a:r>
          </a:p>
          <a:p>
            <a:r>
              <a:rPr lang="en-US" sz="1200" kern="1200" baseline="0" dirty="0" smtClean="0">
                <a:solidFill>
                  <a:schemeClr val="tx1"/>
                </a:solidFill>
                <a:latin typeface="+mn-lt"/>
                <a:ea typeface="+mn-ea"/>
                <a:cs typeface="+mn-cs"/>
              </a:rPr>
              <a:t>read FIFO queue for a read request or a write FIFO queue for a write request.</a:t>
            </a:r>
          </a:p>
          <a:p>
            <a:r>
              <a:rPr lang="en-US" sz="1200" kern="1200" baseline="0" dirty="0" smtClean="0">
                <a:solidFill>
                  <a:schemeClr val="tx1"/>
                </a:solidFill>
                <a:latin typeface="+mn-lt"/>
                <a:ea typeface="+mn-ea"/>
                <a:cs typeface="+mn-cs"/>
              </a:rPr>
              <a:t>Thus, the read and write queues maintain a list of requests in the sequence in</a:t>
            </a:r>
          </a:p>
          <a:p>
            <a:r>
              <a:rPr lang="en-US" sz="1200" kern="1200" baseline="0" dirty="0" smtClean="0">
                <a:solidFill>
                  <a:schemeClr val="tx1"/>
                </a:solidFill>
                <a:latin typeface="+mn-lt"/>
                <a:ea typeface="+mn-ea"/>
                <a:cs typeface="+mn-cs"/>
              </a:rPr>
              <a:t>which the requests were made. Associated with each request is an expiration</a:t>
            </a:r>
          </a:p>
          <a:p>
            <a:r>
              <a:rPr lang="en-US" sz="1200" kern="1200" baseline="0" dirty="0" smtClean="0">
                <a:solidFill>
                  <a:schemeClr val="tx1"/>
                </a:solidFill>
                <a:latin typeface="+mn-lt"/>
                <a:ea typeface="+mn-ea"/>
                <a:cs typeface="+mn-cs"/>
              </a:rPr>
              <a:t>time, with a default value of 0.5 seconds for a read request and 5 seconds for a</a:t>
            </a:r>
          </a:p>
          <a:p>
            <a:r>
              <a:rPr lang="en-US" sz="1200" kern="1200" baseline="0" dirty="0" smtClean="0">
                <a:solidFill>
                  <a:schemeClr val="tx1"/>
                </a:solidFill>
                <a:latin typeface="+mn-lt"/>
                <a:ea typeface="+mn-ea"/>
                <a:cs typeface="+mn-cs"/>
              </a:rPr>
              <a:t>write request. Ordinarily, the scheduler dispatches from the sorted queue. When</a:t>
            </a:r>
          </a:p>
          <a:p>
            <a:r>
              <a:rPr lang="en-US" sz="1200" kern="1200" baseline="0" dirty="0" smtClean="0">
                <a:solidFill>
                  <a:schemeClr val="tx1"/>
                </a:solidFill>
                <a:latin typeface="+mn-lt"/>
                <a:ea typeface="+mn-ea"/>
                <a:cs typeface="+mn-cs"/>
              </a:rPr>
              <a:t>a request is satisfied, it is removed from the head of the sorted queue and also</a:t>
            </a:r>
          </a:p>
          <a:p>
            <a:r>
              <a:rPr lang="en-US" sz="1200" kern="1200" baseline="0" dirty="0" smtClean="0">
                <a:solidFill>
                  <a:schemeClr val="tx1"/>
                </a:solidFill>
                <a:latin typeface="+mn-lt"/>
                <a:ea typeface="+mn-ea"/>
                <a:cs typeface="+mn-cs"/>
              </a:rPr>
              <a:t>from the appropriate FIFO queue. However, when the item at the head of one of</a:t>
            </a:r>
          </a:p>
          <a:p>
            <a:r>
              <a:rPr lang="en-US" sz="1200" kern="1200" baseline="0" dirty="0" smtClean="0">
                <a:solidFill>
                  <a:schemeClr val="tx1"/>
                </a:solidFill>
                <a:latin typeface="+mn-lt"/>
                <a:ea typeface="+mn-ea"/>
                <a:cs typeface="+mn-cs"/>
              </a:rPr>
              <a:t>the FIFO queues becomes older than its expiration time, then the scheduler next</a:t>
            </a:r>
          </a:p>
          <a:p>
            <a:r>
              <a:rPr lang="en-US" sz="1200" kern="1200" baseline="0" dirty="0" smtClean="0">
                <a:solidFill>
                  <a:schemeClr val="tx1"/>
                </a:solidFill>
                <a:latin typeface="+mn-lt"/>
                <a:ea typeface="+mn-ea"/>
                <a:cs typeface="+mn-cs"/>
              </a:rPr>
              <a:t>dispatches from that FIFO queue, taking the expired request, plus the next few</a:t>
            </a:r>
          </a:p>
          <a:p>
            <a:r>
              <a:rPr lang="en-US" sz="1200" kern="1200" baseline="0" dirty="0" smtClean="0">
                <a:solidFill>
                  <a:schemeClr val="tx1"/>
                </a:solidFill>
                <a:latin typeface="+mn-lt"/>
                <a:ea typeface="+mn-ea"/>
                <a:cs typeface="+mn-cs"/>
              </a:rPr>
              <a:t>requests from the queue. As each request is dispatched, it is also removed from</a:t>
            </a:r>
          </a:p>
          <a:p>
            <a:r>
              <a:rPr lang="en-US" sz="1200" kern="1200" baseline="0" dirty="0" smtClean="0">
                <a:solidFill>
                  <a:schemeClr val="tx1"/>
                </a:solidFill>
                <a:latin typeface="+mn-lt"/>
                <a:ea typeface="+mn-ea"/>
                <a:cs typeface="+mn-cs"/>
              </a:rPr>
              <a:t>the sorted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deadline I/O scheduler scheme overcomes the starvation problem and</a:t>
            </a:r>
          </a:p>
          <a:p>
            <a:r>
              <a:rPr lang="en-US" sz="1200" kern="1200" baseline="0" dirty="0" smtClean="0">
                <a:solidFill>
                  <a:schemeClr val="tx1"/>
                </a:solidFill>
                <a:latin typeface="+mn-lt"/>
                <a:ea typeface="+mn-ea"/>
                <a:cs typeface="+mn-cs"/>
              </a:rPr>
              <a:t>also the read versus write problem.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original elevator scheduler and the deadline</a:t>
            </a:r>
          </a:p>
          <a:p>
            <a:r>
              <a:rPr lang="en-US" sz="1200" kern="1200" baseline="0" dirty="0" smtClean="0">
                <a:solidFill>
                  <a:schemeClr val="tx1"/>
                </a:solidFill>
                <a:latin typeface="+mn-lt"/>
                <a:ea typeface="+mn-ea"/>
                <a:cs typeface="+mn-cs"/>
              </a:rPr>
              <a:t>scheduler both are designed to dispatch a new request as soon as the existing request</a:t>
            </a:r>
          </a:p>
          <a:p>
            <a:r>
              <a:rPr lang="en-US" sz="1200" kern="1200" baseline="0" dirty="0" smtClean="0">
                <a:solidFill>
                  <a:schemeClr val="tx1"/>
                </a:solidFill>
                <a:latin typeface="+mn-lt"/>
                <a:ea typeface="+mn-ea"/>
                <a:cs typeface="+mn-cs"/>
              </a:rPr>
              <a:t>is satisfied, thus keeping the disk as busy as possible. This same policy applies to all</a:t>
            </a:r>
          </a:p>
          <a:p>
            <a:r>
              <a:rPr lang="en-US" sz="1200" kern="1200" baseline="0" dirty="0" smtClean="0">
                <a:solidFill>
                  <a:schemeClr val="tx1"/>
                </a:solidFill>
                <a:latin typeface="+mn-lt"/>
                <a:ea typeface="+mn-ea"/>
                <a:cs typeface="+mn-cs"/>
              </a:rPr>
              <a:t>of the scheduling algorithms discussed in Section 11.5 . However, such a policy can</a:t>
            </a:r>
          </a:p>
          <a:p>
            <a:r>
              <a:rPr lang="en-US" sz="1200" kern="1200" baseline="0" dirty="0" smtClean="0">
                <a:solidFill>
                  <a:schemeClr val="tx1"/>
                </a:solidFill>
                <a:latin typeface="+mn-lt"/>
                <a:ea typeface="+mn-ea"/>
                <a:cs typeface="+mn-cs"/>
              </a:rPr>
              <a:t>be counterproductive if there are numerous synchronous read requests. Typically,</a:t>
            </a:r>
          </a:p>
          <a:p>
            <a:r>
              <a:rPr lang="en-US" sz="1200" kern="1200" baseline="0" dirty="0" smtClean="0">
                <a:solidFill>
                  <a:schemeClr val="tx1"/>
                </a:solidFill>
                <a:latin typeface="+mn-lt"/>
                <a:ea typeface="+mn-ea"/>
                <a:cs typeface="+mn-cs"/>
              </a:rPr>
              <a:t>an application will wait until a read request is satisfied and the data available before</a:t>
            </a:r>
          </a:p>
          <a:p>
            <a:r>
              <a:rPr lang="en-US" sz="1200" kern="1200" baseline="0" dirty="0" smtClean="0">
                <a:solidFill>
                  <a:schemeClr val="tx1"/>
                </a:solidFill>
                <a:latin typeface="+mn-lt"/>
                <a:ea typeface="+mn-ea"/>
                <a:cs typeface="+mn-cs"/>
              </a:rPr>
              <a:t>issuing the next request. The small delay between receiving the data for the last</a:t>
            </a:r>
          </a:p>
          <a:p>
            <a:r>
              <a:rPr lang="en-US" sz="1200" kern="1200" baseline="0" dirty="0" smtClean="0">
                <a:solidFill>
                  <a:schemeClr val="tx1"/>
                </a:solidFill>
                <a:latin typeface="+mn-lt"/>
                <a:ea typeface="+mn-ea"/>
                <a:cs typeface="+mn-cs"/>
              </a:rPr>
              <a:t>read and issuing the next read enables the scheduler to turn elsewhere for a pending</a:t>
            </a:r>
          </a:p>
          <a:p>
            <a:r>
              <a:rPr lang="en-US" sz="1200" kern="1200" baseline="0" dirty="0" smtClean="0">
                <a:solidFill>
                  <a:schemeClr val="tx1"/>
                </a:solidFill>
                <a:latin typeface="+mn-lt"/>
                <a:ea typeface="+mn-ea"/>
                <a:cs typeface="+mn-cs"/>
              </a:rPr>
              <a:t>request and dispatch that request.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principle of locality, it is likely that successive reads from the</a:t>
            </a:r>
          </a:p>
          <a:p>
            <a:r>
              <a:rPr lang="en-US" sz="1200" kern="1200" baseline="0" dirty="0" smtClean="0">
                <a:solidFill>
                  <a:schemeClr val="tx1"/>
                </a:solidFill>
                <a:latin typeface="+mn-lt"/>
                <a:ea typeface="+mn-ea"/>
                <a:cs typeface="+mn-cs"/>
              </a:rPr>
              <a:t>same process will be to disk blocks that are near one another. If the scheduler were</a:t>
            </a:r>
          </a:p>
          <a:p>
            <a:r>
              <a:rPr lang="en-US" sz="1200" kern="1200" baseline="0" dirty="0" smtClean="0">
                <a:solidFill>
                  <a:schemeClr val="tx1"/>
                </a:solidFill>
                <a:latin typeface="+mn-lt"/>
                <a:ea typeface="+mn-ea"/>
                <a:cs typeface="+mn-cs"/>
              </a:rPr>
              <a:t>to delay a short period of time after satisfying a read request, to see if a new nearby</a:t>
            </a:r>
          </a:p>
          <a:p>
            <a:r>
              <a:rPr lang="en-US" sz="1200" kern="1200" baseline="0" dirty="0" smtClean="0">
                <a:solidFill>
                  <a:schemeClr val="tx1"/>
                </a:solidFill>
                <a:latin typeface="+mn-lt"/>
                <a:ea typeface="+mn-ea"/>
                <a:cs typeface="+mn-cs"/>
              </a:rPr>
              <a:t>read request is made, the overall performance of the system could be enhanced.</a:t>
            </a:r>
          </a:p>
          <a:p>
            <a:r>
              <a:rPr lang="en-US" sz="1200" kern="1200" baseline="0" dirty="0" smtClean="0">
                <a:solidFill>
                  <a:schemeClr val="tx1"/>
                </a:solidFill>
                <a:latin typeface="+mn-lt"/>
                <a:ea typeface="+mn-ea"/>
                <a:cs typeface="+mn-cs"/>
              </a:rPr>
              <a:t>This is the philosophy behind the anticipatory scheduler, proposed in [IYER01],</a:t>
            </a:r>
          </a:p>
          <a:p>
            <a:r>
              <a:rPr lang="en-US" sz="1200" kern="1200" baseline="0" dirty="0" smtClean="0">
                <a:solidFill>
                  <a:schemeClr val="tx1"/>
                </a:solidFill>
                <a:latin typeface="+mn-lt"/>
                <a:ea typeface="+mn-ea"/>
                <a:cs typeface="+mn-cs"/>
              </a:rPr>
              <a:t>and implemented in Linux 2.6.</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Linux, the anticipatory scheduler is superimposed on the deadline scheduler.</a:t>
            </a:r>
          </a:p>
          <a:p>
            <a:r>
              <a:rPr lang="en-US" sz="1200" kern="1200" baseline="0" dirty="0" smtClean="0">
                <a:solidFill>
                  <a:schemeClr val="tx1"/>
                </a:solidFill>
                <a:latin typeface="+mn-lt"/>
                <a:ea typeface="+mn-ea"/>
                <a:cs typeface="+mn-cs"/>
              </a:rPr>
              <a:t>When a read request is dispatched, the anticipatory scheduler causes the</a:t>
            </a:r>
          </a:p>
          <a:p>
            <a:r>
              <a:rPr lang="en-US" sz="1200" kern="1200" baseline="0" dirty="0" smtClean="0">
                <a:solidFill>
                  <a:schemeClr val="tx1"/>
                </a:solidFill>
                <a:latin typeface="+mn-lt"/>
                <a:ea typeface="+mn-ea"/>
                <a:cs typeface="+mn-cs"/>
              </a:rPr>
              <a:t>scheduling system to delay for up to 6 milliseconds, depending on the configuration.</a:t>
            </a:r>
          </a:p>
          <a:p>
            <a:r>
              <a:rPr lang="en-US" sz="1200" kern="1200" baseline="0" dirty="0" smtClean="0">
                <a:solidFill>
                  <a:schemeClr val="tx1"/>
                </a:solidFill>
                <a:latin typeface="+mn-lt"/>
                <a:ea typeface="+mn-ea"/>
                <a:cs typeface="+mn-cs"/>
              </a:rPr>
              <a:t>During this small delay, there is a good chance that the application that</a:t>
            </a:r>
          </a:p>
          <a:p>
            <a:r>
              <a:rPr lang="en-US" sz="1200" kern="1200" baseline="0" dirty="0" smtClean="0">
                <a:solidFill>
                  <a:schemeClr val="tx1"/>
                </a:solidFill>
                <a:latin typeface="+mn-lt"/>
                <a:ea typeface="+mn-ea"/>
                <a:cs typeface="+mn-cs"/>
              </a:rPr>
              <a:t>issued the last read request will issue another read request to the same region of</a:t>
            </a:r>
          </a:p>
          <a:p>
            <a:r>
              <a:rPr lang="en-US" sz="1200" kern="1200" baseline="0" dirty="0" smtClean="0">
                <a:solidFill>
                  <a:schemeClr val="tx1"/>
                </a:solidFill>
                <a:latin typeface="+mn-lt"/>
                <a:ea typeface="+mn-ea"/>
                <a:cs typeface="+mn-cs"/>
              </a:rPr>
              <a:t>the disk. If so, that request will be serviced immediately. If no such read request</a:t>
            </a:r>
          </a:p>
          <a:p>
            <a:r>
              <a:rPr lang="en-US" sz="1200" kern="1200" baseline="0" dirty="0" smtClean="0">
                <a:solidFill>
                  <a:schemeClr val="tx1"/>
                </a:solidFill>
                <a:latin typeface="+mn-lt"/>
                <a:ea typeface="+mn-ea"/>
                <a:cs typeface="+mn-cs"/>
              </a:rPr>
              <a:t>occurs, the scheduler resumes using the deadline scheduling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In Linux 2.2 and earlier releases, the kernel maintained a page cache for reads and</a:t>
            </a:r>
          </a:p>
          <a:p>
            <a:r>
              <a:rPr lang="en-US" sz="1200" kern="1200" baseline="0" dirty="0" smtClean="0">
                <a:solidFill>
                  <a:schemeClr val="tx1"/>
                </a:solidFill>
                <a:latin typeface="+mn-lt"/>
                <a:ea typeface="+mn-ea"/>
                <a:cs typeface="+mn-cs"/>
              </a:rPr>
              <a:t>writes from regular file system files and for virtual memory pages, and a separate</a:t>
            </a:r>
          </a:p>
          <a:p>
            <a:r>
              <a:rPr lang="en-US" sz="1200" kern="1200" baseline="0" dirty="0" smtClean="0">
                <a:solidFill>
                  <a:schemeClr val="tx1"/>
                </a:solidFill>
                <a:latin typeface="+mn-lt"/>
                <a:ea typeface="+mn-ea"/>
                <a:cs typeface="+mn-cs"/>
              </a:rPr>
              <a:t>buffer cache for block I/O. For Linux 2.4 and later, there is a single unified page</a:t>
            </a:r>
          </a:p>
          <a:p>
            <a:r>
              <a:rPr lang="en-US" sz="1200" kern="1200" baseline="0" dirty="0" smtClean="0">
                <a:solidFill>
                  <a:schemeClr val="tx1"/>
                </a:solidFill>
                <a:latin typeface="+mn-lt"/>
                <a:ea typeface="+mn-ea"/>
                <a:cs typeface="+mn-cs"/>
              </a:rPr>
              <a:t>cache that is involved in all traffic between disk and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page cache confers two benefits. First, when it is time to write back dirty</a:t>
            </a:r>
          </a:p>
          <a:p>
            <a:r>
              <a:rPr lang="en-US" sz="1200" kern="1200" baseline="0" dirty="0" smtClean="0">
                <a:solidFill>
                  <a:schemeClr val="tx1"/>
                </a:solidFill>
                <a:latin typeface="+mn-lt"/>
                <a:ea typeface="+mn-ea"/>
                <a:cs typeface="+mn-cs"/>
              </a:rPr>
              <a:t>pages to disk, a collection of them can be ordered properly and written out efficiently.</a:t>
            </a:r>
          </a:p>
          <a:p>
            <a:r>
              <a:rPr lang="en-US" sz="1200" kern="1200" baseline="0" dirty="0" smtClean="0">
                <a:solidFill>
                  <a:schemeClr val="tx1"/>
                </a:solidFill>
                <a:latin typeface="+mn-lt"/>
                <a:ea typeface="+mn-ea"/>
                <a:cs typeface="+mn-cs"/>
              </a:rPr>
              <a:t>Second, because of the principle of temporal locality, pages in the page</a:t>
            </a:r>
          </a:p>
          <a:p>
            <a:r>
              <a:rPr lang="en-US" sz="1200" kern="1200" baseline="0" dirty="0" smtClean="0">
                <a:solidFill>
                  <a:schemeClr val="tx1"/>
                </a:solidFill>
                <a:latin typeface="+mn-lt"/>
                <a:ea typeface="+mn-ea"/>
                <a:cs typeface="+mn-cs"/>
              </a:rPr>
              <a:t>cache are likely to be referenced again before they are flushed from the cache, thus</a:t>
            </a:r>
          </a:p>
          <a:p>
            <a:r>
              <a:rPr lang="en-US" sz="1200" kern="1200" baseline="0" dirty="0" smtClean="0">
                <a:solidFill>
                  <a:schemeClr val="tx1"/>
                </a:solidFill>
                <a:latin typeface="+mn-lt"/>
                <a:ea typeface="+mn-ea"/>
                <a:cs typeface="+mn-cs"/>
              </a:rPr>
              <a:t>saving a disk I/O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Dirty pages are written back to disk in two situations:</a:t>
            </a:r>
          </a:p>
          <a:p>
            <a:r>
              <a:rPr lang="en-US" sz="1200" kern="1200" baseline="0" dirty="0" smtClean="0">
                <a:solidFill>
                  <a:schemeClr val="tx1"/>
                </a:solidFill>
                <a:latin typeface="+mn-lt"/>
                <a:ea typeface="+mn-ea"/>
                <a:cs typeface="+mn-cs"/>
              </a:rPr>
              <a:t>• When free memory falls below a specified threshold, the kernel reduces the</a:t>
            </a:r>
          </a:p>
          <a:p>
            <a:r>
              <a:rPr lang="en-US" sz="1200" kern="1200" baseline="0" dirty="0" smtClean="0">
                <a:solidFill>
                  <a:schemeClr val="tx1"/>
                </a:solidFill>
                <a:latin typeface="+mn-lt"/>
                <a:ea typeface="+mn-ea"/>
                <a:cs typeface="+mn-cs"/>
              </a:rPr>
              <a:t>size of the page cache to release memory to be added to the free memory pool.</a:t>
            </a:r>
          </a:p>
          <a:p>
            <a:r>
              <a:rPr lang="en-US" sz="1200" kern="1200" baseline="0" dirty="0" smtClean="0">
                <a:solidFill>
                  <a:schemeClr val="tx1"/>
                </a:solidFill>
                <a:latin typeface="+mn-lt"/>
                <a:ea typeface="+mn-ea"/>
                <a:cs typeface="+mn-cs"/>
              </a:rPr>
              <a:t>• When dirty pages grow older than a specified threshold, a number of dirty</a:t>
            </a:r>
          </a:p>
          <a:p>
            <a:r>
              <a:rPr lang="en-US" sz="1200" kern="1200" baseline="0" dirty="0" smtClean="0">
                <a:solidFill>
                  <a:schemeClr val="tx1"/>
                </a:solidFill>
                <a:latin typeface="+mn-lt"/>
                <a:ea typeface="+mn-ea"/>
                <a:cs typeface="+mn-cs"/>
              </a:rPr>
              <a:t>pages are written back to disk.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11.15 shows the key kernel-mode components related to the Windows I/O</a:t>
            </a:r>
          </a:p>
          <a:p>
            <a:r>
              <a:rPr lang="en-US" sz="1200" kern="1200" baseline="0" dirty="0" smtClean="0">
                <a:solidFill>
                  <a:schemeClr val="tx1"/>
                </a:solidFill>
                <a:latin typeface="+mn-lt"/>
                <a:ea typeface="+mn-ea"/>
                <a:cs typeface="+mn-cs"/>
              </a:rPr>
              <a:t>manager. The I/O manager is responsible for all I/O for the operating system and</a:t>
            </a:r>
          </a:p>
          <a:p>
            <a:r>
              <a:rPr lang="en-US" sz="1200" kern="1200" baseline="0" dirty="0" smtClean="0">
                <a:solidFill>
                  <a:schemeClr val="tx1"/>
                </a:solidFill>
                <a:latin typeface="+mn-lt"/>
                <a:ea typeface="+mn-ea"/>
                <a:cs typeface="+mn-cs"/>
              </a:rPr>
              <a:t>provides a uniform interface that all types of drivers can call.</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I/O manager works closely with four types of kernel components: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Cache manager: The cache manager handles file caching for all file systems.</a:t>
            </a:r>
          </a:p>
          <a:p>
            <a:r>
              <a:rPr lang="en-US" sz="1200" kern="1200" baseline="0" dirty="0" smtClean="0">
                <a:solidFill>
                  <a:schemeClr val="tx1"/>
                </a:solidFill>
                <a:latin typeface="+mn-lt"/>
                <a:ea typeface="+mn-ea"/>
                <a:cs typeface="+mn-cs"/>
              </a:rPr>
              <a:t>It can dynamically increase and decrease the size of the cache devoted to a</a:t>
            </a:r>
          </a:p>
          <a:p>
            <a:r>
              <a:rPr lang="en-US" sz="1200" kern="1200" baseline="0" dirty="0" smtClean="0">
                <a:solidFill>
                  <a:schemeClr val="tx1"/>
                </a:solidFill>
                <a:latin typeface="+mn-lt"/>
                <a:ea typeface="+mn-ea"/>
                <a:cs typeface="+mn-cs"/>
              </a:rPr>
              <a:t>particular file as the amount of available physical memory varies. The system</a:t>
            </a:r>
          </a:p>
          <a:p>
            <a:r>
              <a:rPr lang="en-US" sz="1200" kern="1200" baseline="0" dirty="0" smtClean="0">
                <a:solidFill>
                  <a:schemeClr val="tx1"/>
                </a:solidFill>
                <a:latin typeface="+mn-lt"/>
                <a:ea typeface="+mn-ea"/>
                <a:cs typeface="+mn-cs"/>
              </a:rPr>
              <a:t>records updates in the cache only and not on disk. A kernel thread, the lazy</a:t>
            </a:r>
          </a:p>
          <a:p>
            <a:r>
              <a:rPr lang="en-US" sz="1200" kern="1200" baseline="0" dirty="0" smtClean="0">
                <a:solidFill>
                  <a:schemeClr val="tx1"/>
                </a:solidFill>
                <a:latin typeface="+mn-lt"/>
                <a:ea typeface="+mn-ea"/>
                <a:cs typeface="+mn-cs"/>
              </a:rPr>
              <a:t>writer, periodically batches the updates together to write to disk. Writing the</a:t>
            </a:r>
          </a:p>
          <a:p>
            <a:r>
              <a:rPr lang="en-US" sz="1200" kern="1200" baseline="0" dirty="0" smtClean="0">
                <a:solidFill>
                  <a:schemeClr val="tx1"/>
                </a:solidFill>
                <a:latin typeface="+mn-lt"/>
                <a:ea typeface="+mn-ea"/>
                <a:cs typeface="+mn-cs"/>
              </a:rPr>
              <a:t>updates in batches allows the I/O to be more efficient. The cache manager</a:t>
            </a:r>
          </a:p>
          <a:p>
            <a:r>
              <a:rPr lang="en-US" sz="1200" kern="1200" baseline="0" dirty="0" smtClean="0">
                <a:solidFill>
                  <a:schemeClr val="tx1"/>
                </a:solidFill>
                <a:latin typeface="+mn-lt"/>
                <a:ea typeface="+mn-ea"/>
                <a:cs typeface="+mn-cs"/>
              </a:rPr>
              <a:t>works by mapping regions of files into kernel virtual memory and then relying</a:t>
            </a:r>
          </a:p>
          <a:p>
            <a:r>
              <a:rPr lang="en-US" sz="1200" kern="1200" baseline="0" dirty="0" smtClean="0">
                <a:solidFill>
                  <a:schemeClr val="tx1"/>
                </a:solidFill>
                <a:latin typeface="+mn-lt"/>
                <a:ea typeface="+mn-ea"/>
                <a:cs typeface="+mn-cs"/>
              </a:rPr>
              <a:t>on the virtual memory manager to do most of the work to copy pages to and</a:t>
            </a:r>
          </a:p>
          <a:p>
            <a:r>
              <a:rPr lang="en-US" sz="1200" kern="1200" baseline="0" dirty="0" smtClean="0">
                <a:solidFill>
                  <a:schemeClr val="tx1"/>
                </a:solidFill>
                <a:latin typeface="+mn-lt"/>
                <a:ea typeface="+mn-ea"/>
                <a:cs typeface="+mn-cs"/>
              </a:rPr>
              <a:t>from the files on disk.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 drivers: The I/O manager treats a file system driver as just another</a:t>
            </a:r>
          </a:p>
          <a:p>
            <a:r>
              <a:rPr lang="en-US" sz="1200" kern="1200" baseline="0" dirty="0" smtClean="0">
                <a:solidFill>
                  <a:schemeClr val="tx1"/>
                </a:solidFill>
                <a:latin typeface="+mn-lt"/>
                <a:ea typeface="+mn-ea"/>
                <a:cs typeface="+mn-cs"/>
              </a:rPr>
              <a:t>device driver and routes I/O requests for file system volumes to the appropriate</a:t>
            </a:r>
          </a:p>
          <a:p>
            <a:r>
              <a:rPr lang="en-US" sz="1200" kern="1200" baseline="0" dirty="0" smtClean="0">
                <a:solidFill>
                  <a:schemeClr val="tx1"/>
                </a:solidFill>
                <a:latin typeface="+mn-lt"/>
                <a:ea typeface="+mn-ea"/>
                <a:cs typeface="+mn-cs"/>
              </a:rPr>
              <a:t>software driver for that volume. The file system, in turn, sends I/O requests</a:t>
            </a:r>
          </a:p>
          <a:p>
            <a:r>
              <a:rPr lang="en-US" sz="1200" kern="1200" baseline="0" dirty="0" smtClean="0">
                <a:solidFill>
                  <a:schemeClr val="tx1"/>
                </a:solidFill>
                <a:latin typeface="+mn-lt"/>
                <a:ea typeface="+mn-ea"/>
                <a:cs typeface="+mn-cs"/>
              </a:rPr>
              <a:t>to the software drivers that manage the hardware device adapter.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Network drivers: Windows includes integrated networking capabilities and</a:t>
            </a:r>
          </a:p>
          <a:p>
            <a:r>
              <a:rPr lang="en-US" sz="1200" kern="1200" baseline="0" dirty="0" smtClean="0">
                <a:solidFill>
                  <a:schemeClr val="tx1"/>
                </a:solidFill>
                <a:latin typeface="+mn-lt"/>
                <a:ea typeface="+mn-ea"/>
                <a:cs typeface="+mn-cs"/>
              </a:rPr>
              <a:t>support for remote file systems. The facilities are implemented as software</a:t>
            </a:r>
          </a:p>
          <a:p>
            <a:r>
              <a:rPr lang="en-US" sz="1200" kern="1200" baseline="0" dirty="0" smtClean="0">
                <a:solidFill>
                  <a:schemeClr val="tx1"/>
                </a:solidFill>
                <a:latin typeface="+mn-lt"/>
                <a:ea typeface="+mn-ea"/>
                <a:cs typeface="+mn-cs"/>
              </a:rPr>
              <a:t>drivers rather than part of the Windows Executive.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device drivers: These software drivers access the hardware registers</a:t>
            </a:r>
          </a:p>
          <a:p>
            <a:r>
              <a:rPr lang="en-US" sz="1200" kern="1200" baseline="0" dirty="0" smtClean="0">
                <a:solidFill>
                  <a:schemeClr val="tx1"/>
                </a:solidFill>
                <a:latin typeface="+mn-lt"/>
                <a:ea typeface="+mn-ea"/>
                <a:cs typeface="+mn-cs"/>
              </a:rPr>
              <a:t>of the peripheral devices using entry points in the Hardware Abstraction</a:t>
            </a:r>
          </a:p>
          <a:p>
            <a:r>
              <a:rPr lang="en-US" sz="1200" kern="1200" baseline="0" dirty="0" smtClean="0">
                <a:solidFill>
                  <a:schemeClr val="tx1"/>
                </a:solidFill>
                <a:latin typeface="+mn-lt"/>
                <a:ea typeface="+mn-ea"/>
                <a:cs typeface="+mn-cs"/>
              </a:rPr>
              <a:t>Layer. A set of these routines exists for every platform that Windows supports;</a:t>
            </a:r>
          </a:p>
          <a:p>
            <a:r>
              <a:rPr lang="en-US" sz="1200" kern="1200" baseline="0" dirty="0" smtClean="0">
                <a:solidFill>
                  <a:schemeClr val="tx1"/>
                </a:solidFill>
                <a:latin typeface="+mn-lt"/>
                <a:ea typeface="+mn-ea"/>
                <a:cs typeface="+mn-cs"/>
              </a:rPr>
              <a:t>because the routine names are the same for all platforms, the source code of</a:t>
            </a:r>
          </a:p>
          <a:p>
            <a:r>
              <a:rPr lang="en-US" sz="1200" kern="1200" baseline="0" dirty="0" smtClean="0">
                <a:solidFill>
                  <a:schemeClr val="tx1"/>
                </a:solidFill>
                <a:latin typeface="+mn-lt"/>
                <a:ea typeface="+mn-ea"/>
                <a:cs typeface="+mn-cs"/>
              </a:rPr>
              <a:t>Windows device drivers is portable across different processor types.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Windows offers two modes of I/O operation: asynchronous and synchronous. The</a:t>
            </a:r>
          </a:p>
          <a:p>
            <a:r>
              <a:rPr lang="en-US" sz="1200" kern="1200" baseline="0" dirty="0" smtClean="0">
                <a:solidFill>
                  <a:schemeClr val="tx1"/>
                </a:solidFill>
                <a:latin typeface="+mn-lt"/>
                <a:ea typeface="+mn-ea"/>
                <a:cs typeface="+mn-cs"/>
              </a:rPr>
              <a:t>asynchronous mode is used whenever possible to optimize application performance.</a:t>
            </a:r>
          </a:p>
          <a:p>
            <a:r>
              <a:rPr lang="en-US" sz="1200" kern="1200" baseline="0" dirty="0" smtClean="0">
                <a:solidFill>
                  <a:schemeClr val="tx1"/>
                </a:solidFill>
                <a:latin typeface="+mn-lt"/>
                <a:ea typeface="+mn-ea"/>
                <a:cs typeface="+mn-cs"/>
              </a:rPr>
              <a:t>With asynchronous I/O, an application initiates an I/O operation and then</a:t>
            </a:r>
          </a:p>
          <a:p>
            <a:r>
              <a:rPr lang="en-US" sz="1200" kern="1200" baseline="0" dirty="0" smtClean="0">
                <a:solidFill>
                  <a:schemeClr val="tx1"/>
                </a:solidFill>
                <a:latin typeface="+mn-lt"/>
                <a:ea typeface="+mn-ea"/>
                <a:cs typeface="+mn-cs"/>
              </a:rPr>
              <a:t>can continue processing while the I/O request is fulfilled. With synchronous I/O, the</a:t>
            </a:r>
          </a:p>
          <a:p>
            <a:r>
              <a:rPr lang="en-US" sz="1200" kern="1200" baseline="0" dirty="0" smtClean="0">
                <a:solidFill>
                  <a:schemeClr val="tx1"/>
                </a:solidFill>
                <a:latin typeface="+mn-lt"/>
                <a:ea typeface="+mn-ea"/>
                <a:cs typeface="+mn-cs"/>
              </a:rPr>
              <a:t>application is blocked until the I/O operation completes.</a:t>
            </a:r>
          </a:p>
          <a:p>
            <a:r>
              <a:rPr lang="en-US" sz="1200" kern="1200" baseline="0" dirty="0" smtClean="0">
                <a:solidFill>
                  <a:schemeClr val="tx1"/>
                </a:solidFill>
                <a:latin typeface="+mn-lt"/>
                <a:ea typeface="+mn-ea"/>
                <a:cs typeface="+mn-cs"/>
              </a:rPr>
              <a:t>Asynchronous I/O is more efficient, from the point of view of the calling</a:t>
            </a:r>
          </a:p>
          <a:p>
            <a:r>
              <a:rPr lang="en-US" sz="1200" kern="1200" baseline="0" dirty="0" smtClean="0">
                <a:solidFill>
                  <a:schemeClr val="tx1"/>
                </a:solidFill>
                <a:latin typeface="+mn-lt"/>
                <a:ea typeface="+mn-ea"/>
                <a:cs typeface="+mn-cs"/>
              </a:rPr>
              <a:t>thread, because it allows the thread to continue execution while the I/O operation is</a:t>
            </a:r>
          </a:p>
          <a:p>
            <a:r>
              <a:rPr lang="en-US" sz="1200" kern="1200" baseline="0" dirty="0" smtClean="0">
                <a:solidFill>
                  <a:schemeClr val="tx1"/>
                </a:solidFill>
                <a:latin typeface="+mn-lt"/>
                <a:ea typeface="+mn-ea"/>
                <a:cs typeface="+mn-cs"/>
              </a:rPr>
              <a:t>queued by the I/O manager and subsequently performed. However, the application</a:t>
            </a:r>
          </a:p>
          <a:p>
            <a:r>
              <a:rPr lang="en-US" sz="1200" kern="1200" baseline="0" dirty="0" smtClean="0">
                <a:solidFill>
                  <a:schemeClr val="tx1"/>
                </a:solidFill>
                <a:latin typeface="+mn-lt"/>
                <a:ea typeface="+mn-ea"/>
                <a:cs typeface="+mn-cs"/>
              </a:rPr>
              <a:t>that invoked the asynchronous I/O operation needs some way to determine when</a:t>
            </a:r>
          </a:p>
          <a:p>
            <a:r>
              <a:rPr lang="en-US" sz="1200" kern="1200" baseline="0" dirty="0" smtClean="0">
                <a:solidFill>
                  <a:schemeClr val="tx1"/>
                </a:solidFill>
                <a:latin typeface="+mn-lt"/>
                <a:ea typeface="+mn-ea"/>
                <a:cs typeface="+mn-cs"/>
              </a:rPr>
              <a:t>the operation is complete.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Windows provides five different techniques for signaling</a:t>
            </a:r>
          </a:p>
          <a:p>
            <a:r>
              <a:rPr lang="en-US" sz="1200" kern="1200" baseline="0" dirty="0" smtClean="0">
                <a:solidFill>
                  <a:schemeClr val="tx1"/>
                </a:solidFill>
                <a:latin typeface="+mn-lt"/>
                <a:ea typeface="+mn-ea"/>
                <a:cs typeface="+mn-cs"/>
              </a:rPr>
              <a:t>I/O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Signaling the file object: With this approach, the event associated with a</a:t>
            </a:r>
          </a:p>
          <a:p>
            <a:r>
              <a:rPr lang="en-US" sz="1200" kern="1200" baseline="0" dirty="0" smtClean="0">
                <a:solidFill>
                  <a:schemeClr val="tx1"/>
                </a:solidFill>
                <a:latin typeface="+mn-lt"/>
                <a:ea typeface="+mn-ea"/>
                <a:cs typeface="+mn-cs"/>
              </a:rPr>
              <a:t>file object is set when an operation on that object is complete. The thread</a:t>
            </a:r>
          </a:p>
          <a:p>
            <a:r>
              <a:rPr lang="en-US" sz="1200" kern="1200" baseline="0" dirty="0" smtClean="0">
                <a:solidFill>
                  <a:schemeClr val="tx1"/>
                </a:solidFill>
                <a:latin typeface="+mn-lt"/>
                <a:ea typeface="+mn-ea"/>
                <a:cs typeface="+mn-cs"/>
              </a:rPr>
              <a:t>that invoked the I/O operation can continue to execute until it reaches a</a:t>
            </a:r>
          </a:p>
          <a:p>
            <a:r>
              <a:rPr lang="en-US" sz="1200" kern="1200" baseline="0" dirty="0" smtClean="0">
                <a:solidFill>
                  <a:schemeClr val="tx1"/>
                </a:solidFill>
                <a:latin typeface="+mn-lt"/>
                <a:ea typeface="+mn-ea"/>
                <a:cs typeface="+mn-cs"/>
              </a:rPr>
              <a:t>point where it must stop until the I/O operation is complete. At that point,</a:t>
            </a:r>
          </a:p>
          <a:p>
            <a:r>
              <a:rPr lang="en-US" sz="1200" kern="1200" baseline="0" dirty="0" smtClean="0">
                <a:solidFill>
                  <a:schemeClr val="tx1"/>
                </a:solidFill>
                <a:latin typeface="+mn-lt"/>
                <a:ea typeface="+mn-ea"/>
                <a:cs typeface="+mn-cs"/>
              </a:rPr>
              <a:t>the thread can wait until the operation is complete and then continue. This</a:t>
            </a:r>
          </a:p>
          <a:p>
            <a:r>
              <a:rPr lang="en-US" sz="1200" kern="1200" baseline="0" dirty="0" smtClean="0">
                <a:solidFill>
                  <a:schemeClr val="tx1"/>
                </a:solidFill>
                <a:latin typeface="+mn-lt"/>
                <a:ea typeface="+mn-ea"/>
                <a:cs typeface="+mn-cs"/>
              </a:rPr>
              <a:t>technique is simple and easy to use but is not appropriate for handling</a:t>
            </a:r>
          </a:p>
          <a:p>
            <a:r>
              <a:rPr lang="en-US" sz="1200" kern="1200" baseline="0" dirty="0" smtClean="0">
                <a:solidFill>
                  <a:schemeClr val="tx1"/>
                </a:solidFill>
                <a:latin typeface="+mn-lt"/>
                <a:ea typeface="+mn-ea"/>
                <a:cs typeface="+mn-cs"/>
              </a:rPr>
              <a:t>multiple I/O requests. For example, if a thread needs to perform multiple</a:t>
            </a:r>
          </a:p>
          <a:p>
            <a:r>
              <a:rPr lang="en-US" sz="1200" kern="1200" baseline="0" dirty="0" smtClean="0">
                <a:solidFill>
                  <a:schemeClr val="tx1"/>
                </a:solidFill>
                <a:latin typeface="+mn-lt"/>
                <a:ea typeface="+mn-ea"/>
                <a:cs typeface="+mn-cs"/>
              </a:rPr>
              <a:t>simultaneous actions on a single file, such as reading from one portion and</a:t>
            </a:r>
          </a:p>
          <a:p>
            <a:r>
              <a:rPr lang="en-US" sz="1200" kern="1200" baseline="0" dirty="0" smtClean="0">
                <a:solidFill>
                  <a:schemeClr val="tx1"/>
                </a:solidFill>
                <a:latin typeface="+mn-lt"/>
                <a:ea typeface="+mn-ea"/>
                <a:cs typeface="+mn-cs"/>
              </a:rPr>
              <a:t>writing to another portion of the file, with this technique the thread could</a:t>
            </a:r>
          </a:p>
          <a:p>
            <a:r>
              <a:rPr lang="en-US" sz="1200" kern="1200" baseline="0" dirty="0" smtClean="0">
                <a:solidFill>
                  <a:schemeClr val="tx1"/>
                </a:solidFill>
                <a:latin typeface="+mn-lt"/>
                <a:ea typeface="+mn-ea"/>
                <a:cs typeface="+mn-cs"/>
              </a:rPr>
              <a:t>not distinguish between the completion of the read and the completion of</a:t>
            </a:r>
          </a:p>
          <a:p>
            <a:r>
              <a:rPr lang="en-US" sz="1200" kern="1200" baseline="0" dirty="0" smtClean="0">
                <a:solidFill>
                  <a:schemeClr val="tx1"/>
                </a:solidFill>
                <a:latin typeface="+mn-lt"/>
                <a:ea typeface="+mn-ea"/>
                <a:cs typeface="+mn-cs"/>
              </a:rPr>
              <a:t>the write. It would simply know that one of the requested I/O operations on</a:t>
            </a:r>
          </a:p>
          <a:p>
            <a:r>
              <a:rPr lang="en-US" sz="1200" kern="1200" baseline="0" dirty="0" smtClean="0">
                <a:solidFill>
                  <a:schemeClr val="tx1"/>
                </a:solidFill>
                <a:latin typeface="+mn-lt"/>
                <a:ea typeface="+mn-ea"/>
                <a:cs typeface="+mn-cs"/>
              </a:rPr>
              <a:t>this file had finished.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Signaling an event object: This technique allows multiple simultaneous I/O</a:t>
            </a:r>
          </a:p>
          <a:p>
            <a:r>
              <a:rPr lang="en-US" sz="1200" kern="1200" baseline="0" dirty="0" smtClean="0">
                <a:solidFill>
                  <a:schemeClr val="tx1"/>
                </a:solidFill>
                <a:latin typeface="+mn-lt"/>
                <a:ea typeface="+mn-ea"/>
                <a:cs typeface="+mn-cs"/>
              </a:rPr>
              <a:t>requests against a single device or file. The thread creates an event for each</a:t>
            </a:r>
          </a:p>
          <a:p>
            <a:r>
              <a:rPr lang="en-US" sz="1200" kern="1200" baseline="0" dirty="0" smtClean="0">
                <a:solidFill>
                  <a:schemeClr val="tx1"/>
                </a:solidFill>
                <a:latin typeface="+mn-lt"/>
                <a:ea typeface="+mn-ea"/>
                <a:cs typeface="+mn-cs"/>
              </a:rPr>
              <a:t>request. Later, the thread can wait on a single one of these requests or on an</a:t>
            </a:r>
          </a:p>
          <a:p>
            <a:r>
              <a:rPr lang="en-US" sz="1200" kern="1200" baseline="0" dirty="0" smtClean="0">
                <a:solidFill>
                  <a:schemeClr val="tx1"/>
                </a:solidFill>
                <a:latin typeface="+mn-lt"/>
                <a:ea typeface="+mn-ea"/>
                <a:cs typeface="+mn-cs"/>
              </a:rPr>
              <a:t>entire collection of requests.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Asynchronous procedure call: This technique makes use of a queue associated</a:t>
            </a:r>
          </a:p>
          <a:p>
            <a:r>
              <a:rPr lang="en-US" sz="1200" kern="1200" baseline="0" dirty="0" smtClean="0">
                <a:solidFill>
                  <a:schemeClr val="tx1"/>
                </a:solidFill>
                <a:latin typeface="+mn-lt"/>
                <a:ea typeface="+mn-ea"/>
                <a:cs typeface="+mn-cs"/>
              </a:rPr>
              <a:t>with a thread, known as the asynchronous procedure call (APC) queue. In this</a:t>
            </a:r>
          </a:p>
          <a:p>
            <a:r>
              <a:rPr lang="en-US" sz="1200" kern="1200" baseline="0" dirty="0" smtClean="0">
                <a:solidFill>
                  <a:schemeClr val="tx1"/>
                </a:solidFill>
                <a:latin typeface="+mn-lt"/>
                <a:ea typeface="+mn-ea"/>
                <a:cs typeface="+mn-cs"/>
              </a:rPr>
              <a:t>case, the thread makes I/O requests, specifying a user-mode routine to call</a:t>
            </a:r>
          </a:p>
          <a:p>
            <a:r>
              <a:rPr lang="en-US" sz="1200" kern="1200" baseline="0" dirty="0" smtClean="0">
                <a:solidFill>
                  <a:schemeClr val="tx1"/>
                </a:solidFill>
                <a:latin typeface="+mn-lt"/>
                <a:ea typeface="+mn-ea"/>
                <a:cs typeface="+mn-cs"/>
              </a:rPr>
              <a:t>when the I/O completes. The I/O manager places the results of each request in</a:t>
            </a:r>
          </a:p>
          <a:p>
            <a:r>
              <a:rPr lang="en-US" sz="1200" kern="1200" baseline="0" dirty="0" smtClean="0">
                <a:solidFill>
                  <a:schemeClr val="tx1"/>
                </a:solidFill>
                <a:latin typeface="+mn-lt"/>
                <a:ea typeface="+mn-ea"/>
                <a:cs typeface="+mn-cs"/>
              </a:rPr>
              <a:t>the calling thread’s APC queue. The next time the thread blocks in the kernel,</a:t>
            </a:r>
          </a:p>
          <a:p>
            <a:r>
              <a:rPr lang="en-US" sz="1200" kern="1200" baseline="0" dirty="0" smtClean="0">
                <a:solidFill>
                  <a:schemeClr val="tx1"/>
                </a:solidFill>
                <a:latin typeface="+mn-lt"/>
                <a:ea typeface="+mn-ea"/>
                <a:cs typeface="+mn-cs"/>
              </a:rPr>
              <a:t>the APCs will be delivered, each causing the thread to return to user mode</a:t>
            </a:r>
          </a:p>
          <a:p>
            <a:r>
              <a:rPr lang="en-US" sz="1200" kern="1200" baseline="0" dirty="0" smtClean="0">
                <a:solidFill>
                  <a:schemeClr val="tx1"/>
                </a:solidFill>
                <a:latin typeface="+mn-lt"/>
                <a:ea typeface="+mn-ea"/>
                <a:cs typeface="+mn-cs"/>
              </a:rPr>
              <a:t>and execute the specified routine.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completion ports: This technique is used on a Windows server to optimize</a:t>
            </a:r>
          </a:p>
          <a:p>
            <a:r>
              <a:rPr lang="en-US" sz="1200" kern="1200" baseline="0" dirty="0" smtClean="0">
                <a:solidFill>
                  <a:schemeClr val="tx1"/>
                </a:solidFill>
                <a:latin typeface="+mn-lt"/>
                <a:ea typeface="+mn-ea"/>
                <a:cs typeface="+mn-cs"/>
              </a:rPr>
              <a:t>the use of threads. The application creates a pool of threads for handling the</a:t>
            </a:r>
          </a:p>
          <a:p>
            <a:r>
              <a:rPr lang="en-US" sz="1200" kern="1200" baseline="0" dirty="0" smtClean="0">
                <a:solidFill>
                  <a:schemeClr val="tx1"/>
                </a:solidFill>
                <a:latin typeface="+mn-lt"/>
                <a:ea typeface="+mn-ea"/>
                <a:cs typeface="+mn-cs"/>
              </a:rPr>
              <a:t>completion of I/O requests. Each thread waits on the completion port, and the</a:t>
            </a:r>
          </a:p>
          <a:p>
            <a:r>
              <a:rPr lang="en-US" sz="1200" kern="1200" baseline="0" dirty="0" smtClean="0">
                <a:solidFill>
                  <a:schemeClr val="tx1"/>
                </a:solidFill>
                <a:latin typeface="+mn-lt"/>
                <a:ea typeface="+mn-ea"/>
                <a:cs typeface="+mn-cs"/>
              </a:rPr>
              <a:t>Kernel wakes threads to handle each I/O completion. One of the advantages</a:t>
            </a:r>
          </a:p>
          <a:p>
            <a:r>
              <a:rPr lang="en-US" sz="1200" kern="1200" baseline="0" dirty="0" smtClean="0">
                <a:solidFill>
                  <a:schemeClr val="tx1"/>
                </a:solidFill>
                <a:latin typeface="+mn-lt"/>
                <a:ea typeface="+mn-ea"/>
                <a:cs typeface="+mn-cs"/>
              </a:rPr>
              <a:t>of this approach is that the application can specify a limit for how many of</a:t>
            </a:r>
          </a:p>
          <a:p>
            <a:r>
              <a:rPr lang="en-US" sz="1200" kern="1200" baseline="0" dirty="0" smtClean="0">
                <a:solidFill>
                  <a:schemeClr val="tx1"/>
                </a:solidFill>
                <a:latin typeface="+mn-lt"/>
                <a:ea typeface="+mn-ea"/>
                <a:cs typeface="+mn-cs"/>
              </a:rPr>
              <a:t>these threads will run at the same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Polling: Asynchronous I/O requests write a status and transfer count into the</a:t>
            </a:r>
          </a:p>
          <a:p>
            <a:r>
              <a:rPr lang="en-US" sz="1200" kern="1200" baseline="0" dirty="0" smtClean="0">
                <a:solidFill>
                  <a:schemeClr val="tx1"/>
                </a:solidFill>
                <a:latin typeface="+mn-lt"/>
                <a:ea typeface="+mn-ea"/>
                <a:cs typeface="+mn-cs"/>
              </a:rPr>
              <a:t>process’ user virtual memory when the operation completes. A thread can just</a:t>
            </a:r>
          </a:p>
          <a:p>
            <a:r>
              <a:rPr lang="en-US" sz="1200" kern="1200" baseline="0" dirty="0" smtClean="0">
                <a:solidFill>
                  <a:schemeClr val="tx1"/>
                </a:solidFill>
                <a:latin typeface="+mn-lt"/>
                <a:ea typeface="+mn-ea"/>
                <a:cs typeface="+mn-cs"/>
              </a:rPr>
              <a:t>check these values to see if the operation has completed.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Appendix C summarizes three techniques for performing I/O: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Programmed I/O : The processor issues an I/O command, on behalf of a process,</a:t>
            </a:r>
          </a:p>
          <a:p>
            <a:r>
              <a:rPr lang="en-US" sz="1200" kern="1200" baseline="0" dirty="0" smtClean="0">
                <a:solidFill>
                  <a:schemeClr val="tx1"/>
                </a:solidFill>
                <a:latin typeface="+mn-lt"/>
                <a:ea typeface="+mn-ea"/>
                <a:cs typeface="+mn-cs"/>
              </a:rPr>
              <a:t>to an I/O module; that process then busy waits for the operation to be completed</a:t>
            </a:r>
          </a:p>
          <a:p>
            <a:r>
              <a:rPr lang="en-US" sz="1200" kern="1200" baseline="0" dirty="0" smtClean="0">
                <a:solidFill>
                  <a:schemeClr val="tx1"/>
                </a:solidFill>
                <a:latin typeface="+mn-lt"/>
                <a:ea typeface="+mn-ea"/>
                <a:cs typeface="+mn-cs"/>
              </a:rPr>
              <a:t>before proceeding.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Interrupt-driven I/O : The processor issues an I/O command on behalf of</a:t>
            </a:r>
          </a:p>
          <a:p>
            <a:r>
              <a:rPr lang="en-US" sz="1200" kern="1200" baseline="0" dirty="0" smtClean="0">
                <a:solidFill>
                  <a:schemeClr val="tx1"/>
                </a:solidFill>
                <a:latin typeface="+mn-lt"/>
                <a:ea typeface="+mn-ea"/>
                <a:cs typeface="+mn-cs"/>
              </a:rPr>
              <a:t>a process. There are then two possibilities. If the I/O instruction from the</a:t>
            </a:r>
          </a:p>
          <a:p>
            <a:r>
              <a:rPr lang="en-US" sz="1200" kern="1200" baseline="0" dirty="0" smtClean="0">
                <a:solidFill>
                  <a:schemeClr val="tx1"/>
                </a:solidFill>
                <a:latin typeface="+mn-lt"/>
                <a:ea typeface="+mn-ea"/>
                <a:cs typeface="+mn-cs"/>
              </a:rPr>
              <a:t>process is nonblocking, then the processor continues to execute instructions</a:t>
            </a:r>
          </a:p>
          <a:p>
            <a:r>
              <a:rPr lang="en-US" sz="1200" kern="1200" baseline="0" dirty="0" smtClean="0">
                <a:solidFill>
                  <a:schemeClr val="tx1"/>
                </a:solidFill>
                <a:latin typeface="+mn-lt"/>
                <a:ea typeface="+mn-ea"/>
                <a:cs typeface="+mn-cs"/>
              </a:rPr>
              <a:t>from the process that issued the I/O command. If the I/O instruction</a:t>
            </a:r>
          </a:p>
          <a:p>
            <a:r>
              <a:rPr lang="en-US" sz="1200" kern="1200" baseline="0" dirty="0" smtClean="0">
                <a:solidFill>
                  <a:schemeClr val="tx1"/>
                </a:solidFill>
                <a:latin typeface="+mn-lt"/>
                <a:ea typeface="+mn-ea"/>
                <a:cs typeface="+mn-cs"/>
              </a:rPr>
              <a:t>is blocking, then the next instruction that the processor executes is from</a:t>
            </a:r>
          </a:p>
          <a:p>
            <a:r>
              <a:rPr lang="en-US" sz="1200" kern="1200" baseline="0" dirty="0" smtClean="0">
                <a:solidFill>
                  <a:schemeClr val="tx1"/>
                </a:solidFill>
                <a:latin typeface="+mn-lt"/>
                <a:ea typeface="+mn-ea"/>
                <a:cs typeface="+mn-cs"/>
              </a:rPr>
              <a:t>the OS, which will put the current process in a blocked state and schedule</a:t>
            </a:r>
          </a:p>
          <a:p>
            <a:r>
              <a:rPr lang="en-US" sz="1200" kern="1200" baseline="0" dirty="0" smtClean="0">
                <a:solidFill>
                  <a:schemeClr val="tx1"/>
                </a:solidFill>
                <a:latin typeface="+mn-lt"/>
                <a:ea typeface="+mn-ea"/>
                <a:cs typeface="+mn-cs"/>
              </a:rPr>
              <a:t>another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Direct memory access (DMA) : A DMA module controls the exchange of data</a:t>
            </a:r>
          </a:p>
          <a:p>
            <a:r>
              <a:rPr lang="en-US" sz="1200" kern="1200" baseline="0" dirty="0" smtClean="0">
                <a:solidFill>
                  <a:schemeClr val="tx1"/>
                </a:solidFill>
                <a:latin typeface="+mn-lt"/>
                <a:ea typeface="+mn-ea"/>
                <a:cs typeface="+mn-cs"/>
              </a:rPr>
              <a:t>between main memory and an I/O module. The processor sends a request for</a:t>
            </a:r>
          </a:p>
          <a:p>
            <a:r>
              <a:rPr lang="en-US" sz="1200" kern="1200" baseline="0" dirty="0" smtClean="0">
                <a:solidFill>
                  <a:schemeClr val="tx1"/>
                </a:solidFill>
                <a:latin typeface="+mn-lt"/>
                <a:ea typeface="+mn-ea"/>
                <a:cs typeface="+mn-cs"/>
              </a:rPr>
              <a:t>the transfer of a block of data to the DMA module and is interrupted only</a:t>
            </a:r>
          </a:p>
          <a:p>
            <a:r>
              <a:rPr lang="en-US" sz="1200" kern="1200" baseline="0" dirty="0" smtClean="0">
                <a:solidFill>
                  <a:schemeClr val="tx1"/>
                </a:solidFill>
                <a:latin typeface="+mn-lt"/>
                <a:ea typeface="+mn-ea"/>
                <a:cs typeface="+mn-cs"/>
              </a:rPr>
              <a:t>after the entire block has been transferred.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supports two sorts of RAID configurations, defined in [MS96]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RAID: Separate physical disks combined into one or more logical</a:t>
            </a:r>
          </a:p>
          <a:p>
            <a:r>
              <a:rPr lang="en-US" sz="1200" kern="1200" baseline="0" dirty="0" smtClean="0">
                <a:solidFill>
                  <a:schemeClr val="tx1"/>
                </a:solidFill>
                <a:latin typeface="+mn-lt"/>
                <a:ea typeface="+mn-ea"/>
                <a:cs typeface="+mn-cs"/>
              </a:rPr>
              <a:t>disks by the disk controller or disk storage cabinet hardware.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Software RAID: Noncontiguous disk space combined into one or more logical</a:t>
            </a:r>
          </a:p>
          <a:p>
            <a:r>
              <a:rPr lang="en-US" sz="1200" kern="1200" baseline="0" dirty="0" smtClean="0">
                <a:solidFill>
                  <a:schemeClr val="tx1"/>
                </a:solidFill>
                <a:latin typeface="+mn-lt"/>
                <a:ea typeface="+mn-ea"/>
                <a:cs typeface="+mn-cs"/>
              </a:rPr>
              <a:t>partitions by the fault-tolerant software disk driver, FTDISK.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hardware RAID, the controller interface handles the creation and regeneration</a:t>
            </a:r>
          </a:p>
          <a:p>
            <a:r>
              <a:rPr lang="en-US" sz="1200" kern="1200" baseline="0" dirty="0" smtClean="0">
                <a:solidFill>
                  <a:schemeClr val="tx1"/>
                </a:solidFill>
                <a:latin typeface="+mn-lt"/>
                <a:ea typeface="+mn-ea"/>
                <a:cs typeface="+mn-cs"/>
              </a:rPr>
              <a:t>of redundant information. The software RAID, available on Windows Server,</a:t>
            </a:r>
          </a:p>
          <a:p>
            <a:r>
              <a:rPr lang="en-US" sz="1200" kern="1200" baseline="0" dirty="0" smtClean="0">
                <a:solidFill>
                  <a:schemeClr val="tx1"/>
                </a:solidFill>
                <a:latin typeface="+mn-lt"/>
                <a:ea typeface="+mn-ea"/>
                <a:cs typeface="+mn-cs"/>
              </a:rPr>
              <a:t>implements the RAID functionality as part of the operating system and can be used</a:t>
            </a:r>
          </a:p>
          <a:p>
            <a:r>
              <a:rPr lang="en-US" sz="1200" kern="1200" baseline="0" dirty="0" smtClean="0">
                <a:solidFill>
                  <a:schemeClr val="tx1"/>
                </a:solidFill>
                <a:latin typeface="+mn-lt"/>
                <a:ea typeface="+mn-ea"/>
                <a:cs typeface="+mn-cs"/>
              </a:rPr>
              <a:t>with any set of multiple disks. The software RAID facility implements RAID 1</a:t>
            </a:r>
          </a:p>
          <a:p>
            <a:r>
              <a:rPr lang="en-US" sz="1200" kern="1200" baseline="0" dirty="0" smtClean="0">
                <a:solidFill>
                  <a:schemeClr val="tx1"/>
                </a:solidFill>
                <a:latin typeface="+mn-lt"/>
                <a:ea typeface="+mn-ea"/>
                <a:cs typeface="+mn-cs"/>
              </a:rPr>
              <a:t>and RAID 5. In the case of RAID 1 (disk mirroring), the two disks containing the</a:t>
            </a:r>
          </a:p>
          <a:p>
            <a:r>
              <a:rPr lang="en-US" sz="1200" kern="1200" baseline="0" dirty="0" smtClean="0">
                <a:solidFill>
                  <a:schemeClr val="tx1"/>
                </a:solidFill>
                <a:latin typeface="+mn-lt"/>
                <a:ea typeface="+mn-ea"/>
                <a:cs typeface="+mn-cs"/>
              </a:rPr>
              <a:t>primary and mirrored partitions may be on the same disk controller or different</a:t>
            </a:r>
          </a:p>
          <a:p>
            <a:r>
              <a:rPr lang="en-US" sz="1200" kern="1200" baseline="0" dirty="0" smtClean="0">
                <a:solidFill>
                  <a:schemeClr val="tx1"/>
                </a:solidFill>
                <a:latin typeface="+mn-lt"/>
                <a:ea typeface="+mn-ea"/>
                <a:cs typeface="+mn-cs"/>
              </a:rPr>
              <a:t>disk controllers. The latter configuration is referred to as </a:t>
            </a:r>
            <a:r>
              <a:rPr lang="en-US" sz="1200" i="1" kern="1200" baseline="0" dirty="0" smtClean="0">
                <a:solidFill>
                  <a:schemeClr val="tx1"/>
                </a:solidFill>
                <a:latin typeface="+mn-lt"/>
                <a:ea typeface="+mn-ea"/>
                <a:cs typeface="+mn-cs"/>
              </a:rPr>
              <a:t>disk duplexing.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Shadow copies are an efficient way of making consistent snapshots of volumes</a:t>
            </a:r>
          </a:p>
          <a:p>
            <a:r>
              <a:rPr lang="en-US" sz="1200" kern="1200" baseline="0" dirty="0" smtClean="0">
                <a:solidFill>
                  <a:schemeClr val="tx1"/>
                </a:solidFill>
                <a:latin typeface="+mn-lt"/>
                <a:ea typeface="+mn-ea"/>
                <a:cs typeface="+mn-cs"/>
              </a:rPr>
              <a:t>so that they can be backed up. They are also useful for archiving files on a per-volume</a:t>
            </a:r>
          </a:p>
          <a:p>
            <a:r>
              <a:rPr lang="en-US" sz="1200" kern="1200" baseline="0" dirty="0" smtClean="0">
                <a:solidFill>
                  <a:schemeClr val="tx1"/>
                </a:solidFill>
                <a:latin typeface="+mn-lt"/>
                <a:ea typeface="+mn-ea"/>
                <a:cs typeface="+mn-cs"/>
              </a:rPr>
              <a:t>basis. If a user deletes a file he or she can retrieve an earlier copy from</a:t>
            </a:r>
          </a:p>
          <a:p>
            <a:r>
              <a:rPr lang="en-US" sz="1200" kern="1200" baseline="0" dirty="0" smtClean="0">
                <a:solidFill>
                  <a:schemeClr val="tx1"/>
                </a:solidFill>
                <a:latin typeface="+mn-lt"/>
                <a:ea typeface="+mn-ea"/>
                <a:cs typeface="+mn-cs"/>
              </a:rPr>
              <a:t>any available shadow copy made by the system administrator. Shadow copies are</a:t>
            </a:r>
          </a:p>
          <a:p>
            <a:r>
              <a:rPr lang="en-US" sz="1200" kern="1200" baseline="0" dirty="0" smtClean="0">
                <a:solidFill>
                  <a:schemeClr val="tx1"/>
                </a:solidFill>
                <a:latin typeface="+mn-lt"/>
                <a:ea typeface="+mn-ea"/>
                <a:cs typeface="+mn-cs"/>
              </a:rPr>
              <a:t>implemented by a software driver that makes copies of data on the volume before</a:t>
            </a:r>
          </a:p>
          <a:p>
            <a:r>
              <a:rPr lang="en-US" sz="1200" kern="1200" baseline="0" dirty="0" smtClean="0">
                <a:solidFill>
                  <a:schemeClr val="tx1"/>
                </a:solidFill>
                <a:latin typeface="+mn-lt"/>
                <a:ea typeface="+mn-ea"/>
                <a:cs typeface="+mn-cs"/>
              </a:rPr>
              <a:t>it is overwritten.</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supports the encryption of entire volumes, using a feature called</a:t>
            </a:r>
          </a:p>
          <a:p>
            <a:r>
              <a:rPr lang="en-US" sz="1200" kern="1200" baseline="0" dirty="0" smtClean="0">
                <a:solidFill>
                  <a:schemeClr val="tx1"/>
                </a:solidFill>
                <a:latin typeface="+mn-lt"/>
                <a:ea typeface="+mn-ea"/>
                <a:cs typeface="+mn-cs"/>
              </a:rPr>
              <a:t>BitLocker. This is more secure than encrypting individual files, as the entire system</a:t>
            </a:r>
          </a:p>
          <a:p>
            <a:r>
              <a:rPr lang="en-US" sz="1200" kern="1200" baseline="0" dirty="0" smtClean="0">
                <a:solidFill>
                  <a:schemeClr val="tx1"/>
                </a:solidFill>
                <a:latin typeface="+mn-lt"/>
                <a:ea typeface="+mn-ea"/>
                <a:cs typeface="+mn-cs"/>
              </a:rPr>
              <a:t>works to be sure that the data is safe. Up to three different methods of supplying the</a:t>
            </a:r>
          </a:p>
          <a:p>
            <a:r>
              <a:rPr lang="en-US" sz="1200" kern="1200" baseline="0" dirty="0" smtClean="0">
                <a:solidFill>
                  <a:schemeClr val="tx1"/>
                </a:solidFill>
                <a:latin typeface="+mn-lt"/>
                <a:ea typeface="+mn-ea"/>
                <a:cs typeface="+mn-cs"/>
              </a:rPr>
              <a:t>cryptographic key can be provided, allowing multiple interlocking layers of security.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computer system’s interface to the outside world is its I/O architecture. This</a:t>
            </a:r>
          </a:p>
          <a:p>
            <a:r>
              <a:rPr lang="en-US" sz="1200" kern="1200" baseline="0" dirty="0" smtClean="0">
                <a:solidFill>
                  <a:schemeClr val="tx1"/>
                </a:solidFill>
                <a:latin typeface="+mn-lt"/>
                <a:ea typeface="+mn-ea"/>
                <a:cs typeface="+mn-cs"/>
              </a:rPr>
              <a:t>architecture is designed to provide a systematic means of controlling interaction</a:t>
            </a:r>
          </a:p>
          <a:p>
            <a:r>
              <a:rPr lang="en-US" sz="1200" kern="1200" baseline="0" dirty="0" smtClean="0">
                <a:solidFill>
                  <a:schemeClr val="tx1"/>
                </a:solidFill>
                <a:latin typeface="+mn-lt"/>
                <a:ea typeface="+mn-ea"/>
                <a:cs typeface="+mn-cs"/>
              </a:rPr>
              <a:t>with the outside world and to provide the operating system with the information it</a:t>
            </a:r>
          </a:p>
          <a:p>
            <a:r>
              <a:rPr lang="en-US" sz="1200" kern="1200" baseline="0" dirty="0" smtClean="0">
                <a:solidFill>
                  <a:schemeClr val="tx1"/>
                </a:solidFill>
                <a:latin typeface="+mn-lt"/>
                <a:ea typeface="+mn-ea"/>
                <a:cs typeface="+mn-cs"/>
              </a:rPr>
              <a:t>needs to manage I/O activity effectively.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I/O function is generally broken up into a number of layers, with lower</a:t>
            </a:r>
          </a:p>
          <a:p>
            <a:r>
              <a:rPr lang="en-US" sz="1200" kern="1200" baseline="0" dirty="0" smtClean="0">
                <a:solidFill>
                  <a:schemeClr val="tx1"/>
                </a:solidFill>
                <a:latin typeface="+mn-lt"/>
                <a:ea typeface="+mn-ea"/>
                <a:cs typeface="+mn-cs"/>
              </a:rPr>
              <a:t>layers dealing with details that are closer to the physical functions to be performed</a:t>
            </a:r>
          </a:p>
          <a:p>
            <a:r>
              <a:rPr lang="en-US" sz="1200" kern="1200" baseline="0" dirty="0" smtClean="0">
                <a:solidFill>
                  <a:schemeClr val="tx1"/>
                </a:solidFill>
                <a:latin typeface="+mn-lt"/>
                <a:ea typeface="+mn-ea"/>
                <a:cs typeface="+mn-cs"/>
              </a:rPr>
              <a:t>and higher layers dealing with I/O in a logical and generic fashion. The result is that</a:t>
            </a:r>
          </a:p>
          <a:p>
            <a:r>
              <a:rPr lang="en-US" sz="1200" kern="1200" baseline="0" dirty="0" smtClean="0">
                <a:solidFill>
                  <a:schemeClr val="tx1"/>
                </a:solidFill>
                <a:latin typeface="+mn-lt"/>
                <a:ea typeface="+mn-ea"/>
                <a:cs typeface="+mn-cs"/>
              </a:rPr>
              <a:t>changes in hardware parameters need not affect most of the I/O software.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key aspect of I/O is the use of buffers that are controlled by I/O utilities</a:t>
            </a:r>
          </a:p>
          <a:p>
            <a:r>
              <a:rPr lang="en-US" sz="1200" kern="1200" baseline="0" dirty="0" smtClean="0">
                <a:solidFill>
                  <a:schemeClr val="tx1"/>
                </a:solidFill>
                <a:latin typeface="+mn-lt"/>
                <a:ea typeface="+mn-ea"/>
                <a:cs typeface="+mn-cs"/>
              </a:rPr>
              <a:t>rather than by application processes. Buffering smoothes out the differences</a:t>
            </a:r>
          </a:p>
          <a:p>
            <a:r>
              <a:rPr lang="en-US" sz="1200" kern="1200" baseline="0" dirty="0" smtClean="0">
                <a:solidFill>
                  <a:schemeClr val="tx1"/>
                </a:solidFill>
                <a:latin typeface="+mn-lt"/>
                <a:ea typeface="+mn-ea"/>
                <a:cs typeface="+mn-cs"/>
              </a:rPr>
              <a:t>between the internal speeds of the computer system and the speeds of I/O devices.</a:t>
            </a:r>
          </a:p>
          <a:p>
            <a:r>
              <a:rPr lang="en-US" sz="1200" kern="1200" baseline="0" dirty="0" smtClean="0">
                <a:solidFill>
                  <a:schemeClr val="tx1"/>
                </a:solidFill>
                <a:latin typeface="+mn-lt"/>
                <a:ea typeface="+mn-ea"/>
                <a:cs typeface="+mn-cs"/>
              </a:rPr>
              <a:t>The use of buffers also decouples the actual I/O transfer from the address space</a:t>
            </a:r>
          </a:p>
          <a:p>
            <a:r>
              <a:rPr lang="en-US" sz="1200" kern="1200" baseline="0" dirty="0" smtClean="0">
                <a:solidFill>
                  <a:schemeClr val="tx1"/>
                </a:solidFill>
                <a:latin typeface="+mn-lt"/>
                <a:ea typeface="+mn-ea"/>
                <a:cs typeface="+mn-cs"/>
              </a:rPr>
              <a:t>of the application process. This allows the operating system more flexibility in</a:t>
            </a:r>
          </a:p>
          <a:p>
            <a:r>
              <a:rPr lang="en-US" sz="1200" kern="1200" baseline="0" dirty="0" smtClean="0">
                <a:solidFill>
                  <a:schemeClr val="tx1"/>
                </a:solidFill>
                <a:latin typeface="+mn-lt"/>
                <a:ea typeface="+mn-ea"/>
                <a:cs typeface="+mn-cs"/>
              </a:rPr>
              <a:t>performing its memory-management function.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aspect of I/O that has the greatest impact on overall system performance</a:t>
            </a:r>
          </a:p>
          <a:p>
            <a:r>
              <a:rPr lang="en-US" sz="1200" kern="1200" baseline="0" dirty="0" smtClean="0">
                <a:solidFill>
                  <a:schemeClr val="tx1"/>
                </a:solidFill>
                <a:latin typeface="+mn-lt"/>
                <a:ea typeface="+mn-ea"/>
                <a:cs typeface="+mn-cs"/>
              </a:rPr>
              <a:t>is disk I/O. Accordingly, there has been greater research and design effort in this</a:t>
            </a:r>
          </a:p>
          <a:p>
            <a:r>
              <a:rPr lang="en-US" sz="1200" kern="1200" baseline="0" dirty="0" smtClean="0">
                <a:solidFill>
                  <a:schemeClr val="tx1"/>
                </a:solidFill>
                <a:latin typeface="+mn-lt"/>
                <a:ea typeface="+mn-ea"/>
                <a:cs typeface="+mn-cs"/>
              </a:rPr>
              <a:t>area than in any other kind of I/O. Two of the most widely used approaches to</a:t>
            </a:r>
          </a:p>
          <a:p>
            <a:r>
              <a:rPr lang="en-US" sz="1200" kern="1200" baseline="0" dirty="0" smtClean="0">
                <a:solidFill>
                  <a:schemeClr val="tx1"/>
                </a:solidFill>
                <a:latin typeface="+mn-lt"/>
                <a:ea typeface="+mn-ea"/>
                <a:cs typeface="+mn-cs"/>
              </a:rPr>
              <a:t>improve disk I/O performance are disk scheduling and the disk cache.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any time, there may be a queue of requests for I/O on the same disk. It is</a:t>
            </a:r>
          </a:p>
          <a:p>
            <a:r>
              <a:rPr lang="en-US" sz="1200" kern="1200" baseline="0" dirty="0" smtClean="0">
                <a:solidFill>
                  <a:schemeClr val="tx1"/>
                </a:solidFill>
                <a:latin typeface="+mn-lt"/>
                <a:ea typeface="+mn-ea"/>
                <a:cs typeface="+mn-cs"/>
              </a:rPr>
              <a:t>the object of disk scheduling to satisfy these requests in a way that minimizes the</a:t>
            </a:r>
          </a:p>
          <a:p>
            <a:r>
              <a:rPr lang="en-US" sz="1200" kern="1200" baseline="0" dirty="0" smtClean="0">
                <a:solidFill>
                  <a:schemeClr val="tx1"/>
                </a:solidFill>
                <a:latin typeface="+mn-lt"/>
                <a:ea typeface="+mn-ea"/>
                <a:cs typeface="+mn-cs"/>
              </a:rPr>
              <a:t>mechanical seek time of the disk and hence improves performance. The physical</a:t>
            </a:r>
          </a:p>
          <a:p>
            <a:r>
              <a:rPr lang="en-US" sz="1200" kern="1200" baseline="0" dirty="0" smtClean="0">
                <a:solidFill>
                  <a:schemeClr val="tx1"/>
                </a:solidFill>
                <a:latin typeface="+mn-lt"/>
                <a:ea typeface="+mn-ea"/>
                <a:cs typeface="+mn-cs"/>
              </a:rPr>
              <a:t>layout of pending requests plus considerations of locality come into play.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disk cache is a buffer, usually kept in main memory, that functions as a</a:t>
            </a:r>
          </a:p>
          <a:p>
            <a:r>
              <a:rPr lang="en-US" sz="1200" kern="1200" baseline="0" dirty="0" smtClean="0">
                <a:solidFill>
                  <a:schemeClr val="tx1"/>
                </a:solidFill>
                <a:latin typeface="+mn-lt"/>
                <a:ea typeface="+mn-ea"/>
                <a:cs typeface="+mn-cs"/>
              </a:rPr>
              <a:t>cache of disk blocks between disk memory and the rest of main memory. Because</a:t>
            </a:r>
          </a:p>
          <a:p>
            <a:r>
              <a:rPr lang="en-US" sz="1200" kern="1200" baseline="0" dirty="0" smtClean="0">
                <a:solidFill>
                  <a:schemeClr val="tx1"/>
                </a:solidFill>
                <a:latin typeface="+mn-lt"/>
                <a:ea typeface="+mn-ea"/>
                <a:cs typeface="+mn-cs"/>
              </a:rPr>
              <a:t>of the principle of locality, the use of a disk cache should substantially reduce the</a:t>
            </a:r>
          </a:p>
          <a:p>
            <a:r>
              <a:rPr lang="en-US" sz="1200" kern="1200" baseline="0" dirty="0" smtClean="0">
                <a:solidFill>
                  <a:schemeClr val="tx1"/>
                </a:solidFill>
                <a:latin typeface="+mn-lt"/>
                <a:ea typeface="+mn-ea"/>
                <a:cs typeface="+mn-cs"/>
              </a:rPr>
              <a:t>number of block I/O transfers between main memory and disk.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Table 11.1 indicates the relationship among these three techniques. In most</a:t>
            </a:r>
          </a:p>
          <a:p>
            <a:r>
              <a:rPr lang="en-US" sz="1200" kern="1200" baseline="0" dirty="0" smtClean="0">
                <a:solidFill>
                  <a:schemeClr val="tx1"/>
                </a:solidFill>
                <a:latin typeface="+mn-lt"/>
                <a:ea typeface="+mn-ea"/>
                <a:cs typeface="+mn-cs"/>
              </a:rPr>
              <a:t>computer systems, DMA is the dominant form of transfer that must be supported</a:t>
            </a:r>
          </a:p>
          <a:p>
            <a:r>
              <a:rPr lang="en-US" sz="1200" kern="1200" baseline="0" dirty="0" smtClean="0">
                <a:solidFill>
                  <a:schemeClr val="tx1"/>
                </a:solidFill>
                <a:latin typeface="+mn-lt"/>
                <a:ea typeface="+mn-ea"/>
                <a:cs typeface="+mn-cs"/>
              </a:rPr>
              <a:t>by the operating system.</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computer systems have evolved, there has been a pattern of increasing</a:t>
            </a:r>
          </a:p>
          <a:p>
            <a:r>
              <a:rPr lang="en-US" sz="1200" kern="1200" baseline="0" dirty="0" smtClean="0">
                <a:solidFill>
                  <a:schemeClr val="tx1"/>
                </a:solidFill>
                <a:latin typeface="+mn-lt"/>
                <a:ea typeface="+mn-ea"/>
                <a:cs typeface="+mn-cs"/>
              </a:rPr>
              <a:t>complexity and sophistication of individual components. Nowhere is this more</a:t>
            </a:r>
          </a:p>
          <a:p>
            <a:r>
              <a:rPr lang="en-US" sz="1200" kern="1200" baseline="0" dirty="0" smtClean="0">
                <a:solidFill>
                  <a:schemeClr val="tx1"/>
                </a:solidFill>
                <a:latin typeface="+mn-lt"/>
                <a:ea typeface="+mn-ea"/>
                <a:cs typeface="+mn-cs"/>
              </a:rPr>
              <a:t>evident than in the I/O function. The evolutionary steps can be summarized as</a:t>
            </a:r>
          </a:p>
          <a:p>
            <a:r>
              <a:rPr lang="en-US" sz="1200" kern="1200" baseline="0" dirty="0" smtClean="0">
                <a:solidFill>
                  <a:schemeClr val="tx1"/>
                </a:solidFill>
                <a:latin typeface="+mn-lt"/>
                <a:ea typeface="+mn-ea"/>
                <a:cs typeface="+mn-cs"/>
              </a:rPr>
              <a:t>Follows: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processor directly controls a peripheral device. This is seen in simple</a:t>
            </a:r>
          </a:p>
          <a:p>
            <a:r>
              <a:rPr lang="en-US" sz="1200" kern="1200" baseline="0" dirty="0" smtClean="0">
                <a:solidFill>
                  <a:schemeClr val="tx1"/>
                </a:solidFill>
                <a:latin typeface="+mn-lt"/>
                <a:ea typeface="+mn-ea"/>
                <a:cs typeface="+mn-cs"/>
              </a:rPr>
              <a:t>microprocessor-controlled devices.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controller or I/O module is added. The processor uses programmed I/O</a:t>
            </a:r>
          </a:p>
          <a:p>
            <a:r>
              <a:rPr lang="en-US" sz="1200" kern="1200" baseline="0" dirty="0" smtClean="0">
                <a:solidFill>
                  <a:schemeClr val="tx1"/>
                </a:solidFill>
                <a:latin typeface="+mn-lt"/>
                <a:ea typeface="+mn-ea"/>
                <a:cs typeface="+mn-cs"/>
              </a:rPr>
              <a:t>without interrupts. With this step, the processor becomes somewhat divorced</a:t>
            </a:r>
          </a:p>
          <a:p>
            <a:r>
              <a:rPr lang="en-US" sz="1200" kern="1200" baseline="0" dirty="0" smtClean="0">
                <a:solidFill>
                  <a:schemeClr val="tx1"/>
                </a:solidFill>
                <a:latin typeface="+mn-lt"/>
                <a:ea typeface="+mn-ea"/>
                <a:cs typeface="+mn-cs"/>
              </a:rPr>
              <a:t>from the specific details of external device interfaces.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same configuration as step 2 is used, but now interrupts are employed. The</a:t>
            </a:r>
          </a:p>
          <a:p>
            <a:r>
              <a:rPr lang="en-US" sz="1200" kern="1200" baseline="0" dirty="0" smtClean="0">
                <a:solidFill>
                  <a:schemeClr val="tx1"/>
                </a:solidFill>
                <a:latin typeface="+mn-lt"/>
                <a:ea typeface="+mn-ea"/>
                <a:cs typeface="+mn-cs"/>
              </a:rPr>
              <a:t>processor need not spend time waiting for an I/O operation to be performed,</a:t>
            </a:r>
          </a:p>
          <a:p>
            <a:r>
              <a:rPr lang="en-US" sz="1200" kern="1200" baseline="0" dirty="0" smtClean="0">
                <a:solidFill>
                  <a:schemeClr val="tx1"/>
                </a:solidFill>
                <a:latin typeface="+mn-lt"/>
                <a:ea typeface="+mn-ea"/>
                <a:cs typeface="+mn-cs"/>
              </a:rPr>
              <a:t>thus increasing efficiency.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I/O module is given direct control of memory via DMA. It can now move</a:t>
            </a:r>
          </a:p>
          <a:p>
            <a:r>
              <a:rPr lang="en-US" sz="1200" kern="1200" baseline="0" dirty="0" smtClean="0">
                <a:solidFill>
                  <a:schemeClr val="tx1"/>
                </a:solidFill>
                <a:latin typeface="+mn-lt"/>
                <a:ea typeface="+mn-ea"/>
                <a:cs typeface="+mn-cs"/>
              </a:rPr>
              <a:t>a block of data to or from memory without involving the processor, except at</a:t>
            </a:r>
          </a:p>
          <a:p>
            <a:r>
              <a:rPr lang="en-US" sz="1200" kern="1200" baseline="0" dirty="0" smtClean="0">
                <a:solidFill>
                  <a:schemeClr val="tx1"/>
                </a:solidFill>
                <a:latin typeface="+mn-lt"/>
                <a:ea typeface="+mn-ea"/>
                <a:cs typeface="+mn-cs"/>
              </a:rPr>
              <a:t>the beginning and end of the transfer.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The I/O module is enhanced to become a separate processor, with a</a:t>
            </a:r>
          </a:p>
          <a:p>
            <a:r>
              <a:rPr lang="en-US" sz="1200" kern="1200" baseline="0" dirty="0" smtClean="0">
                <a:solidFill>
                  <a:schemeClr val="tx1"/>
                </a:solidFill>
                <a:latin typeface="+mn-lt"/>
                <a:ea typeface="+mn-ea"/>
                <a:cs typeface="+mn-cs"/>
              </a:rPr>
              <a:t>specialized instruction set tailored for I/O. The central processing unit</a:t>
            </a:r>
          </a:p>
          <a:p>
            <a:r>
              <a:rPr lang="en-US" sz="1200" kern="1200" baseline="0" dirty="0" smtClean="0">
                <a:solidFill>
                  <a:schemeClr val="tx1"/>
                </a:solidFill>
                <a:latin typeface="+mn-lt"/>
                <a:ea typeface="+mn-ea"/>
                <a:cs typeface="+mn-cs"/>
              </a:rPr>
              <a:t>(CPU) directs the I/O processor to execute an I/O program in main</a:t>
            </a:r>
          </a:p>
          <a:p>
            <a:r>
              <a:rPr lang="en-US" sz="1200" kern="1200" baseline="0" dirty="0" smtClean="0">
                <a:solidFill>
                  <a:schemeClr val="tx1"/>
                </a:solidFill>
                <a:latin typeface="+mn-lt"/>
                <a:ea typeface="+mn-ea"/>
                <a:cs typeface="+mn-cs"/>
              </a:rPr>
              <a:t>memory. The I/O processor fetches and executes these instructions without</a:t>
            </a:r>
          </a:p>
          <a:p>
            <a:r>
              <a:rPr lang="en-US" sz="1200" kern="1200" baseline="0" dirty="0" smtClean="0">
                <a:solidFill>
                  <a:schemeClr val="tx1"/>
                </a:solidFill>
                <a:latin typeface="+mn-lt"/>
                <a:ea typeface="+mn-ea"/>
                <a:cs typeface="+mn-cs"/>
              </a:rPr>
              <a:t>processor intervention. This allows the processor to specify a sequence of</a:t>
            </a:r>
          </a:p>
          <a:p>
            <a:r>
              <a:rPr lang="en-US" sz="1200" kern="1200" baseline="0" dirty="0" smtClean="0">
                <a:solidFill>
                  <a:schemeClr val="tx1"/>
                </a:solidFill>
                <a:latin typeface="+mn-lt"/>
                <a:ea typeface="+mn-ea"/>
                <a:cs typeface="+mn-cs"/>
              </a:rPr>
              <a:t>I/O activities and to be interrupted only when the entire sequence has been</a:t>
            </a:r>
          </a:p>
          <a:p>
            <a:r>
              <a:rPr lang="en-US" sz="1200" kern="1200" baseline="0" dirty="0" smtClean="0">
                <a:solidFill>
                  <a:schemeClr val="tx1"/>
                </a:solidFill>
                <a:latin typeface="+mn-lt"/>
                <a:ea typeface="+mn-ea"/>
                <a:cs typeface="+mn-cs"/>
              </a:rPr>
              <a:t>performed.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6. The I/O module has a local memory of its own and is, in fact, a computer</a:t>
            </a:r>
          </a:p>
          <a:p>
            <a:r>
              <a:rPr lang="en-US" sz="1200" kern="1200" baseline="0" dirty="0" smtClean="0">
                <a:solidFill>
                  <a:schemeClr val="tx1"/>
                </a:solidFill>
                <a:latin typeface="+mn-lt"/>
                <a:ea typeface="+mn-ea"/>
                <a:cs typeface="+mn-cs"/>
              </a:rPr>
              <a:t>in its own right. With this architecture, a large set of I/O devices can be</a:t>
            </a:r>
          </a:p>
          <a:p>
            <a:r>
              <a:rPr lang="en-US" sz="1200" kern="1200" baseline="0" dirty="0" smtClean="0">
                <a:solidFill>
                  <a:schemeClr val="tx1"/>
                </a:solidFill>
                <a:latin typeface="+mn-lt"/>
                <a:ea typeface="+mn-ea"/>
                <a:cs typeface="+mn-cs"/>
              </a:rPr>
              <a:t>controlled, with minimal processor involvement. A common use for such an</a:t>
            </a:r>
          </a:p>
          <a:p>
            <a:r>
              <a:rPr lang="en-US" sz="1200" kern="1200" baseline="0" dirty="0" smtClean="0">
                <a:solidFill>
                  <a:schemeClr val="tx1"/>
                </a:solidFill>
                <a:latin typeface="+mn-lt"/>
                <a:ea typeface="+mn-ea"/>
                <a:cs typeface="+mn-cs"/>
              </a:rPr>
              <a:t>architecture has been to control communications with interactive terminals.</a:t>
            </a:r>
          </a:p>
          <a:p>
            <a:r>
              <a:rPr lang="en-US" sz="1200" kern="1200" baseline="0" dirty="0" smtClean="0">
                <a:solidFill>
                  <a:schemeClr val="tx1"/>
                </a:solidFill>
                <a:latin typeface="+mn-lt"/>
                <a:ea typeface="+mn-ea"/>
                <a:cs typeface="+mn-cs"/>
              </a:rPr>
              <a:t>The I/O processor takes care of most of the tasks involved in controlling the</a:t>
            </a:r>
          </a:p>
          <a:p>
            <a:r>
              <a:rPr lang="en-US" sz="1200" kern="1200" baseline="0" dirty="0" smtClean="0">
                <a:solidFill>
                  <a:schemeClr val="tx1"/>
                </a:solidFill>
                <a:latin typeface="+mn-lt"/>
                <a:ea typeface="+mn-ea"/>
                <a:cs typeface="+mn-cs"/>
              </a:rPr>
              <a:t>terminals.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one proceeds along this evolutionary path, more and more of the I/O</a:t>
            </a:r>
          </a:p>
          <a:p>
            <a:r>
              <a:rPr lang="en-US" sz="1200" kern="1200" baseline="0" dirty="0" smtClean="0">
                <a:solidFill>
                  <a:schemeClr val="tx1"/>
                </a:solidFill>
                <a:latin typeface="+mn-lt"/>
                <a:ea typeface="+mn-ea"/>
                <a:cs typeface="+mn-cs"/>
              </a:rPr>
              <a:t>function is performed without processor involvement. The central processor is</a:t>
            </a:r>
          </a:p>
          <a:p>
            <a:r>
              <a:rPr lang="en-US" sz="1200" kern="1200" baseline="0" dirty="0" smtClean="0">
                <a:solidFill>
                  <a:schemeClr val="tx1"/>
                </a:solidFill>
                <a:latin typeface="+mn-lt"/>
                <a:ea typeface="+mn-ea"/>
                <a:cs typeface="+mn-cs"/>
              </a:rPr>
              <a:t>increasingly relieved of I/O-related tasks, improving performance. With the last</a:t>
            </a:r>
          </a:p>
          <a:p>
            <a:r>
              <a:rPr lang="en-US" sz="1200" kern="1200" baseline="0" dirty="0" smtClean="0">
                <a:solidFill>
                  <a:schemeClr val="tx1"/>
                </a:solidFill>
                <a:latin typeface="+mn-lt"/>
                <a:ea typeface="+mn-ea"/>
                <a:cs typeface="+mn-cs"/>
              </a:rPr>
              <a:t>two steps (5 and 6), a major change occurs with the introduction of the concept of</a:t>
            </a:r>
          </a:p>
          <a:p>
            <a:r>
              <a:rPr lang="en-US" sz="1200" kern="1200" baseline="0" dirty="0" smtClean="0">
                <a:solidFill>
                  <a:schemeClr val="tx1"/>
                </a:solidFill>
                <a:latin typeface="+mn-lt"/>
                <a:ea typeface="+mn-ea"/>
                <a:cs typeface="+mn-cs"/>
              </a:rPr>
              <a:t>an I/O module capable of executing a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note about terminology: For all of the modules described in steps 4</a:t>
            </a:r>
          </a:p>
          <a:p>
            <a:r>
              <a:rPr lang="en-US" sz="1200" kern="1200" baseline="0" dirty="0" smtClean="0">
                <a:solidFill>
                  <a:schemeClr val="tx1"/>
                </a:solidFill>
                <a:latin typeface="+mn-lt"/>
                <a:ea typeface="+mn-ea"/>
                <a:cs typeface="+mn-cs"/>
              </a:rPr>
              <a:t>through 6, the term </a:t>
            </a:r>
            <a:r>
              <a:rPr lang="en-US" sz="1200" i="1" kern="1200" baseline="0" dirty="0" smtClean="0">
                <a:solidFill>
                  <a:schemeClr val="tx1"/>
                </a:solidFill>
                <a:latin typeface="+mn-lt"/>
                <a:ea typeface="+mn-ea"/>
                <a:cs typeface="+mn-cs"/>
              </a:rPr>
              <a:t>direct memory access is appropriate, because all of these</a:t>
            </a:r>
          </a:p>
          <a:p>
            <a:r>
              <a:rPr lang="en-US" sz="1200" kern="1200" baseline="0" dirty="0" smtClean="0">
                <a:solidFill>
                  <a:schemeClr val="tx1"/>
                </a:solidFill>
                <a:latin typeface="+mn-lt"/>
                <a:ea typeface="+mn-ea"/>
                <a:cs typeface="+mn-cs"/>
              </a:rPr>
              <a:t>types involve direct control of main memory by the I/O module. Also, the I/O</a:t>
            </a:r>
          </a:p>
          <a:p>
            <a:r>
              <a:rPr lang="en-US" sz="1200" kern="1200" baseline="0" dirty="0" smtClean="0">
                <a:solidFill>
                  <a:schemeClr val="tx1"/>
                </a:solidFill>
                <a:latin typeface="+mn-lt"/>
                <a:ea typeface="+mn-ea"/>
                <a:cs typeface="+mn-cs"/>
              </a:rPr>
              <a:t>module in step 5 is often referred to as an </a:t>
            </a:r>
            <a:r>
              <a:rPr lang="en-US" sz="1200" b="1" kern="1200" baseline="0" dirty="0" smtClean="0">
                <a:solidFill>
                  <a:schemeClr val="tx1"/>
                </a:solidFill>
                <a:latin typeface="+mn-lt"/>
                <a:ea typeface="+mn-ea"/>
                <a:cs typeface="+mn-cs"/>
              </a:rPr>
              <a:t>I/O channel , and that in step 6 as an</a:t>
            </a:r>
          </a:p>
          <a:p>
            <a:r>
              <a:rPr lang="en-US" sz="1200" b="1" kern="1200" baseline="0" dirty="0" smtClean="0">
                <a:solidFill>
                  <a:schemeClr val="tx1"/>
                </a:solidFill>
                <a:latin typeface="+mn-lt"/>
                <a:ea typeface="+mn-ea"/>
                <a:cs typeface="+mn-cs"/>
              </a:rPr>
              <a:t>I/O processor ; however, each term is, on occasion, applied to both situations. In</a:t>
            </a:r>
          </a:p>
          <a:p>
            <a:r>
              <a:rPr lang="en-US" sz="1200" kern="1200" baseline="0" dirty="0" smtClean="0">
                <a:solidFill>
                  <a:schemeClr val="tx1"/>
                </a:solidFill>
                <a:latin typeface="+mn-lt"/>
                <a:ea typeface="+mn-ea"/>
                <a:cs typeface="+mn-cs"/>
              </a:rPr>
              <a:t>the latter part of this section, we will use the term </a:t>
            </a:r>
            <a:r>
              <a:rPr lang="en-US" sz="1200" i="1" kern="1200" baseline="0" dirty="0" smtClean="0">
                <a:solidFill>
                  <a:schemeClr val="tx1"/>
                </a:solidFill>
                <a:latin typeface="+mn-lt"/>
                <a:ea typeface="+mn-ea"/>
                <a:cs typeface="+mn-cs"/>
              </a:rPr>
              <a:t>I/O channel to refer to both</a:t>
            </a:r>
          </a:p>
          <a:p>
            <a:r>
              <a:rPr lang="en-US" sz="1200" kern="1200" baseline="0" dirty="0" smtClean="0">
                <a:solidFill>
                  <a:schemeClr val="tx1"/>
                </a:solidFill>
                <a:latin typeface="+mn-lt"/>
                <a:ea typeface="+mn-ea"/>
                <a:cs typeface="+mn-cs"/>
              </a:rPr>
              <a:t>types of I/O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11.2 indicates, in general terms, the DMA logic. The DMA unit is capable of</a:t>
            </a:r>
          </a:p>
          <a:p>
            <a:r>
              <a:rPr lang="en-US" sz="1200" kern="1200" baseline="0" dirty="0" smtClean="0">
                <a:solidFill>
                  <a:schemeClr val="tx1"/>
                </a:solidFill>
                <a:latin typeface="+mn-lt"/>
                <a:ea typeface="+mn-ea"/>
                <a:cs typeface="+mn-cs"/>
              </a:rPr>
              <a:t>mimicking the processor and, indeed, of taking over control of the system bus just</a:t>
            </a:r>
          </a:p>
          <a:p>
            <a:r>
              <a:rPr lang="en-US" sz="1200" kern="1200" baseline="0" dirty="0" smtClean="0">
                <a:solidFill>
                  <a:schemeClr val="tx1"/>
                </a:solidFill>
                <a:latin typeface="+mn-lt"/>
                <a:ea typeface="+mn-ea"/>
                <a:cs typeface="+mn-cs"/>
              </a:rPr>
              <a:t>like a processor. It needs to do this to transfer data to and from memory over the</a:t>
            </a:r>
          </a:p>
          <a:p>
            <a:r>
              <a:rPr lang="en-US" sz="1200" kern="1200" baseline="0" dirty="0" smtClean="0">
                <a:solidFill>
                  <a:schemeClr val="tx1"/>
                </a:solidFill>
                <a:latin typeface="+mn-lt"/>
                <a:ea typeface="+mn-ea"/>
                <a:cs typeface="+mn-cs"/>
              </a:rPr>
              <a:t>system bus.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DMA technique works as follows. When the processor wishes to read or</a:t>
            </a:r>
          </a:p>
          <a:p>
            <a:r>
              <a:rPr lang="en-US" sz="1200" kern="1200" baseline="0" dirty="0" smtClean="0">
                <a:solidFill>
                  <a:schemeClr val="tx1"/>
                </a:solidFill>
                <a:latin typeface="+mn-lt"/>
                <a:ea typeface="+mn-ea"/>
                <a:cs typeface="+mn-cs"/>
              </a:rPr>
              <a:t>write a block of data, it issues a command to the DMA module by sending to the</a:t>
            </a:r>
          </a:p>
          <a:p>
            <a:r>
              <a:rPr lang="en-US" sz="1200" kern="1200" baseline="0" dirty="0" smtClean="0">
                <a:solidFill>
                  <a:schemeClr val="tx1"/>
                </a:solidFill>
                <a:latin typeface="+mn-lt"/>
                <a:ea typeface="+mn-ea"/>
                <a:cs typeface="+mn-cs"/>
              </a:rPr>
              <a:t>DMA module the following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a read or write is requested, using the read or write control line</a:t>
            </a:r>
          </a:p>
          <a:p>
            <a:r>
              <a:rPr lang="en-US" sz="1200" kern="1200" baseline="0" dirty="0" smtClean="0">
                <a:solidFill>
                  <a:schemeClr val="tx1"/>
                </a:solidFill>
                <a:latin typeface="+mn-lt"/>
                <a:ea typeface="+mn-ea"/>
                <a:cs typeface="+mn-cs"/>
              </a:rPr>
              <a:t>between the processor and the DMA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address of the I/O device involved, communicated on the data lines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starting location in memory to read from or write to, communicated on</a:t>
            </a:r>
          </a:p>
          <a:p>
            <a:r>
              <a:rPr lang="en-US" sz="1200" kern="1200" baseline="0" dirty="0" smtClean="0">
                <a:solidFill>
                  <a:schemeClr val="tx1"/>
                </a:solidFill>
                <a:latin typeface="+mn-lt"/>
                <a:ea typeface="+mn-ea"/>
                <a:cs typeface="+mn-cs"/>
              </a:rPr>
              <a:t>the data lines and stored by the DMA module in its address register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words to be read or written, again communicated via the data</a:t>
            </a:r>
          </a:p>
          <a:p>
            <a:r>
              <a:rPr lang="en-US" sz="1200" kern="1200" baseline="0" dirty="0" smtClean="0">
                <a:solidFill>
                  <a:schemeClr val="tx1"/>
                </a:solidFill>
                <a:latin typeface="+mn-lt"/>
                <a:ea typeface="+mn-ea"/>
                <a:cs typeface="+mn-cs"/>
              </a:rPr>
              <a:t>lines and stored in the data count register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processor then continues with other work. It has delegated this I/O operation</a:t>
            </a:r>
          </a:p>
          <a:p>
            <a:r>
              <a:rPr lang="en-US" sz="1200" kern="1200" baseline="0" dirty="0" smtClean="0">
                <a:solidFill>
                  <a:schemeClr val="tx1"/>
                </a:solidFill>
                <a:latin typeface="+mn-lt"/>
                <a:ea typeface="+mn-ea"/>
                <a:cs typeface="+mn-cs"/>
              </a:rPr>
              <a:t>to the DMA module. The DMA module transfers the entire block of data, one word</a:t>
            </a:r>
          </a:p>
          <a:p>
            <a:r>
              <a:rPr lang="en-US" sz="1200" kern="1200" baseline="0" dirty="0" smtClean="0">
                <a:solidFill>
                  <a:schemeClr val="tx1"/>
                </a:solidFill>
                <a:latin typeface="+mn-lt"/>
                <a:ea typeface="+mn-ea"/>
                <a:cs typeface="+mn-cs"/>
              </a:rPr>
              <a:t>at a time, directly to or from memory, without going through the processor. When the</a:t>
            </a:r>
          </a:p>
          <a:p>
            <a:r>
              <a:rPr lang="en-US" sz="1200" kern="1200" baseline="0" dirty="0" smtClean="0">
                <a:solidFill>
                  <a:schemeClr val="tx1"/>
                </a:solidFill>
                <a:latin typeface="+mn-lt"/>
                <a:ea typeface="+mn-ea"/>
                <a:cs typeface="+mn-cs"/>
              </a:rPr>
              <a:t>transfer is complete, the DMA module sends an interrupt signal to the processor. Thus,</a:t>
            </a:r>
          </a:p>
          <a:p>
            <a:r>
              <a:rPr lang="en-US" sz="1200" kern="1200" baseline="0" dirty="0" smtClean="0">
                <a:solidFill>
                  <a:schemeClr val="tx1"/>
                </a:solidFill>
                <a:latin typeface="+mn-lt"/>
                <a:ea typeface="+mn-ea"/>
                <a:cs typeface="+mn-cs"/>
              </a:rPr>
              <a:t>the processor is involved only at the beginning and end of the transfer (Figure C.4c).</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3"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5/15/11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5/15/11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5/15/11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5/15/11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5/15/11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5/15/11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5/15/11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5/15/11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5/15/11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5/15/11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5/15/11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5/15/11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5/15/11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5/15/11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5/15/11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5/15/11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5/15/11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5/15/11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5/15/11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5/15/11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5/15/11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5/15/11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5/15/11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5/15/11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5/15/11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4" Type="http://schemas.openxmlformats.org/officeDocument/2006/relationships/slideLayout" Target="../slideLayouts/slideLayout25.xml"/><Relationship Id="rId4" Type="http://schemas.openxmlformats.org/officeDocument/2006/relationships/slideLayout" Target="../slideLayouts/slideLayout15.xml"/><Relationship Id="rId7" Type="http://schemas.openxmlformats.org/officeDocument/2006/relationships/slideLayout" Target="../slideLayouts/slideLayout18.xml"/><Relationship Id="rId11" Type="http://schemas.openxmlformats.org/officeDocument/2006/relationships/slideLayout" Target="../slideLayouts/slideLayout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6" Type="http://schemas.openxmlformats.org/officeDocument/2006/relationships/image" Target="../media/image1.jpeg"/><Relationship Id="rId8" Type="http://schemas.openxmlformats.org/officeDocument/2006/relationships/slideLayout" Target="../slideLayouts/slideLayout19.xml"/><Relationship Id="rId13" Type="http://schemas.openxmlformats.org/officeDocument/2006/relationships/slideLayout" Target="../slideLayouts/slideLayout24.xml"/><Relationship Id="rId10" Type="http://schemas.openxmlformats.org/officeDocument/2006/relationships/slideLayout" Target="../slideLayouts/slideLayout21.xml"/><Relationship Id="rId5" Type="http://schemas.openxmlformats.org/officeDocument/2006/relationships/slideLayout" Target="../slideLayouts/slideLayout16.xml"/><Relationship Id="rId15" Type="http://schemas.openxmlformats.org/officeDocument/2006/relationships/theme" Target="../theme/theme2.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9" Type="http://schemas.openxmlformats.org/officeDocument/2006/relationships/slideLayout" Target="../slideLayouts/slideLayout20.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5/15/11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5/15/11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4" Type="http://schemas.openxmlformats.org/officeDocument/2006/relationships/image" Target="../media/image21.gif"/><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20.gif"/><Relationship Id="rId5" Type="http://schemas.openxmlformats.org/officeDocument/2006/relationships/image" Target="../media/image22.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23.gif"/><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6" Type="http://schemas.openxmlformats.org/officeDocument/2006/relationships/image" Target="../media/image27.wmf"/><Relationship Id="rId4" Type="http://schemas.openxmlformats.org/officeDocument/2006/relationships/image" Target="../media/image25.gif"/><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24.gif"/><Relationship Id="rId5" Type="http://schemas.openxmlformats.org/officeDocument/2006/relationships/image" Target="../media/image26.gif"/></Relationships>
</file>

<file path=ppt/slides/_rels/slide14.xml.rels><?xml version="1.0" encoding="UTF-8" standalone="yes"?>
<Relationships xmlns="http://schemas.openxmlformats.org/package/2006/relationships"><Relationship Id="rId4" Type="http://schemas.openxmlformats.org/officeDocument/2006/relationships/diagramLayout" Target="../diagrams/layout4.xml"/><Relationship Id="rId5" Type="http://schemas.openxmlformats.org/officeDocument/2006/relationships/diagramQuickStyle" Target="../diagrams/quickStyle4.xml"/><Relationship Id="rId7" Type="http://schemas.microsoft.com/office/2007/relationships/diagramDrawing" Target="../diagrams/drawing4.xml"/><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diagramData" Target="../diagrams/data4.xml"/><Relationship Id="rId6" Type="http://schemas.openxmlformats.org/officeDocument/2006/relationships/diagramColors" Target="../diagrams/colors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28.gif"/><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29.gif"/><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4" Type="http://schemas.openxmlformats.org/officeDocument/2006/relationships/image" Target="../media/image31.wmf"/><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30.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32.gif"/><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0.wmf"/><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3" Type="http://schemas.openxmlformats.org/officeDocument/2006/relationships/image" Target="../media/image33.gif"/><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4" Type="http://schemas.openxmlformats.org/officeDocument/2006/relationships/image" Target="../media/image35.gif"/><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34.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3" Type="http://schemas.openxmlformats.org/officeDocument/2006/relationships/image" Target="../media/image36.gif"/><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4" Type="http://schemas.openxmlformats.org/officeDocument/2006/relationships/oleObject" Target="Macintosh%20HD:Users:kevinmclaughlin:Desktop:OS-Tables:T11-I-O.doc!OLE_LINK1" TargetMode="External"/><Relationship Id="rId1" Type="http://schemas.openxmlformats.org/officeDocument/2006/relationships/vmlDrawing" Target="../drawings/vmlDrawing1.vml"/><Relationship Id="rId2" Type="http://schemas.openxmlformats.org/officeDocument/2006/relationships/slideLayout" Target="../slideLayouts/slideLayout2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3" Type="http://schemas.openxmlformats.org/officeDocument/2006/relationships/image" Target="../media/image38.gif"/><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4" Type="http://schemas.openxmlformats.org/officeDocument/2006/relationships/package" Target="../embeddings/Microsoft_Word_Document1.docx"/><Relationship Id="rId1" Type="http://schemas.openxmlformats.org/officeDocument/2006/relationships/vmlDrawing" Target="../drawings/vmlDrawing2.vml"/><Relationship Id="rId2" Type="http://schemas.openxmlformats.org/officeDocument/2006/relationships/slideLayout" Target="../slideLayouts/slideLayout2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3" Type="http://schemas.openxmlformats.org/officeDocument/2006/relationships/image" Target="../media/image27.wmf"/><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3" Type="http://schemas.openxmlformats.org/officeDocument/2006/relationships/image" Target="../media/image40.gif"/><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3" Type="http://schemas.openxmlformats.org/officeDocument/2006/relationships/image" Target="../media/image41.gif"/><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3" Type="http://schemas.openxmlformats.org/officeDocument/2006/relationships/image" Target="../media/image42.gif"/><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3" Type="http://schemas.openxmlformats.org/officeDocument/2006/relationships/image" Target="../media/image43.wmf"/><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4" Type="http://schemas.openxmlformats.org/officeDocument/2006/relationships/diagramLayout" Target="../diagrams/layout5.xml"/><Relationship Id="rId5" Type="http://schemas.openxmlformats.org/officeDocument/2006/relationships/diagramQuickStyle" Target="../diagrams/quickStyle5.xml"/><Relationship Id="rId7" Type="http://schemas.microsoft.com/office/2007/relationships/diagramDrawing" Target="../diagrams/drawing5.xml"/><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diagramData" Target="../diagrams/data5.xml"/><Relationship Id="rId6" Type="http://schemas.openxmlformats.org/officeDocument/2006/relationships/diagramColors" Target="../diagrams/colors5.xml"/></Relationships>
</file>

<file path=ppt/slides/_rels/slide34.xml.rels><?xml version="1.0" encoding="UTF-8" standalone="yes"?>
<Relationships xmlns="http://schemas.openxmlformats.org/package/2006/relationships"><Relationship Id="rId4" Type="http://schemas.openxmlformats.org/officeDocument/2006/relationships/package" Target="../embeddings/Microsoft_Word_Document2.docx"/><Relationship Id="rId1" Type="http://schemas.openxmlformats.org/officeDocument/2006/relationships/vmlDrawing" Target="../drawings/vmlDrawing3.vml"/><Relationship Id="rId2" Type="http://schemas.openxmlformats.org/officeDocument/2006/relationships/slideLayout" Target="../slideLayouts/slideLayout2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3" Type="http://schemas.openxmlformats.org/officeDocument/2006/relationships/image" Target="../media/image45.gif"/><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3" Type="http://schemas.openxmlformats.org/officeDocument/2006/relationships/image" Target="../media/image46.gif"/><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3" Type="http://schemas.openxmlformats.org/officeDocument/2006/relationships/image" Target="../media/image47.gif"/><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3" Type="http://schemas.openxmlformats.org/officeDocument/2006/relationships/image" Target="../media/image48.gif"/><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3" Type="http://schemas.openxmlformats.org/officeDocument/2006/relationships/image" Target="../media/image49.gif"/><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3" Type="http://schemas.openxmlformats.org/officeDocument/2006/relationships/image" Target="../media/image50.gif"/><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3" Type="http://schemas.openxmlformats.org/officeDocument/2006/relationships/image" Target="../media/image51.gif"/><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4" Type="http://schemas.openxmlformats.org/officeDocument/2006/relationships/diagramLayout" Target="../diagrams/layout6.xml"/><Relationship Id="rId5" Type="http://schemas.openxmlformats.org/officeDocument/2006/relationships/diagramQuickStyle" Target="../diagrams/quickStyle6.xml"/><Relationship Id="rId7" Type="http://schemas.microsoft.com/office/2007/relationships/diagramDrawing" Target="../diagrams/drawing6.xml"/><Relationship Id="rId1" Type="http://schemas.openxmlformats.org/officeDocument/2006/relationships/slideLayout" Target="../slideLayouts/slideLayout20.xml"/><Relationship Id="rId2" Type="http://schemas.openxmlformats.org/officeDocument/2006/relationships/notesSlide" Target="../notesSlides/notesSlide42.xml"/><Relationship Id="rId3" Type="http://schemas.openxmlformats.org/officeDocument/2006/relationships/diagramData" Target="../diagrams/data6.xml"/><Relationship Id="rId6" Type="http://schemas.openxmlformats.org/officeDocument/2006/relationships/diagramColors" Target="../diagrams/colors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3" Type="http://schemas.openxmlformats.org/officeDocument/2006/relationships/image" Target="../media/image52.wmf"/><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4" Type="http://schemas.openxmlformats.org/officeDocument/2006/relationships/image" Target="../media/image54.wmf"/><Relationship Id="rId1" Type="http://schemas.openxmlformats.org/officeDocument/2006/relationships/slideLayout" Target="../slideLayouts/slideLayout20.xml"/><Relationship Id="rId2" Type="http://schemas.openxmlformats.org/officeDocument/2006/relationships/notesSlide" Target="../notesSlides/notesSlide44.xml"/><Relationship Id="rId3" Type="http://schemas.openxmlformats.org/officeDocument/2006/relationships/image" Target="../media/image53.jpeg"/></Relationships>
</file>

<file path=ppt/slides/_rels/slide45.xml.rels><?xml version="1.0" encoding="UTF-8" standalone="yes"?>
<Relationships xmlns="http://schemas.openxmlformats.org/package/2006/relationships"><Relationship Id="rId4" Type="http://schemas.openxmlformats.org/officeDocument/2006/relationships/image" Target="../media/image56.gif"/><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image" Target="../media/image55.gif"/></Relationships>
</file>

<file path=ppt/slides/_rels/slide46.xml.rels><?xml version="1.0" encoding="UTF-8" standalone="yes"?>
<Relationships xmlns="http://schemas.openxmlformats.org/package/2006/relationships"><Relationship Id="rId4" Type="http://schemas.openxmlformats.org/officeDocument/2006/relationships/image" Target="../media/image58.gif"/><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57.gi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3" Type="http://schemas.openxmlformats.org/officeDocument/2006/relationships/image" Target="../media/image59.gif"/><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3" Type="http://schemas.openxmlformats.org/officeDocument/2006/relationships/image" Target="../media/image60.gif"/><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4" Type="http://schemas.openxmlformats.org/officeDocument/2006/relationships/diagramLayout" Target="../diagrams/layout7.xml"/><Relationship Id="rId5" Type="http://schemas.openxmlformats.org/officeDocument/2006/relationships/diagramQuickStyle" Target="../diagrams/quickStyle7.xml"/><Relationship Id="rId7" Type="http://schemas.microsoft.com/office/2007/relationships/diagramDrawing" Target="../diagrams/drawing7.xml"/><Relationship Id="rId1" Type="http://schemas.openxmlformats.org/officeDocument/2006/relationships/slideLayout" Target="../slideLayouts/slideLayout20.xml"/><Relationship Id="rId2" Type="http://schemas.openxmlformats.org/officeDocument/2006/relationships/notesSlide" Target="../notesSlides/notesSlide49.xml"/><Relationship Id="rId3" Type="http://schemas.openxmlformats.org/officeDocument/2006/relationships/diagramData" Target="../diagrams/data7.xml"/><Relationship Id="rId6" Type="http://schemas.openxmlformats.org/officeDocument/2006/relationships/diagramColors" Target="../diagrams/colors7.xml"/></Relationships>
</file>

<file path=ppt/slides/_rels/slide5.xml.rels><?xml version="1.0" encoding="UTF-8" standalone="yes"?>
<Relationships xmlns="http://schemas.openxmlformats.org/package/2006/relationships"><Relationship Id="rId4" Type="http://schemas.openxmlformats.org/officeDocument/2006/relationships/image" Target="../media/image14.gif"/><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3.gi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3" Type="http://schemas.openxmlformats.org/officeDocument/2006/relationships/image" Target="../media/image61.wmf"/><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4" Type="http://schemas.openxmlformats.org/officeDocument/2006/relationships/package" Target="../embeddings/Microsoft_Word_Document3.docx"/><Relationship Id="rId1" Type="http://schemas.openxmlformats.org/officeDocument/2006/relationships/vmlDrawing" Target="../drawings/vmlDrawing4.vml"/><Relationship Id="rId2" Type="http://schemas.openxmlformats.org/officeDocument/2006/relationships/slideLayout" Target="../slideLayouts/slideLayout21.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4" Type="http://schemas.openxmlformats.org/officeDocument/2006/relationships/diagramLayout" Target="../diagrams/layout8.xml"/><Relationship Id="rId5" Type="http://schemas.openxmlformats.org/officeDocument/2006/relationships/diagramQuickStyle" Target="../diagrams/quickStyle8.xml"/><Relationship Id="rId7" Type="http://schemas.microsoft.com/office/2007/relationships/diagramDrawing" Target="../diagrams/drawing8.xml"/><Relationship Id="rId1" Type="http://schemas.openxmlformats.org/officeDocument/2006/relationships/slideLayout" Target="../slideLayouts/slideLayout20.xml"/><Relationship Id="rId2" Type="http://schemas.openxmlformats.org/officeDocument/2006/relationships/notesSlide" Target="../notesSlides/notesSlide52.xml"/><Relationship Id="rId3" Type="http://schemas.openxmlformats.org/officeDocument/2006/relationships/diagramData" Target="../diagrams/data8.xml"/><Relationship Id="rId6" Type="http://schemas.openxmlformats.org/officeDocument/2006/relationships/diagramColors" Target="../diagrams/colors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3" Type="http://schemas.openxmlformats.org/officeDocument/2006/relationships/image" Target="../media/image63.gif"/><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3" Type="http://schemas.openxmlformats.org/officeDocument/2006/relationships/image" Target="../media/image64.wmf"/><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3" Type="http://schemas.openxmlformats.org/officeDocument/2006/relationships/image" Target="../media/image65.jpeg"/><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4" Type="http://schemas.openxmlformats.org/officeDocument/2006/relationships/diagramLayout" Target="../diagrams/layout9.xml"/><Relationship Id="rId5" Type="http://schemas.openxmlformats.org/officeDocument/2006/relationships/diagramQuickStyle" Target="../diagrams/quickStyle9.xml"/><Relationship Id="rId7" Type="http://schemas.microsoft.com/office/2007/relationships/diagramDrawing" Target="../diagrams/drawing9.xml"/><Relationship Id="rId1" Type="http://schemas.openxmlformats.org/officeDocument/2006/relationships/slideLayout" Target="../slideLayouts/slideLayout20.xml"/><Relationship Id="rId2" Type="http://schemas.openxmlformats.org/officeDocument/2006/relationships/notesSlide" Target="../notesSlides/notesSlide58.xml"/><Relationship Id="rId3" Type="http://schemas.openxmlformats.org/officeDocument/2006/relationships/diagramData" Target="../diagrams/data9.xml"/><Relationship Id="rId6" Type="http://schemas.openxmlformats.org/officeDocument/2006/relationships/diagramColors" Target="../diagrams/colors9.xml"/></Relationships>
</file>

<file path=ppt/slides/_rels/slide59.xml.rels><?xml version="1.0" encoding="UTF-8" standalone="yes"?>
<Relationships xmlns="http://schemas.openxmlformats.org/package/2006/relationships"><Relationship Id="rId4" Type="http://schemas.openxmlformats.org/officeDocument/2006/relationships/diagramLayout" Target="../diagrams/layout10.xml"/><Relationship Id="rId5" Type="http://schemas.openxmlformats.org/officeDocument/2006/relationships/diagramQuickStyle" Target="../diagrams/quickStyle10.xml"/><Relationship Id="rId7" Type="http://schemas.microsoft.com/office/2007/relationships/diagramDrawing" Target="../diagrams/drawing10.xml"/><Relationship Id="rId1" Type="http://schemas.openxmlformats.org/officeDocument/2006/relationships/slideLayout" Target="../slideLayouts/slideLayout20.xml"/><Relationship Id="rId2" Type="http://schemas.openxmlformats.org/officeDocument/2006/relationships/notesSlide" Target="../notesSlides/notesSlide59.xml"/><Relationship Id="rId3" Type="http://schemas.openxmlformats.org/officeDocument/2006/relationships/diagramData" Target="../diagrams/data10.xml"/><Relationship Id="rId6" Type="http://schemas.openxmlformats.org/officeDocument/2006/relationships/diagramColors" Target="../diagrams/colors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4" Type="http://schemas.openxmlformats.org/officeDocument/2006/relationships/diagramLayout" Target="../diagrams/layout11.xml"/><Relationship Id="rId5" Type="http://schemas.openxmlformats.org/officeDocument/2006/relationships/diagramQuickStyle" Target="../diagrams/quickStyle11.xml"/><Relationship Id="rId7" Type="http://schemas.microsoft.com/office/2007/relationships/diagramDrawing" Target="../diagrams/drawing11.xml"/><Relationship Id="rId1" Type="http://schemas.openxmlformats.org/officeDocument/2006/relationships/slideLayout" Target="../slideLayouts/slideLayout20.xml"/><Relationship Id="rId2" Type="http://schemas.openxmlformats.org/officeDocument/2006/relationships/notesSlide" Target="../notesSlides/notesSlide60.xml"/><Relationship Id="rId3" Type="http://schemas.openxmlformats.org/officeDocument/2006/relationships/diagramData" Target="../diagrams/data11.xml"/><Relationship Id="rId6" Type="http://schemas.openxmlformats.org/officeDocument/2006/relationships/diagramColors" Target="../diagrams/colors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3" Type="http://schemas.openxmlformats.org/officeDocument/2006/relationships/image" Target="../media/image66.wmf"/><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4" Type="http://schemas.openxmlformats.org/officeDocument/2006/relationships/image" Target="../media/image16.wmf"/><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5.gif"/></Relationships>
</file>

<file path=ppt/slides/_rels/slide8.xml.rels><?xml version="1.0" encoding="UTF-8" standalone="yes"?>
<Relationships xmlns="http://schemas.openxmlformats.org/package/2006/relationships"><Relationship Id="rId8" Type="http://schemas.openxmlformats.org/officeDocument/2006/relationships/image" Target="../media/image17.wmf"/><Relationship Id="rId4" Type="http://schemas.openxmlformats.org/officeDocument/2006/relationships/diagramLayout" Target="../diagrams/layout3.xml"/><Relationship Id="rId5" Type="http://schemas.openxmlformats.org/officeDocument/2006/relationships/diagramQuickStyle" Target="../diagrams/quickStyle3.xml"/><Relationship Id="rId7" Type="http://schemas.microsoft.com/office/2007/relationships/diagramDrawing" Target="../diagrams/drawing3.xml"/><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diagramData" Target="../diagrams/data3.xml"/><Relationship Id="rId6"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4" Type="http://schemas.openxmlformats.org/officeDocument/2006/relationships/image" Target="../media/image19.wmf"/><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2209800"/>
            <a:ext cx="6284912" cy="2483467"/>
          </a:xfrm>
        </p:spPr>
        <p:txBody>
          <a:bodyPr/>
          <a:lstStyle/>
          <a:p>
            <a:r>
              <a:rPr lang="en-US" dirty="0" smtClean="0"/>
              <a:t>Chapter 11</a:t>
            </a:r>
            <a:br>
              <a:rPr lang="en-US" dirty="0" smtClean="0"/>
            </a:br>
            <a:r>
              <a:rPr lang="en-US" dirty="0" smtClean="0"/>
              <a:t>I/O Management </a:t>
            </a:r>
            <a:br>
              <a:rPr lang="en-US" dirty="0" smtClean="0"/>
            </a:br>
            <a:r>
              <a:rPr lang="en-US" dirty="0" smtClean="0"/>
              <a:t>and Disk Scheduling</a:t>
            </a:r>
          </a:p>
        </p:txBody>
      </p:sp>
      <p:sp>
        <p:nvSpPr>
          <p:cNvPr id="3" name="Subtitle 2"/>
          <p:cNvSpPr>
            <a:spLocks noGrp="1"/>
          </p:cNvSpPr>
          <p:nvPr>
            <p:ph type="body" idx="1"/>
          </p:nvPr>
        </p:nvSpPr>
        <p:spPr>
          <a:xfrm>
            <a:off x="3276600" y="4800600"/>
            <a:ext cx="5396671" cy="810904"/>
          </a:xfrm>
        </p:spPr>
        <p:txBody>
          <a:bodyPr rtlCol="0">
            <a:normAutofit/>
          </a:bodyPr>
          <a:lstStyle/>
          <a:p>
            <a:pPr fontAlgn="auto">
              <a:spcAft>
                <a:spcPts val="0"/>
              </a:spcAft>
              <a:defRPr/>
            </a:pPr>
            <a:r>
              <a:rPr lang="en-US" dirty="0" smtClean="0"/>
              <a:t>Seventh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971800"/>
            <a:ext cx="3352800" cy="915987"/>
          </a:xfrm>
        </p:spPr>
        <p:txBody>
          <a:bodyPr/>
          <a:lstStyle/>
          <a:p>
            <a:pPr algn="l" fontAlgn="base">
              <a:spcAft>
                <a:spcPct val="0"/>
              </a:spcAft>
            </a:pPr>
            <a:r>
              <a:rPr lang="en-US" sz="4800"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Alternative</a:t>
            </a:r>
          </a:p>
        </p:txBody>
      </p:sp>
      <p:pic>
        <p:nvPicPr>
          <p:cNvPr id="4" name="Content Placeholder 3" descr="Fig11_03a.gif"/>
          <p:cNvPicPr>
            <a:picLocks noGrp="1" noChangeAspect="1"/>
          </p:cNvPicPr>
          <p:nvPr>
            <p:ph idx="4294967295"/>
          </p:nvPr>
        </p:nvPicPr>
        <p:blipFill>
          <a:blip r:embed="rId3"/>
          <a:stretch>
            <a:fillRect/>
          </a:stretch>
        </p:blipFill>
        <p:spPr>
          <a:xfrm>
            <a:off x="381000" y="838200"/>
            <a:ext cx="5554603" cy="1549549"/>
          </a:xfrm>
        </p:spPr>
      </p:pic>
      <p:pic>
        <p:nvPicPr>
          <p:cNvPr id="5" name="Content Placeholder 3" descr="Fig11_03b.gif"/>
          <p:cNvPicPr>
            <a:picLocks noChangeAspect="1"/>
          </p:cNvPicPr>
          <p:nvPr/>
        </p:nvPicPr>
        <p:blipFill>
          <a:blip r:embed="rId4"/>
          <a:stretch>
            <a:fillRect/>
          </a:stretch>
        </p:blipFill>
        <p:spPr>
          <a:xfrm>
            <a:off x="3657600" y="2514600"/>
            <a:ext cx="5010150" cy="1778250"/>
          </a:xfrm>
          <a:prstGeom prst="rect">
            <a:avLst/>
          </a:prstGeom>
        </p:spPr>
      </p:pic>
      <p:pic>
        <p:nvPicPr>
          <p:cNvPr id="6" name="Content Placeholder 3" descr="Fig11_03c.gif"/>
          <p:cNvPicPr>
            <a:picLocks noChangeAspect="1"/>
          </p:cNvPicPr>
          <p:nvPr/>
        </p:nvPicPr>
        <p:blipFill>
          <a:blip r:embed="rId5"/>
          <a:stretch>
            <a:fillRect/>
          </a:stretch>
        </p:blipFill>
        <p:spPr>
          <a:xfrm>
            <a:off x="457200" y="4419472"/>
            <a:ext cx="4495800" cy="2058704"/>
          </a:xfrm>
          <a:prstGeom prst="rect">
            <a:avLst/>
          </a:prstGeom>
        </p:spPr>
      </p:pic>
      <p:sp>
        <p:nvSpPr>
          <p:cNvPr id="8" name="Rectangle 7"/>
          <p:cNvSpPr/>
          <p:nvPr/>
        </p:nvSpPr>
        <p:spPr>
          <a:xfrm>
            <a:off x="6324600" y="1219200"/>
            <a:ext cx="2406213" cy="830997"/>
          </a:xfrm>
          <a:prstGeom prst="rect">
            <a:avLst/>
          </a:prstGeom>
        </p:spPr>
        <p:txBody>
          <a:bodyPr wrap="square">
            <a:spAutoFit/>
          </a:bodyPr>
          <a:lstStyle/>
          <a:p>
            <a:r>
              <a:rPr lang="en-US" sz="4800"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latin typeface="+mj-lt"/>
                <a:ea typeface="+mj-ea"/>
                <a:cs typeface="+mj-cs"/>
              </a:rPr>
              <a:t>DMA</a:t>
            </a:r>
          </a:p>
        </p:txBody>
      </p:sp>
      <p:sp>
        <p:nvSpPr>
          <p:cNvPr id="9" name="TextBox 8"/>
          <p:cNvSpPr txBox="1"/>
          <p:nvPr/>
        </p:nvSpPr>
        <p:spPr>
          <a:xfrm>
            <a:off x="5055020" y="5105400"/>
            <a:ext cx="3784180" cy="782265"/>
          </a:xfrm>
          <a:prstGeom prst="rect">
            <a:avLst/>
          </a:prstGeom>
          <a:noFill/>
        </p:spPr>
        <p:txBody>
          <a:bodyPr wrap="square" rtlCol="0">
            <a:spAutoFit/>
          </a:bodyPr>
          <a:lstStyle/>
          <a:p>
            <a:pPr>
              <a:lnSpc>
                <a:spcPts val="5400"/>
              </a:lnSpc>
            </a:pPr>
            <a:r>
              <a:rPr lang="en-US" sz="4400"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latin typeface="+mj-lt"/>
                <a:ea typeface="+mj-ea"/>
                <a:cs typeface="+mj-cs"/>
              </a:rPr>
              <a:t>Configurations</a:t>
            </a:r>
          </a:p>
        </p:txBody>
      </p:sp>
    </p:spTree>
  </p:cSld>
  <p:clrMapOvr>
    <a:masterClrMapping/>
  </p:clrMapOvr>
  <p:transition spd="med">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Design Objectives</a:t>
            </a:r>
            <a:endParaRPr lang="en-US" dirty="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4" name="Text Placeholder 3"/>
          <p:cNvSpPr>
            <a:spLocks noGrp="1"/>
          </p:cNvSpPr>
          <p:nvPr>
            <p:ph type="body" idx="1"/>
          </p:nvPr>
        </p:nvSpPr>
        <p:spPr/>
        <p:txBody>
          <a:bodyPr/>
          <a:lstStyle/>
          <a:p>
            <a:r>
              <a:rPr lang="en-US" dirty="0" smtClean="0">
                <a:solidFill>
                  <a:srgbClr val="660066"/>
                </a:solidFill>
              </a:rPr>
              <a:t>Efficiency</a:t>
            </a:r>
            <a:endParaRPr lang="en-US" dirty="0">
              <a:solidFill>
                <a:srgbClr val="660066"/>
              </a:solidFill>
            </a:endParaRPr>
          </a:p>
        </p:txBody>
      </p:sp>
      <p:sp>
        <p:nvSpPr>
          <p:cNvPr id="3" name="Content Placeholder 2"/>
          <p:cNvSpPr>
            <a:spLocks noGrp="1"/>
          </p:cNvSpPr>
          <p:nvPr>
            <p:ph sz="half" idx="2"/>
          </p:nvPr>
        </p:nvSpPr>
        <p:spPr/>
        <p:txBody>
          <a:bodyPr>
            <a:normAutofit/>
          </a:bodyPr>
          <a:lstStyle/>
          <a:p>
            <a:pPr>
              <a:spcBef>
                <a:spcPts val="1600"/>
              </a:spcBef>
              <a:buClr>
                <a:srgbClr val="660066"/>
              </a:buClr>
            </a:pPr>
            <a:r>
              <a:rPr lang="en-US" dirty="0" smtClean="0">
                <a:solidFill>
                  <a:srgbClr val="660066"/>
                </a:solidFill>
              </a:rPr>
              <a:t>Major effort in I/O design</a:t>
            </a:r>
          </a:p>
          <a:p>
            <a:pPr>
              <a:spcBef>
                <a:spcPts val="1600"/>
              </a:spcBef>
              <a:buClr>
                <a:srgbClr val="660066"/>
              </a:buClr>
            </a:pPr>
            <a:r>
              <a:rPr lang="en-US" dirty="0" smtClean="0">
                <a:solidFill>
                  <a:srgbClr val="660066"/>
                </a:solidFill>
              </a:rPr>
              <a:t>Important because I/O operations often form a bottleneck</a:t>
            </a:r>
          </a:p>
          <a:p>
            <a:pPr>
              <a:spcBef>
                <a:spcPts val="1600"/>
              </a:spcBef>
              <a:buClr>
                <a:srgbClr val="660066"/>
              </a:buClr>
            </a:pPr>
            <a:r>
              <a:rPr lang="en-US" dirty="0" smtClean="0">
                <a:solidFill>
                  <a:srgbClr val="660066"/>
                </a:solidFill>
              </a:rPr>
              <a:t>Most I/O devices are extremely slow compared with main memory and the processor</a:t>
            </a:r>
          </a:p>
          <a:p>
            <a:pPr>
              <a:spcBef>
                <a:spcPts val="1600"/>
              </a:spcBef>
              <a:buClr>
                <a:srgbClr val="660066"/>
              </a:buClr>
            </a:pPr>
            <a:r>
              <a:rPr lang="en-US" dirty="0" smtClean="0">
                <a:solidFill>
                  <a:srgbClr val="660066"/>
                </a:solidFill>
              </a:rPr>
              <a:t>The area that has received the most attention is disk I/O</a:t>
            </a:r>
          </a:p>
          <a:p>
            <a:endParaRPr lang="en-US" dirty="0"/>
          </a:p>
        </p:txBody>
      </p:sp>
      <p:sp>
        <p:nvSpPr>
          <p:cNvPr id="5" name="Text Placeholder 4"/>
          <p:cNvSpPr>
            <a:spLocks noGrp="1"/>
          </p:cNvSpPr>
          <p:nvPr>
            <p:ph type="body" sz="quarter" idx="3"/>
          </p:nvPr>
        </p:nvSpPr>
        <p:spPr/>
        <p:txBody>
          <a:bodyPr/>
          <a:lstStyle/>
          <a:p>
            <a:r>
              <a:rPr lang="en-US" dirty="0" smtClean="0">
                <a:solidFill>
                  <a:srgbClr val="660066"/>
                </a:solidFill>
              </a:rPr>
              <a:t>Generality</a:t>
            </a:r>
            <a:endParaRPr lang="en-US" dirty="0">
              <a:solidFill>
                <a:srgbClr val="660066"/>
              </a:solidFill>
            </a:endParaRPr>
          </a:p>
        </p:txBody>
      </p:sp>
      <p:sp>
        <p:nvSpPr>
          <p:cNvPr id="6" name="Content Placeholder 5"/>
          <p:cNvSpPr>
            <a:spLocks noGrp="1"/>
          </p:cNvSpPr>
          <p:nvPr>
            <p:ph sz="quarter" idx="4"/>
          </p:nvPr>
        </p:nvSpPr>
        <p:spPr>
          <a:xfrm>
            <a:off x="4828032" y="2797175"/>
            <a:ext cx="3782568" cy="3328988"/>
          </a:xfrm>
        </p:spPr>
        <p:txBody>
          <a:bodyPr>
            <a:noAutofit/>
          </a:bodyPr>
          <a:lstStyle/>
          <a:p>
            <a:pPr>
              <a:spcBef>
                <a:spcPts val="1600"/>
              </a:spcBef>
              <a:buClr>
                <a:srgbClr val="660066"/>
              </a:buClr>
            </a:pPr>
            <a:r>
              <a:rPr lang="en-US" dirty="0" smtClean="0">
                <a:solidFill>
                  <a:srgbClr val="660066"/>
                </a:solidFill>
              </a:rPr>
              <a:t>Desirable to handle all devices in a uniform manner</a:t>
            </a:r>
          </a:p>
          <a:p>
            <a:pPr>
              <a:spcBef>
                <a:spcPts val="1600"/>
              </a:spcBef>
              <a:buClr>
                <a:srgbClr val="660066"/>
              </a:buClr>
            </a:pPr>
            <a:r>
              <a:rPr lang="en-US" dirty="0" smtClean="0">
                <a:solidFill>
                  <a:srgbClr val="660066"/>
                </a:solidFill>
              </a:rPr>
              <a:t>Applies to the way processes view I/O devices and the way the operating system manages I/O devices and operations</a:t>
            </a:r>
          </a:p>
          <a:p>
            <a:pPr>
              <a:spcBef>
                <a:spcPts val="1600"/>
              </a:spcBef>
              <a:buClr>
                <a:srgbClr val="660066"/>
              </a:buClr>
            </a:pPr>
            <a:r>
              <a:rPr lang="en-US" dirty="0" smtClean="0">
                <a:solidFill>
                  <a:srgbClr val="660066"/>
                </a:solidFill>
              </a:rPr>
              <a:t>Diversity of devices makes it difficult to achieve true generality</a:t>
            </a:r>
          </a:p>
          <a:p>
            <a:pPr>
              <a:spcBef>
                <a:spcPts val="1600"/>
              </a:spcBef>
              <a:buClr>
                <a:srgbClr val="660066"/>
              </a:buClr>
            </a:pPr>
            <a:r>
              <a:rPr lang="en-US" dirty="0" smtClean="0">
                <a:solidFill>
                  <a:srgbClr val="660066"/>
                </a:solidFill>
              </a:rPr>
              <a:t>Use a hierarchical, modular approach to the design of the I/O function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5"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8" dur="2000" fill="hold"/>
                                        <p:tgtEl>
                                          <p:spTgt spid="3">
                                            <p:txEl>
                                              <p:pRg st="0" end="0"/>
                                            </p:txEl>
                                          </p:spTgt>
                                        </p:tgtEl>
                                        <p:attrNameLst>
                                          <p:attrName>ppt_h</p:attrName>
                                        </p:attrNameLst>
                                      </p:cBhvr>
                                      <p:tavLst>
                                        <p:tav tm="0" fmla="#ppt_h*sin(2.5*pi*$)">
                                          <p:val>
                                            <p:fltVal val="0"/>
                                          </p:val>
                                        </p:tav>
                                        <p:tav tm="100000">
                                          <p:val>
                                            <p:fltVal val="1"/>
                                          </p:val>
                                        </p:tav>
                                      </p:tavLst>
                                    </p:anim>
                                  </p:childTnLst>
                                </p:cTn>
                              </p:par>
                              <p:par>
                                <p:cTn id="9" presetID="19" presetClass="entr" presetSubtype="5"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2000" fill="hold"/>
                                        <p:tgtEl>
                                          <p:spTgt spid="3">
                                            <p:txEl>
                                              <p:pRg st="1" end="1"/>
                                            </p:txEl>
                                          </p:spTgt>
                                        </p:tgtEl>
                                        <p:attrNameLst>
                                          <p:attrName>ppt_w</p:attrName>
                                        </p:attrNameLst>
                                      </p:cBhvr>
                                      <p:tavLst>
                                        <p:tav tm="0">
                                          <p:val>
                                            <p:strVal val="#ppt_w"/>
                                          </p:val>
                                        </p:tav>
                                        <p:tav tm="100000">
                                          <p:val>
                                            <p:strVal val="#ppt_w"/>
                                          </p:val>
                                        </p:tav>
                                      </p:tavLst>
                                    </p:anim>
                                    <p:anim calcmode="lin" valueType="num">
                                      <p:cBhvr>
                                        <p:cTn id="12" dur="2000" fill="hold"/>
                                        <p:tgtEl>
                                          <p:spTgt spid="3">
                                            <p:txEl>
                                              <p:pRg st="1" end="1"/>
                                            </p:txEl>
                                          </p:spTgt>
                                        </p:tgtEl>
                                        <p:attrNameLst>
                                          <p:attrName>ppt_h</p:attrName>
                                        </p:attrNameLst>
                                      </p:cBhvr>
                                      <p:tavLst>
                                        <p:tav tm="0" fmla="#ppt_h*sin(2.5*pi*$)">
                                          <p:val>
                                            <p:fltVal val="0"/>
                                          </p:val>
                                        </p:tav>
                                        <p:tav tm="100000">
                                          <p:val>
                                            <p:fltVal val="1"/>
                                          </p:val>
                                        </p:tav>
                                      </p:tavLst>
                                    </p:anim>
                                  </p:childTnLst>
                                </p:cTn>
                              </p:par>
                              <p:par>
                                <p:cTn id="13" presetID="19" presetClass="entr" presetSubtype="5"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2000" fill="hold"/>
                                        <p:tgtEl>
                                          <p:spTgt spid="3">
                                            <p:txEl>
                                              <p:pRg st="2" end="2"/>
                                            </p:txEl>
                                          </p:spTgt>
                                        </p:tgtEl>
                                        <p:attrNameLst>
                                          <p:attrName>ppt_w</p:attrName>
                                        </p:attrNameLst>
                                      </p:cBhvr>
                                      <p:tavLst>
                                        <p:tav tm="0">
                                          <p:val>
                                            <p:strVal val="#ppt_w"/>
                                          </p:val>
                                        </p:tav>
                                        <p:tav tm="100000">
                                          <p:val>
                                            <p:strVal val="#ppt_w"/>
                                          </p:val>
                                        </p:tav>
                                      </p:tavLst>
                                    </p:anim>
                                    <p:anim calcmode="lin" valueType="num">
                                      <p:cBhvr>
                                        <p:cTn id="16" dur="2000" fill="hold"/>
                                        <p:tgtEl>
                                          <p:spTgt spid="3">
                                            <p:txEl>
                                              <p:pRg st="2" end="2"/>
                                            </p:txEl>
                                          </p:spTgt>
                                        </p:tgtEl>
                                        <p:attrNameLst>
                                          <p:attrName>ppt_h</p:attrName>
                                        </p:attrNameLst>
                                      </p:cBhvr>
                                      <p:tavLst>
                                        <p:tav tm="0" fmla="#ppt_h*sin(2.5*pi*$)">
                                          <p:val>
                                            <p:fltVal val="0"/>
                                          </p:val>
                                        </p:tav>
                                        <p:tav tm="100000">
                                          <p:val>
                                            <p:fltVal val="1"/>
                                          </p:val>
                                        </p:tav>
                                      </p:tavLst>
                                    </p:anim>
                                  </p:childTnLst>
                                </p:cTn>
                              </p:par>
                              <p:par>
                                <p:cTn id="17" presetID="19" presetClass="entr" presetSubtype="5"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2000" fill="hold"/>
                                        <p:tgtEl>
                                          <p:spTgt spid="3">
                                            <p:txEl>
                                              <p:pRg st="3" end="3"/>
                                            </p:txEl>
                                          </p:spTgt>
                                        </p:tgtEl>
                                        <p:attrNameLst>
                                          <p:attrName>ppt_w</p:attrName>
                                        </p:attrNameLst>
                                      </p:cBhvr>
                                      <p:tavLst>
                                        <p:tav tm="0">
                                          <p:val>
                                            <p:strVal val="#ppt_w"/>
                                          </p:val>
                                        </p:tav>
                                        <p:tav tm="100000">
                                          <p:val>
                                            <p:strVal val="#ppt_w"/>
                                          </p:val>
                                        </p:tav>
                                      </p:tavLst>
                                    </p:anim>
                                    <p:anim calcmode="lin" valueType="num">
                                      <p:cBhvr>
                                        <p:cTn id="20" dur="2000" fill="hold"/>
                                        <p:tgtEl>
                                          <p:spTgt spid="3">
                                            <p:txEl>
                                              <p:pRg st="3" end="3"/>
                                            </p:txEl>
                                          </p:spTgt>
                                        </p:tgtEl>
                                        <p:attrNameLst>
                                          <p:attrName>ppt_h</p:attrName>
                                        </p:attrNameLst>
                                      </p:cBhvr>
                                      <p:tavLst>
                                        <p:tav tm="0" fmla="#ppt_h*sin(2.5*pi*$)">
                                          <p:val>
                                            <p:fltVal val="0"/>
                                          </p:val>
                                        </p:tav>
                                        <p:tav tm="100000">
                                          <p:val>
                                            <p:fltVal val="1"/>
                                          </p:val>
                                        </p:tav>
                                      </p:tavLst>
                                    </p:anim>
                                  </p:childTnLst>
                                </p:cTn>
                              </p:par>
                              <p:par>
                                <p:cTn id="21" presetID="19" presetClass="entr" presetSubtype="5"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p:cTn id="23" dur="2000" fill="hold"/>
                                        <p:tgtEl>
                                          <p:spTgt spid="6">
                                            <p:txEl>
                                              <p:pRg st="0" end="0"/>
                                            </p:txEl>
                                          </p:spTgt>
                                        </p:tgtEl>
                                        <p:attrNameLst>
                                          <p:attrName>ppt_w</p:attrName>
                                        </p:attrNameLst>
                                      </p:cBhvr>
                                      <p:tavLst>
                                        <p:tav tm="0">
                                          <p:val>
                                            <p:strVal val="#ppt_w"/>
                                          </p:val>
                                        </p:tav>
                                        <p:tav tm="100000">
                                          <p:val>
                                            <p:strVal val="#ppt_w"/>
                                          </p:val>
                                        </p:tav>
                                      </p:tavLst>
                                    </p:anim>
                                    <p:anim calcmode="lin" valueType="num">
                                      <p:cBhvr>
                                        <p:cTn id="24" dur="2000" fill="hold"/>
                                        <p:tgtEl>
                                          <p:spTgt spid="6">
                                            <p:txEl>
                                              <p:pRg st="0" end="0"/>
                                            </p:txEl>
                                          </p:spTgt>
                                        </p:tgtEl>
                                        <p:attrNameLst>
                                          <p:attrName>ppt_h</p:attrName>
                                        </p:attrNameLst>
                                      </p:cBhvr>
                                      <p:tavLst>
                                        <p:tav tm="0" fmla="#ppt_h*sin(2.5*pi*$)">
                                          <p:val>
                                            <p:fltVal val="0"/>
                                          </p:val>
                                        </p:tav>
                                        <p:tav tm="100000">
                                          <p:val>
                                            <p:fltVal val="1"/>
                                          </p:val>
                                        </p:tav>
                                      </p:tavLst>
                                    </p:anim>
                                  </p:childTnLst>
                                </p:cTn>
                              </p:par>
                              <p:par>
                                <p:cTn id="25" presetID="19" presetClass="entr" presetSubtype="5"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p:cTn id="27" dur="2000" fill="hold"/>
                                        <p:tgtEl>
                                          <p:spTgt spid="6">
                                            <p:txEl>
                                              <p:pRg st="1" end="1"/>
                                            </p:txEl>
                                          </p:spTgt>
                                        </p:tgtEl>
                                        <p:attrNameLst>
                                          <p:attrName>ppt_w</p:attrName>
                                        </p:attrNameLst>
                                      </p:cBhvr>
                                      <p:tavLst>
                                        <p:tav tm="0">
                                          <p:val>
                                            <p:strVal val="#ppt_w"/>
                                          </p:val>
                                        </p:tav>
                                        <p:tav tm="100000">
                                          <p:val>
                                            <p:strVal val="#ppt_w"/>
                                          </p:val>
                                        </p:tav>
                                      </p:tavLst>
                                    </p:anim>
                                    <p:anim calcmode="lin" valueType="num">
                                      <p:cBhvr>
                                        <p:cTn id="28" dur="2000" fill="hold"/>
                                        <p:tgtEl>
                                          <p:spTgt spid="6">
                                            <p:txEl>
                                              <p:pRg st="1" end="1"/>
                                            </p:txEl>
                                          </p:spTgt>
                                        </p:tgtEl>
                                        <p:attrNameLst>
                                          <p:attrName>ppt_h</p:attrName>
                                        </p:attrNameLst>
                                      </p:cBhvr>
                                      <p:tavLst>
                                        <p:tav tm="0" fmla="#ppt_h*sin(2.5*pi*$)">
                                          <p:val>
                                            <p:fltVal val="0"/>
                                          </p:val>
                                        </p:tav>
                                        <p:tav tm="100000">
                                          <p:val>
                                            <p:fltVal val="1"/>
                                          </p:val>
                                        </p:tav>
                                      </p:tavLst>
                                    </p:anim>
                                  </p:childTnLst>
                                </p:cTn>
                              </p:par>
                              <p:par>
                                <p:cTn id="29" presetID="19" presetClass="entr" presetSubtype="5"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p:cTn id="31" dur="2000" fill="hold"/>
                                        <p:tgtEl>
                                          <p:spTgt spid="6">
                                            <p:txEl>
                                              <p:pRg st="2" end="2"/>
                                            </p:txEl>
                                          </p:spTgt>
                                        </p:tgtEl>
                                        <p:attrNameLst>
                                          <p:attrName>ppt_w</p:attrName>
                                        </p:attrNameLst>
                                      </p:cBhvr>
                                      <p:tavLst>
                                        <p:tav tm="0">
                                          <p:val>
                                            <p:strVal val="#ppt_w"/>
                                          </p:val>
                                        </p:tav>
                                        <p:tav tm="100000">
                                          <p:val>
                                            <p:strVal val="#ppt_w"/>
                                          </p:val>
                                        </p:tav>
                                      </p:tavLst>
                                    </p:anim>
                                    <p:anim calcmode="lin" valueType="num">
                                      <p:cBhvr>
                                        <p:cTn id="32" dur="2000" fill="hold"/>
                                        <p:tgtEl>
                                          <p:spTgt spid="6">
                                            <p:txEl>
                                              <p:pRg st="2" end="2"/>
                                            </p:txEl>
                                          </p:spTgt>
                                        </p:tgtEl>
                                        <p:attrNameLst>
                                          <p:attrName>ppt_h</p:attrName>
                                        </p:attrNameLst>
                                      </p:cBhvr>
                                      <p:tavLst>
                                        <p:tav tm="0" fmla="#ppt_h*sin(2.5*pi*$)">
                                          <p:val>
                                            <p:fltVal val="0"/>
                                          </p:val>
                                        </p:tav>
                                        <p:tav tm="100000">
                                          <p:val>
                                            <p:fltVal val="1"/>
                                          </p:val>
                                        </p:tav>
                                      </p:tavLst>
                                    </p:anim>
                                  </p:childTnLst>
                                </p:cTn>
                              </p:par>
                              <p:par>
                                <p:cTn id="33" presetID="19" presetClass="entr" presetSubtype="5" fill="hold" grpId="0"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2000" fill="hold"/>
                                        <p:tgtEl>
                                          <p:spTgt spid="6">
                                            <p:txEl>
                                              <p:pRg st="3" end="3"/>
                                            </p:txEl>
                                          </p:spTgt>
                                        </p:tgtEl>
                                        <p:attrNameLst>
                                          <p:attrName>ppt_w</p:attrName>
                                        </p:attrNameLst>
                                      </p:cBhvr>
                                      <p:tavLst>
                                        <p:tav tm="0">
                                          <p:val>
                                            <p:strVal val="#ppt_w"/>
                                          </p:val>
                                        </p:tav>
                                        <p:tav tm="100000">
                                          <p:val>
                                            <p:strVal val="#ppt_w"/>
                                          </p:val>
                                        </p:tav>
                                      </p:tavLst>
                                    </p:anim>
                                    <p:anim calcmode="lin" valueType="num">
                                      <p:cBhvr>
                                        <p:cTn id="36" dur="2000" fill="hold"/>
                                        <p:tgtEl>
                                          <p:spTgt spid="6">
                                            <p:txEl>
                                              <p:pRg st="3" end="3"/>
                                            </p:txEl>
                                          </p:spTgt>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7"/>
          </a:xfrm>
        </p:spPr>
        <p:txBody>
          <a:bodyPr/>
          <a:lstStyle/>
          <a:p>
            <a:pPr algn="l"/>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Hierarchical Design</a:t>
            </a:r>
            <a:endParaRPr lang="en-NZ" dirty="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533400" y="2133600"/>
            <a:ext cx="8001000" cy="4191000"/>
          </a:xfrm>
        </p:spPr>
        <p:txBody>
          <a:bodyPr/>
          <a:lstStyle/>
          <a:p>
            <a:pPr lvl="0">
              <a:buClr>
                <a:srgbClr val="660066"/>
              </a:buClr>
            </a:pPr>
            <a:r>
              <a:rPr lang="en-US" dirty="0" smtClean="0"/>
              <a:t>Functions of the operating system should be separated according to their complexity, their characteristic time scale, and their level of abstraction</a:t>
            </a:r>
          </a:p>
          <a:p>
            <a:pPr lvl="0">
              <a:buClr>
                <a:srgbClr val="660066"/>
              </a:buClr>
            </a:pPr>
            <a:r>
              <a:rPr lang="en-US" dirty="0" smtClean="0"/>
              <a:t>Leads to an organization of the operating system into a series of layers</a:t>
            </a:r>
          </a:p>
          <a:p>
            <a:pPr lvl="0">
              <a:buClr>
                <a:srgbClr val="660066"/>
              </a:buClr>
            </a:pPr>
            <a:r>
              <a:rPr lang="en-US" dirty="0" smtClean="0"/>
              <a:t>Each layer performs a related subset of the functions required of the operating system</a:t>
            </a:r>
          </a:p>
          <a:p>
            <a:pPr lvl="0">
              <a:buClr>
                <a:srgbClr val="660066"/>
              </a:buClr>
            </a:pPr>
            <a:r>
              <a:rPr lang="en-US" dirty="0" smtClean="0"/>
              <a:t>Layers should be defined so that changes in one layer do not require changes in other </a:t>
            </a:r>
            <a:r>
              <a:rPr lang="en-US" dirty="0" smtClean="0"/>
              <a:t>layers</a:t>
            </a:r>
            <a:endParaRPr lang="en-US" dirty="0" smtClean="0"/>
          </a:p>
        </p:txBody>
      </p:sp>
      <p:pic>
        <p:nvPicPr>
          <p:cNvPr id="4" name="Picture 3"/>
          <p:cNvPicPr>
            <a:picLocks noChangeAspect="1"/>
          </p:cNvPicPr>
          <p:nvPr/>
        </p:nvPicPr>
        <p:blipFill>
          <a:blip r:embed="rId3"/>
          <a:stretch>
            <a:fillRect/>
          </a:stretch>
        </p:blipFill>
        <p:spPr>
          <a:xfrm>
            <a:off x="7086600" y="762000"/>
            <a:ext cx="1119895" cy="904875"/>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990600"/>
            <a:ext cx="2743200" cy="2211387"/>
          </a:xfrm>
        </p:spPr>
        <p:txBody>
          <a:bodyPr vert="horz"/>
          <a:lstStyle/>
          <a:p>
            <a:pPr algn="ctr"/>
            <a:r>
              <a:rPr lang="en-US" sz="3600"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A Model of I/O Organization</a:t>
            </a:r>
          </a:p>
        </p:txBody>
      </p:sp>
      <p:pic>
        <p:nvPicPr>
          <p:cNvPr id="4" name="Content Placeholder 3" descr="Fig11_04a.gif"/>
          <p:cNvPicPr>
            <a:picLocks noGrp="1" noChangeAspect="1"/>
          </p:cNvPicPr>
          <p:nvPr>
            <p:ph idx="4294967295"/>
          </p:nvPr>
        </p:nvPicPr>
        <p:blipFill>
          <a:blip r:embed="rId3"/>
          <a:stretch>
            <a:fillRect/>
          </a:stretch>
        </p:blipFill>
        <p:spPr>
          <a:xfrm>
            <a:off x="3505200" y="1371600"/>
            <a:ext cx="1524000" cy="5103260"/>
          </a:xfrm>
        </p:spPr>
      </p:pic>
      <p:pic>
        <p:nvPicPr>
          <p:cNvPr id="5" name="Picture 4" descr="Fig11_04b.gif"/>
          <p:cNvPicPr>
            <a:picLocks noChangeAspect="1"/>
          </p:cNvPicPr>
          <p:nvPr/>
        </p:nvPicPr>
        <p:blipFill>
          <a:blip r:embed="rId4"/>
          <a:stretch>
            <a:fillRect/>
          </a:stretch>
        </p:blipFill>
        <p:spPr>
          <a:xfrm>
            <a:off x="5410200" y="990600"/>
            <a:ext cx="1447800" cy="5133975"/>
          </a:xfrm>
          <a:prstGeom prst="rect">
            <a:avLst/>
          </a:prstGeom>
        </p:spPr>
      </p:pic>
      <p:pic>
        <p:nvPicPr>
          <p:cNvPr id="6" name="Picture 5" descr="Fig11_04c.gif"/>
          <p:cNvPicPr>
            <a:picLocks noChangeAspect="1"/>
          </p:cNvPicPr>
          <p:nvPr/>
        </p:nvPicPr>
        <p:blipFill>
          <a:blip r:embed="rId5"/>
          <a:stretch>
            <a:fillRect/>
          </a:stretch>
        </p:blipFill>
        <p:spPr>
          <a:xfrm>
            <a:off x="7086600" y="685800"/>
            <a:ext cx="1524000" cy="5105400"/>
          </a:xfrm>
          <a:prstGeom prst="rect">
            <a:avLst/>
          </a:prstGeom>
        </p:spPr>
      </p:pic>
      <p:pic>
        <p:nvPicPr>
          <p:cNvPr id="8" name="Picture 7"/>
          <p:cNvPicPr>
            <a:picLocks noChangeAspect="1"/>
          </p:cNvPicPr>
          <p:nvPr/>
        </p:nvPicPr>
        <p:blipFill>
          <a:blip r:embed="rId6"/>
          <a:stretch>
            <a:fillRect/>
          </a:stretch>
        </p:blipFill>
        <p:spPr>
          <a:xfrm>
            <a:off x="762000" y="3738538"/>
            <a:ext cx="2298676" cy="2441599"/>
          </a:xfrm>
          <a:prstGeom prst="rect">
            <a:avLst/>
          </a:prstGeom>
        </p:spPr>
      </p:pic>
    </p:spTree>
  </p:cSld>
  <p:clrMapOvr>
    <a:masterClrMapping/>
  </p:clrMapOvr>
  <p:transition spd="med">
    <p:strips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dirty="0" smtClean="0">
                <a:ln>
                  <a:solidFill>
                    <a:schemeClr val="accent1">
                      <a:lumMod val="75000"/>
                    </a:schemeClr>
                  </a:solidFill>
                </a:ln>
                <a:solidFill>
                  <a:srgbClr val="660066"/>
                </a:solidFill>
              </a:rPr>
              <a:t>Buffering</a:t>
            </a:r>
            <a:endParaRPr lang="en-US" dirty="0">
              <a:ln>
                <a:solidFill>
                  <a:schemeClr val="accent1">
                    <a:lumMod val="75000"/>
                  </a:schemeClr>
                </a:solidFill>
              </a:ln>
              <a:solidFill>
                <a:srgbClr val="660066"/>
              </a:solidFill>
            </a:endParaRPr>
          </a:p>
        </p:txBody>
      </p:sp>
      <p:sp>
        <p:nvSpPr>
          <p:cNvPr id="3" name="Content Placeholder 2"/>
          <p:cNvSpPr>
            <a:spLocks noGrp="1"/>
          </p:cNvSpPr>
          <p:nvPr>
            <p:ph sz="half" idx="1"/>
          </p:nvPr>
        </p:nvSpPr>
        <p:spPr>
          <a:xfrm>
            <a:off x="609600" y="2209800"/>
            <a:ext cx="7893050" cy="4267200"/>
          </a:xfrm>
        </p:spPr>
        <p:txBody>
          <a:bodyPr>
            <a:normAutofit/>
          </a:bodyPr>
          <a:lstStyle/>
          <a:p>
            <a:r>
              <a:rPr lang="en-US" dirty="0" smtClean="0"/>
              <a:t>Perform input transfers in advance of requests being made and perform output transfers some time after the request is made</a:t>
            </a:r>
          </a:p>
          <a:p>
            <a:endParaRPr lang="en-US" dirty="0"/>
          </a:p>
        </p:txBody>
      </p:sp>
      <p:graphicFrame>
        <p:nvGraphicFramePr>
          <p:cNvPr id="4" name="Diagram 3"/>
          <p:cNvGraphicFramePr/>
          <p:nvPr/>
        </p:nvGraphicFramePr>
        <p:xfrm>
          <a:off x="1219200" y="3048000"/>
          <a:ext cx="6934200" cy="3403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1219200"/>
            <a:ext cx="3124200" cy="1098550"/>
          </a:xfrm>
        </p:spPr>
        <p:txBody>
          <a:bodyPr/>
          <a:lstStyle/>
          <a:p>
            <a:r>
              <a:rPr lang="en-NZ" dirty="0" smtClean="0">
                <a:solidFill>
                  <a:srgbClr val="660066"/>
                </a:solidFill>
              </a:rPr>
              <a:t>No Buffer</a:t>
            </a:r>
            <a:endParaRPr lang="en-NZ" dirty="0">
              <a:solidFill>
                <a:srgbClr val="660066"/>
              </a:solidFill>
            </a:endParaRPr>
          </a:p>
        </p:txBody>
      </p:sp>
      <p:sp>
        <p:nvSpPr>
          <p:cNvPr id="3" name="Content Placeholder 2"/>
          <p:cNvSpPr>
            <a:spLocks noGrp="1"/>
          </p:cNvSpPr>
          <p:nvPr>
            <p:ph idx="4294967295"/>
          </p:nvPr>
        </p:nvSpPr>
        <p:spPr>
          <a:xfrm>
            <a:off x="4953000" y="1143000"/>
            <a:ext cx="3657600" cy="1631950"/>
          </a:xfrm>
        </p:spPr>
        <p:txBody>
          <a:bodyPr/>
          <a:lstStyle/>
          <a:p>
            <a:pPr>
              <a:buClr>
                <a:srgbClr val="660066"/>
              </a:buClr>
            </a:pPr>
            <a:r>
              <a:rPr lang="en-NZ" dirty="0" smtClean="0"/>
              <a:t>Without a buffer, the OS directly accesses the device when it needs</a:t>
            </a:r>
            <a:endParaRPr lang="en-NZ" dirty="0"/>
          </a:p>
        </p:txBody>
      </p:sp>
      <p:pic>
        <p:nvPicPr>
          <p:cNvPr id="4" name="Content Placeholder 3" descr="Fig11_05a.gif"/>
          <p:cNvPicPr>
            <a:picLocks noChangeAspect="1"/>
          </p:cNvPicPr>
          <p:nvPr/>
        </p:nvPicPr>
        <p:blipFill>
          <a:blip r:embed="rId3"/>
          <a:stretch>
            <a:fillRect/>
          </a:stretch>
        </p:blipFill>
        <p:spPr bwMode="auto">
          <a:xfrm>
            <a:off x="609600" y="3429000"/>
            <a:ext cx="7953531" cy="2743200"/>
          </a:xfrm>
          <a:prstGeom prst="rect">
            <a:avLst/>
          </a:prstGeom>
          <a:noFill/>
          <a:ln w="9525">
            <a:noFill/>
            <a:miter lim="800000"/>
            <a:headEnd/>
            <a:tailEnd/>
          </a:ln>
        </p:spPr>
      </p:pic>
    </p:spTree>
  </p:cSld>
  <p:clrMapOvr>
    <a:masterClrMapping/>
  </p:clrMapOvr>
  <p:transition spd="med">
    <p:strip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4267200" cy="1098332"/>
          </a:xfrm>
        </p:spPr>
        <p:txBody>
          <a:bodyPr/>
          <a:lstStyle/>
          <a:p>
            <a:r>
              <a:rPr lang="en-US" sz="5200" dirty="0" smtClean="0">
                <a:solidFill>
                  <a:srgbClr val="660066"/>
                </a:solidFill>
                <a:effectLst>
                  <a:outerShdw blurRad="50800" dist="38100" dir="2700000" algn="tl" rotWithShape="0">
                    <a:prstClr val="black">
                      <a:alpha val="40000"/>
                    </a:prstClr>
                  </a:outerShdw>
                </a:effectLst>
              </a:rPr>
              <a:t>Single Buffer</a:t>
            </a:r>
            <a:endParaRPr lang="en-US" sz="5200" dirty="0">
              <a:solidFill>
                <a:srgbClr val="660066"/>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5105400" y="1752600"/>
            <a:ext cx="3505200" cy="1371600"/>
          </a:xfrm>
        </p:spPr>
        <p:txBody>
          <a:bodyPr>
            <a:normAutofit/>
          </a:bodyPr>
          <a:lstStyle/>
          <a:p>
            <a:pPr>
              <a:buClr>
                <a:srgbClr val="660066"/>
              </a:buClr>
            </a:pPr>
            <a:r>
              <a:rPr lang="en-US" sz="2000" dirty="0" smtClean="0"/>
              <a:t>Operating system assigns a buffer in main memory for an I/O request</a:t>
            </a:r>
          </a:p>
          <a:p>
            <a:endParaRPr lang="en-US" dirty="0"/>
          </a:p>
        </p:txBody>
      </p:sp>
      <p:pic>
        <p:nvPicPr>
          <p:cNvPr id="4" name="Picture 3" descr="Fig11_05b.gif"/>
          <p:cNvPicPr>
            <a:picLocks noChangeAspect="1"/>
          </p:cNvPicPr>
          <p:nvPr/>
        </p:nvPicPr>
        <p:blipFill>
          <a:blip r:embed="rId3"/>
          <a:stretch>
            <a:fillRect/>
          </a:stretch>
        </p:blipFill>
        <p:spPr>
          <a:xfrm>
            <a:off x="533400" y="3581400"/>
            <a:ext cx="8077200" cy="2743200"/>
          </a:xfrm>
          <a:prstGeom prst="rect">
            <a:avLst/>
          </a:prstGeom>
        </p:spPr>
      </p:pic>
    </p:spTree>
  </p:cSld>
  <p:clrMapOvr>
    <a:masterClrMapping/>
  </p:clrMapOvr>
  <p:transition spd="med">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n>
                  <a:solidFill>
                    <a:schemeClr val="accent1">
                      <a:lumMod val="75000"/>
                    </a:schemeClr>
                  </a:solidFill>
                </a:ln>
                <a:solidFill>
                  <a:srgbClr val="660066"/>
                </a:solidFill>
              </a:rPr>
              <a:t>Block-Oriented Single Buffer</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362200"/>
            <a:ext cx="8077200" cy="4038600"/>
          </a:xfrm>
        </p:spPr>
        <p:txBody>
          <a:bodyPr/>
          <a:lstStyle/>
          <a:p>
            <a:pPr>
              <a:buClr>
                <a:srgbClr val="660066"/>
              </a:buClr>
            </a:pPr>
            <a:r>
              <a:rPr lang="en-US" dirty="0" smtClean="0"/>
              <a:t>Input transfers are made to the system buffer</a:t>
            </a:r>
          </a:p>
          <a:p>
            <a:pPr>
              <a:buClr>
                <a:srgbClr val="660066"/>
              </a:buClr>
            </a:pPr>
            <a:r>
              <a:rPr lang="en-US" dirty="0" smtClean="0"/>
              <a:t>Reading ahead/anticipated input</a:t>
            </a:r>
          </a:p>
          <a:p>
            <a:pPr lvl="2">
              <a:buClr>
                <a:srgbClr val="660066"/>
              </a:buClr>
            </a:pPr>
            <a:r>
              <a:rPr lang="en-US" dirty="0" smtClean="0"/>
              <a:t>is done in the expectation that the block will eventually be needed</a:t>
            </a:r>
          </a:p>
          <a:p>
            <a:pPr lvl="2">
              <a:buClr>
                <a:srgbClr val="660066"/>
              </a:buClr>
            </a:pPr>
            <a:r>
              <a:rPr lang="en-US" dirty="0" smtClean="0"/>
              <a:t>when the transfer is complete, the process moves the block into user space and immediately requests another block</a:t>
            </a:r>
          </a:p>
          <a:p>
            <a:pPr marL="282575" lvl="2">
              <a:spcBef>
                <a:spcPts val="1800"/>
              </a:spcBef>
              <a:buClr>
                <a:srgbClr val="660066"/>
              </a:buClr>
            </a:pPr>
            <a:r>
              <a:rPr lang="en-US" sz="2000" dirty="0" smtClean="0"/>
              <a:t>Generally provides a speedup compared to the lack of system buffering</a:t>
            </a:r>
          </a:p>
          <a:p>
            <a:pPr marL="282575" lvl="2">
              <a:spcBef>
                <a:spcPts val="1800"/>
              </a:spcBef>
              <a:buClr>
                <a:srgbClr val="660066"/>
              </a:buClr>
            </a:pPr>
            <a:r>
              <a:rPr lang="en-US" sz="2000" dirty="0" smtClean="0"/>
              <a:t>Disadvantages:</a:t>
            </a:r>
          </a:p>
          <a:p>
            <a:pPr lvl="2">
              <a:buClr>
                <a:srgbClr val="660066"/>
              </a:buClr>
            </a:pPr>
            <a:r>
              <a:rPr lang="en-US" dirty="0" smtClean="0"/>
              <a:t>complicates the logic in the operating system</a:t>
            </a:r>
          </a:p>
          <a:p>
            <a:pPr lvl="2">
              <a:buClr>
                <a:srgbClr val="660066"/>
              </a:buClr>
            </a:pPr>
            <a:r>
              <a:rPr lang="en-US" dirty="0" smtClean="0"/>
              <a:t>swapping logic is also affected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4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40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39" presetClass="entr" presetSubtype="0" accel="100000" fill="hold" grpId="1" nodeType="withEffect">
                                  <p:stCondLst>
                                    <p:cond delay="80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p:cTn id="39"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0"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1"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42" dur="500" fill="hold"/>
                                        <p:tgtEl>
                                          <p:spTgt spid="3">
                                            <p:txEl>
                                              <p:pRg st="2" end="2"/>
                                            </p:txEl>
                                          </p:spTgt>
                                        </p:tgtEl>
                                        <p:attrNameLst>
                                          <p:attrName>ppt_y</p:attrName>
                                        </p:attrNameLst>
                                      </p:cBhvr>
                                      <p:tavLst>
                                        <p:tav tm="0">
                                          <p:val>
                                            <p:strVal val="#ppt_y"/>
                                          </p:val>
                                        </p:tav>
                                        <p:tav tm="100000">
                                          <p:val>
                                            <p:strVal val="#ppt_y"/>
                                          </p:val>
                                        </p:tav>
                                      </p:tavLst>
                                    </p:anim>
                                  </p:childTnLst>
                                </p:cTn>
                              </p:par>
                              <p:par>
                                <p:cTn id="43" presetID="39" presetClass="entr" presetSubtype="0" accel="100000" fill="hold" grpId="1" nodeType="withEffect">
                                  <p:stCondLst>
                                    <p:cond delay="80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p:cTn id="45" dur="500" fill="hold"/>
                                        <p:tgtEl>
                                          <p:spTgt spid="3">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6" dur="500" fill="hold"/>
                                        <p:tgtEl>
                                          <p:spTgt spid="3">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7" dur="500" fill="hold"/>
                                        <p:tgtEl>
                                          <p:spTgt spid="3">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48" dur="500" fill="hold"/>
                                        <p:tgtEl>
                                          <p:spTgt spid="3">
                                            <p:txEl>
                                              <p:pRg st="3" end="3"/>
                                            </p:txEl>
                                          </p:spTgt>
                                        </p:tgtEl>
                                        <p:attrNameLst>
                                          <p:attrName>ppt_y</p:attrName>
                                        </p:attrNameLst>
                                      </p:cBhvr>
                                      <p:tavLst>
                                        <p:tav tm="0">
                                          <p:val>
                                            <p:strVal val="#ppt_y"/>
                                          </p:val>
                                        </p:tav>
                                        <p:tav tm="100000">
                                          <p:val>
                                            <p:strVal val="#ppt_y"/>
                                          </p:val>
                                        </p:tav>
                                      </p:tavLst>
                                    </p:anim>
                                  </p:childTnLst>
                                </p:cTn>
                              </p:par>
                              <p:par>
                                <p:cTn id="49" presetID="26" presetClass="entr" presetSubtype="0" fill="hold" grpId="0" nodeType="withEffect">
                                  <p:stCondLst>
                                    <p:cond delay="120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wipe(down)">
                                      <p:cBhvr>
                                        <p:cTn id="51" dur="580">
                                          <p:stCondLst>
                                            <p:cond delay="0"/>
                                          </p:stCondLst>
                                        </p:cTn>
                                        <p:tgtEl>
                                          <p:spTgt spid="3">
                                            <p:txEl>
                                              <p:pRg st="4" end="4"/>
                                            </p:txEl>
                                          </p:spTgt>
                                        </p:tgtEl>
                                      </p:cBhvr>
                                    </p:animEffect>
                                    <p:anim calcmode="lin" valueType="num">
                                      <p:cBhvr>
                                        <p:cTn id="5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xEl>
                                              <p:pRg st="4" end="4"/>
                                            </p:txEl>
                                          </p:spTgt>
                                        </p:tgtEl>
                                      </p:cBhvr>
                                      <p:to x="100000" y="60000"/>
                                    </p:animScale>
                                    <p:animScale>
                                      <p:cBhvr>
                                        <p:cTn id="58" dur="166" decel="50000">
                                          <p:stCondLst>
                                            <p:cond delay="676"/>
                                          </p:stCondLst>
                                        </p:cTn>
                                        <p:tgtEl>
                                          <p:spTgt spid="3">
                                            <p:txEl>
                                              <p:pRg st="4" end="4"/>
                                            </p:txEl>
                                          </p:spTgt>
                                        </p:tgtEl>
                                      </p:cBhvr>
                                      <p:to x="100000" y="100000"/>
                                    </p:animScale>
                                    <p:animScale>
                                      <p:cBhvr>
                                        <p:cTn id="59" dur="26">
                                          <p:stCondLst>
                                            <p:cond delay="1312"/>
                                          </p:stCondLst>
                                        </p:cTn>
                                        <p:tgtEl>
                                          <p:spTgt spid="3">
                                            <p:txEl>
                                              <p:pRg st="4" end="4"/>
                                            </p:txEl>
                                          </p:spTgt>
                                        </p:tgtEl>
                                      </p:cBhvr>
                                      <p:to x="100000" y="80000"/>
                                    </p:animScale>
                                    <p:animScale>
                                      <p:cBhvr>
                                        <p:cTn id="60" dur="166" decel="50000">
                                          <p:stCondLst>
                                            <p:cond delay="1338"/>
                                          </p:stCondLst>
                                        </p:cTn>
                                        <p:tgtEl>
                                          <p:spTgt spid="3">
                                            <p:txEl>
                                              <p:pRg st="4" end="4"/>
                                            </p:txEl>
                                          </p:spTgt>
                                        </p:tgtEl>
                                      </p:cBhvr>
                                      <p:to x="100000" y="100000"/>
                                    </p:animScale>
                                    <p:animScale>
                                      <p:cBhvr>
                                        <p:cTn id="61" dur="26">
                                          <p:stCondLst>
                                            <p:cond delay="1642"/>
                                          </p:stCondLst>
                                        </p:cTn>
                                        <p:tgtEl>
                                          <p:spTgt spid="3">
                                            <p:txEl>
                                              <p:pRg st="4" end="4"/>
                                            </p:txEl>
                                          </p:spTgt>
                                        </p:tgtEl>
                                      </p:cBhvr>
                                      <p:to x="100000" y="90000"/>
                                    </p:animScale>
                                    <p:animScale>
                                      <p:cBhvr>
                                        <p:cTn id="62" dur="166" decel="50000">
                                          <p:stCondLst>
                                            <p:cond delay="1668"/>
                                          </p:stCondLst>
                                        </p:cTn>
                                        <p:tgtEl>
                                          <p:spTgt spid="3">
                                            <p:txEl>
                                              <p:pRg st="4" end="4"/>
                                            </p:txEl>
                                          </p:spTgt>
                                        </p:tgtEl>
                                      </p:cBhvr>
                                      <p:to x="100000" y="100000"/>
                                    </p:animScale>
                                    <p:animScale>
                                      <p:cBhvr>
                                        <p:cTn id="63" dur="26">
                                          <p:stCondLst>
                                            <p:cond delay="1808"/>
                                          </p:stCondLst>
                                        </p:cTn>
                                        <p:tgtEl>
                                          <p:spTgt spid="3">
                                            <p:txEl>
                                              <p:pRg st="4" end="4"/>
                                            </p:txEl>
                                          </p:spTgt>
                                        </p:tgtEl>
                                      </p:cBhvr>
                                      <p:to x="100000" y="95000"/>
                                    </p:animScale>
                                    <p:animScale>
                                      <p:cBhvr>
                                        <p:cTn id="64" dur="166" decel="50000">
                                          <p:stCondLst>
                                            <p:cond delay="1834"/>
                                          </p:stCondLst>
                                        </p:cTn>
                                        <p:tgtEl>
                                          <p:spTgt spid="3">
                                            <p:txEl>
                                              <p:pRg st="4" end="4"/>
                                            </p:txEl>
                                          </p:spTgt>
                                        </p:tgtEl>
                                      </p:cBhvr>
                                      <p:to x="100000" y="100000"/>
                                    </p:animScale>
                                  </p:childTnLst>
                                </p:cTn>
                              </p:par>
                              <p:par>
                                <p:cTn id="65" presetID="26" presetClass="entr" presetSubtype="0" fill="hold" grpId="0" nodeType="withEffect">
                                  <p:stCondLst>
                                    <p:cond delay="1200"/>
                                  </p:stCondLst>
                                  <p:childTnLst>
                                    <p:set>
                                      <p:cBhvr>
                                        <p:cTn id="66" dur="1" fill="hold">
                                          <p:stCondLst>
                                            <p:cond delay="0"/>
                                          </p:stCondLst>
                                        </p:cTn>
                                        <p:tgtEl>
                                          <p:spTgt spid="3">
                                            <p:txEl>
                                              <p:pRg st="5" end="5"/>
                                            </p:txEl>
                                          </p:spTgt>
                                        </p:tgtEl>
                                        <p:attrNameLst>
                                          <p:attrName>style.visibility</p:attrName>
                                        </p:attrNameLst>
                                      </p:cBhvr>
                                      <p:to>
                                        <p:strVal val="visible"/>
                                      </p:to>
                                    </p:set>
                                    <p:animEffect transition="in" filter="wipe(down)">
                                      <p:cBhvr>
                                        <p:cTn id="67" dur="580">
                                          <p:stCondLst>
                                            <p:cond delay="0"/>
                                          </p:stCondLst>
                                        </p:cTn>
                                        <p:tgtEl>
                                          <p:spTgt spid="3">
                                            <p:txEl>
                                              <p:pRg st="5" end="5"/>
                                            </p:txEl>
                                          </p:spTgt>
                                        </p:tgtEl>
                                      </p:cBhvr>
                                    </p:animEffect>
                                    <p:anim calcmode="lin" valueType="num">
                                      <p:cBhvr>
                                        <p:cTn id="6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3">
                                            <p:txEl>
                                              <p:pRg st="5" end="5"/>
                                            </p:txEl>
                                          </p:spTgt>
                                        </p:tgtEl>
                                      </p:cBhvr>
                                      <p:to x="100000" y="60000"/>
                                    </p:animScale>
                                    <p:animScale>
                                      <p:cBhvr>
                                        <p:cTn id="74" dur="166" decel="50000">
                                          <p:stCondLst>
                                            <p:cond delay="676"/>
                                          </p:stCondLst>
                                        </p:cTn>
                                        <p:tgtEl>
                                          <p:spTgt spid="3">
                                            <p:txEl>
                                              <p:pRg st="5" end="5"/>
                                            </p:txEl>
                                          </p:spTgt>
                                        </p:tgtEl>
                                      </p:cBhvr>
                                      <p:to x="100000" y="100000"/>
                                    </p:animScale>
                                    <p:animScale>
                                      <p:cBhvr>
                                        <p:cTn id="75" dur="26">
                                          <p:stCondLst>
                                            <p:cond delay="1312"/>
                                          </p:stCondLst>
                                        </p:cTn>
                                        <p:tgtEl>
                                          <p:spTgt spid="3">
                                            <p:txEl>
                                              <p:pRg st="5" end="5"/>
                                            </p:txEl>
                                          </p:spTgt>
                                        </p:tgtEl>
                                      </p:cBhvr>
                                      <p:to x="100000" y="80000"/>
                                    </p:animScale>
                                    <p:animScale>
                                      <p:cBhvr>
                                        <p:cTn id="76" dur="166" decel="50000">
                                          <p:stCondLst>
                                            <p:cond delay="1338"/>
                                          </p:stCondLst>
                                        </p:cTn>
                                        <p:tgtEl>
                                          <p:spTgt spid="3">
                                            <p:txEl>
                                              <p:pRg st="5" end="5"/>
                                            </p:txEl>
                                          </p:spTgt>
                                        </p:tgtEl>
                                      </p:cBhvr>
                                      <p:to x="100000" y="100000"/>
                                    </p:animScale>
                                    <p:animScale>
                                      <p:cBhvr>
                                        <p:cTn id="77" dur="26">
                                          <p:stCondLst>
                                            <p:cond delay="1642"/>
                                          </p:stCondLst>
                                        </p:cTn>
                                        <p:tgtEl>
                                          <p:spTgt spid="3">
                                            <p:txEl>
                                              <p:pRg st="5" end="5"/>
                                            </p:txEl>
                                          </p:spTgt>
                                        </p:tgtEl>
                                      </p:cBhvr>
                                      <p:to x="100000" y="90000"/>
                                    </p:animScale>
                                    <p:animScale>
                                      <p:cBhvr>
                                        <p:cTn id="78" dur="166" decel="50000">
                                          <p:stCondLst>
                                            <p:cond delay="1668"/>
                                          </p:stCondLst>
                                        </p:cTn>
                                        <p:tgtEl>
                                          <p:spTgt spid="3">
                                            <p:txEl>
                                              <p:pRg st="5" end="5"/>
                                            </p:txEl>
                                          </p:spTgt>
                                        </p:tgtEl>
                                      </p:cBhvr>
                                      <p:to x="100000" y="100000"/>
                                    </p:animScale>
                                    <p:animScale>
                                      <p:cBhvr>
                                        <p:cTn id="79" dur="26">
                                          <p:stCondLst>
                                            <p:cond delay="1808"/>
                                          </p:stCondLst>
                                        </p:cTn>
                                        <p:tgtEl>
                                          <p:spTgt spid="3">
                                            <p:txEl>
                                              <p:pRg st="5" end="5"/>
                                            </p:txEl>
                                          </p:spTgt>
                                        </p:tgtEl>
                                      </p:cBhvr>
                                      <p:to x="100000" y="95000"/>
                                    </p:animScale>
                                    <p:animScale>
                                      <p:cBhvr>
                                        <p:cTn id="80" dur="166" decel="50000">
                                          <p:stCondLst>
                                            <p:cond delay="1834"/>
                                          </p:stCondLst>
                                        </p:cTn>
                                        <p:tgtEl>
                                          <p:spTgt spid="3">
                                            <p:txEl>
                                              <p:pRg st="5" end="5"/>
                                            </p:txEl>
                                          </p:spTgt>
                                        </p:tgtEl>
                                      </p:cBhvr>
                                      <p:to x="100000" y="100000"/>
                                    </p:animScale>
                                  </p:childTnLst>
                                </p:cTn>
                              </p:par>
                              <p:par>
                                <p:cTn id="81" presetID="39" presetClass="entr" presetSubtype="0" accel="100000" fill="hold" grpId="1" nodeType="withEffect">
                                  <p:stCondLst>
                                    <p:cond delay="1600"/>
                                  </p:stCondLst>
                                  <p:childTnLst>
                                    <p:set>
                                      <p:cBhvr>
                                        <p:cTn id="82" dur="1" fill="hold">
                                          <p:stCondLst>
                                            <p:cond delay="0"/>
                                          </p:stCondLst>
                                        </p:cTn>
                                        <p:tgtEl>
                                          <p:spTgt spid="3">
                                            <p:txEl>
                                              <p:pRg st="6" end="6"/>
                                            </p:txEl>
                                          </p:spTgt>
                                        </p:tgtEl>
                                        <p:attrNameLst>
                                          <p:attrName>style.visibility</p:attrName>
                                        </p:attrNameLst>
                                      </p:cBhvr>
                                      <p:to>
                                        <p:strVal val="visible"/>
                                      </p:to>
                                    </p:set>
                                    <p:anim calcmode="lin" valueType="num">
                                      <p:cBhvr>
                                        <p:cTn id="83" dur="500" fill="hold"/>
                                        <p:tgtEl>
                                          <p:spTgt spid="3">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4" dur="500" fill="hold"/>
                                        <p:tgtEl>
                                          <p:spTgt spid="3">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85" dur="500" fill="hold"/>
                                        <p:tgtEl>
                                          <p:spTgt spid="3">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86" dur="500" fill="hold"/>
                                        <p:tgtEl>
                                          <p:spTgt spid="3">
                                            <p:txEl>
                                              <p:pRg st="6" end="6"/>
                                            </p:txEl>
                                          </p:spTgt>
                                        </p:tgtEl>
                                        <p:attrNameLst>
                                          <p:attrName>ppt_y</p:attrName>
                                        </p:attrNameLst>
                                      </p:cBhvr>
                                      <p:tavLst>
                                        <p:tav tm="0">
                                          <p:val>
                                            <p:strVal val="#ppt_y"/>
                                          </p:val>
                                        </p:tav>
                                        <p:tav tm="100000">
                                          <p:val>
                                            <p:strVal val="#ppt_y"/>
                                          </p:val>
                                        </p:tav>
                                      </p:tavLst>
                                    </p:anim>
                                  </p:childTnLst>
                                </p:cTn>
                              </p:par>
                              <p:par>
                                <p:cTn id="87" presetID="39" presetClass="entr" presetSubtype="0" accel="100000" fill="hold" grpId="1" nodeType="withEffect">
                                  <p:stCondLst>
                                    <p:cond delay="1600"/>
                                  </p:stCondLst>
                                  <p:childTnLst>
                                    <p:set>
                                      <p:cBhvr>
                                        <p:cTn id="88" dur="1" fill="hold">
                                          <p:stCondLst>
                                            <p:cond delay="0"/>
                                          </p:stCondLst>
                                        </p:cTn>
                                        <p:tgtEl>
                                          <p:spTgt spid="3">
                                            <p:txEl>
                                              <p:pRg st="7" end="7"/>
                                            </p:txEl>
                                          </p:spTgt>
                                        </p:tgtEl>
                                        <p:attrNameLst>
                                          <p:attrName>style.visibility</p:attrName>
                                        </p:attrNameLst>
                                      </p:cBhvr>
                                      <p:to>
                                        <p:strVal val="visible"/>
                                      </p:to>
                                    </p:set>
                                    <p:anim calcmode="lin" valueType="num">
                                      <p:cBhvr>
                                        <p:cTn id="89" dur="500" fill="hold"/>
                                        <p:tgtEl>
                                          <p:spTgt spid="3">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90" dur="500" fill="hold"/>
                                        <p:tgtEl>
                                          <p:spTgt spid="3">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1" dur="500" fill="hold"/>
                                        <p:tgtEl>
                                          <p:spTgt spid="3">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92"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n>
                  <a:solidFill>
                    <a:schemeClr val="accent1">
                      <a:lumMod val="75000"/>
                    </a:schemeClr>
                  </a:solidFill>
                </a:ln>
                <a:solidFill>
                  <a:srgbClr val="660066"/>
                </a:solidFill>
              </a:rPr>
              <a:t>Stream-Oriented Single Buffer</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133600"/>
            <a:ext cx="3886200" cy="4191000"/>
          </a:xfrm>
        </p:spPr>
        <p:txBody>
          <a:bodyPr/>
          <a:lstStyle/>
          <a:p>
            <a:r>
              <a:rPr lang="en-US" dirty="0" smtClean="0"/>
              <a:t>Line-at-a-time operation</a:t>
            </a:r>
          </a:p>
          <a:p>
            <a:pPr lvl="2"/>
            <a:r>
              <a:rPr lang="en-US" dirty="0" smtClean="0"/>
              <a:t>appropriate for scroll-mode terminals (dumb terminals)</a:t>
            </a:r>
          </a:p>
          <a:p>
            <a:pPr lvl="2"/>
            <a:r>
              <a:rPr lang="en-US" dirty="0" smtClean="0"/>
              <a:t>user input is one line at a time with a carriage return signaling the end of a line</a:t>
            </a:r>
          </a:p>
          <a:p>
            <a:pPr lvl="2"/>
            <a:r>
              <a:rPr lang="en-US" dirty="0" smtClean="0"/>
              <a:t>output to the terminal is similarly one line at a time</a:t>
            </a:r>
          </a:p>
        </p:txBody>
      </p:sp>
      <p:cxnSp>
        <p:nvCxnSpPr>
          <p:cNvPr id="5" name="Straight Connector 4"/>
          <p:cNvCxnSpPr/>
          <p:nvPr/>
        </p:nvCxnSpPr>
        <p:spPr>
          <a:xfrm rot="5400000">
            <a:off x="2286000" y="4267200"/>
            <a:ext cx="4572000" cy="158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876800" y="2133600"/>
            <a:ext cx="3733800" cy="2554545"/>
          </a:xfrm>
          <a:prstGeom prst="rect">
            <a:avLst/>
          </a:prstGeom>
          <a:noFill/>
        </p:spPr>
        <p:txBody>
          <a:bodyPr wrap="square" rtlCol="0">
            <a:spAutoFit/>
          </a:bodyPr>
          <a:lstStyle/>
          <a:p>
            <a:pPr marL="282575" lvl="2"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Byte-at-a-time operation</a:t>
            </a:r>
          </a:p>
          <a:p>
            <a:pPr lvl="2" indent="-282575">
              <a:buClr>
                <a:schemeClr val="accent1"/>
              </a:buClr>
              <a:buSzPct val="75000"/>
              <a:buFont typeface="Wingdings" pitchFamily="2" charset="2"/>
              <a:buChar char="n"/>
            </a:pPr>
            <a:r>
              <a:rPr lang="en-US" sz="2000" dirty="0" smtClean="0">
                <a:solidFill>
                  <a:schemeClr val="tx1">
                    <a:lumMod val="85000"/>
                    <a:lumOff val="15000"/>
                  </a:schemeClr>
                </a:solidFill>
                <a:latin typeface="+mn-lt"/>
              </a:rPr>
              <a:t>used on forms-mode terminals</a:t>
            </a:r>
          </a:p>
          <a:p>
            <a:pPr lvl="2" indent="-282575">
              <a:buClr>
                <a:schemeClr val="accent1"/>
              </a:buClr>
              <a:buSzPct val="75000"/>
              <a:buFont typeface="Wingdings" pitchFamily="2" charset="2"/>
              <a:buChar char="n"/>
            </a:pPr>
            <a:r>
              <a:rPr lang="en-US" sz="2000" dirty="0" smtClean="0">
                <a:solidFill>
                  <a:schemeClr val="tx1">
                    <a:lumMod val="85000"/>
                    <a:lumOff val="15000"/>
                  </a:schemeClr>
                </a:solidFill>
                <a:latin typeface="+mn-lt"/>
              </a:rPr>
              <a:t>when each keystroke is significant</a:t>
            </a:r>
            <a:r>
              <a:rPr lang="en-US" sz="2000" dirty="0" smtClean="0">
                <a:solidFill>
                  <a:schemeClr val="tx1">
                    <a:lumMod val="85000"/>
                    <a:lumOff val="15000"/>
                  </a:schemeClr>
                </a:solidFill>
                <a:latin typeface="+mn-lt"/>
              </a:rPr>
              <a:t> </a:t>
            </a:r>
          </a:p>
          <a:p>
            <a:pPr lvl="2" indent="-282575">
              <a:buClr>
                <a:schemeClr val="accent1"/>
              </a:buClr>
              <a:buSzPct val="75000"/>
              <a:buFont typeface="Wingdings" pitchFamily="2" charset="2"/>
              <a:buChar char="n"/>
            </a:pPr>
            <a:r>
              <a:rPr lang="en-US" sz="2000" dirty="0" smtClean="0">
                <a:solidFill>
                  <a:schemeClr val="tx1">
                    <a:lumMod val="85000"/>
                    <a:lumOff val="15000"/>
                  </a:schemeClr>
                </a:solidFill>
                <a:latin typeface="+mn-lt"/>
              </a:rPr>
              <a:t>other </a:t>
            </a:r>
            <a:r>
              <a:rPr lang="en-US" sz="2000" dirty="0" smtClean="0">
                <a:solidFill>
                  <a:schemeClr val="tx1">
                    <a:lumMod val="85000"/>
                    <a:lumOff val="15000"/>
                  </a:schemeClr>
                </a:solidFill>
                <a:latin typeface="+mn-lt"/>
              </a:rPr>
              <a:t>peripherals such as sensors and controllers</a:t>
            </a:r>
          </a:p>
        </p:txBody>
      </p:sp>
      <p:pic>
        <p:nvPicPr>
          <p:cNvPr id="7" name="Picture 6"/>
          <p:cNvPicPr>
            <a:picLocks noChangeAspect="1"/>
          </p:cNvPicPr>
          <p:nvPr/>
        </p:nvPicPr>
        <p:blipFill>
          <a:blip r:embed="rId3"/>
          <a:stretch>
            <a:fillRect/>
          </a:stretch>
        </p:blipFill>
        <p:spPr>
          <a:xfrm>
            <a:off x="6553200" y="4876800"/>
            <a:ext cx="1663700" cy="1295400"/>
          </a:xfrm>
          <a:prstGeom prst="rect">
            <a:avLst/>
          </a:prstGeom>
        </p:spPr>
      </p:pic>
      <p:pic>
        <p:nvPicPr>
          <p:cNvPr id="8" name="Picture 7"/>
          <p:cNvPicPr>
            <a:picLocks noChangeAspect="1"/>
          </p:cNvPicPr>
          <p:nvPr/>
        </p:nvPicPr>
        <p:blipFill>
          <a:blip r:embed="rId4"/>
          <a:stretch>
            <a:fillRect/>
          </a:stretch>
        </p:blipFill>
        <p:spPr>
          <a:xfrm>
            <a:off x="762000" y="4800600"/>
            <a:ext cx="1587007" cy="1669988"/>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4495800" cy="1098332"/>
          </a:xfrm>
        </p:spPr>
        <p:txBody>
          <a:bodyPr/>
          <a:lstStyle/>
          <a:p>
            <a:r>
              <a:rPr lang="en-US" sz="5200" dirty="0" smtClean="0">
                <a:solidFill>
                  <a:srgbClr val="660066"/>
                </a:solidFill>
                <a:effectLst>
                  <a:outerShdw blurRad="50800" dist="38100" dir="2700000" algn="tl" rotWithShape="0">
                    <a:prstClr val="black">
                      <a:alpha val="40000"/>
                    </a:prstClr>
                  </a:outerShdw>
                </a:effectLst>
              </a:rPr>
              <a:t>Double Buffer</a:t>
            </a:r>
            <a:endParaRPr lang="en-US" sz="5200" dirty="0">
              <a:solidFill>
                <a:srgbClr val="660066"/>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4828032" y="654268"/>
            <a:ext cx="3657600" cy="3003332"/>
          </a:xfrm>
        </p:spPr>
        <p:txBody>
          <a:bodyPr/>
          <a:lstStyle/>
          <a:p>
            <a:pPr>
              <a:buClr>
                <a:srgbClr val="660066"/>
              </a:buClr>
            </a:pPr>
            <a:r>
              <a:rPr lang="en-US" dirty="0" smtClean="0"/>
              <a:t>Use two system buffers instead of one</a:t>
            </a:r>
          </a:p>
          <a:p>
            <a:pPr>
              <a:buClr>
                <a:srgbClr val="660066"/>
              </a:buClr>
            </a:pPr>
            <a:r>
              <a:rPr lang="en-US" dirty="0" smtClean="0"/>
              <a:t>A process can transfer data to or from one buffer while the operating system empties or fills the other buffer</a:t>
            </a:r>
          </a:p>
          <a:p>
            <a:pPr>
              <a:buClr>
                <a:srgbClr val="660066"/>
              </a:buClr>
            </a:pPr>
            <a:r>
              <a:rPr lang="en-US" dirty="0" smtClean="0"/>
              <a:t>Also known as buffer swapping</a:t>
            </a:r>
          </a:p>
          <a:p>
            <a:endParaRPr lang="en-US" dirty="0"/>
          </a:p>
        </p:txBody>
      </p:sp>
      <p:pic>
        <p:nvPicPr>
          <p:cNvPr id="4" name="Picture 3" descr="Fig11_05c.gif"/>
          <p:cNvPicPr>
            <a:picLocks noChangeAspect="1"/>
          </p:cNvPicPr>
          <p:nvPr/>
        </p:nvPicPr>
        <p:blipFill>
          <a:blip r:embed="rId3"/>
          <a:stretch>
            <a:fillRect/>
          </a:stretch>
        </p:blipFill>
        <p:spPr>
          <a:xfrm>
            <a:off x="457200" y="3657600"/>
            <a:ext cx="8229600" cy="2667000"/>
          </a:xfrm>
          <a:prstGeom prst="rect">
            <a:avLst/>
          </a:prstGeom>
        </p:spPr>
      </p:pic>
    </p:spTree>
  </p:cSld>
  <p:clrMapOvr>
    <a:masterClrMapping/>
  </p:clrMapOvr>
  <p:transition spd="med">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dirty="0" smtClean="0">
                <a:solidFill>
                  <a:schemeClr val="accent1">
                    <a:lumMod val="75000"/>
                  </a:schemeClr>
                </a:solidFill>
              </a:rPr>
              <a:t>Operating Systems:</a:t>
            </a:r>
            <a:br>
              <a:rPr lang="en-US" sz="3600" dirty="0" smtClean="0">
                <a:solidFill>
                  <a:schemeClr val="accent1">
                    <a:lumMod val="75000"/>
                  </a:schemeClr>
                </a:solidFill>
              </a:rPr>
            </a:br>
            <a:r>
              <a:rPr lang="en-US" sz="3600" dirty="0" smtClean="0">
                <a:solidFill>
                  <a:schemeClr val="accent1">
                    <a:lumMod val="75000"/>
                  </a:schemeClr>
                </a:solidFill>
              </a:rPr>
              <a:t>Internals and Design Principles</a:t>
            </a:r>
          </a:p>
        </p:txBody>
      </p:sp>
      <p:sp>
        <p:nvSpPr>
          <p:cNvPr id="5" name="Content Placeholder 4"/>
          <p:cNvSpPr>
            <a:spLocks noGrp="1"/>
          </p:cNvSpPr>
          <p:nvPr>
            <p:ph sz="half" idx="1"/>
          </p:nvPr>
        </p:nvSpPr>
        <p:spPr>
          <a:xfrm>
            <a:off x="762000" y="2057400"/>
            <a:ext cx="7848600" cy="4572000"/>
          </a:xfrm>
        </p:spPr>
        <p:txBody>
          <a:bodyPr>
            <a:noAutofit/>
          </a:bodyPr>
          <a:lstStyle/>
          <a:p>
            <a:pPr marL="0">
              <a:buNone/>
            </a:pPr>
            <a:r>
              <a:rPr lang="en-US" sz="2600" i="1" dirty="0" smtClean="0"/>
              <a:t>An artifact can be thought of as a meeting point—an “interface” in today’s terms between an “inner” environment, the substance and organization of the artifact itself, and an “outer” environment, the surroundings in which it operates. If the inner environment is appropriate to the outer environment, or vice versa, the artifact will serve its intended purpose.</a:t>
            </a:r>
            <a:endParaRPr lang="en-US" sz="1100" i="1" dirty="0" smtClean="0"/>
          </a:p>
          <a:p>
            <a:pPr marL="0">
              <a:spcBef>
                <a:spcPts val="0"/>
              </a:spcBef>
              <a:buNone/>
            </a:pPr>
            <a:endParaRPr lang="en-US" sz="2600" i="1" dirty="0" smtClean="0"/>
          </a:p>
          <a:p>
            <a:pPr marL="0" algn="r">
              <a:spcBef>
                <a:spcPts val="0"/>
              </a:spcBef>
              <a:buNone/>
            </a:pPr>
            <a:r>
              <a:rPr lang="en-US" sz="2600" dirty="0" smtClean="0"/>
              <a:t>— </a:t>
            </a:r>
            <a:r>
              <a:rPr lang="en-US" sz="2600" i="1" dirty="0" smtClean="0"/>
              <a:t>THE SCIENCES OF THE ARTIFICIAL, </a:t>
            </a:r>
          </a:p>
          <a:p>
            <a:pPr marL="0" algn="r">
              <a:spcBef>
                <a:spcPts val="0"/>
              </a:spcBef>
              <a:buNone/>
            </a:pPr>
            <a:r>
              <a:rPr lang="en-US" sz="2600" i="1" dirty="0" smtClean="0"/>
              <a:t>Herbert Simon</a:t>
            </a:r>
            <a:endParaRPr lang="en-US" sz="2600" dirty="0"/>
          </a:p>
        </p:txBody>
      </p:sp>
      <p:pic>
        <p:nvPicPr>
          <p:cNvPr id="8" name="Picture 7"/>
          <p:cNvPicPr>
            <a:picLocks noChangeAspect="1"/>
          </p:cNvPicPr>
          <p:nvPr/>
        </p:nvPicPr>
        <p:blipFill>
          <a:blip r:embed="rId3"/>
          <a:stretch>
            <a:fillRect/>
          </a:stretch>
        </p:blipFill>
        <p:spPr>
          <a:xfrm>
            <a:off x="838200" y="4953000"/>
            <a:ext cx="1132770" cy="153193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4447032" cy="1524000"/>
          </a:xfrm>
        </p:spPr>
        <p:txBody>
          <a:bodyPr/>
          <a:lstStyle/>
          <a:p>
            <a:r>
              <a:rPr lang="en-US" sz="5200" dirty="0" smtClean="0">
                <a:solidFill>
                  <a:srgbClr val="660066"/>
                </a:solidFill>
                <a:effectLst>
                  <a:outerShdw blurRad="50800" dist="38100" dir="2700000" algn="tl" rotWithShape="0">
                    <a:prstClr val="black">
                      <a:alpha val="40000"/>
                    </a:prstClr>
                  </a:outerShdw>
                </a:effectLst>
              </a:rPr>
              <a:t>Circular Buffer</a:t>
            </a:r>
            <a:endParaRPr lang="en-US" sz="5200" dirty="0">
              <a:solidFill>
                <a:srgbClr val="660066"/>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4953000" y="762000"/>
            <a:ext cx="3657600" cy="2393732"/>
          </a:xfrm>
        </p:spPr>
        <p:txBody>
          <a:bodyPr/>
          <a:lstStyle/>
          <a:p>
            <a:pPr>
              <a:buClr>
                <a:srgbClr val="660066"/>
              </a:buClr>
            </a:pPr>
            <a:r>
              <a:rPr lang="en-US" dirty="0" smtClean="0"/>
              <a:t>Two or more buffers are used</a:t>
            </a:r>
          </a:p>
          <a:p>
            <a:pPr>
              <a:buClr>
                <a:srgbClr val="660066"/>
              </a:buClr>
            </a:pPr>
            <a:r>
              <a:rPr lang="en-US" dirty="0" smtClean="0"/>
              <a:t>Each individual buffer is one unit in a circular buffer</a:t>
            </a:r>
          </a:p>
          <a:p>
            <a:pPr>
              <a:buClr>
                <a:srgbClr val="660066"/>
              </a:buClr>
            </a:pPr>
            <a:r>
              <a:rPr lang="en-US" dirty="0" smtClean="0"/>
              <a:t>Used when I/O operation must keep up with process</a:t>
            </a:r>
          </a:p>
          <a:p>
            <a:endParaRPr lang="en-US" dirty="0"/>
          </a:p>
        </p:txBody>
      </p:sp>
      <p:pic>
        <p:nvPicPr>
          <p:cNvPr id="4" name="Picture 3" descr="Fig11_05d.gif"/>
          <p:cNvPicPr>
            <a:picLocks noChangeAspect="1"/>
          </p:cNvPicPr>
          <p:nvPr/>
        </p:nvPicPr>
        <p:blipFill>
          <a:blip r:embed="rId3"/>
          <a:stretch>
            <a:fillRect/>
          </a:stretch>
        </p:blipFill>
        <p:spPr>
          <a:xfrm>
            <a:off x="457200" y="3276600"/>
            <a:ext cx="8229600" cy="3124200"/>
          </a:xfrm>
          <a:prstGeom prst="rect">
            <a:avLst/>
          </a:prstGeom>
        </p:spPr>
      </p:pic>
    </p:spTree>
  </p:cSld>
  <p:clrMapOvr>
    <a:masterClrMapping/>
  </p:clrMapOvr>
  <p:transition spd="med">
    <p:strips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696200" cy="1220148"/>
          </a:xfrm>
        </p:spPr>
        <p:txBody>
          <a:bodyPr/>
          <a:lstStyle/>
          <a:p>
            <a:r>
              <a:rPr lang="en-NZ" dirty="0" smtClean="0">
                <a:ln>
                  <a:solidFill>
                    <a:schemeClr val="accent1">
                      <a:lumMod val="75000"/>
                    </a:schemeClr>
                  </a:solidFill>
                </a:ln>
                <a:solidFill>
                  <a:srgbClr val="660066"/>
                </a:solidFill>
              </a:rPr>
              <a:t>The Utility of Buffering</a:t>
            </a:r>
            <a:endParaRPr lang="en-NZ"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133600"/>
            <a:ext cx="8001000" cy="4114800"/>
          </a:xfrm>
        </p:spPr>
        <p:txBody>
          <a:bodyPr/>
          <a:lstStyle/>
          <a:p>
            <a:pPr>
              <a:buClr>
                <a:srgbClr val="660066"/>
              </a:buClr>
            </a:pPr>
            <a:r>
              <a:rPr lang="en-NZ" dirty="0" smtClean="0"/>
              <a:t>Technique that smoothes out peaks in I/O demand</a:t>
            </a:r>
          </a:p>
          <a:p>
            <a:pPr lvl="1">
              <a:buClr>
                <a:srgbClr val="660066"/>
              </a:buClr>
            </a:pPr>
            <a:r>
              <a:rPr lang="en-NZ" dirty="0" smtClean="0"/>
              <a:t>with enough demand eventually all buffers become full and their advantage is lost</a:t>
            </a:r>
          </a:p>
          <a:p>
            <a:pPr>
              <a:buClr>
                <a:srgbClr val="660066"/>
              </a:buClr>
            </a:pPr>
            <a:r>
              <a:rPr lang="en-NZ" dirty="0" smtClean="0"/>
              <a:t>When there is a variety of I/O and process activities to service, buffering can increase the efficiency of the OS and the performance of individual processes</a:t>
            </a:r>
          </a:p>
          <a:p>
            <a:endParaRPr lang="en-NZ" dirty="0"/>
          </a:p>
        </p:txBody>
      </p:sp>
      <p:pic>
        <p:nvPicPr>
          <p:cNvPr id="4" name="Picture 3"/>
          <p:cNvPicPr>
            <a:picLocks noChangeAspect="1"/>
          </p:cNvPicPr>
          <p:nvPr/>
        </p:nvPicPr>
        <p:blipFill>
          <a:blip r:embed="rId3"/>
          <a:stretch>
            <a:fillRect/>
          </a:stretch>
        </p:blipFill>
        <p:spPr>
          <a:xfrm>
            <a:off x="2971800" y="4495800"/>
            <a:ext cx="1524000" cy="1662546"/>
          </a:xfrm>
          <a:prstGeom prst="rect">
            <a:avLst/>
          </a:prstGeom>
        </p:spPr>
      </p:pic>
      <p:pic>
        <p:nvPicPr>
          <p:cNvPr id="6" name="Picture 5"/>
          <p:cNvPicPr>
            <a:picLocks noChangeAspect="1"/>
          </p:cNvPicPr>
          <p:nvPr/>
        </p:nvPicPr>
        <p:blipFill>
          <a:blip r:embed="rId4"/>
          <a:stretch>
            <a:fillRect/>
          </a:stretch>
        </p:blipFill>
        <p:spPr>
          <a:xfrm>
            <a:off x="5562600" y="4419600"/>
            <a:ext cx="1299355" cy="10033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70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25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10"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3913632" cy="1098332"/>
          </a:xfrm>
        </p:spPr>
        <p:txBody>
          <a:bodyPr/>
          <a:lstStyle/>
          <a:p>
            <a:r>
              <a:rPr lang="en-US" sz="5200" dirty="0" smtClean="0">
                <a:solidFill>
                  <a:srgbClr val="660066"/>
                </a:solidFill>
                <a:effectLst>
                  <a:outerShdw blurRad="50800" dist="38100" dir="2700000" algn="tl" rotWithShape="0">
                    <a:prstClr val="black">
                      <a:alpha val="40000"/>
                    </a:prstClr>
                  </a:outerShdw>
                </a:effectLst>
              </a:rPr>
              <a:t>Disk Performance Parameters</a:t>
            </a:r>
            <a:endParaRPr lang="en-US" sz="5200" dirty="0">
              <a:solidFill>
                <a:srgbClr val="660066"/>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4648200" y="685800"/>
            <a:ext cx="3733800" cy="2698532"/>
          </a:xfrm>
        </p:spPr>
        <p:txBody>
          <a:bodyPr>
            <a:normAutofit/>
          </a:bodyPr>
          <a:lstStyle/>
          <a:p>
            <a:r>
              <a:rPr lang="en-NZ" sz="2000" dirty="0" smtClean="0"/>
              <a:t>The actual details of disk I/O operation depend on the:</a:t>
            </a:r>
          </a:p>
          <a:p>
            <a:pPr lvl="2"/>
            <a:r>
              <a:rPr lang="en-NZ" sz="2000" dirty="0" smtClean="0"/>
              <a:t>computer system</a:t>
            </a:r>
          </a:p>
          <a:p>
            <a:pPr lvl="2"/>
            <a:r>
              <a:rPr lang="en-NZ" sz="2000" dirty="0" smtClean="0"/>
              <a:t>operating system</a:t>
            </a:r>
          </a:p>
          <a:p>
            <a:pPr lvl="2"/>
            <a:r>
              <a:rPr lang="en-NZ" sz="2000" dirty="0" smtClean="0"/>
              <a:t>nature of the I/O channel and disk controller hardware</a:t>
            </a:r>
          </a:p>
        </p:txBody>
      </p:sp>
      <p:pic>
        <p:nvPicPr>
          <p:cNvPr id="4" name="Content Placeholder 3" descr="Fig11_06.gif"/>
          <p:cNvPicPr>
            <a:picLocks noChangeAspect="1"/>
          </p:cNvPicPr>
          <p:nvPr/>
        </p:nvPicPr>
        <p:blipFill>
          <a:blip r:embed="rId3"/>
          <a:stretch>
            <a:fillRect/>
          </a:stretch>
        </p:blipFill>
        <p:spPr bwMode="auto">
          <a:xfrm>
            <a:off x="914400" y="3657600"/>
            <a:ext cx="7534275" cy="2743200"/>
          </a:xfrm>
          <a:prstGeom prst="rect">
            <a:avLst/>
          </a:prstGeom>
          <a:noFill/>
          <a:ln w="9525">
            <a:noFill/>
            <a:miter lim="800000"/>
            <a:headEnd/>
            <a:tailEnd/>
          </a:ln>
        </p:spPr>
      </p:pic>
    </p:spTree>
  </p:cSld>
  <p:clrMapOvr>
    <a:masterClrMapping/>
  </p:clrMapOvr>
  <p:transition spd="med">
    <p:strips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n>
                  <a:solidFill>
                    <a:schemeClr val="accent1">
                      <a:lumMod val="75000"/>
                    </a:schemeClr>
                  </a:solidFill>
                </a:ln>
                <a:solidFill>
                  <a:srgbClr val="660066"/>
                </a:solidFill>
              </a:rPr>
              <a:t>Positioning the </a:t>
            </a:r>
            <a:br>
              <a:rPr lang="en-US" dirty="0" smtClean="0">
                <a:ln>
                  <a:solidFill>
                    <a:schemeClr val="accent1">
                      <a:lumMod val="75000"/>
                    </a:schemeClr>
                  </a:solidFill>
                </a:ln>
                <a:solidFill>
                  <a:srgbClr val="660066"/>
                </a:solidFill>
              </a:rPr>
            </a:br>
            <a:r>
              <a:rPr lang="en-US" dirty="0" smtClean="0">
                <a:ln>
                  <a:solidFill>
                    <a:schemeClr val="accent1">
                      <a:lumMod val="75000"/>
                    </a:schemeClr>
                  </a:solidFill>
                </a:ln>
                <a:solidFill>
                  <a:srgbClr val="660066"/>
                </a:solidFill>
              </a:rPr>
              <a:t>Read/Write Heads</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209800"/>
            <a:ext cx="8077200" cy="4419600"/>
          </a:xfrm>
        </p:spPr>
        <p:txBody>
          <a:bodyPr>
            <a:normAutofit lnSpcReduction="10000"/>
          </a:bodyPr>
          <a:lstStyle/>
          <a:p>
            <a:pPr>
              <a:buClr>
                <a:srgbClr val="660066"/>
              </a:buClr>
            </a:pPr>
            <a:r>
              <a:rPr lang="en-NZ" dirty="0" smtClean="0"/>
              <a:t>When the disk drive is operating, the disk is rotating at constant speed</a:t>
            </a:r>
          </a:p>
          <a:p>
            <a:pPr>
              <a:buClr>
                <a:srgbClr val="660066"/>
              </a:buClr>
            </a:pPr>
            <a:r>
              <a:rPr lang="en-NZ" dirty="0" smtClean="0"/>
              <a:t>To read or write the head must be positioned at the desired track and at the beginning of the desired sector on that track</a:t>
            </a:r>
          </a:p>
          <a:p>
            <a:pPr>
              <a:buClr>
                <a:srgbClr val="660066"/>
              </a:buClr>
            </a:pPr>
            <a:r>
              <a:rPr lang="en-NZ" dirty="0" smtClean="0"/>
              <a:t>Track selection involves moving the head in a movable-head system or electronically selecting one head on a fixed-head system</a:t>
            </a:r>
          </a:p>
          <a:p>
            <a:pPr>
              <a:buClr>
                <a:srgbClr val="660066"/>
              </a:buClr>
            </a:pPr>
            <a:r>
              <a:rPr lang="en-NZ" dirty="0" smtClean="0"/>
              <a:t>On a </a:t>
            </a:r>
            <a:r>
              <a:rPr lang="en-NZ" dirty="0" smtClean="0"/>
              <a:t>movable</a:t>
            </a:r>
            <a:r>
              <a:rPr lang="en-NZ" dirty="0" smtClean="0"/>
              <a:t>-head system the time it takes to position the head at the track is known as </a:t>
            </a:r>
            <a:r>
              <a:rPr lang="en-NZ" b="1" dirty="0" smtClean="0"/>
              <a:t>seek time</a:t>
            </a:r>
          </a:p>
          <a:p>
            <a:pPr>
              <a:buClr>
                <a:srgbClr val="660066"/>
              </a:buClr>
            </a:pPr>
            <a:r>
              <a:rPr lang="en-NZ" dirty="0" smtClean="0"/>
              <a:t>The time it takes for the beginning of the sector to reach the head is known as </a:t>
            </a:r>
            <a:r>
              <a:rPr lang="en-NZ" b="1" dirty="0" smtClean="0"/>
              <a:t>rotational delay</a:t>
            </a:r>
          </a:p>
          <a:p>
            <a:pPr>
              <a:buClr>
                <a:srgbClr val="660066"/>
              </a:buClr>
            </a:pPr>
            <a:r>
              <a:rPr lang="en-NZ" dirty="0" smtClean="0"/>
              <a:t>The sum of the seek time and the rotational delay equals the </a:t>
            </a:r>
            <a:r>
              <a:rPr lang="en-NZ" b="1" dirty="0" smtClean="0"/>
              <a:t>access time</a:t>
            </a:r>
          </a:p>
          <a:p>
            <a:pPr>
              <a:buNone/>
            </a:pPr>
            <a:endParaRPr lang="en-NZ" dirty="0" smtClean="0"/>
          </a:p>
          <a:p>
            <a:endParaRPr lang="en-NZ" dirty="0" smtClean="0"/>
          </a:p>
          <a:p>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3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30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3"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3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30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2"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3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3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6" accel="50000" decel="5000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3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30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56674" name="Object 2"/>
          <p:cNvGraphicFramePr>
            <a:graphicFrameLocks noChangeAspect="1"/>
          </p:cNvGraphicFramePr>
          <p:nvPr/>
        </p:nvGraphicFramePr>
        <p:xfrm>
          <a:off x="838200" y="762000"/>
          <a:ext cx="7537450" cy="5622192"/>
        </p:xfrm>
        <a:graphic>
          <a:graphicData uri="http://schemas.openxmlformats.org/presentationml/2006/ole">
            <p:oleObj spid="_x0000_s156674" name="Document" r:id="rId4" imgW="5778500" imgH="4445000" progId="Word.Document.12">
              <p:link updateAutomatic="1"/>
            </p:oleObj>
          </a:graphicData>
        </a:graphic>
      </p:graphicFrame>
      <p:sp>
        <p:nvSpPr>
          <p:cNvPr id="4" name="TextBox 3"/>
          <p:cNvSpPr txBox="1"/>
          <p:nvPr/>
        </p:nvSpPr>
        <p:spPr>
          <a:xfrm>
            <a:off x="838200" y="6019800"/>
            <a:ext cx="7524769" cy="326165"/>
          </a:xfrm>
          <a:prstGeom prst="rect">
            <a:avLst/>
          </a:prstGeom>
          <a:noFill/>
        </p:spPr>
        <p:txBody>
          <a:bodyPr wrap="square" rtlCol="0">
            <a:spAutoFit/>
          </a:bodyPr>
          <a:lstStyle/>
          <a:p>
            <a:endParaRPr lang="en-US" dirty="0"/>
          </a:p>
        </p:txBody>
      </p:sp>
      <p:sp>
        <p:nvSpPr>
          <p:cNvPr id="5" name="Rectangle 4"/>
          <p:cNvSpPr/>
          <p:nvPr/>
        </p:nvSpPr>
        <p:spPr>
          <a:xfrm>
            <a:off x="838200" y="6019800"/>
            <a:ext cx="7543800" cy="338554"/>
          </a:xfrm>
          <a:prstGeom prst="rect">
            <a:avLst/>
          </a:prstGeom>
        </p:spPr>
        <p:txBody>
          <a:bodyPr wrap="square">
            <a:spAutoFit/>
          </a:bodyPr>
          <a:lstStyle/>
          <a:p>
            <a:pPr algn="ctr"/>
            <a:r>
              <a:rPr lang="en-US" sz="1600" dirty="0" smtClean="0"/>
              <a:t>Table 11.2   Comparison of Disk Scheduling Algorithms </a:t>
            </a:r>
            <a:endParaRPr lang="en-US" sz="1600" dirty="0"/>
          </a:p>
        </p:txBody>
      </p:sp>
    </p:spTree>
  </p:cSld>
  <p:clrMapOvr>
    <a:masterClrMapping/>
  </p:clrMapOvr>
  <p:transition spd="med">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71600" y="1524000"/>
            <a:ext cx="6502400" cy="2362200"/>
          </a:xfrm>
        </p:spPr>
        <p:txBody>
          <a:bodyPr/>
          <a:lstStyle/>
          <a:p>
            <a:r>
              <a:rPr lang="en-US" sz="2200" dirty="0" smtClean="0"/>
              <a:t>Processes in sequential order</a:t>
            </a:r>
          </a:p>
          <a:p>
            <a:r>
              <a:rPr lang="en-US" sz="2200" dirty="0" smtClean="0"/>
              <a:t>Fair to all processes</a:t>
            </a:r>
          </a:p>
          <a:p>
            <a:r>
              <a:rPr lang="en-US" sz="2200" dirty="0" smtClean="0"/>
              <a:t>Approximates random scheduling in performance if there are many processes competing for the disk</a:t>
            </a:r>
          </a:p>
          <a:p>
            <a:endParaRPr lang="en-US" dirty="0"/>
          </a:p>
        </p:txBody>
      </p:sp>
      <p:sp>
        <p:nvSpPr>
          <p:cNvPr id="2" name="Title 1"/>
          <p:cNvSpPr>
            <a:spLocks noGrp="1"/>
          </p:cNvSpPr>
          <p:nvPr>
            <p:ph type="title" idx="4294967295"/>
          </p:nvPr>
        </p:nvSpPr>
        <p:spPr>
          <a:xfrm>
            <a:off x="-381000" y="533400"/>
            <a:ext cx="8305800" cy="838200"/>
          </a:xfrm>
        </p:spPr>
        <p:txBody>
          <a:bodyPr/>
          <a:lstStyle/>
          <a:p>
            <a:r>
              <a:rPr lang="en-US" dirty="0" smtClean="0">
                <a:solidFill>
                  <a:srgbClr val="660066"/>
                </a:solidFill>
              </a:rPr>
              <a:t>First-In, First-Out (FIFO)</a:t>
            </a:r>
          </a:p>
        </p:txBody>
      </p:sp>
      <p:pic>
        <p:nvPicPr>
          <p:cNvPr id="4" name="Picture 3" descr="Fig11_07a.gif"/>
          <p:cNvPicPr>
            <a:picLocks noChangeAspect="1"/>
          </p:cNvPicPr>
          <p:nvPr/>
        </p:nvPicPr>
        <p:blipFill>
          <a:blip r:embed="rId3"/>
          <a:stretch>
            <a:fillRect/>
          </a:stretch>
        </p:blipFill>
        <p:spPr>
          <a:xfrm>
            <a:off x="457200" y="3733800"/>
            <a:ext cx="8229600" cy="2651191"/>
          </a:xfrm>
          <a:prstGeom prst="rect">
            <a:avLst/>
          </a:prstGeom>
        </p:spPr>
      </p:pic>
    </p:spTree>
  </p:cSld>
  <p:clrMapOvr>
    <a:masterClrMapping/>
  </p:clrMapOvr>
  <p:transition spd="med">
    <p:strips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58723" name="Object 3"/>
          <p:cNvGraphicFramePr>
            <a:graphicFrameLocks noChangeAspect="1"/>
          </p:cNvGraphicFramePr>
          <p:nvPr/>
        </p:nvGraphicFramePr>
        <p:xfrm>
          <a:off x="457199" y="674102"/>
          <a:ext cx="8098313" cy="5421898"/>
        </p:xfrm>
        <a:graphic>
          <a:graphicData uri="http://schemas.openxmlformats.org/presentationml/2006/ole">
            <p:oleObj spid="_x0000_s158723" name="Document" r:id="rId4" imgW="5956300" imgH="3987800" progId="Word.Document.12">
              <p:embed/>
            </p:oleObj>
          </a:graphicData>
        </a:graphic>
      </p:graphicFrame>
      <p:sp>
        <p:nvSpPr>
          <p:cNvPr id="7" name="Rectangle 6"/>
          <p:cNvSpPr/>
          <p:nvPr/>
        </p:nvSpPr>
        <p:spPr>
          <a:xfrm>
            <a:off x="457200" y="5867400"/>
            <a:ext cx="8077200" cy="369332"/>
          </a:xfrm>
          <a:prstGeom prst="rect">
            <a:avLst/>
          </a:prstGeom>
          <a:solidFill>
            <a:schemeClr val="bg1"/>
          </a:solidFill>
        </p:spPr>
        <p:txBody>
          <a:bodyPr wrap="square">
            <a:spAutoFit/>
          </a:bodyPr>
          <a:lstStyle/>
          <a:p>
            <a:pPr algn="ctr"/>
            <a:r>
              <a:rPr lang="en-US" dirty="0" smtClean="0"/>
              <a:t>  </a:t>
            </a:r>
            <a:r>
              <a:rPr lang="en-US" sz="1600" dirty="0" smtClean="0"/>
              <a:t>Table 11.3   Disk Scheduling Algorithms </a:t>
            </a:r>
            <a:endParaRPr lang="en-US" sz="1600" dirty="0"/>
          </a:p>
        </p:txBody>
      </p:sp>
    </p:spTree>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96348"/>
          </a:xfrm>
        </p:spPr>
        <p:txBody>
          <a:bodyPr/>
          <a:lstStyle/>
          <a:p>
            <a:pPr algn="l"/>
            <a:r>
              <a:rPr lang="en-US" dirty="0" smtClean="0">
                <a:ln>
                  <a:solidFill>
                    <a:schemeClr val="accent1">
                      <a:lumMod val="75000"/>
                    </a:schemeClr>
                  </a:solidFill>
                </a:ln>
                <a:solidFill>
                  <a:srgbClr val="660066"/>
                </a:solidFill>
              </a:rPr>
              <a:t>Priority (PRI)</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86000"/>
            <a:ext cx="7924800" cy="4038600"/>
          </a:xfrm>
        </p:spPr>
        <p:txBody>
          <a:bodyPr/>
          <a:lstStyle/>
          <a:p>
            <a:pPr>
              <a:buClr>
                <a:srgbClr val="660066"/>
              </a:buClr>
            </a:pPr>
            <a:r>
              <a:rPr lang="en-US" dirty="0" smtClean="0"/>
              <a:t>Control of the scheduling is outside the control of disk management software</a:t>
            </a:r>
          </a:p>
          <a:p>
            <a:pPr>
              <a:buClr>
                <a:srgbClr val="660066"/>
              </a:buClr>
            </a:pPr>
            <a:r>
              <a:rPr lang="en-US" dirty="0" smtClean="0"/>
              <a:t>Goal is not to optimize disk utilization but to meet other objectives</a:t>
            </a:r>
          </a:p>
          <a:p>
            <a:pPr>
              <a:buClr>
                <a:srgbClr val="660066"/>
              </a:buClr>
            </a:pPr>
            <a:r>
              <a:rPr lang="en-US" dirty="0" smtClean="0"/>
              <a:t>Short batch jobs and interactive jobs are given higher priority</a:t>
            </a:r>
          </a:p>
          <a:p>
            <a:pPr>
              <a:buClr>
                <a:srgbClr val="660066"/>
              </a:buClr>
            </a:pPr>
            <a:r>
              <a:rPr lang="en-US" dirty="0" smtClean="0"/>
              <a:t>Provides good interactive response time</a:t>
            </a:r>
          </a:p>
          <a:p>
            <a:pPr>
              <a:buClr>
                <a:srgbClr val="660066"/>
              </a:buClr>
            </a:pPr>
            <a:r>
              <a:rPr lang="en-US" dirty="0" smtClean="0"/>
              <a:t>Longer jobs may have to wait an excessively long time</a:t>
            </a:r>
          </a:p>
          <a:p>
            <a:pPr>
              <a:buClr>
                <a:srgbClr val="660066"/>
              </a:buClr>
            </a:pPr>
            <a:r>
              <a:rPr lang="en-US" dirty="0" smtClean="0"/>
              <a:t>A poor policy for database systems</a:t>
            </a:r>
          </a:p>
          <a:p>
            <a:endParaRPr lang="en-US" dirty="0"/>
          </a:p>
        </p:txBody>
      </p:sp>
      <p:pic>
        <p:nvPicPr>
          <p:cNvPr id="5" name="Picture 4"/>
          <p:cNvPicPr>
            <a:picLocks noChangeAspect="1"/>
          </p:cNvPicPr>
          <p:nvPr/>
        </p:nvPicPr>
        <p:blipFill>
          <a:blip r:embed="rId3"/>
          <a:stretch>
            <a:fillRect/>
          </a:stretch>
        </p:blipFill>
        <p:spPr>
          <a:xfrm>
            <a:off x="6616018" y="4343400"/>
            <a:ext cx="2159657" cy="2293937"/>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4191000" cy="1250732"/>
          </a:xfrm>
        </p:spPr>
        <p:txBody>
          <a:bodyPr/>
          <a:lstStyle/>
          <a:p>
            <a:r>
              <a:rPr lang="en-US" sz="4400" dirty="0" smtClean="0">
                <a:solidFill>
                  <a:srgbClr val="660066"/>
                </a:solidFill>
                <a:effectLst>
                  <a:outerShdw blurRad="50800" dist="38100" dir="2700000" algn="tl" rotWithShape="0">
                    <a:prstClr val="black">
                      <a:alpha val="40000"/>
                    </a:prstClr>
                  </a:outerShdw>
                </a:effectLst>
              </a:rPr>
              <a:t>Shortest Service</a:t>
            </a:r>
            <a:br>
              <a:rPr lang="en-US" sz="4400" dirty="0" smtClean="0">
                <a:solidFill>
                  <a:srgbClr val="660066"/>
                </a:solidFill>
                <a:effectLst>
                  <a:outerShdw blurRad="50800" dist="38100" dir="2700000" algn="tl" rotWithShape="0">
                    <a:prstClr val="black">
                      <a:alpha val="40000"/>
                    </a:prstClr>
                  </a:outerShdw>
                </a:effectLst>
              </a:rPr>
            </a:br>
            <a:r>
              <a:rPr lang="en-US" sz="4400" dirty="0" smtClean="0">
                <a:solidFill>
                  <a:srgbClr val="660066"/>
                </a:solidFill>
                <a:effectLst>
                  <a:outerShdw blurRad="50800" dist="38100" dir="2700000" algn="tl" rotWithShape="0">
                    <a:prstClr val="black">
                      <a:alpha val="40000"/>
                    </a:prstClr>
                  </a:outerShdw>
                </a:effectLst>
              </a:rPr>
              <a:t>Time First (SSTF)</a:t>
            </a:r>
          </a:p>
        </p:txBody>
      </p:sp>
      <p:sp>
        <p:nvSpPr>
          <p:cNvPr id="3" name="Content Placeholder 2"/>
          <p:cNvSpPr>
            <a:spLocks noGrp="1"/>
          </p:cNvSpPr>
          <p:nvPr>
            <p:ph idx="1"/>
          </p:nvPr>
        </p:nvSpPr>
        <p:spPr>
          <a:xfrm>
            <a:off x="4800600" y="685800"/>
            <a:ext cx="3810000" cy="2590800"/>
          </a:xfrm>
        </p:spPr>
        <p:txBody>
          <a:bodyPr>
            <a:normAutofit/>
          </a:bodyPr>
          <a:lstStyle/>
          <a:p>
            <a:r>
              <a:rPr lang="en-US" sz="2200" dirty="0" smtClean="0"/>
              <a:t>Select the disk I/O request that requires the least movement of the disk arm from its current position</a:t>
            </a:r>
          </a:p>
          <a:p>
            <a:r>
              <a:rPr lang="en-US" sz="2200" dirty="0" smtClean="0"/>
              <a:t>Always choose the minimum seek time</a:t>
            </a:r>
          </a:p>
          <a:p>
            <a:endParaRPr lang="en-US" dirty="0"/>
          </a:p>
        </p:txBody>
      </p:sp>
      <p:pic>
        <p:nvPicPr>
          <p:cNvPr id="4" name="Picture 3" descr="Fig11_07b.gif"/>
          <p:cNvPicPr>
            <a:picLocks noChangeAspect="1"/>
          </p:cNvPicPr>
          <p:nvPr/>
        </p:nvPicPr>
        <p:blipFill>
          <a:blip r:embed="rId3"/>
          <a:stretch>
            <a:fillRect/>
          </a:stretch>
        </p:blipFill>
        <p:spPr>
          <a:xfrm>
            <a:off x="457200" y="3505200"/>
            <a:ext cx="8229600" cy="2743201"/>
          </a:xfrm>
          <a:prstGeom prst="rect">
            <a:avLst/>
          </a:prstGeom>
        </p:spPr>
      </p:pic>
    </p:spTree>
  </p:cSld>
  <p:clrMapOvr>
    <a:masterClrMapping/>
  </p:clrMapOvr>
  <p:transition spd="med">
    <p:circl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1143000"/>
            <a:ext cx="2362200" cy="1098550"/>
          </a:xfrm>
        </p:spPr>
        <p:txBody>
          <a:bodyPr/>
          <a:lstStyle/>
          <a:p>
            <a:r>
              <a:rPr lang="en-US" dirty="0" smtClean="0">
                <a:solidFill>
                  <a:srgbClr val="660066"/>
                </a:solidFill>
              </a:rPr>
              <a:t>SCAN</a:t>
            </a:r>
          </a:p>
        </p:txBody>
      </p:sp>
      <p:sp>
        <p:nvSpPr>
          <p:cNvPr id="3" name="Content Placeholder 2"/>
          <p:cNvSpPr>
            <a:spLocks noGrp="1"/>
          </p:cNvSpPr>
          <p:nvPr>
            <p:ph idx="4294967295"/>
          </p:nvPr>
        </p:nvSpPr>
        <p:spPr>
          <a:xfrm>
            <a:off x="3657600" y="685800"/>
            <a:ext cx="4724400" cy="2774950"/>
          </a:xfrm>
        </p:spPr>
        <p:txBody>
          <a:bodyPr>
            <a:normAutofit fontScale="92500" lnSpcReduction="10000"/>
          </a:bodyPr>
          <a:lstStyle/>
          <a:p>
            <a:r>
              <a:rPr lang="en-US" dirty="0" smtClean="0"/>
              <a:t>Also known as the elevator algorithm</a:t>
            </a:r>
          </a:p>
          <a:p>
            <a:r>
              <a:rPr lang="en-US" dirty="0" smtClean="0"/>
              <a:t>Arm moves in one direction only</a:t>
            </a:r>
          </a:p>
          <a:p>
            <a:pPr lvl="2"/>
            <a:r>
              <a:rPr lang="en-US" dirty="0" smtClean="0"/>
              <a:t>satisfies all outstanding requests until it reaches the last track in that direction then the direction is reversed</a:t>
            </a:r>
          </a:p>
          <a:p>
            <a:pPr marL="282575" lvl="1" indent="-282575">
              <a:spcBef>
                <a:spcPts val="1800"/>
              </a:spcBef>
            </a:pPr>
            <a:r>
              <a:rPr lang="en-US" sz="2054" dirty="0" smtClean="0"/>
              <a:t>Favors jobs whose requests are for tracks nearest to both innermost and outermost tracks</a:t>
            </a:r>
          </a:p>
        </p:txBody>
      </p:sp>
      <p:pic>
        <p:nvPicPr>
          <p:cNvPr id="4" name="Picture 3" descr="Fig11_07c.gif"/>
          <p:cNvPicPr>
            <a:picLocks noChangeAspect="1"/>
          </p:cNvPicPr>
          <p:nvPr/>
        </p:nvPicPr>
        <p:blipFill>
          <a:blip r:embed="rId3"/>
          <a:stretch>
            <a:fillRect/>
          </a:stretch>
        </p:blipFill>
        <p:spPr>
          <a:xfrm>
            <a:off x="457201" y="3581400"/>
            <a:ext cx="8229600" cy="2819400"/>
          </a:xfrm>
          <a:prstGeom prst="rect">
            <a:avLst/>
          </a:prstGeom>
        </p:spPr>
      </p:pic>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Categories of I/O Devices</a:t>
            </a:r>
            <a:endParaRPr lang="en-NZ" dirty="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5" name="Content Placeholder 4"/>
          <p:cNvSpPr>
            <a:spLocks noGrp="1"/>
          </p:cNvSpPr>
          <p:nvPr>
            <p:ph sz="half" idx="14"/>
          </p:nvPr>
        </p:nvSpPr>
        <p:spPr>
          <a:xfrm>
            <a:off x="685800" y="2286000"/>
            <a:ext cx="6096000" cy="1828800"/>
          </a:xfrm>
        </p:spPr>
        <p:txBody>
          <a:bodyPr>
            <a:normAutofit/>
          </a:bodyPr>
          <a:lstStyle/>
          <a:p>
            <a:pPr>
              <a:buNone/>
            </a:pPr>
            <a:r>
              <a:rPr lang="en-US" sz="2000" dirty="0" smtClean="0"/>
              <a:t>    External devices that engage in I/O with computer systems can be grouped into three categories:</a:t>
            </a:r>
            <a:endParaRPr lang="en-US" sz="2000" dirty="0"/>
          </a:p>
        </p:txBody>
      </p:sp>
      <p:graphicFrame>
        <p:nvGraphicFramePr>
          <p:cNvPr id="9" name="Content Placeholder 8"/>
          <p:cNvGraphicFramePr>
            <a:graphicFrameLocks noGrp="1"/>
          </p:cNvGraphicFramePr>
          <p:nvPr>
            <p:ph sz="half" idx="15"/>
          </p:nvPr>
        </p:nvGraphicFramePr>
        <p:xfrm>
          <a:off x="685800" y="3048000"/>
          <a:ext cx="6248400" cy="3352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7010400" y="2286000"/>
            <a:ext cx="1448055" cy="1485597"/>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95400"/>
            <a:ext cx="4267200" cy="1098550"/>
          </a:xfrm>
        </p:spPr>
        <p:txBody>
          <a:bodyPr/>
          <a:lstStyle/>
          <a:p>
            <a:pPr algn="ctr"/>
            <a:r>
              <a:rPr lang="en-US" dirty="0" smtClean="0">
                <a:solidFill>
                  <a:srgbClr val="660066"/>
                </a:solidFill>
              </a:rPr>
              <a:t>C-SCAN</a:t>
            </a:r>
            <a:br>
              <a:rPr lang="en-US" dirty="0" smtClean="0">
                <a:solidFill>
                  <a:srgbClr val="660066"/>
                </a:solidFill>
              </a:rPr>
            </a:br>
            <a:r>
              <a:rPr lang="en-US" sz="3600" dirty="0" smtClean="0">
                <a:solidFill>
                  <a:srgbClr val="660066"/>
                </a:solidFill>
              </a:rPr>
              <a:t>(Circular SCAN)</a:t>
            </a:r>
          </a:p>
        </p:txBody>
      </p:sp>
      <p:sp>
        <p:nvSpPr>
          <p:cNvPr id="3" name="Content Placeholder 2"/>
          <p:cNvSpPr>
            <a:spLocks noGrp="1"/>
          </p:cNvSpPr>
          <p:nvPr>
            <p:ph idx="4294967295"/>
          </p:nvPr>
        </p:nvSpPr>
        <p:spPr>
          <a:xfrm>
            <a:off x="4419600" y="762000"/>
            <a:ext cx="4038600" cy="2546350"/>
          </a:xfrm>
        </p:spPr>
        <p:txBody>
          <a:bodyPr/>
          <a:lstStyle/>
          <a:p>
            <a:r>
              <a:rPr lang="en-US" dirty="0" smtClean="0"/>
              <a:t>Restricts scanning to one direction only</a:t>
            </a:r>
          </a:p>
          <a:p>
            <a:r>
              <a:rPr lang="en-US" dirty="0" smtClean="0"/>
              <a:t>When the last track has been visited in one direction, the arm is returned to the opposite end of the disk and the scan begins again</a:t>
            </a:r>
          </a:p>
          <a:p>
            <a:endParaRPr lang="en-US" dirty="0"/>
          </a:p>
        </p:txBody>
      </p:sp>
      <p:pic>
        <p:nvPicPr>
          <p:cNvPr id="4" name="Picture 3" descr="Fig11_07d.gif"/>
          <p:cNvPicPr>
            <a:picLocks noChangeAspect="1"/>
          </p:cNvPicPr>
          <p:nvPr/>
        </p:nvPicPr>
        <p:blipFill>
          <a:blip r:embed="rId3"/>
          <a:stretch>
            <a:fillRect/>
          </a:stretch>
        </p:blipFill>
        <p:spPr>
          <a:xfrm>
            <a:off x="457200" y="3581400"/>
            <a:ext cx="8236050" cy="2819400"/>
          </a:xfrm>
          <a:prstGeom prst="rect">
            <a:avLst/>
          </a:prstGeom>
        </p:spPr>
      </p:pic>
    </p:spTree>
  </p:cSld>
  <p:clrMapOvr>
    <a:masterClrMapping/>
  </p:clrMapOvr>
  <p:transition spd="med">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dirty="0" smtClean="0">
                <a:ln>
                  <a:solidFill>
                    <a:schemeClr val="accent1">
                      <a:lumMod val="75000"/>
                    </a:schemeClr>
                  </a:solidFill>
                </a:ln>
                <a:solidFill>
                  <a:srgbClr val="660066"/>
                </a:solidFill>
              </a:rPr>
              <a:t>N-Step-SCAN</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09800"/>
            <a:ext cx="7848600" cy="4038600"/>
          </a:xfrm>
        </p:spPr>
        <p:txBody>
          <a:bodyPr/>
          <a:lstStyle/>
          <a:p>
            <a:pPr>
              <a:buClr>
                <a:srgbClr val="660066"/>
              </a:buClr>
            </a:pPr>
            <a:r>
              <a:rPr lang="en-US" dirty="0" smtClean="0"/>
              <a:t>Segments the disk request queue into subqueues of length </a:t>
            </a:r>
            <a:r>
              <a:rPr lang="en-US" i="1" dirty="0" smtClean="0"/>
              <a:t>N</a:t>
            </a:r>
          </a:p>
          <a:p>
            <a:pPr>
              <a:buClr>
                <a:srgbClr val="660066"/>
              </a:buClr>
            </a:pPr>
            <a:r>
              <a:rPr lang="en-US" dirty="0" smtClean="0"/>
              <a:t>Subqueues are processed one at a time, using SCAN</a:t>
            </a:r>
          </a:p>
          <a:p>
            <a:pPr>
              <a:buClr>
                <a:srgbClr val="660066"/>
              </a:buClr>
            </a:pPr>
            <a:r>
              <a:rPr lang="en-US" dirty="0" smtClean="0"/>
              <a:t>While a queue is being processed new requests must be added to some other queue</a:t>
            </a:r>
          </a:p>
          <a:p>
            <a:pPr>
              <a:buClr>
                <a:srgbClr val="660066"/>
              </a:buClr>
            </a:pPr>
            <a:r>
              <a:rPr lang="en-US" dirty="0" smtClean="0"/>
              <a:t>If fewer than </a:t>
            </a:r>
            <a:r>
              <a:rPr lang="en-US" i="1" dirty="0" smtClean="0"/>
              <a:t>N</a:t>
            </a:r>
            <a:r>
              <a:rPr lang="en-US" dirty="0" smtClean="0"/>
              <a:t> requests are available </a:t>
            </a:r>
            <a:r>
              <a:rPr lang="en-US" dirty="0" smtClean="0"/>
              <a:t>at </a:t>
            </a:r>
            <a:r>
              <a:rPr lang="en-US" dirty="0" smtClean="0"/>
              <a:t>the end of a scan, all of them are processed with the next scan</a:t>
            </a:r>
          </a:p>
        </p:txBody>
      </p:sp>
      <p:pic>
        <p:nvPicPr>
          <p:cNvPr id="4" name="Picture 3"/>
          <p:cNvPicPr>
            <a:picLocks noChangeAspect="1"/>
          </p:cNvPicPr>
          <p:nvPr/>
        </p:nvPicPr>
        <p:blipFill>
          <a:blip r:embed="rId3"/>
          <a:stretch>
            <a:fillRect/>
          </a:stretch>
        </p:blipFill>
        <p:spPr>
          <a:xfrm>
            <a:off x="6172200" y="4572000"/>
            <a:ext cx="2044700" cy="1973786"/>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n>
                  <a:solidFill>
                    <a:schemeClr val="accent1">
                      <a:lumMod val="75000"/>
                    </a:schemeClr>
                  </a:solidFill>
                </a:ln>
                <a:solidFill>
                  <a:srgbClr val="660066"/>
                </a:solidFill>
              </a:rPr>
              <a:t>FSCAN</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86000"/>
            <a:ext cx="7696200" cy="3962400"/>
          </a:xfrm>
        </p:spPr>
        <p:txBody>
          <a:bodyPr/>
          <a:lstStyle/>
          <a:p>
            <a:pPr>
              <a:buClr>
                <a:srgbClr val="660066"/>
              </a:buClr>
            </a:pPr>
            <a:r>
              <a:rPr lang="en-US" dirty="0" smtClean="0"/>
              <a:t>Uses two subqueues</a:t>
            </a:r>
          </a:p>
          <a:p>
            <a:pPr>
              <a:buClr>
                <a:srgbClr val="660066"/>
              </a:buClr>
            </a:pPr>
            <a:r>
              <a:rPr lang="en-NZ" dirty="0" smtClean="0"/>
              <a:t>When a scan begins, all of the requests are in one of the queues, with the other empty</a:t>
            </a:r>
          </a:p>
          <a:p>
            <a:pPr>
              <a:buClr>
                <a:srgbClr val="660066"/>
              </a:buClr>
            </a:pPr>
            <a:r>
              <a:rPr lang="en-NZ" dirty="0" smtClean="0"/>
              <a:t>During scan, all new requests are put into the other queue</a:t>
            </a:r>
          </a:p>
          <a:p>
            <a:pPr>
              <a:buClr>
                <a:srgbClr val="660066"/>
              </a:buClr>
            </a:pPr>
            <a:r>
              <a:rPr lang="en-NZ" dirty="0" smtClean="0"/>
              <a:t>Service of new requests is deferred until all of the old requests have been processed</a:t>
            </a:r>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2084387" cy="1143948"/>
          </a:xfrm>
        </p:spPr>
        <p:txBody>
          <a:bodyPr/>
          <a:lstStyle/>
          <a:p>
            <a:r>
              <a:rPr lang="en-US" dirty="0" smtClean="0">
                <a:ln>
                  <a:solidFill>
                    <a:schemeClr val="accent1">
                      <a:lumMod val="75000"/>
                    </a:schemeClr>
                  </a:solidFill>
                </a:ln>
                <a:solidFill>
                  <a:srgbClr val="660066"/>
                </a:solidFill>
              </a:rPr>
              <a:t>RAID</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86000"/>
            <a:ext cx="4191000" cy="4038600"/>
          </a:xfrm>
        </p:spPr>
        <p:txBody>
          <a:bodyPr/>
          <a:lstStyle/>
          <a:p>
            <a:r>
              <a:rPr lang="en-US" dirty="0" smtClean="0"/>
              <a:t>Redundant Array of Independent Disks</a:t>
            </a:r>
          </a:p>
          <a:p>
            <a:r>
              <a:rPr lang="en-US" dirty="0" smtClean="0"/>
              <a:t>Consists of seven levels, zero through six</a:t>
            </a:r>
          </a:p>
        </p:txBody>
      </p:sp>
      <p:graphicFrame>
        <p:nvGraphicFramePr>
          <p:cNvPr id="4" name="Diagram 3"/>
          <p:cNvGraphicFramePr/>
          <p:nvPr/>
        </p:nvGraphicFramePr>
        <p:xfrm>
          <a:off x="2209800" y="2057400"/>
          <a:ext cx="7239000" cy="4597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219200"/>
            <a:ext cx="8001000" cy="685800"/>
          </a:xfrm>
        </p:spPr>
        <p:txBody>
          <a:bodyPr/>
          <a:lstStyle/>
          <a:p>
            <a:r>
              <a:rPr lang="en-US" b="1" dirty="0" smtClean="0">
                <a:solidFill>
                  <a:schemeClr val="accent1">
                    <a:lumMod val="75000"/>
                  </a:schemeClr>
                </a:solidFill>
              </a:rPr>
              <a:t>Table 11.4  RAID Levels</a:t>
            </a:r>
            <a:r>
              <a:rPr lang="en-US" dirty="0" smtClean="0"/>
              <a:t/>
            </a:r>
            <a:br>
              <a:rPr lang="en-US" dirty="0" smtClean="0"/>
            </a:br>
            <a:endParaRPr lang="en-US" dirty="0"/>
          </a:p>
        </p:txBody>
      </p:sp>
      <p:graphicFrame>
        <p:nvGraphicFramePr>
          <p:cNvPr id="160770" name="Object 2"/>
          <p:cNvGraphicFramePr>
            <a:graphicFrameLocks noChangeAspect="1"/>
          </p:cNvGraphicFramePr>
          <p:nvPr/>
        </p:nvGraphicFramePr>
        <p:xfrm>
          <a:off x="838200" y="1447800"/>
          <a:ext cx="7531100" cy="4982640"/>
        </p:xfrm>
        <a:graphic>
          <a:graphicData uri="http://schemas.openxmlformats.org/presentationml/2006/ole">
            <p:oleObj spid="_x0000_s160770" name="Document" r:id="rId4" imgW="8369300" imgH="5537200" progId="Word.Document.12">
              <p:embed/>
            </p:oleObj>
          </a:graphicData>
        </a:graphic>
      </p:graphicFrame>
    </p:spTree>
  </p:cSld>
  <p:clrMapOvr>
    <a:masterClrMapping/>
  </p:clrMapOvr>
  <p:transition spd="med">
    <p:strips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2667000" cy="1098332"/>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0</a:t>
            </a:r>
            <a:endParaRPr lang="en-US" sz="5200" dirty="0">
              <a:solidFill>
                <a:srgbClr val="660066"/>
              </a:solidFill>
              <a:effectLst>
                <a:outerShdw blurRad="50800" dist="38100" dir="2700000" algn="tl" rotWithShape="0">
                  <a:prstClr val="black">
                    <a:alpha val="40000"/>
                  </a:prstClr>
                </a:outerShdw>
              </a:effectLst>
            </a:endParaRPr>
          </a:p>
        </p:txBody>
      </p:sp>
      <p:pic>
        <p:nvPicPr>
          <p:cNvPr id="4" name="Content Placeholder 3" descr="Fig11_08a.gif"/>
          <p:cNvPicPr>
            <a:picLocks noGrp="1" noChangeAspect="1"/>
          </p:cNvPicPr>
          <p:nvPr>
            <p:ph idx="1"/>
          </p:nvPr>
        </p:nvPicPr>
        <p:blipFill>
          <a:blip r:embed="rId3"/>
          <a:srcRect t="-107308" b="-107308"/>
          <a:stretch>
            <a:fillRect/>
          </a:stretch>
        </p:blipFill>
        <p:spPr>
          <a:xfrm>
            <a:off x="1066800" y="-457200"/>
            <a:ext cx="7086600" cy="10529618"/>
          </a:xfrm>
        </p:spPr>
      </p:pic>
      <p:sp>
        <p:nvSpPr>
          <p:cNvPr id="5" name="Content Placeholder 2"/>
          <p:cNvSpPr txBox="1">
            <a:spLocks/>
          </p:cNvSpPr>
          <p:nvPr/>
        </p:nvSpPr>
        <p:spPr bwMode="auto">
          <a:xfrm>
            <a:off x="3886200" y="685800"/>
            <a:ext cx="4800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2575" marR="0" lvl="0" indent="-282575" fontAlgn="base">
              <a:lnSpc>
                <a:spcPct val="100000"/>
              </a:lnSpc>
              <a:spcBef>
                <a:spcPts val="1200"/>
              </a:spcBef>
              <a:spcAft>
                <a:spcPct val="0"/>
              </a:spcAft>
              <a:buClr>
                <a:schemeClr val="accent1"/>
              </a:buClr>
              <a:buSzPct val="75000"/>
              <a:buFont typeface="Wingdings" pitchFamily="2" charset="2"/>
              <a:buChar char="n"/>
              <a:tabLst/>
              <a:defRPr/>
            </a:pPr>
            <a:r>
              <a:rPr lang="en-NZ" sz="2000" dirty="0" smtClean="0">
                <a:solidFill>
                  <a:schemeClr val="tx1">
                    <a:lumMod val="85000"/>
                    <a:lumOff val="15000"/>
                  </a:schemeClr>
                </a:solidFill>
                <a:latin typeface="+mn-lt"/>
              </a:rPr>
              <a:t>Not a true RAID because it does not include redundancy to improve performance or provide data protection</a:t>
            </a:r>
          </a:p>
          <a:p>
            <a:pPr marL="282575" marR="0" lvl="0" indent="-282575" fontAlgn="base">
              <a:lnSpc>
                <a:spcPct val="100000"/>
              </a:lnSpc>
              <a:spcBef>
                <a:spcPts val="1200"/>
              </a:spcBef>
              <a:spcAft>
                <a:spcPct val="0"/>
              </a:spcAft>
              <a:buClr>
                <a:schemeClr val="accent1"/>
              </a:buClr>
              <a:buSzPct val="75000"/>
              <a:buFont typeface="Wingdings" pitchFamily="2" charset="2"/>
              <a:buChar char="n"/>
              <a:tabLst/>
              <a:defRPr/>
            </a:pPr>
            <a:r>
              <a:rPr lang="en-NZ" sz="2000" dirty="0" smtClean="0">
                <a:solidFill>
                  <a:schemeClr val="tx1">
                    <a:lumMod val="85000"/>
                    <a:lumOff val="15000"/>
                  </a:schemeClr>
                </a:solidFill>
                <a:latin typeface="+mn-lt"/>
              </a:rPr>
              <a:t>User and system data are distributed across all of the disks in the array</a:t>
            </a:r>
          </a:p>
          <a:p>
            <a:pPr marL="282575" marR="0" lvl="0" indent="-282575" fontAlgn="base">
              <a:lnSpc>
                <a:spcPct val="100000"/>
              </a:lnSpc>
              <a:spcBef>
                <a:spcPts val="1200"/>
              </a:spcBef>
              <a:spcAft>
                <a:spcPct val="0"/>
              </a:spcAft>
              <a:buClr>
                <a:schemeClr val="accent1"/>
              </a:buClr>
              <a:buSzPct val="75000"/>
              <a:buFont typeface="Wingdings" pitchFamily="2" charset="2"/>
              <a:buChar char="n"/>
              <a:tabLst/>
              <a:defRPr/>
            </a:pPr>
            <a:r>
              <a:rPr lang="en-NZ" sz="2000" dirty="0" smtClean="0">
                <a:solidFill>
                  <a:schemeClr val="tx1">
                    <a:lumMod val="85000"/>
                    <a:lumOff val="15000"/>
                  </a:schemeClr>
                </a:solidFill>
                <a:latin typeface="+mn-lt"/>
              </a:rPr>
              <a:t>Logical disk is divided into strips</a:t>
            </a:r>
          </a:p>
          <a:p>
            <a:pPr marL="342900" marR="0" lvl="0" indent="-342900" algn="l" defTabSz="914400" rtl="0" eaLnBrk="0" fontAlgn="base" latinLnBrk="0" hangingPunct="0">
              <a:lnSpc>
                <a:spcPct val="100000"/>
              </a:lnSpc>
              <a:spcBef>
                <a:spcPts val="1200"/>
              </a:spcBef>
              <a:spcAft>
                <a:spcPct val="0"/>
              </a:spcAft>
              <a:buClrTx/>
              <a:buSzTx/>
              <a:tabLst/>
              <a:defRPr/>
            </a:pPr>
            <a:endParaRPr kumimoji="0" lang="en-NZ"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1371600"/>
            <a:ext cx="3380232" cy="1371600"/>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1</a:t>
            </a:r>
            <a:endParaRPr lang="en-US" sz="5200" dirty="0">
              <a:solidFill>
                <a:srgbClr val="660066"/>
              </a:solidFill>
              <a:effectLst>
                <a:outerShdw blurRad="50800" dist="38100" dir="2700000" algn="tl" rotWithShape="0">
                  <a:prstClr val="black">
                    <a:alpha val="40000"/>
                  </a:prstClr>
                </a:outerShdw>
              </a:effectLst>
            </a:endParaRPr>
          </a:p>
        </p:txBody>
      </p:sp>
      <p:sp>
        <p:nvSpPr>
          <p:cNvPr id="6" name="Content Placeholder 5"/>
          <p:cNvSpPr>
            <a:spLocks noGrp="1"/>
          </p:cNvSpPr>
          <p:nvPr>
            <p:ph idx="1"/>
          </p:nvPr>
        </p:nvSpPr>
        <p:spPr>
          <a:xfrm>
            <a:off x="3733800" y="914400"/>
            <a:ext cx="4876800" cy="2895600"/>
          </a:xfrm>
        </p:spPr>
        <p:txBody>
          <a:bodyPr>
            <a:noAutofit/>
          </a:bodyPr>
          <a:lstStyle/>
          <a:p>
            <a:pPr fontAlgn="base">
              <a:spcBef>
                <a:spcPts val="1200"/>
              </a:spcBef>
              <a:spcAft>
                <a:spcPct val="0"/>
              </a:spcAft>
              <a:defRPr/>
            </a:pPr>
            <a:r>
              <a:rPr lang="en-NZ" sz="2000" dirty="0" smtClean="0"/>
              <a:t>Redundancy is achieved by the simple expedient of duplicating all the data</a:t>
            </a:r>
          </a:p>
          <a:p>
            <a:pPr fontAlgn="base">
              <a:spcBef>
                <a:spcPts val="1200"/>
              </a:spcBef>
              <a:spcAft>
                <a:spcPct val="0"/>
              </a:spcAft>
              <a:defRPr/>
            </a:pPr>
            <a:r>
              <a:rPr lang="en-NZ" sz="2000" dirty="0" smtClean="0"/>
              <a:t>There is no “write penalty”</a:t>
            </a:r>
          </a:p>
          <a:p>
            <a:pPr fontAlgn="base">
              <a:spcBef>
                <a:spcPts val="1200"/>
              </a:spcBef>
              <a:spcAft>
                <a:spcPct val="0"/>
              </a:spcAft>
              <a:defRPr/>
            </a:pPr>
            <a:r>
              <a:rPr lang="en-NZ" sz="2000" dirty="0" smtClean="0"/>
              <a:t>When a drive fails the data may still be accessed from the second drive</a:t>
            </a:r>
          </a:p>
          <a:p>
            <a:pPr fontAlgn="base">
              <a:spcBef>
                <a:spcPts val="1200"/>
              </a:spcBef>
              <a:spcAft>
                <a:spcPct val="0"/>
              </a:spcAft>
              <a:defRPr/>
            </a:pPr>
            <a:r>
              <a:rPr lang="en-NZ" sz="2000" dirty="0" smtClean="0"/>
              <a:t>Principal disadvantage is the cost</a:t>
            </a:r>
          </a:p>
        </p:txBody>
      </p:sp>
      <p:pic>
        <p:nvPicPr>
          <p:cNvPr id="7" name="Content Placeholder 3" descr="Fig11_08b.gif"/>
          <p:cNvPicPr>
            <a:picLocks noChangeAspect="1"/>
          </p:cNvPicPr>
          <p:nvPr/>
        </p:nvPicPr>
        <p:blipFill>
          <a:blip r:embed="rId3"/>
          <a:stretch>
            <a:fillRect/>
          </a:stretch>
        </p:blipFill>
        <p:spPr bwMode="auto">
          <a:xfrm>
            <a:off x="438544" y="3962400"/>
            <a:ext cx="8248255" cy="2362200"/>
          </a:xfrm>
          <a:prstGeom prst="rect">
            <a:avLst/>
          </a:prstGeom>
          <a:noFill/>
          <a:ln w="9525">
            <a:noFill/>
            <a:miter lim="800000"/>
            <a:headEnd/>
            <a:tailEnd/>
          </a:ln>
        </p:spPr>
      </p:pic>
    </p:spTree>
  </p:cSld>
  <p:clrMapOvr>
    <a:masterClrMapping/>
  </p:clrMapOvr>
  <p:transition spd="med">
    <p:strip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1371600"/>
            <a:ext cx="3456432" cy="1371600"/>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2</a:t>
            </a:r>
            <a:endParaRPr lang="en-US" dirty="0">
              <a:solidFill>
                <a:srgbClr val="660066"/>
              </a:solidFill>
            </a:endParaRPr>
          </a:p>
        </p:txBody>
      </p:sp>
      <p:sp>
        <p:nvSpPr>
          <p:cNvPr id="5" name="Content Placeholder 4"/>
          <p:cNvSpPr>
            <a:spLocks noGrp="1"/>
          </p:cNvSpPr>
          <p:nvPr>
            <p:ph idx="1"/>
          </p:nvPr>
        </p:nvSpPr>
        <p:spPr>
          <a:xfrm>
            <a:off x="3962400" y="914400"/>
            <a:ext cx="4523232" cy="2850932"/>
          </a:xfrm>
        </p:spPr>
        <p:txBody>
          <a:bodyPr>
            <a:normAutofit/>
          </a:bodyPr>
          <a:lstStyle/>
          <a:p>
            <a:pPr fontAlgn="base">
              <a:spcBef>
                <a:spcPts val="1200"/>
              </a:spcBef>
              <a:spcAft>
                <a:spcPct val="0"/>
              </a:spcAft>
              <a:defRPr/>
            </a:pPr>
            <a:r>
              <a:rPr lang="en-NZ" sz="2000" dirty="0" smtClean="0"/>
              <a:t>Makes use of a parallel access technique</a:t>
            </a:r>
          </a:p>
          <a:p>
            <a:pPr fontAlgn="base">
              <a:spcBef>
                <a:spcPts val="1200"/>
              </a:spcBef>
              <a:spcAft>
                <a:spcPct val="0"/>
              </a:spcAft>
              <a:defRPr/>
            </a:pPr>
            <a:r>
              <a:rPr lang="en-NZ" sz="2000" dirty="0" smtClean="0"/>
              <a:t>Data striping is used</a:t>
            </a:r>
          </a:p>
          <a:p>
            <a:pPr fontAlgn="base">
              <a:spcBef>
                <a:spcPts val="1200"/>
              </a:spcBef>
              <a:spcAft>
                <a:spcPct val="0"/>
              </a:spcAft>
              <a:defRPr/>
            </a:pPr>
            <a:r>
              <a:rPr lang="en-NZ" sz="2000" dirty="0" smtClean="0"/>
              <a:t>Typically a Hamming code is used</a:t>
            </a:r>
          </a:p>
          <a:p>
            <a:pPr fontAlgn="base">
              <a:spcBef>
                <a:spcPts val="1200"/>
              </a:spcBef>
              <a:spcAft>
                <a:spcPct val="0"/>
              </a:spcAft>
              <a:defRPr/>
            </a:pPr>
            <a:r>
              <a:rPr lang="en-NZ" sz="2000" dirty="0" smtClean="0"/>
              <a:t>Effective choice in an environment in which many disk errors occur</a:t>
            </a:r>
            <a:endParaRPr lang="en-NZ" sz="2000" dirty="0"/>
          </a:p>
        </p:txBody>
      </p:sp>
      <p:pic>
        <p:nvPicPr>
          <p:cNvPr id="6" name="Content Placeholder 3" descr="Fig11_08c.gif"/>
          <p:cNvPicPr>
            <a:picLocks noChangeAspect="1"/>
          </p:cNvPicPr>
          <p:nvPr/>
        </p:nvPicPr>
        <p:blipFill>
          <a:blip r:embed="rId3"/>
          <a:stretch>
            <a:fillRect/>
          </a:stretch>
        </p:blipFill>
        <p:spPr bwMode="auto">
          <a:xfrm>
            <a:off x="457200" y="3886200"/>
            <a:ext cx="8248361" cy="24384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3456432" cy="1098332"/>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3</a:t>
            </a:r>
            <a:endParaRPr lang="en-US" sz="5200" dirty="0">
              <a:solidFill>
                <a:srgbClr val="660066"/>
              </a:solidFill>
              <a:effectLst>
                <a:outerShdw blurRad="50800" dist="38100" dir="2700000" algn="tl" rotWithShape="0">
                  <a:prstClr val="black">
                    <a:alpha val="40000"/>
                  </a:prstClr>
                </a:outerShdw>
              </a:effectLst>
            </a:endParaRPr>
          </a:p>
        </p:txBody>
      </p:sp>
      <p:sp>
        <p:nvSpPr>
          <p:cNvPr id="5" name="Content Placeholder 4"/>
          <p:cNvSpPr>
            <a:spLocks noGrp="1"/>
          </p:cNvSpPr>
          <p:nvPr>
            <p:ph idx="1"/>
          </p:nvPr>
        </p:nvSpPr>
        <p:spPr>
          <a:xfrm>
            <a:off x="3886200" y="654268"/>
            <a:ext cx="4599432" cy="2088932"/>
          </a:xfrm>
        </p:spPr>
        <p:txBody>
          <a:bodyPr>
            <a:noAutofit/>
          </a:bodyPr>
          <a:lstStyle/>
          <a:p>
            <a:pPr fontAlgn="base">
              <a:spcBef>
                <a:spcPts val="1200"/>
              </a:spcBef>
              <a:spcAft>
                <a:spcPct val="0"/>
              </a:spcAft>
              <a:defRPr/>
            </a:pPr>
            <a:r>
              <a:rPr lang="en-NZ" sz="2000" dirty="0" smtClean="0"/>
              <a:t>Requires only a single redundant disk, no matter how large the disk array</a:t>
            </a:r>
          </a:p>
          <a:p>
            <a:pPr fontAlgn="base">
              <a:spcBef>
                <a:spcPts val="1200"/>
              </a:spcBef>
              <a:spcAft>
                <a:spcPct val="0"/>
              </a:spcAft>
              <a:defRPr/>
            </a:pPr>
            <a:r>
              <a:rPr lang="en-NZ" sz="2000" dirty="0" smtClean="0"/>
              <a:t>Employs parallel access, with data distributed in small strips</a:t>
            </a:r>
          </a:p>
          <a:p>
            <a:pPr fontAlgn="base">
              <a:spcBef>
                <a:spcPts val="1200"/>
              </a:spcBef>
              <a:spcAft>
                <a:spcPct val="0"/>
              </a:spcAft>
              <a:defRPr/>
            </a:pPr>
            <a:r>
              <a:rPr lang="en-NZ" sz="2000" dirty="0" smtClean="0"/>
              <a:t>Can achieve very high data transfer rates</a:t>
            </a:r>
            <a:endParaRPr lang="en-NZ" sz="2000" dirty="0"/>
          </a:p>
        </p:txBody>
      </p:sp>
      <p:pic>
        <p:nvPicPr>
          <p:cNvPr id="6" name="Content Placeholder 3" descr="Fig11_08d.gif"/>
          <p:cNvPicPr>
            <a:picLocks noChangeAspect="1"/>
          </p:cNvPicPr>
          <p:nvPr/>
        </p:nvPicPr>
        <p:blipFill>
          <a:blip r:embed="rId3"/>
          <a:stretch>
            <a:fillRect/>
          </a:stretch>
        </p:blipFill>
        <p:spPr bwMode="auto">
          <a:xfrm>
            <a:off x="457200" y="3048000"/>
            <a:ext cx="8229600" cy="3305175"/>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1371600"/>
            <a:ext cx="3456432" cy="1371600"/>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4</a:t>
            </a:r>
            <a:endParaRPr lang="en-US" sz="5200" dirty="0">
              <a:solidFill>
                <a:srgbClr val="660066"/>
              </a:solidFill>
              <a:effectLst>
                <a:outerShdw blurRad="50800" dist="38100" dir="2700000" algn="tl" rotWithShape="0">
                  <a:prstClr val="black">
                    <a:alpha val="40000"/>
                  </a:prstClr>
                </a:outerShdw>
              </a:effectLst>
            </a:endParaRPr>
          </a:p>
        </p:txBody>
      </p:sp>
      <p:sp>
        <p:nvSpPr>
          <p:cNvPr id="5" name="Content Placeholder 4"/>
          <p:cNvSpPr>
            <a:spLocks noGrp="1"/>
          </p:cNvSpPr>
          <p:nvPr>
            <p:ph idx="1"/>
          </p:nvPr>
        </p:nvSpPr>
        <p:spPr>
          <a:xfrm>
            <a:off x="3581400" y="654268"/>
            <a:ext cx="5105400" cy="2546132"/>
          </a:xfrm>
        </p:spPr>
        <p:txBody>
          <a:bodyPr>
            <a:noAutofit/>
          </a:bodyPr>
          <a:lstStyle/>
          <a:p>
            <a:pPr fontAlgn="base">
              <a:spcBef>
                <a:spcPts val="1000"/>
              </a:spcBef>
              <a:spcAft>
                <a:spcPct val="0"/>
              </a:spcAft>
              <a:defRPr/>
            </a:pPr>
            <a:r>
              <a:rPr lang="en-NZ" sz="2000" dirty="0" smtClean="0"/>
              <a:t>Makes use of an independent access technique</a:t>
            </a:r>
          </a:p>
          <a:p>
            <a:pPr fontAlgn="base">
              <a:spcBef>
                <a:spcPts val="1000"/>
              </a:spcBef>
              <a:spcAft>
                <a:spcPct val="0"/>
              </a:spcAft>
              <a:defRPr/>
            </a:pPr>
            <a:r>
              <a:rPr lang="en-NZ" sz="2000" dirty="0" smtClean="0"/>
              <a:t>A bit-by-bit parity strip is calculated across corresponding strips on each data disk, and the parity bits are stored in the corresponding strip on the parity disk</a:t>
            </a:r>
          </a:p>
          <a:p>
            <a:pPr fontAlgn="base">
              <a:spcBef>
                <a:spcPts val="1000"/>
              </a:spcBef>
              <a:spcAft>
                <a:spcPct val="0"/>
              </a:spcAft>
              <a:defRPr/>
            </a:pPr>
            <a:r>
              <a:rPr lang="en-NZ" sz="2000" dirty="0" smtClean="0"/>
              <a:t>Involves a write penalty when an I/O write request of small size is performed</a:t>
            </a:r>
          </a:p>
        </p:txBody>
      </p:sp>
      <p:pic>
        <p:nvPicPr>
          <p:cNvPr id="6" name="Content Placeholder 3" descr="Fig11_08e.gif"/>
          <p:cNvPicPr>
            <a:picLocks noChangeAspect="1"/>
          </p:cNvPicPr>
          <p:nvPr/>
        </p:nvPicPr>
        <p:blipFill>
          <a:blip r:embed="rId3"/>
          <a:stretch>
            <a:fillRect/>
          </a:stretch>
        </p:blipFill>
        <p:spPr bwMode="auto">
          <a:xfrm>
            <a:off x="533400" y="3505200"/>
            <a:ext cx="8090452" cy="29019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NZ"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Differences in I/O Devices</a:t>
            </a:r>
            <a:endParaRPr lang="en-NZ" dirty="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685800" y="1905000"/>
            <a:ext cx="7848600" cy="1600200"/>
          </a:xfrm>
        </p:spPr>
        <p:txBody>
          <a:bodyPr>
            <a:normAutofit/>
          </a:bodyPr>
          <a:lstStyle/>
          <a:p>
            <a:pPr>
              <a:buClr>
                <a:srgbClr val="660066"/>
              </a:buClr>
            </a:pPr>
            <a:r>
              <a:rPr lang="en-NZ" dirty="0" smtClean="0"/>
              <a:t>Devices differ in a number of areas:</a:t>
            </a:r>
          </a:p>
        </p:txBody>
      </p:sp>
      <p:graphicFrame>
        <p:nvGraphicFramePr>
          <p:cNvPr id="4" name="Diagram 3"/>
          <p:cNvGraphicFramePr/>
          <p:nvPr/>
        </p:nvGraphicFramePr>
        <p:xfrm>
          <a:off x="533400" y="2286000"/>
          <a:ext cx="8153400" cy="4140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rot="20489648">
            <a:off x="6935287" y="2208334"/>
            <a:ext cx="1219200" cy="1645920"/>
          </a:xfrm>
          <a:prstGeom prst="rect">
            <a:avLst/>
          </a:prstGeom>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800"/>
            <a:ext cx="3456432" cy="1524000"/>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5</a:t>
            </a:r>
            <a:endParaRPr lang="en-US" sz="5200" dirty="0">
              <a:solidFill>
                <a:srgbClr val="660066"/>
              </a:solidFill>
              <a:effectLst>
                <a:outerShdw blurRad="50800" dist="38100" dir="2700000" algn="tl" rotWithShape="0">
                  <a:prstClr val="black">
                    <a:alpha val="40000"/>
                  </a:prstClr>
                </a:outerShdw>
              </a:effectLst>
            </a:endParaRPr>
          </a:p>
        </p:txBody>
      </p:sp>
      <p:sp>
        <p:nvSpPr>
          <p:cNvPr id="5" name="Content Placeholder 4"/>
          <p:cNvSpPr>
            <a:spLocks noGrp="1"/>
          </p:cNvSpPr>
          <p:nvPr>
            <p:ph idx="1"/>
          </p:nvPr>
        </p:nvSpPr>
        <p:spPr>
          <a:xfrm>
            <a:off x="3886200" y="654268"/>
            <a:ext cx="4800600" cy="2165132"/>
          </a:xfrm>
        </p:spPr>
        <p:txBody>
          <a:bodyPr>
            <a:noAutofit/>
          </a:bodyPr>
          <a:lstStyle/>
          <a:p>
            <a:pPr fontAlgn="base">
              <a:spcBef>
                <a:spcPts val="1000"/>
              </a:spcBef>
              <a:spcAft>
                <a:spcPct val="0"/>
              </a:spcAft>
              <a:defRPr/>
            </a:pPr>
            <a:r>
              <a:rPr lang="en-NZ" sz="2000" dirty="0" smtClean="0"/>
              <a:t>Similar to RAID-4 but distributes the parity bits across all disks</a:t>
            </a:r>
          </a:p>
          <a:p>
            <a:pPr fontAlgn="base">
              <a:spcBef>
                <a:spcPts val="1000"/>
              </a:spcBef>
              <a:spcAft>
                <a:spcPct val="0"/>
              </a:spcAft>
              <a:defRPr/>
            </a:pPr>
            <a:r>
              <a:rPr lang="en-NZ" sz="2000" dirty="0" smtClean="0"/>
              <a:t>Typical allocation is a round-robin scheme</a:t>
            </a:r>
          </a:p>
          <a:p>
            <a:pPr fontAlgn="base">
              <a:spcBef>
                <a:spcPts val="1000"/>
              </a:spcBef>
              <a:spcAft>
                <a:spcPct val="0"/>
              </a:spcAft>
              <a:defRPr/>
            </a:pPr>
            <a:r>
              <a:rPr lang="en-NZ" sz="2000" dirty="0" smtClean="0"/>
              <a:t>Has the characteristic that the loss of any one disk does not result in data loss</a:t>
            </a:r>
            <a:endParaRPr lang="en-NZ" sz="2000" dirty="0"/>
          </a:p>
        </p:txBody>
      </p:sp>
      <p:pic>
        <p:nvPicPr>
          <p:cNvPr id="6" name="Content Placeholder 3" descr="Fig11_08f.gif"/>
          <p:cNvPicPr>
            <a:picLocks noChangeAspect="1"/>
          </p:cNvPicPr>
          <p:nvPr/>
        </p:nvPicPr>
        <p:blipFill>
          <a:blip r:embed="rId3"/>
          <a:stretch>
            <a:fillRect/>
          </a:stretch>
        </p:blipFill>
        <p:spPr bwMode="auto">
          <a:xfrm>
            <a:off x="544286" y="3124200"/>
            <a:ext cx="8066314" cy="3276600"/>
          </a:xfrm>
          <a:prstGeom prst="rect">
            <a:avLst/>
          </a:prstGeom>
          <a:noFill/>
          <a:ln w="9525">
            <a:noFill/>
            <a:miter lim="800000"/>
            <a:headEnd/>
            <a:tailEnd/>
          </a:ln>
        </p:spPr>
      </p:pic>
    </p:spTree>
  </p:cSld>
  <p:clrMapOvr>
    <a:masterClrMapping/>
  </p:clrMapOvr>
  <p:transition>
    <p:wipe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19200"/>
            <a:ext cx="3532632" cy="1524000"/>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6</a:t>
            </a:r>
            <a:endParaRPr lang="en-US" sz="5200" dirty="0">
              <a:solidFill>
                <a:srgbClr val="660066"/>
              </a:solidFill>
              <a:effectLst>
                <a:outerShdw blurRad="50800" dist="38100" dir="2700000" algn="tl" rotWithShape="0">
                  <a:prstClr val="black">
                    <a:alpha val="40000"/>
                  </a:prstClr>
                </a:outerShdw>
              </a:effectLst>
            </a:endParaRPr>
          </a:p>
        </p:txBody>
      </p:sp>
      <p:sp>
        <p:nvSpPr>
          <p:cNvPr id="5" name="Content Placeholder 4"/>
          <p:cNvSpPr>
            <a:spLocks noGrp="1"/>
          </p:cNvSpPr>
          <p:nvPr>
            <p:ph idx="1"/>
          </p:nvPr>
        </p:nvSpPr>
        <p:spPr>
          <a:xfrm>
            <a:off x="3810000" y="654268"/>
            <a:ext cx="4876800" cy="2469932"/>
          </a:xfrm>
        </p:spPr>
        <p:txBody>
          <a:bodyPr>
            <a:noAutofit/>
          </a:bodyPr>
          <a:lstStyle/>
          <a:p>
            <a:pPr fontAlgn="base">
              <a:spcBef>
                <a:spcPts val="1000"/>
              </a:spcBef>
              <a:spcAft>
                <a:spcPct val="0"/>
              </a:spcAft>
              <a:defRPr/>
            </a:pPr>
            <a:r>
              <a:rPr lang="en-NZ" sz="2000" dirty="0" smtClean="0"/>
              <a:t>Two different parity calculations are carried out and stored in separate blocks on different disks</a:t>
            </a:r>
          </a:p>
          <a:p>
            <a:pPr fontAlgn="base">
              <a:spcBef>
                <a:spcPts val="1000"/>
              </a:spcBef>
              <a:spcAft>
                <a:spcPct val="0"/>
              </a:spcAft>
              <a:defRPr/>
            </a:pPr>
            <a:r>
              <a:rPr lang="en-NZ" sz="2000" dirty="0" smtClean="0"/>
              <a:t>Provides extremely high data availability</a:t>
            </a:r>
          </a:p>
          <a:p>
            <a:pPr fontAlgn="base">
              <a:spcBef>
                <a:spcPts val="1000"/>
              </a:spcBef>
              <a:spcAft>
                <a:spcPct val="0"/>
              </a:spcAft>
              <a:defRPr/>
            </a:pPr>
            <a:r>
              <a:rPr lang="en-NZ" sz="2000" dirty="0" smtClean="0"/>
              <a:t>Incurs a substantial write penalty because each write affects two parity blocks</a:t>
            </a:r>
          </a:p>
        </p:txBody>
      </p:sp>
      <p:pic>
        <p:nvPicPr>
          <p:cNvPr id="6" name="Content Placeholder 3" descr="Fig11_08g.gif"/>
          <p:cNvPicPr>
            <a:picLocks noChangeAspect="1"/>
          </p:cNvPicPr>
          <p:nvPr/>
        </p:nvPicPr>
        <p:blipFill>
          <a:blip r:embed="rId3"/>
          <a:stretch>
            <a:fillRect/>
          </a:stretch>
        </p:blipFill>
        <p:spPr bwMode="auto">
          <a:xfrm>
            <a:off x="457200" y="3429000"/>
            <a:ext cx="8224781" cy="2971800"/>
          </a:xfrm>
          <a:prstGeom prst="rect">
            <a:avLst/>
          </a:prstGeom>
          <a:noFill/>
          <a:ln w="9525">
            <a:noFill/>
            <a:miter lim="800000"/>
            <a:headEnd/>
            <a:tailEnd/>
          </a:ln>
        </p:spPr>
      </p:pic>
    </p:spTree>
  </p:cSld>
  <p:clrMapOvr>
    <a:masterClrMapping/>
  </p:clrMapOvr>
  <p:transition spd="med">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Disk Cache</a:t>
            </a:r>
            <a:endParaRPr lang="en-US" dirty="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457200" y="1981200"/>
            <a:ext cx="8001000" cy="4191000"/>
          </a:xfrm>
        </p:spPr>
        <p:txBody>
          <a:bodyPr>
            <a:normAutofit/>
          </a:bodyPr>
          <a:lstStyle/>
          <a:p>
            <a:r>
              <a:rPr lang="en-US" sz="1800" i="1" dirty="0" smtClean="0"/>
              <a:t>Cache memory </a:t>
            </a:r>
            <a:r>
              <a:rPr lang="en-US" sz="1800" dirty="0" smtClean="0"/>
              <a:t> is used to apply to a memory that is smaller and faster than main memory and that is interposed between main memory and the processor</a:t>
            </a:r>
          </a:p>
          <a:p>
            <a:r>
              <a:rPr lang="en-US" sz="1800" dirty="0" smtClean="0"/>
              <a:t>Reduces average memory access time by exploiting the principle of locality</a:t>
            </a:r>
          </a:p>
          <a:p>
            <a:r>
              <a:rPr lang="en-US" sz="1800" i="1" dirty="0" smtClean="0"/>
              <a:t>Disk cache </a:t>
            </a:r>
            <a:r>
              <a:rPr lang="en-US" sz="1800" dirty="0" smtClean="0"/>
              <a:t>is a buffer in main memory for disk sectors</a:t>
            </a:r>
          </a:p>
          <a:p>
            <a:r>
              <a:rPr lang="en-US" sz="1800" dirty="0" smtClean="0"/>
              <a:t>Contains a copy of some of the sectors on the disk</a:t>
            </a:r>
            <a:endParaRPr lang="en-NZ" sz="1800" i="1" dirty="0" smtClean="0"/>
          </a:p>
        </p:txBody>
      </p:sp>
      <p:graphicFrame>
        <p:nvGraphicFramePr>
          <p:cNvPr id="4" name="Diagram 3"/>
          <p:cNvGraphicFramePr/>
          <p:nvPr/>
        </p:nvGraphicFramePr>
        <p:xfrm>
          <a:off x="914400" y="4419600"/>
          <a:ext cx="7467600" cy="2082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Least Recently Used </a:t>
            </a:r>
            <a:b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br>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(LRU)</a:t>
            </a:r>
            <a:endParaRPr lang="en-US" dirty="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685800" y="2286000"/>
            <a:ext cx="7772400" cy="3962400"/>
          </a:xfrm>
        </p:spPr>
        <p:txBody>
          <a:bodyPr/>
          <a:lstStyle/>
          <a:p>
            <a:r>
              <a:rPr lang="en-US" dirty="0" smtClean="0"/>
              <a:t>Most commonly used algorithm that deals with the design issue of replacement strategy</a:t>
            </a:r>
          </a:p>
          <a:p>
            <a:r>
              <a:rPr lang="en-US" dirty="0" smtClean="0"/>
              <a:t>The block that has been in the cache the longest with no reference to it is replaced</a:t>
            </a:r>
          </a:p>
          <a:p>
            <a:r>
              <a:rPr lang="en-US" dirty="0" smtClean="0"/>
              <a:t>A stack of pointers reference the cache</a:t>
            </a:r>
          </a:p>
          <a:p>
            <a:pPr lvl="1"/>
            <a:r>
              <a:rPr lang="en-US" dirty="0" smtClean="0"/>
              <a:t>most recently referenced block is on the top of the stack</a:t>
            </a:r>
          </a:p>
          <a:p>
            <a:pPr lvl="1"/>
            <a:r>
              <a:rPr lang="en-US" dirty="0" smtClean="0"/>
              <a:t>when a block is referenced or brought into the cache, it is placed on the top of the stack</a:t>
            </a:r>
          </a:p>
          <a:p>
            <a:endParaRPr lang="en-US" dirty="0"/>
          </a:p>
        </p:txBody>
      </p:sp>
      <p:pic>
        <p:nvPicPr>
          <p:cNvPr id="4" name="Picture 3"/>
          <p:cNvPicPr>
            <a:picLocks noChangeAspect="1"/>
          </p:cNvPicPr>
          <p:nvPr/>
        </p:nvPicPr>
        <p:blipFill>
          <a:blip r:embed="rId3"/>
          <a:stretch>
            <a:fillRect/>
          </a:stretch>
        </p:blipFill>
        <p:spPr>
          <a:xfrm>
            <a:off x="0" y="5257800"/>
            <a:ext cx="1802674" cy="1752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10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
                                        <p:tgtEl>
                                          <p:spTgt spid="3">
                                            <p:txEl>
                                              <p:pRg st="3" end="3"/>
                                            </p:txEl>
                                          </p:spTgt>
                                        </p:tgtEl>
                                      </p:cBhvr>
                                    </p:animEffect>
                                    <p:anim calcmode="lin" valueType="num">
                                      <p:cBhvr>
                                        <p:cTn id="8" dur="4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3" end="3"/>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grpId="0" nodeType="withEffect">
                                  <p:stCondLst>
                                    <p:cond delay="140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
                                        <p:tgtEl>
                                          <p:spTgt spid="3">
                                            <p:txEl>
                                              <p:pRg st="4" end="4"/>
                                            </p:txEl>
                                          </p:spTgt>
                                        </p:tgtEl>
                                      </p:cBhvr>
                                    </p:animEffect>
                                    <p:anim calcmode="lin" valueType="num">
                                      <p:cBhvr>
                                        <p:cTn id="15" dur="4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400" fill="hold"/>
                                        <p:tgtEl>
                                          <p:spTgt spid="3">
                                            <p:txEl>
                                              <p:pRg st="4" end="4"/>
                                            </p:txEl>
                                          </p:spTgt>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3">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3">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Least Frequently Used (LFU)</a:t>
            </a:r>
            <a:endParaRPr lang="en-US" dirty="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685800" y="2286000"/>
            <a:ext cx="7848600" cy="3840163"/>
          </a:xfrm>
        </p:spPr>
        <p:txBody>
          <a:bodyPr/>
          <a:lstStyle/>
          <a:p>
            <a:pPr>
              <a:buClr>
                <a:srgbClr val="660066"/>
              </a:buClr>
            </a:pPr>
            <a:r>
              <a:rPr lang="en-US" dirty="0" smtClean="0"/>
              <a:t>The block that has experienced the fewest references is replaced</a:t>
            </a:r>
          </a:p>
          <a:p>
            <a:pPr>
              <a:buClr>
                <a:srgbClr val="660066"/>
              </a:buClr>
            </a:pPr>
            <a:r>
              <a:rPr lang="en-US" dirty="0" smtClean="0"/>
              <a:t>A counter is associated with each block</a:t>
            </a:r>
          </a:p>
          <a:p>
            <a:pPr>
              <a:buClr>
                <a:srgbClr val="660066"/>
              </a:buClr>
            </a:pPr>
            <a:r>
              <a:rPr lang="en-US" dirty="0" smtClean="0"/>
              <a:t>Counter is incremented each time block is accessed</a:t>
            </a:r>
          </a:p>
          <a:p>
            <a:pPr>
              <a:buClr>
                <a:srgbClr val="660066"/>
              </a:buClr>
            </a:pPr>
            <a:r>
              <a:rPr lang="en-NZ" dirty="0" smtClean="0"/>
              <a:t>When replacement is required, the block with the smallest count is selected</a:t>
            </a:r>
            <a:endParaRPr lang="en-US" dirty="0" smtClean="0"/>
          </a:p>
        </p:txBody>
      </p:sp>
      <p:pic>
        <p:nvPicPr>
          <p:cNvPr id="4" name="Picture 3"/>
          <p:cNvPicPr>
            <a:picLocks noChangeAspect="1"/>
          </p:cNvPicPr>
          <p:nvPr/>
        </p:nvPicPr>
        <p:blipFill>
          <a:blip r:embed="rId3"/>
          <a:stretch>
            <a:fillRect/>
          </a:stretch>
        </p:blipFill>
        <p:spPr>
          <a:xfrm>
            <a:off x="4191000" y="5410200"/>
            <a:ext cx="1484475" cy="992124"/>
          </a:xfrm>
          <a:prstGeom prst="rect">
            <a:avLst/>
          </a:prstGeom>
        </p:spPr>
      </p:pic>
      <p:pic>
        <p:nvPicPr>
          <p:cNvPr id="6" name="Picture 5"/>
          <p:cNvPicPr>
            <a:picLocks noChangeAspect="1"/>
          </p:cNvPicPr>
          <p:nvPr/>
        </p:nvPicPr>
        <p:blipFill>
          <a:blip r:embed="rId4"/>
          <a:stretch>
            <a:fillRect/>
          </a:stretch>
        </p:blipFill>
        <p:spPr>
          <a:xfrm>
            <a:off x="3124200" y="4648200"/>
            <a:ext cx="1612900" cy="1143000"/>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153400" cy="762000"/>
          </a:xfrm>
        </p:spPr>
        <p:txBody>
          <a:bodyPr/>
          <a:lstStyle/>
          <a:p>
            <a:r>
              <a:rPr lang="en-US" sz="4400" dirty="0" smtClean="0">
                <a:solidFill>
                  <a:srgbClr val="660066"/>
                </a:solidFill>
                <a:effectLst>
                  <a:outerShdw blurRad="50800" dist="38100" dir="2700000" algn="tl" rotWithShape="0">
                    <a:prstClr val="black">
                      <a:alpha val="40000"/>
                    </a:prstClr>
                  </a:outerShdw>
                </a:effectLst>
              </a:rPr>
              <a:t>Frequency-Based Replacement</a:t>
            </a:r>
            <a:endParaRPr lang="en-US" sz="4400" dirty="0">
              <a:solidFill>
                <a:srgbClr val="660066"/>
              </a:solidFill>
              <a:effectLst>
                <a:outerShdw blurRad="50800" dist="38100" dir="2700000" algn="tl" rotWithShape="0">
                  <a:prstClr val="black">
                    <a:alpha val="40000"/>
                  </a:prstClr>
                </a:outerShdw>
              </a:effectLst>
            </a:endParaRPr>
          </a:p>
        </p:txBody>
      </p:sp>
      <p:pic>
        <p:nvPicPr>
          <p:cNvPr id="4" name="Content Placeholder 3" descr="Fig11_09a.gif"/>
          <p:cNvPicPr>
            <a:picLocks noGrp="1" noChangeAspect="1"/>
          </p:cNvPicPr>
          <p:nvPr>
            <p:ph idx="1"/>
          </p:nvPr>
        </p:nvPicPr>
        <p:blipFill>
          <a:blip r:embed="rId3"/>
          <a:srcRect t="-99766" b="-99766"/>
          <a:stretch>
            <a:fillRect/>
          </a:stretch>
        </p:blipFill>
        <p:spPr>
          <a:xfrm>
            <a:off x="457200" y="-914400"/>
            <a:ext cx="5334000" cy="7467600"/>
          </a:xfrm>
        </p:spPr>
      </p:pic>
      <p:pic>
        <p:nvPicPr>
          <p:cNvPr id="5" name="Picture 4" descr="Fig11_09b.gif"/>
          <p:cNvPicPr>
            <a:picLocks noChangeAspect="1"/>
          </p:cNvPicPr>
          <p:nvPr/>
        </p:nvPicPr>
        <p:blipFill>
          <a:blip r:embed="rId4"/>
          <a:stretch>
            <a:fillRect/>
          </a:stretch>
        </p:blipFill>
        <p:spPr>
          <a:xfrm>
            <a:off x="1528762" y="4267200"/>
            <a:ext cx="7251970" cy="2209800"/>
          </a:xfrm>
          <a:prstGeom prst="rect">
            <a:avLst/>
          </a:prstGeom>
        </p:spPr>
      </p:pic>
    </p:spTree>
  </p:cSld>
  <p:clrMapOvr>
    <a:masterClrMapping/>
  </p:clrMapOvr>
  <p:transition spd="med">
    <p:strips dir="l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181600"/>
            <a:ext cx="4167188" cy="1323975"/>
          </a:xfrm>
        </p:spPr>
        <p:txBody>
          <a:bodyPr/>
          <a:lstStyle/>
          <a:p>
            <a:pPr algn="ctr"/>
            <a:r>
              <a:rPr lang="en-US" sz="4400" dirty="0" smtClean="0">
                <a:solidFill>
                  <a:srgbClr val="660066"/>
                </a:solidFill>
              </a:rPr>
              <a:t>Disk Cache </a:t>
            </a:r>
            <a:br>
              <a:rPr lang="en-US" sz="4400" dirty="0" smtClean="0">
                <a:solidFill>
                  <a:srgbClr val="660066"/>
                </a:solidFill>
              </a:rPr>
            </a:br>
            <a:r>
              <a:rPr lang="en-US" sz="4400" dirty="0" smtClean="0">
                <a:solidFill>
                  <a:srgbClr val="660066"/>
                </a:solidFill>
              </a:rPr>
              <a:t>Performance</a:t>
            </a:r>
            <a:endParaRPr lang="en-US" sz="4400" dirty="0">
              <a:solidFill>
                <a:srgbClr val="660066"/>
              </a:solidFill>
            </a:endParaRPr>
          </a:p>
        </p:txBody>
      </p:sp>
      <p:pic>
        <p:nvPicPr>
          <p:cNvPr id="4" name="Content Placeholder 3" descr="Fig11_10.gif"/>
          <p:cNvPicPr>
            <a:picLocks noGrp="1" noChangeAspect="1"/>
          </p:cNvPicPr>
          <p:nvPr>
            <p:ph idx="4294967295"/>
          </p:nvPr>
        </p:nvPicPr>
        <p:blipFill>
          <a:blip r:embed="rId3"/>
          <a:stretch>
            <a:fillRect/>
          </a:stretch>
        </p:blipFill>
        <p:spPr>
          <a:xfrm>
            <a:off x="381000" y="609600"/>
            <a:ext cx="4178300" cy="3581400"/>
          </a:xfrm>
        </p:spPr>
      </p:pic>
      <p:pic>
        <p:nvPicPr>
          <p:cNvPr id="5" name="Content Placeholder 3" descr="Fig11_11.gif"/>
          <p:cNvPicPr>
            <a:picLocks noChangeAspect="1"/>
          </p:cNvPicPr>
          <p:nvPr/>
        </p:nvPicPr>
        <p:blipFill>
          <a:blip r:embed="rId4"/>
          <a:stretch>
            <a:fillRect/>
          </a:stretch>
        </p:blipFill>
        <p:spPr bwMode="auto">
          <a:xfrm>
            <a:off x="4572000" y="3200400"/>
            <a:ext cx="4190271" cy="3200400"/>
          </a:xfrm>
          <a:prstGeom prst="rect">
            <a:avLst/>
          </a:prstGeom>
          <a:noFill/>
          <a:ln w="9525">
            <a:noFill/>
            <a:miter lim="800000"/>
            <a:headEnd/>
            <a:tailEnd/>
          </a:ln>
        </p:spPr>
      </p:pic>
      <p:sp>
        <p:nvSpPr>
          <p:cNvPr id="6" name="Rectangle 5"/>
          <p:cNvSpPr/>
          <p:nvPr/>
        </p:nvSpPr>
        <p:spPr>
          <a:xfrm>
            <a:off x="1143000" y="4343400"/>
            <a:ext cx="1676400" cy="782265"/>
          </a:xfrm>
          <a:prstGeom prst="rect">
            <a:avLst/>
          </a:prstGeom>
        </p:spPr>
        <p:txBody>
          <a:bodyPr wrap="square">
            <a:spAutoFit/>
          </a:bodyPr>
          <a:lstStyle/>
          <a:p>
            <a:pPr algn="ctr">
              <a:lnSpc>
                <a:spcPts val="5400"/>
              </a:lnSpc>
            </a:pPr>
            <a:r>
              <a:rPr lang="en-US" sz="4400" dirty="0" smtClean="0">
                <a:solidFill>
                  <a:srgbClr val="660066"/>
                </a:solidFill>
                <a:effectLst>
                  <a:outerShdw blurRad="50800" dist="38100" dir="2700000" algn="tl" rotWithShape="0">
                    <a:prstClr val="black">
                      <a:alpha val="40000"/>
                    </a:prstClr>
                  </a:outerShdw>
                </a:effectLst>
                <a:latin typeface="+mj-lt"/>
                <a:ea typeface="+mj-ea"/>
                <a:cs typeface="+mj-cs"/>
              </a:rPr>
              <a:t>LRU</a:t>
            </a:r>
          </a:p>
        </p:txBody>
      </p:sp>
      <p:sp>
        <p:nvSpPr>
          <p:cNvPr id="7" name="TextBox 6"/>
          <p:cNvSpPr txBox="1"/>
          <p:nvPr/>
        </p:nvSpPr>
        <p:spPr>
          <a:xfrm>
            <a:off x="4800600" y="1295400"/>
            <a:ext cx="3916457" cy="1323439"/>
          </a:xfrm>
          <a:prstGeom prst="rect">
            <a:avLst/>
          </a:prstGeom>
          <a:noFill/>
        </p:spPr>
        <p:txBody>
          <a:bodyPr wrap="none" rtlCol="0">
            <a:spAutoFit/>
          </a:bodyPr>
          <a:lstStyle/>
          <a:p>
            <a:r>
              <a:rPr lang="en-US" sz="4000" dirty="0" smtClean="0">
                <a:solidFill>
                  <a:srgbClr val="660066"/>
                </a:solidFill>
                <a:effectLst>
                  <a:outerShdw blurRad="50800" dist="38100" dir="2700000" algn="tl" rotWithShape="0">
                    <a:prstClr val="black">
                      <a:alpha val="40000"/>
                    </a:prstClr>
                  </a:outerShdw>
                </a:effectLst>
                <a:latin typeface="+mj-lt"/>
                <a:ea typeface="+mj-ea"/>
                <a:cs typeface="+mj-cs"/>
              </a:rPr>
              <a:t>Frequency-Based </a:t>
            </a:r>
          </a:p>
          <a:p>
            <a:r>
              <a:rPr lang="en-US" sz="4000" dirty="0" smtClean="0">
                <a:solidFill>
                  <a:srgbClr val="660066"/>
                </a:solidFill>
                <a:effectLst>
                  <a:outerShdw blurRad="50800" dist="38100" dir="2700000" algn="tl" rotWithShape="0">
                    <a:prstClr val="black">
                      <a:alpha val="40000"/>
                    </a:prstClr>
                  </a:outerShdw>
                </a:effectLst>
                <a:latin typeface="+mj-lt"/>
                <a:ea typeface="+mj-ea"/>
                <a:cs typeface="+mj-cs"/>
              </a:rPr>
              <a:t>Replacement</a:t>
            </a:r>
          </a:p>
        </p:txBody>
      </p:sp>
    </p:spTree>
  </p:cSld>
  <p:clrMapOvr>
    <a:masterClrMapping/>
  </p:clrMapOvr>
  <p:transition spd="med">
    <p:strips/>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304800" y="1143000"/>
            <a:ext cx="3429000" cy="1524000"/>
          </a:xfrm>
        </p:spPr>
        <p:txBody>
          <a:bodyPr/>
          <a:lstStyle/>
          <a:p>
            <a:pPr algn="ctr"/>
            <a:r>
              <a:rPr lang="en-US" sz="4400" dirty="0" smtClean="0">
                <a:solidFill>
                  <a:srgbClr val="660066"/>
                </a:solidFill>
              </a:rPr>
              <a:t>UNIX SVR4 </a:t>
            </a:r>
            <a:br>
              <a:rPr lang="en-US" sz="4400" dirty="0" smtClean="0">
                <a:solidFill>
                  <a:srgbClr val="660066"/>
                </a:solidFill>
              </a:rPr>
            </a:br>
            <a:r>
              <a:rPr lang="en-US" sz="4400" dirty="0" smtClean="0">
                <a:solidFill>
                  <a:srgbClr val="660066"/>
                </a:solidFill>
              </a:rPr>
              <a:t>I/O</a:t>
            </a:r>
          </a:p>
        </p:txBody>
      </p:sp>
      <p:sp>
        <p:nvSpPr>
          <p:cNvPr id="4" name="Content Placeholder 3"/>
          <p:cNvSpPr>
            <a:spLocks noGrp="1"/>
          </p:cNvSpPr>
          <p:nvPr>
            <p:ph idx="4294967295"/>
          </p:nvPr>
        </p:nvSpPr>
        <p:spPr>
          <a:xfrm>
            <a:off x="381000" y="3352800"/>
            <a:ext cx="3429000" cy="4373563"/>
          </a:xfrm>
        </p:spPr>
        <p:txBody>
          <a:bodyPr>
            <a:normAutofit/>
          </a:bodyPr>
          <a:lstStyle/>
          <a:p>
            <a:r>
              <a:rPr lang="en-US" dirty="0" smtClean="0"/>
              <a:t>Two types of I/O</a:t>
            </a:r>
          </a:p>
          <a:p>
            <a:pPr marL="627063" lvl="1" indent="-288925"/>
            <a:r>
              <a:rPr lang="en-US" sz="2000" dirty="0" smtClean="0"/>
              <a:t>Buffered</a:t>
            </a:r>
          </a:p>
          <a:p>
            <a:pPr marL="1033463" lvl="2" indent="-238125"/>
            <a:r>
              <a:rPr lang="en-US" sz="2000" dirty="0" smtClean="0"/>
              <a:t>system buffer caches</a:t>
            </a:r>
          </a:p>
          <a:p>
            <a:pPr marL="1033463" lvl="2" indent="-238125"/>
            <a:r>
              <a:rPr lang="en-US" sz="2000" dirty="0" smtClean="0"/>
              <a:t>character queues</a:t>
            </a:r>
          </a:p>
          <a:p>
            <a:pPr marL="627063" lvl="1" indent="-288925"/>
            <a:r>
              <a:rPr lang="en-US" sz="2000" dirty="0" smtClean="0"/>
              <a:t>Unbuffered</a:t>
            </a:r>
          </a:p>
        </p:txBody>
      </p:sp>
      <p:pic>
        <p:nvPicPr>
          <p:cNvPr id="7" name="Picture 6" descr="Fig11_12.gif"/>
          <p:cNvPicPr>
            <a:picLocks noChangeAspect="1"/>
          </p:cNvPicPr>
          <p:nvPr/>
        </p:nvPicPr>
        <p:blipFill>
          <a:blip r:embed="rId3"/>
          <a:stretch>
            <a:fillRect/>
          </a:stretch>
        </p:blipFill>
        <p:spPr>
          <a:xfrm>
            <a:off x="3830148" y="762000"/>
            <a:ext cx="4827208" cy="5562601"/>
          </a:xfrm>
          <a:prstGeom prst="rect">
            <a:avLst/>
          </a:prstGeom>
        </p:spPr>
      </p:pic>
    </p:spTree>
  </p:cSld>
  <p:clrMapOvr>
    <a:masterClrMapping/>
  </p:clrMapOvr>
  <p:transition spd="med">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09600"/>
            <a:ext cx="2590800" cy="2057400"/>
          </a:xfrm>
        </p:spPr>
        <p:txBody>
          <a:bodyPr/>
          <a:lstStyle/>
          <a:p>
            <a:pPr algn="ctr" fontAlgn="base">
              <a:spcAft>
                <a:spcPct val="0"/>
              </a:spcAft>
            </a:pPr>
            <a:r>
              <a:rPr lang="en-US" sz="5400" dirty="0" smtClean="0">
                <a:solidFill>
                  <a:srgbClr val="660066"/>
                </a:solidFill>
              </a:rPr>
              <a:t>Buffer Cache</a:t>
            </a:r>
            <a:endParaRPr lang="en-US" sz="5400" dirty="0">
              <a:solidFill>
                <a:srgbClr val="660066"/>
              </a:solidFill>
            </a:endParaRPr>
          </a:p>
        </p:txBody>
      </p:sp>
      <p:sp>
        <p:nvSpPr>
          <p:cNvPr id="5" name="Content Placeholder 4"/>
          <p:cNvSpPr>
            <a:spLocks noGrp="1"/>
          </p:cNvSpPr>
          <p:nvPr>
            <p:ph idx="4294967295"/>
          </p:nvPr>
        </p:nvSpPr>
        <p:spPr>
          <a:xfrm>
            <a:off x="457200" y="3048000"/>
            <a:ext cx="2819400" cy="4953000"/>
          </a:xfrm>
        </p:spPr>
        <p:txBody>
          <a:bodyPr>
            <a:normAutofit/>
          </a:bodyPr>
          <a:lstStyle/>
          <a:p>
            <a:r>
              <a:rPr lang="en-NZ" sz="2200" dirty="0" smtClean="0"/>
              <a:t>Three lists are maintained:</a:t>
            </a:r>
          </a:p>
          <a:p>
            <a:pPr marL="744538" lvl="1" indent="-338138"/>
            <a:r>
              <a:rPr lang="en-NZ" sz="2200" dirty="0" smtClean="0"/>
              <a:t>free list</a:t>
            </a:r>
          </a:p>
          <a:p>
            <a:pPr marL="744538" lvl="1" indent="-338138"/>
            <a:r>
              <a:rPr lang="en-NZ" sz="2200" dirty="0" smtClean="0"/>
              <a:t>device list</a:t>
            </a:r>
          </a:p>
          <a:p>
            <a:pPr marL="744538" lvl="1" indent="-338138"/>
            <a:r>
              <a:rPr lang="en-NZ" sz="2200" dirty="0" smtClean="0"/>
              <a:t>driver I/O queue</a:t>
            </a:r>
            <a:endParaRPr lang="en-NZ" sz="2200" dirty="0"/>
          </a:p>
        </p:txBody>
      </p:sp>
      <p:pic>
        <p:nvPicPr>
          <p:cNvPr id="6" name="Content Placeholder 3" descr="Fig11_13.gif"/>
          <p:cNvPicPr>
            <a:picLocks noChangeAspect="1"/>
          </p:cNvPicPr>
          <p:nvPr/>
        </p:nvPicPr>
        <p:blipFill>
          <a:blip r:embed="rId3"/>
          <a:stretch>
            <a:fillRect/>
          </a:stretch>
        </p:blipFill>
        <p:spPr bwMode="auto">
          <a:xfrm>
            <a:off x="3352800" y="838200"/>
            <a:ext cx="5256941" cy="5494499"/>
          </a:xfrm>
          <a:prstGeom prst="rect">
            <a:avLst/>
          </a:prstGeom>
          <a:noFill/>
          <a:ln w="9525">
            <a:noFill/>
            <a:miter lim="800000"/>
            <a:headEnd/>
            <a:tailEnd/>
          </a:ln>
        </p:spPr>
      </p:pic>
    </p:spTree>
  </p:cSld>
  <p:clrMapOvr>
    <a:masterClrMapping/>
  </p:clrMapOvr>
  <p:transition spd="med">
    <p:strips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4978401" cy="1323041"/>
          </a:xfrm>
        </p:spPr>
        <p:txBody>
          <a:bodyPr/>
          <a:lstStyle/>
          <a:p>
            <a:r>
              <a:rPr lang="en-NZ" dirty="0" smtClean="0">
                <a:ln>
                  <a:solidFill>
                    <a:schemeClr val="accent1">
                      <a:lumMod val="75000"/>
                    </a:schemeClr>
                  </a:solidFill>
                </a:ln>
                <a:solidFill>
                  <a:srgbClr val="660066"/>
                </a:solidFill>
              </a:rPr>
              <a:t>Character Queue</a:t>
            </a:r>
            <a:endParaRPr lang="en-NZ" dirty="0">
              <a:ln>
                <a:solidFill>
                  <a:schemeClr val="accent1">
                    <a:lumMod val="75000"/>
                  </a:schemeClr>
                </a:solidFill>
              </a:ln>
              <a:solidFill>
                <a:srgbClr val="660066"/>
              </a:solidFill>
            </a:endParaRPr>
          </a:p>
        </p:txBody>
      </p:sp>
      <p:graphicFrame>
        <p:nvGraphicFramePr>
          <p:cNvPr id="5" name="Content Placeholder 4"/>
          <p:cNvGraphicFramePr>
            <a:graphicFrameLocks noGrp="1"/>
          </p:cNvGraphicFramePr>
          <p:nvPr>
            <p:ph idx="4294967295"/>
          </p:nvPr>
        </p:nvGraphicFramePr>
        <p:xfrm>
          <a:off x="609600" y="2209800"/>
          <a:ext cx="7924800" cy="4038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685800"/>
            <a:ext cx="4038600" cy="717332"/>
          </a:xfrm>
        </p:spPr>
        <p:txBody>
          <a:bodyPr/>
          <a:lstStyle/>
          <a:p>
            <a:r>
              <a:rPr lang="en-US" sz="4800" b="1"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Data Rates</a:t>
            </a:r>
            <a:endParaRPr lang="en-US" sz="4800" b="1" dirty="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endParaRPr>
          </a:p>
        </p:txBody>
      </p:sp>
      <p:pic>
        <p:nvPicPr>
          <p:cNvPr id="4" name="Content Placeholder 3" descr="Fig11_01.gif"/>
          <p:cNvPicPr>
            <a:picLocks noChangeAspect="1"/>
          </p:cNvPicPr>
          <p:nvPr/>
        </p:nvPicPr>
        <p:blipFill>
          <a:blip r:embed="rId3"/>
          <a:stretch>
            <a:fillRect/>
          </a:stretch>
        </p:blipFill>
        <p:spPr bwMode="auto">
          <a:xfrm>
            <a:off x="1219201" y="1615414"/>
            <a:ext cx="6858000" cy="4822409"/>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rot="20987816">
            <a:off x="681948" y="758149"/>
            <a:ext cx="896937" cy="896937"/>
          </a:xfrm>
          <a:prstGeom prst="rect">
            <a:avLst/>
          </a:prstGeom>
        </p:spPr>
      </p:pic>
    </p:spTree>
  </p:cSld>
  <p:clrMapOvr>
    <a:masterClrMapping/>
  </p:clrMapOvr>
  <p:transition spd="med">
    <p:strips dir="l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724400" cy="1323041"/>
          </a:xfrm>
        </p:spPr>
        <p:txBody>
          <a:bodyPr/>
          <a:lstStyle/>
          <a:p>
            <a:r>
              <a:rPr lang="en-NZ" dirty="0" smtClean="0">
                <a:ln>
                  <a:solidFill>
                    <a:schemeClr val="accent1">
                      <a:lumMod val="75000"/>
                    </a:schemeClr>
                  </a:solidFill>
                </a:ln>
                <a:solidFill>
                  <a:srgbClr val="660066"/>
                </a:solidFill>
              </a:rPr>
              <a:t>Unbuffered I/O</a:t>
            </a:r>
            <a:endParaRPr lang="en-NZ"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209800"/>
            <a:ext cx="8001000" cy="4114800"/>
          </a:xfrm>
        </p:spPr>
        <p:txBody>
          <a:bodyPr/>
          <a:lstStyle/>
          <a:p>
            <a:pPr>
              <a:buClr>
                <a:srgbClr val="660066"/>
              </a:buClr>
            </a:pPr>
            <a:r>
              <a:rPr lang="en-NZ" dirty="0" smtClean="0"/>
              <a:t>Is simply DMA between device and process space</a:t>
            </a:r>
          </a:p>
          <a:p>
            <a:pPr>
              <a:buClr>
                <a:srgbClr val="660066"/>
              </a:buClr>
            </a:pPr>
            <a:r>
              <a:rPr lang="en-NZ" dirty="0" smtClean="0"/>
              <a:t>Is always the fastest method for a process to perform I/O</a:t>
            </a:r>
          </a:p>
          <a:p>
            <a:pPr>
              <a:buClr>
                <a:srgbClr val="660066"/>
              </a:buClr>
            </a:pPr>
            <a:r>
              <a:rPr lang="en-NZ" dirty="0" smtClean="0"/>
              <a:t>Process is locked in main memory and cannot be swapped out</a:t>
            </a:r>
          </a:p>
          <a:p>
            <a:pPr>
              <a:buClr>
                <a:srgbClr val="660066"/>
              </a:buClr>
            </a:pPr>
            <a:r>
              <a:rPr lang="en-NZ" dirty="0" smtClean="0"/>
              <a:t>I/O device is tied up with the process for the                               duration of the transfer making it unavailable                                          for other processes</a:t>
            </a:r>
          </a:p>
        </p:txBody>
      </p:sp>
      <p:pic>
        <p:nvPicPr>
          <p:cNvPr id="4" name="Picture 3"/>
          <p:cNvPicPr>
            <a:picLocks noChangeAspect="1"/>
          </p:cNvPicPr>
          <p:nvPr/>
        </p:nvPicPr>
        <p:blipFill>
          <a:blip r:embed="rId3"/>
          <a:stretch>
            <a:fillRect/>
          </a:stretch>
        </p:blipFill>
        <p:spPr>
          <a:xfrm>
            <a:off x="6553200" y="3962400"/>
            <a:ext cx="2362200" cy="2508504"/>
          </a:xfrm>
          <a:prstGeom prst="rect">
            <a:avLst/>
          </a:prstGeo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04800"/>
            <a:ext cx="7367588" cy="1323975"/>
          </a:xfrm>
        </p:spPr>
        <p:txBody>
          <a:bodyPr/>
          <a:lstStyle/>
          <a:p>
            <a:r>
              <a:rPr lang="en-NZ" sz="5400" dirty="0" smtClean="0">
                <a:solidFill>
                  <a:srgbClr val="660066"/>
                </a:solidFill>
              </a:rPr>
              <a:t>Device I/O in UNIX</a:t>
            </a:r>
            <a:endParaRPr lang="en-NZ" sz="5400" dirty="0">
              <a:solidFill>
                <a:srgbClr val="660066"/>
              </a:solidFill>
            </a:endParaRPr>
          </a:p>
        </p:txBody>
      </p:sp>
      <p:graphicFrame>
        <p:nvGraphicFramePr>
          <p:cNvPr id="136194" name="Object 2"/>
          <p:cNvGraphicFramePr>
            <a:graphicFrameLocks noChangeAspect="1"/>
          </p:cNvGraphicFramePr>
          <p:nvPr/>
        </p:nvGraphicFramePr>
        <p:xfrm>
          <a:off x="838200" y="1769949"/>
          <a:ext cx="7543800" cy="4561001"/>
        </p:xfrm>
        <a:graphic>
          <a:graphicData uri="http://schemas.openxmlformats.org/presentationml/2006/ole">
            <p:oleObj spid="_x0000_s136194" name="Document" r:id="rId4" imgW="6070600" imgH="3670300" progId="Word.Document.12">
              <p:embed/>
            </p:oleObj>
          </a:graphicData>
        </a:graphic>
      </p:graphicFrame>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1"/>
            <a:ext cx="7824788" cy="1295400"/>
          </a:xfrm>
        </p:spPr>
        <p:txBody>
          <a:bodyPr/>
          <a:lstStyle/>
          <a:p>
            <a:pPr algn="l"/>
            <a:r>
              <a:rPr lang="en-US" dirty="0" smtClean="0">
                <a:ln>
                  <a:solidFill>
                    <a:schemeClr val="accent1">
                      <a:lumMod val="75000"/>
                    </a:schemeClr>
                  </a:solidFill>
                </a:ln>
                <a:solidFill>
                  <a:srgbClr val="660066"/>
                </a:solidFill>
              </a:rPr>
              <a:t>Linux I/O</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209800"/>
            <a:ext cx="8001000" cy="4038600"/>
          </a:xfrm>
        </p:spPr>
        <p:txBody>
          <a:bodyPr/>
          <a:lstStyle/>
          <a:p>
            <a:pPr>
              <a:buClr>
                <a:srgbClr val="660066"/>
              </a:buClr>
            </a:pPr>
            <a:r>
              <a:rPr lang="en-US" dirty="0" smtClean="0"/>
              <a:t>Very similar to other UNIX implementation</a:t>
            </a:r>
          </a:p>
          <a:p>
            <a:pPr>
              <a:buClr>
                <a:srgbClr val="660066"/>
              </a:buClr>
            </a:pPr>
            <a:r>
              <a:rPr lang="en-US" dirty="0" smtClean="0"/>
              <a:t>Associates a special file with each I/O device driver</a:t>
            </a:r>
          </a:p>
          <a:p>
            <a:pPr>
              <a:buClr>
                <a:srgbClr val="660066"/>
              </a:buClr>
            </a:pPr>
            <a:r>
              <a:rPr lang="en-US" dirty="0" smtClean="0"/>
              <a:t>Block, character, and network devices are recognized</a:t>
            </a:r>
          </a:p>
          <a:p>
            <a:pPr>
              <a:buClr>
                <a:srgbClr val="660066"/>
              </a:buClr>
            </a:pPr>
            <a:r>
              <a:rPr lang="en-US" dirty="0" smtClean="0"/>
              <a:t>Default disk scheduler in Linux 2.4 is the Linux Elevator</a:t>
            </a:r>
          </a:p>
        </p:txBody>
      </p:sp>
      <p:graphicFrame>
        <p:nvGraphicFramePr>
          <p:cNvPr id="4" name="Diagram 3"/>
          <p:cNvGraphicFramePr/>
          <p:nvPr/>
        </p:nvGraphicFramePr>
        <p:xfrm>
          <a:off x="1524000" y="4343400"/>
          <a:ext cx="6096000" cy="2184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2819400" cy="1295400"/>
          </a:xfrm>
        </p:spPr>
        <p:txBody>
          <a:bodyPr/>
          <a:lstStyle/>
          <a:p>
            <a:r>
              <a:rPr lang="en-US" sz="4800" dirty="0" smtClean="0">
                <a:solidFill>
                  <a:srgbClr val="660066"/>
                </a:solidFill>
                <a:effectLst>
                  <a:outerShdw blurRad="50800" dist="38100" dir="2700000" algn="tl" rotWithShape="0">
                    <a:prstClr val="black">
                      <a:alpha val="40000"/>
                    </a:prstClr>
                  </a:outerShdw>
                </a:effectLst>
              </a:rPr>
              <a:t>Deadline Scheduler</a:t>
            </a:r>
          </a:p>
        </p:txBody>
      </p:sp>
      <p:sp>
        <p:nvSpPr>
          <p:cNvPr id="3" name="Content Placeholder 2"/>
          <p:cNvSpPr>
            <a:spLocks noGrp="1"/>
          </p:cNvSpPr>
          <p:nvPr>
            <p:ph idx="1"/>
          </p:nvPr>
        </p:nvSpPr>
        <p:spPr>
          <a:xfrm>
            <a:off x="304800" y="2743200"/>
            <a:ext cx="2743200" cy="3505200"/>
          </a:xfrm>
        </p:spPr>
        <p:txBody>
          <a:bodyPr>
            <a:normAutofit fontScale="77500" lnSpcReduction="20000"/>
          </a:bodyPr>
          <a:lstStyle/>
          <a:p>
            <a:pPr marL="406400" lvl="1" indent="-287338"/>
            <a:r>
              <a:rPr lang="en-US" sz="2588" dirty="0" smtClean="0"/>
              <a:t>Uses three queues:</a:t>
            </a:r>
          </a:p>
          <a:p>
            <a:pPr lvl="2"/>
            <a:r>
              <a:rPr lang="en-US" sz="2588" dirty="0" smtClean="0"/>
              <a:t>incoming requests</a:t>
            </a:r>
          </a:p>
          <a:p>
            <a:pPr lvl="2"/>
            <a:r>
              <a:rPr lang="en-US" sz="2588" dirty="0" smtClean="0"/>
              <a:t>read requests go to the tail of a FIFO queue</a:t>
            </a:r>
          </a:p>
          <a:p>
            <a:pPr lvl="2"/>
            <a:r>
              <a:rPr lang="en-US" sz="2588" dirty="0" smtClean="0"/>
              <a:t>write requests go to the tail of a FIFO queue</a:t>
            </a:r>
          </a:p>
          <a:p>
            <a:pPr marL="457200" lvl="1" indent="-287338"/>
            <a:r>
              <a:rPr lang="en-US" sz="2588" dirty="0" smtClean="0"/>
              <a:t>Each request has an expiration time</a:t>
            </a:r>
          </a:p>
          <a:p>
            <a:endParaRPr lang="en-US" dirty="0"/>
          </a:p>
        </p:txBody>
      </p:sp>
      <p:pic>
        <p:nvPicPr>
          <p:cNvPr id="4" name="Content Placeholder 3" descr="Fig11_14.gif"/>
          <p:cNvPicPr>
            <a:picLocks noChangeAspect="1"/>
          </p:cNvPicPr>
          <p:nvPr/>
        </p:nvPicPr>
        <p:blipFill>
          <a:blip r:embed="rId3"/>
          <a:stretch>
            <a:fillRect/>
          </a:stretch>
        </p:blipFill>
        <p:spPr bwMode="auto">
          <a:xfrm>
            <a:off x="3276600" y="914400"/>
            <a:ext cx="5370341" cy="5377951"/>
          </a:xfrm>
          <a:prstGeom prst="rect">
            <a:avLst/>
          </a:prstGeom>
          <a:noFill/>
          <a:ln w="9525">
            <a:noFill/>
            <a:miter lim="800000"/>
            <a:headEnd/>
            <a:tailEnd/>
          </a:ln>
        </p:spPr>
      </p:pic>
    </p:spTree>
  </p:cSld>
  <p:clrMapOvr>
    <a:masterClrMapping/>
  </p:clrMapOvr>
  <p:transition spd="med">
    <p:strips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6252"/>
            <a:ext cx="8153400" cy="1220147"/>
          </a:xfrm>
        </p:spPr>
        <p:txBody>
          <a:bodyPr/>
          <a:lstStyle/>
          <a:p>
            <a:pPr algn="l"/>
            <a:r>
              <a:rPr lang="en-US" dirty="0" smtClean="0">
                <a:ln>
                  <a:solidFill>
                    <a:schemeClr val="accent1">
                      <a:lumMod val="75000"/>
                    </a:schemeClr>
                  </a:solidFill>
                </a:ln>
                <a:solidFill>
                  <a:srgbClr val="660066"/>
                </a:solidFill>
              </a:rPr>
              <a:t>Anticipatory I/O Scheduler</a:t>
            </a:r>
          </a:p>
        </p:txBody>
      </p:sp>
      <p:sp>
        <p:nvSpPr>
          <p:cNvPr id="3" name="Content Placeholder 2"/>
          <p:cNvSpPr>
            <a:spLocks noGrp="1"/>
          </p:cNvSpPr>
          <p:nvPr>
            <p:ph idx="4294967295"/>
          </p:nvPr>
        </p:nvSpPr>
        <p:spPr>
          <a:xfrm>
            <a:off x="533400" y="2209800"/>
            <a:ext cx="8001000" cy="4114800"/>
          </a:xfrm>
        </p:spPr>
        <p:txBody>
          <a:bodyPr/>
          <a:lstStyle/>
          <a:p>
            <a:r>
              <a:rPr lang="en-US" dirty="0" smtClean="0"/>
              <a:t>Elevator and deadline scheduling </a:t>
            </a:r>
            <a:r>
              <a:rPr lang="en-NZ" dirty="0" smtClean="0"/>
              <a:t>can be counterproductive if there are numerous synchronous read </a:t>
            </a:r>
            <a:r>
              <a:rPr lang="en-NZ" dirty="0" smtClean="0"/>
              <a:t>requests</a:t>
            </a:r>
            <a:endParaRPr lang="en-US" dirty="0" smtClean="0"/>
          </a:p>
          <a:p>
            <a:r>
              <a:rPr lang="en-US" dirty="0" smtClean="0"/>
              <a:t>Is superimposed on the deadline scheduler</a:t>
            </a:r>
          </a:p>
          <a:p>
            <a:r>
              <a:rPr lang="en-US" dirty="0" smtClean="0"/>
              <a:t>When a read request is dispatched, the anticipatory scheduler causes the scheduling system to delay</a:t>
            </a:r>
          </a:p>
          <a:p>
            <a:pPr lvl="2"/>
            <a:r>
              <a:rPr lang="en-US" dirty="0" smtClean="0"/>
              <a:t>there is a good chance that the application that issued the last read request will issue another read request to the same region of the disk</a:t>
            </a:r>
          </a:p>
          <a:p>
            <a:pPr lvl="4"/>
            <a:r>
              <a:rPr lang="en-US" dirty="0" smtClean="0"/>
              <a:t>that request will be serviced immediately</a:t>
            </a:r>
          </a:p>
          <a:p>
            <a:pPr lvl="4"/>
            <a:r>
              <a:rPr lang="en-US" dirty="0" smtClean="0"/>
              <a:t>otherwise the scheduler resumes using the deadline scheduling algorithm</a:t>
            </a:r>
          </a:p>
          <a:p>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5435601" cy="1323041"/>
          </a:xfrm>
        </p:spPr>
        <p:txBody>
          <a:bodyPr/>
          <a:lstStyle/>
          <a:p>
            <a:r>
              <a:rPr lang="en-NZ" dirty="0" smtClean="0">
                <a:ln>
                  <a:solidFill>
                    <a:schemeClr val="accent1">
                      <a:lumMod val="75000"/>
                    </a:schemeClr>
                  </a:solidFill>
                </a:ln>
                <a:solidFill>
                  <a:srgbClr val="660066"/>
                </a:solidFill>
              </a:rPr>
              <a:t>Linux Page Cache</a:t>
            </a:r>
            <a:endParaRPr lang="en-NZ"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09800"/>
            <a:ext cx="7924800" cy="4191000"/>
          </a:xfrm>
        </p:spPr>
        <p:txBody>
          <a:bodyPr/>
          <a:lstStyle/>
          <a:p>
            <a:r>
              <a:rPr lang="en-NZ" dirty="0" smtClean="0"/>
              <a:t>For Linux 2.4 and later there is a single unified page cache for all traffic between disk and main memory</a:t>
            </a:r>
          </a:p>
          <a:p>
            <a:r>
              <a:rPr lang="en-NZ" dirty="0" smtClean="0"/>
              <a:t>Benefits:</a:t>
            </a:r>
          </a:p>
          <a:p>
            <a:pPr lvl="1"/>
            <a:r>
              <a:rPr lang="en-NZ" dirty="0" smtClean="0"/>
              <a:t>dirty pages can be collected and written out efficiently</a:t>
            </a:r>
          </a:p>
          <a:p>
            <a:pPr lvl="1"/>
            <a:r>
              <a:rPr lang="en-NZ" dirty="0" smtClean="0"/>
              <a:t>pages in the page cache are likely to be referenced again due to temporal locality</a:t>
            </a:r>
            <a:endParaRPr lang="en-NZ" dirty="0"/>
          </a:p>
        </p:txBody>
      </p:sp>
      <p:pic>
        <p:nvPicPr>
          <p:cNvPr id="4" name="Picture 3"/>
          <p:cNvPicPr>
            <a:picLocks noChangeAspect="1"/>
          </p:cNvPicPr>
          <p:nvPr/>
        </p:nvPicPr>
        <p:blipFill>
          <a:blip r:embed="rId3"/>
          <a:stretch>
            <a:fillRect/>
          </a:stretch>
        </p:blipFill>
        <p:spPr>
          <a:xfrm>
            <a:off x="6172200" y="4495800"/>
            <a:ext cx="2044700" cy="1955800"/>
          </a:xfrm>
          <a:prstGeom prst="rect">
            <a:avLst/>
          </a:prstGeo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52600"/>
            <a:ext cx="3124200" cy="2209800"/>
          </a:xfrm>
        </p:spPr>
        <p:txBody>
          <a:bodyPr/>
          <a:lstStyle/>
          <a:p>
            <a:pPr algn="ctr"/>
            <a:r>
              <a:rPr lang="en-US" sz="5200" dirty="0" smtClean="0">
                <a:solidFill>
                  <a:schemeClr val="accent1">
                    <a:lumMod val="75000"/>
                  </a:schemeClr>
                </a:solidFill>
                <a:effectLst>
                  <a:outerShdw blurRad="50800" dist="38100" dir="2700000" algn="tl" rotWithShape="0">
                    <a:prstClr val="black">
                      <a:alpha val="40000"/>
                    </a:prstClr>
                  </a:outerShdw>
                </a:effectLst>
              </a:rPr>
              <a:t>Windows I/O Manager</a:t>
            </a:r>
            <a:endParaRPr lang="en-US" sz="5200" dirty="0">
              <a:solidFill>
                <a:schemeClr val="accent1">
                  <a:lumMod val="75000"/>
                </a:schemeClr>
              </a:solidFill>
              <a:effectLst>
                <a:outerShdw blurRad="50800" dist="38100" dir="2700000" algn="tl" rotWithShape="0">
                  <a:prstClr val="black">
                    <a:alpha val="40000"/>
                  </a:prstClr>
                </a:outerShdw>
              </a:effectLst>
            </a:endParaRPr>
          </a:p>
        </p:txBody>
      </p:sp>
      <p:pic>
        <p:nvPicPr>
          <p:cNvPr id="7" name="Picture 3"/>
          <p:cNvPicPr>
            <a:picLocks noChangeAspect="1" noChangeArrowheads="1"/>
          </p:cNvPicPr>
          <p:nvPr/>
        </p:nvPicPr>
        <p:blipFill>
          <a:blip r:embed="rId3"/>
          <a:srcRect/>
          <a:stretch>
            <a:fillRect/>
          </a:stretch>
        </p:blipFill>
        <p:spPr bwMode="auto">
          <a:xfrm>
            <a:off x="3352800" y="751645"/>
            <a:ext cx="5341937" cy="5583905"/>
          </a:xfrm>
          <a:prstGeom prst="rect">
            <a:avLst/>
          </a:prstGeom>
          <a:noFill/>
          <a:ln w="9525">
            <a:noFill/>
            <a:miter lim="800000"/>
            <a:headEnd/>
            <a:tailEnd/>
          </a:ln>
          <a:effectLst/>
        </p:spPr>
      </p:pic>
    </p:spTree>
  </p:cSld>
  <p:clrMapOvr>
    <a:masterClrMapping/>
  </p:clrMapOvr>
  <p:transition spd="med">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1295399"/>
          </a:xfrm>
        </p:spPr>
        <p:txBody>
          <a:bodyPr/>
          <a:lstStyle/>
          <a:p>
            <a:pPr algn="ctr"/>
            <a:r>
              <a:rPr lang="en-US" dirty="0" smtClean="0">
                <a:ln>
                  <a:solidFill>
                    <a:schemeClr val="accent1">
                      <a:lumMod val="75000"/>
                    </a:schemeClr>
                  </a:solidFill>
                </a:ln>
                <a:solidFill>
                  <a:srgbClr val="660066"/>
                </a:solidFill>
              </a:rPr>
              <a:t>Basic I/O Facilities</a:t>
            </a:r>
            <a:endParaRPr lang="en-US" dirty="0">
              <a:ln>
                <a:solidFill>
                  <a:schemeClr val="accent1">
                    <a:lumMod val="75000"/>
                  </a:schemeClr>
                </a:solidFill>
              </a:ln>
              <a:solidFill>
                <a:srgbClr val="660066"/>
              </a:solidFill>
            </a:endParaRPr>
          </a:p>
        </p:txBody>
      </p:sp>
      <p:sp>
        <p:nvSpPr>
          <p:cNvPr id="3" name="Content Placeholder 2"/>
          <p:cNvSpPr>
            <a:spLocks noGrp="1"/>
          </p:cNvSpPr>
          <p:nvPr>
            <p:ph sz="half" idx="1"/>
          </p:nvPr>
        </p:nvSpPr>
        <p:spPr>
          <a:xfrm>
            <a:off x="4828032" y="2286000"/>
            <a:ext cx="3858768" cy="2133599"/>
          </a:xfrm>
        </p:spPr>
        <p:txBody>
          <a:bodyPr>
            <a:normAutofit fontScale="85000" lnSpcReduction="10000"/>
          </a:bodyPr>
          <a:lstStyle/>
          <a:p>
            <a:r>
              <a:rPr lang="en-US" sz="2378" b="1" dirty="0" smtClean="0"/>
              <a:t>Network Drivers</a:t>
            </a:r>
          </a:p>
          <a:p>
            <a:pPr marL="795338" lvl="2" indent="-287338"/>
            <a:r>
              <a:rPr lang="en-US" sz="2104" dirty="0" smtClean="0"/>
              <a:t>Windows includes integrated networking capabilities and support for remote file systems</a:t>
            </a:r>
          </a:p>
          <a:p>
            <a:pPr marL="795338" lvl="2" indent="-287338"/>
            <a:r>
              <a:rPr lang="en-US" sz="2104" dirty="0" smtClean="0"/>
              <a:t>the facilities are implemented as software drivers</a:t>
            </a:r>
            <a:endParaRPr lang="en-US" sz="2104" dirty="0"/>
          </a:p>
        </p:txBody>
      </p:sp>
      <p:sp>
        <p:nvSpPr>
          <p:cNvPr id="4" name="Content Placeholder 3"/>
          <p:cNvSpPr>
            <a:spLocks noGrp="1"/>
          </p:cNvSpPr>
          <p:nvPr>
            <p:ph sz="half" idx="13"/>
          </p:nvPr>
        </p:nvSpPr>
        <p:spPr>
          <a:xfrm>
            <a:off x="4876800" y="4495800"/>
            <a:ext cx="3657600" cy="1828800"/>
          </a:xfrm>
        </p:spPr>
        <p:txBody>
          <a:bodyPr/>
          <a:lstStyle/>
          <a:p>
            <a:pPr>
              <a:lnSpc>
                <a:spcPct val="90000"/>
              </a:lnSpc>
            </a:pPr>
            <a:r>
              <a:rPr lang="en-US" sz="2000" b="1" dirty="0" smtClean="0"/>
              <a:t>Hardware Device Drivers</a:t>
            </a:r>
          </a:p>
          <a:p>
            <a:pPr marL="795338" lvl="2" indent="-287338">
              <a:lnSpc>
                <a:spcPct val="90000"/>
              </a:lnSpc>
            </a:pPr>
            <a:r>
              <a:rPr lang="en-US" sz="1946" dirty="0" smtClean="0"/>
              <a:t>the source code of Windows device drivers is portable across different processor types</a:t>
            </a:r>
          </a:p>
        </p:txBody>
      </p:sp>
      <p:sp>
        <p:nvSpPr>
          <p:cNvPr id="5" name="Content Placeholder 4"/>
          <p:cNvSpPr>
            <a:spLocks noGrp="1"/>
          </p:cNvSpPr>
          <p:nvPr>
            <p:ph sz="half" idx="14"/>
          </p:nvPr>
        </p:nvSpPr>
        <p:spPr>
          <a:xfrm>
            <a:off x="685800" y="2286000"/>
            <a:ext cx="3886200" cy="2133599"/>
          </a:xfrm>
        </p:spPr>
        <p:txBody>
          <a:bodyPr>
            <a:normAutofit lnSpcReduction="10000"/>
          </a:bodyPr>
          <a:lstStyle/>
          <a:p>
            <a:r>
              <a:rPr lang="en-US" sz="2200" b="1" dirty="0" smtClean="0"/>
              <a:t>Cache Manager</a:t>
            </a:r>
          </a:p>
          <a:p>
            <a:pPr marL="795338" lvl="2" indent="-287338"/>
            <a:r>
              <a:rPr lang="en-US" sz="1946" dirty="0" smtClean="0"/>
              <a:t>maps regions of files into kernel virtual memory and then relies on the virtual memory manager to copy pages to and from the files on disk</a:t>
            </a:r>
          </a:p>
        </p:txBody>
      </p:sp>
      <p:sp>
        <p:nvSpPr>
          <p:cNvPr id="6" name="Content Placeholder 5"/>
          <p:cNvSpPr>
            <a:spLocks noGrp="1"/>
          </p:cNvSpPr>
          <p:nvPr>
            <p:ph sz="half" idx="15"/>
          </p:nvPr>
        </p:nvSpPr>
        <p:spPr>
          <a:xfrm>
            <a:off x="685800" y="4495800"/>
            <a:ext cx="3657600" cy="1828800"/>
          </a:xfrm>
        </p:spPr>
        <p:txBody>
          <a:bodyPr>
            <a:normAutofit/>
          </a:bodyPr>
          <a:lstStyle/>
          <a:p>
            <a:r>
              <a:rPr lang="en-US" sz="2200" b="1" dirty="0" smtClean="0"/>
              <a:t>File System Drivers</a:t>
            </a:r>
          </a:p>
          <a:p>
            <a:pPr marL="795338" lvl="2" indent="-287338"/>
            <a:r>
              <a:rPr lang="en-US" sz="1946" dirty="0" smtClean="0"/>
              <a:t>sends I/O requests to the software drivers that manage the hardware device adapter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60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60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80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80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100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160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grpId="0" nodeType="withEffect">
                                  <p:stCondLst>
                                    <p:cond delay="160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6252"/>
            <a:ext cx="8610600" cy="1323041"/>
          </a:xfrm>
        </p:spPr>
        <p:txBody>
          <a:bodyPr/>
          <a:lstStyle/>
          <a:p>
            <a:pPr algn="l"/>
            <a:r>
              <a:rPr lang="en-NZ" dirty="0" smtClean="0">
                <a:ln>
                  <a:solidFill>
                    <a:schemeClr val="accent1">
                      <a:lumMod val="75000"/>
                    </a:schemeClr>
                  </a:solidFill>
                </a:ln>
                <a:solidFill>
                  <a:srgbClr val="660066"/>
                </a:solidFill>
              </a:rPr>
              <a:t>Asynchronous and Synchronous I/O</a:t>
            </a:r>
            <a:endParaRPr lang="en-NZ" dirty="0">
              <a:ln>
                <a:solidFill>
                  <a:schemeClr val="accent1">
                    <a:lumMod val="75000"/>
                  </a:schemeClr>
                </a:solidFill>
              </a:ln>
              <a:solidFill>
                <a:srgbClr val="660066"/>
              </a:solidFill>
            </a:endParaRPr>
          </a:p>
        </p:txBody>
      </p:sp>
      <p:graphicFrame>
        <p:nvGraphicFramePr>
          <p:cNvPr id="4" name="Diagram 3"/>
          <p:cNvGraphicFramePr/>
          <p:nvPr/>
        </p:nvGraphicFramePr>
        <p:xfrm>
          <a:off x="381000" y="2057400"/>
          <a:ext cx="8382000" cy="4419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dirty="0" smtClean="0">
                <a:ln>
                  <a:solidFill>
                    <a:schemeClr val="accent1">
                      <a:lumMod val="75000"/>
                    </a:schemeClr>
                  </a:solidFill>
                </a:ln>
                <a:solidFill>
                  <a:srgbClr val="660066"/>
                </a:solidFill>
              </a:rPr>
              <a:t>I/O Completion</a:t>
            </a:r>
          </a:p>
        </p:txBody>
      </p:sp>
      <p:sp>
        <p:nvSpPr>
          <p:cNvPr id="5" name="TextBox 4"/>
          <p:cNvSpPr txBox="1"/>
          <p:nvPr/>
        </p:nvSpPr>
        <p:spPr>
          <a:xfrm>
            <a:off x="533400" y="1981200"/>
            <a:ext cx="8153400" cy="2400657"/>
          </a:xfrm>
          <a:prstGeom prst="rect">
            <a:avLst/>
          </a:prstGeom>
          <a:noFill/>
        </p:spPr>
        <p:txBody>
          <a:bodyPr wrap="square" rtlCol="0">
            <a:spAutoFit/>
          </a:bodyPr>
          <a:lstStyle/>
          <a:p>
            <a:pPr marL="452438" indent="-330200">
              <a:buClr>
                <a:srgbClr val="660066"/>
              </a:buClr>
              <a:buSzPct val="75000"/>
              <a:buFont typeface="Wingdings" charset="2"/>
              <a:buChar char="§"/>
            </a:pPr>
            <a:r>
              <a:rPr lang="en-US" sz="3200" dirty="0" smtClean="0">
                <a:solidFill>
                  <a:schemeClr val="tx1">
                    <a:lumMod val="85000"/>
                    <a:lumOff val="15000"/>
                  </a:schemeClr>
                </a:solidFill>
                <a:latin typeface="+mn-lt"/>
              </a:rPr>
              <a:t>Windows </a:t>
            </a:r>
            <a:r>
              <a:rPr lang="en-US" sz="3200" dirty="0" smtClean="0">
                <a:solidFill>
                  <a:schemeClr val="tx1">
                    <a:lumMod val="85000"/>
                    <a:lumOff val="15000"/>
                  </a:schemeClr>
                </a:solidFill>
                <a:latin typeface="+mn-lt"/>
              </a:rPr>
              <a:t>provides five different techniques for signaling I/O completion:</a:t>
            </a:r>
          </a:p>
          <a:p>
            <a:pPr>
              <a:buClr>
                <a:schemeClr val="accent1"/>
              </a:buClr>
              <a:buSzPct val="75000"/>
              <a:buFont typeface="Wingdings" pitchFamily="2" charset="2"/>
              <a:buChar char="n"/>
            </a:pPr>
            <a:endParaRPr lang="en-US" sz="2000" dirty="0" smtClean="0">
              <a:solidFill>
                <a:schemeClr val="tx1">
                  <a:lumMod val="85000"/>
                  <a:lumOff val="15000"/>
                </a:schemeClr>
              </a:solidFill>
              <a:latin typeface="+mn-lt"/>
            </a:endParaRPr>
          </a:p>
          <a:p>
            <a:pPr marL="1947863" indent="-573088" algn="just">
              <a:spcBef>
                <a:spcPts val="600"/>
              </a:spcBef>
              <a:buClr>
                <a:schemeClr val="accent1"/>
              </a:buClr>
              <a:buSzPct val="100000"/>
              <a:buFont typeface="+mj-lt"/>
              <a:buAutoNum type="arabicPeriod"/>
            </a:pPr>
            <a:endParaRPr lang="en-US" sz="2800" dirty="0" smtClean="0">
              <a:solidFill>
                <a:schemeClr val="tx1">
                  <a:lumMod val="85000"/>
                  <a:lumOff val="15000"/>
                </a:schemeClr>
              </a:solidFill>
              <a:latin typeface="+mn-lt"/>
            </a:endParaRPr>
          </a:p>
          <a:p>
            <a:pPr marL="1947863" indent="-573088" algn="just">
              <a:spcBef>
                <a:spcPts val="600"/>
              </a:spcBef>
              <a:buClr>
                <a:schemeClr val="accent1"/>
              </a:buClr>
              <a:buSzPct val="100000"/>
              <a:buFont typeface="+mj-lt"/>
              <a:buAutoNum type="arabicPeriod"/>
            </a:pPr>
            <a:endParaRPr lang="en-US" sz="2800" dirty="0" smtClean="0">
              <a:solidFill>
                <a:schemeClr val="tx1">
                  <a:lumMod val="85000"/>
                  <a:lumOff val="15000"/>
                </a:schemeClr>
              </a:solidFill>
              <a:latin typeface="+mn-lt"/>
            </a:endParaRPr>
          </a:p>
        </p:txBody>
      </p:sp>
      <p:graphicFrame>
        <p:nvGraphicFramePr>
          <p:cNvPr id="4" name="Diagram 3"/>
          <p:cNvGraphicFramePr/>
          <p:nvPr/>
        </p:nvGraphicFramePr>
        <p:xfrm>
          <a:off x="1143000" y="3276600"/>
          <a:ext cx="5715000" cy="307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Organization of the I/O Function</a:t>
            </a:r>
            <a:endParaRPr lang="en-US" dirty="0">
              <a:ln w="12700">
                <a:solidFill>
                  <a:schemeClr val="accent1">
                    <a:lumMod val="50000"/>
                  </a:schemeClr>
                </a:solidFill>
                <a:prstDash val="solid"/>
              </a:ln>
              <a:solidFill>
                <a:srgbClr val="660066"/>
              </a:solidFill>
            </a:endParaRPr>
          </a:p>
        </p:txBody>
      </p:sp>
      <p:sp>
        <p:nvSpPr>
          <p:cNvPr id="8" name="Content Placeholder 7"/>
          <p:cNvSpPr>
            <a:spLocks noGrp="1"/>
          </p:cNvSpPr>
          <p:nvPr>
            <p:ph sz="half" idx="14"/>
          </p:nvPr>
        </p:nvSpPr>
        <p:spPr>
          <a:xfrm>
            <a:off x="457200" y="2057400"/>
            <a:ext cx="8153400" cy="4495800"/>
          </a:xfrm>
        </p:spPr>
        <p:txBody>
          <a:bodyPr>
            <a:normAutofit fontScale="92500" lnSpcReduction="10000"/>
          </a:bodyPr>
          <a:lstStyle/>
          <a:p>
            <a:pPr>
              <a:buClr>
                <a:srgbClr val="660066"/>
              </a:buClr>
            </a:pPr>
            <a:r>
              <a:rPr lang="en-US" sz="2378" dirty="0" smtClean="0"/>
              <a:t>Three techniques for performing I/O are:</a:t>
            </a:r>
          </a:p>
          <a:p>
            <a:pPr>
              <a:buClr>
                <a:srgbClr val="660066"/>
              </a:buClr>
            </a:pPr>
            <a:r>
              <a:rPr lang="en-US" sz="2162" b="1" dirty="0" smtClean="0"/>
              <a:t>Programmed I/O</a:t>
            </a:r>
          </a:p>
          <a:p>
            <a:pPr lvl="1">
              <a:buClr>
                <a:srgbClr val="660066"/>
              </a:buClr>
            </a:pPr>
            <a:r>
              <a:rPr lang="en-US" dirty="0" smtClean="0"/>
              <a:t>the processor issues an I/O command on behalf of a process to an I/O module; that process then busy waits for the operation to be completed before proceeding</a:t>
            </a:r>
          </a:p>
          <a:p>
            <a:pPr>
              <a:buClr>
                <a:srgbClr val="660066"/>
              </a:buClr>
            </a:pPr>
            <a:r>
              <a:rPr lang="en-US" sz="2162" b="1" dirty="0" smtClean="0"/>
              <a:t>Interrupt-driven I/O</a:t>
            </a:r>
          </a:p>
          <a:p>
            <a:pPr lvl="1">
              <a:buClr>
                <a:srgbClr val="660066"/>
              </a:buClr>
            </a:pPr>
            <a:r>
              <a:rPr lang="en-US" dirty="0" smtClean="0"/>
              <a:t>the processor issues an I/O command on behalf of a process</a:t>
            </a:r>
          </a:p>
          <a:p>
            <a:pPr lvl="2">
              <a:buClr>
                <a:srgbClr val="660066"/>
              </a:buClr>
            </a:pPr>
            <a:r>
              <a:rPr lang="en-US" dirty="0" smtClean="0"/>
              <a:t>if </a:t>
            </a:r>
            <a:r>
              <a:rPr lang="en-US" dirty="0" smtClean="0"/>
              <a:t>non-blocking </a:t>
            </a:r>
            <a:r>
              <a:rPr lang="en-US" dirty="0" smtClean="0"/>
              <a:t>– processor continues to execute instructions from the process that issued the I/O command</a:t>
            </a:r>
          </a:p>
          <a:p>
            <a:pPr lvl="2">
              <a:buClr>
                <a:srgbClr val="660066"/>
              </a:buClr>
            </a:pPr>
            <a:r>
              <a:rPr lang="en-US" dirty="0" smtClean="0"/>
              <a:t>if blocking – the next instruction the processor executes is from the OS, which will put the current process in a blocked state and schedule another process</a:t>
            </a:r>
          </a:p>
          <a:p>
            <a:pPr>
              <a:buClr>
                <a:srgbClr val="660066"/>
              </a:buClr>
            </a:pPr>
            <a:r>
              <a:rPr lang="en-US" sz="2162" b="1" dirty="0" smtClean="0"/>
              <a:t>Direct Memory Access (DMA)</a:t>
            </a:r>
          </a:p>
          <a:p>
            <a:pPr lvl="2">
              <a:buClr>
                <a:srgbClr val="660066"/>
              </a:buClr>
            </a:pPr>
            <a:r>
              <a:rPr lang="en-US" dirty="0" smtClean="0"/>
              <a:t>a DMA module controls the exchange of data between main memory and an I/O module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3000"/>
                                        <p:tgtEl>
                                          <p:spTgt spid="8">
                                            <p:txEl>
                                              <p:pRg st="1" end="1"/>
                                            </p:txEl>
                                          </p:spTgt>
                                        </p:tgtEl>
                                      </p:cBhvr>
                                    </p:animEffect>
                                    <p:anim calcmode="lin" valueType="num">
                                      <p:cBhvr>
                                        <p:cTn id="8" dur="3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3000" fill="hold"/>
                                        <p:tgtEl>
                                          <p:spTgt spid="8">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3000"/>
                                        <p:tgtEl>
                                          <p:spTgt spid="8">
                                            <p:txEl>
                                              <p:pRg st="3" end="3"/>
                                            </p:txEl>
                                          </p:spTgt>
                                        </p:tgtEl>
                                      </p:cBhvr>
                                    </p:animEffect>
                                    <p:anim calcmode="lin" valueType="num">
                                      <p:cBhvr>
                                        <p:cTn id="13" dur="3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4" dur="3000" fill="hold"/>
                                        <p:tgtEl>
                                          <p:spTgt spid="8">
                                            <p:txEl>
                                              <p:pRg st="3" end="3"/>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3000"/>
                                        <p:tgtEl>
                                          <p:spTgt spid="8">
                                            <p:txEl>
                                              <p:pRg st="7" end="7"/>
                                            </p:txEl>
                                          </p:spTgt>
                                        </p:tgtEl>
                                      </p:cBhvr>
                                    </p:animEffect>
                                    <p:anim calcmode="lin" valueType="num">
                                      <p:cBhvr>
                                        <p:cTn id="18" dur="3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19" dur="3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6252"/>
            <a:ext cx="7950201" cy="1296347"/>
          </a:xfrm>
        </p:spPr>
        <p:txBody>
          <a:bodyPr/>
          <a:lstStyle/>
          <a:p>
            <a:pPr algn="l"/>
            <a:r>
              <a:rPr lang="en-NZ" sz="4400" dirty="0" smtClean="0">
                <a:ln>
                  <a:solidFill>
                    <a:schemeClr val="accent1">
                      <a:lumMod val="75000"/>
                    </a:schemeClr>
                  </a:solidFill>
                </a:ln>
                <a:solidFill>
                  <a:srgbClr val="660066"/>
                </a:solidFill>
              </a:rPr>
              <a:t>Windows RAID Configurations</a:t>
            </a:r>
            <a:endParaRPr lang="en-NZ" sz="4400"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209800"/>
            <a:ext cx="8001000" cy="4114800"/>
          </a:xfrm>
        </p:spPr>
        <p:txBody>
          <a:bodyPr>
            <a:normAutofit/>
          </a:bodyPr>
          <a:lstStyle/>
          <a:p>
            <a:r>
              <a:rPr lang="en-NZ" sz="2600" dirty="0" smtClean="0"/>
              <a:t>Windows supports two sorts of RAID configurations:</a:t>
            </a:r>
          </a:p>
        </p:txBody>
      </p:sp>
      <p:graphicFrame>
        <p:nvGraphicFramePr>
          <p:cNvPr id="4" name="Diagram 3"/>
          <p:cNvGraphicFramePr/>
          <p:nvPr/>
        </p:nvGraphicFramePr>
        <p:xfrm>
          <a:off x="1447800" y="2971800"/>
          <a:ext cx="6096000" cy="3454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sz="4400" dirty="0" smtClean="0">
                <a:ln>
                  <a:solidFill>
                    <a:schemeClr val="accent1">
                      <a:lumMod val="75000"/>
                    </a:schemeClr>
                  </a:solidFill>
                </a:ln>
                <a:solidFill>
                  <a:srgbClr val="660066"/>
                </a:solidFill>
              </a:rPr>
              <a:t>Volume Shadow Copies and Volume Encryption</a:t>
            </a:r>
            <a:endParaRPr lang="en-NZ" sz="4400"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09800"/>
            <a:ext cx="3429000" cy="4114800"/>
          </a:xfrm>
        </p:spPr>
        <p:txBody>
          <a:bodyPr>
            <a:normAutofit/>
          </a:bodyPr>
          <a:lstStyle/>
          <a:p>
            <a:r>
              <a:rPr lang="en-NZ" sz="2400" b="1" dirty="0" smtClean="0"/>
              <a:t>Volume Shadow Copies</a:t>
            </a:r>
          </a:p>
          <a:p>
            <a:pPr lvl="1"/>
            <a:r>
              <a:rPr lang="en-NZ" dirty="0" smtClean="0"/>
              <a:t>efficient way of making consistent snapshots of volumes so they can be </a:t>
            </a:r>
            <a:r>
              <a:rPr lang="en-NZ" dirty="0" smtClean="0"/>
              <a:t>backed </a:t>
            </a:r>
            <a:r>
              <a:rPr lang="en-NZ" dirty="0" smtClean="0"/>
              <a:t>up</a:t>
            </a:r>
          </a:p>
          <a:p>
            <a:pPr lvl="1"/>
            <a:r>
              <a:rPr lang="en-NZ" dirty="0" smtClean="0"/>
              <a:t>also useful for archiving files on a per-volume basis</a:t>
            </a:r>
          </a:p>
          <a:p>
            <a:pPr lvl="1"/>
            <a:r>
              <a:rPr lang="en-NZ" dirty="0" smtClean="0"/>
              <a:t>implemented by a software driver that makes copies of data on the volume before it is overwritten</a:t>
            </a:r>
          </a:p>
        </p:txBody>
      </p:sp>
      <p:pic>
        <p:nvPicPr>
          <p:cNvPr id="4" name="Picture 3"/>
          <p:cNvPicPr>
            <a:picLocks noChangeAspect="1"/>
          </p:cNvPicPr>
          <p:nvPr/>
        </p:nvPicPr>
        <p:blipFill>
          <a:blip r:embed="rId3"/>
          <a:stretch>
            <a:fillRect/>
          </a:stretch>
        </p:blipFill>
        <p:spPr>
          <a:xfrm>
            <a:off x="3962400" y="2514600"/>
            <a:ext cx="1905000" cy="2118246"/>
          </a:xfrm>
          <a:prstGeom prst="rect">
            <a:avLst/>
          </a:prstGeom>
        </p:spPr>
      </p:pic>
      <p:sp>
        <p:nvSpPr>
          <p:cNvPr id="5" name="TextBox 4"/>
          <p:cNvSpPr txBox="1"/>
          <p:nvPr/>
        </p:nvSpPr>
        <p:spPr>
          <a:xfrm>
            <a:off x="5715000" y="2209800"/>
            <a:ext cx="3048000" cy="3554820"/>
          </a:xfrm>
          <a:prstGeom prst="rect">
            <a:avLst/>
          </a:prstGeom>
          <a:noFill/>
        </p:spPr>
        <p:txBody>
          <a:bodyPr wrap="square" rtlCol="0">
            <a:spAutoFit/>
          </a:bodyPr>
          <a:lstStyle/>
          <a:p>
            <a:pPr marL="282575" lvl="1" indent="-282575">
              <a:spcBef>
                <a:spcPts val="1800"/>
              </a:spcBef>
              <a:buClr>
                <a:schemeClr val="accent1"/>
              </a:buClr>
              <a:buSzPct val="75000"/>
              <a:buFont typeface="Wingdings" pitchFamily="2" charset="2"/>
              <a:buChar char="n"/>
            </a:pPr>
            <a:r>
              <a:rPr lang="en-NZ" sz="2400" b="1" dirty="0" smtClean="0">
                <a:solidFill>
                  <a:schemeClr val="tx1">
                    <a:lumMod val="85000"/>
                    <a:lumOff val="15000"/>
                  </a:schemeClr>
                </a:solidFill>
                <a:latin typeface="+mn-lt"/>
              </a:rPr>
              <a:t>Volume Encryption</a:t>
            </a:r>
          </a:p>
          <a:p>
            <a:pPr marL="577850" lvl="1" indent="-295275">
              <a:spcBef>
                <a:spcPts val="600"/>
              </a:spcBef>
              <a:buClr>
                <a:schemeClr val="accent1"/>
              </a:buClr>
              <a:buSzPct val="75000"/>
              <a:buFont typeface="Wingdings" pitchFamily="2" charset="2"/>
              <a:buChar char="n"/>
            </a:pPr>
            <a:r>
              <a:rPr lang="en-NZ" dirty="0" smtClean="0">
                <a:solidFill>
                  <a:schemeClr val="tx1">
                    <a:lumMod val="85000"/>
                    <a:lumOff val="15000"/>
                  </a:schemeClr>
                </a:solidFill>
                <a:latin typeface="+mn-lt"/>
              </a:rPr>
              <a:t>Windows uses BitLocker to encrypt entire volumes</a:t>
            </a:r>
          </a:p>
          <a:p>
            <a:pPr marL="577850" lvl="1" indent="-295275">
              <a:spcBef>
                <a:spcPts val="600"/>
              </a:spcBef>
              <a:buClr>
                <a:schemeClr val="accent1"/>
              </a:buClr>
              <a:buSzPct val="75000"/>
              <a:buFont typeface="Wingdings" pitchFamily="2" charset="2"/>
              <a:buChar char="n"/>
            </a:pPr>
            <a:r>
              <a:rPr lang="en-NZ" dirty="0" smtClean="0">
                <a:solidFill>
                  <a:schemeClr val="tx1">
                    <a:lumMod val="85000"/>
                    <a:lumOff val="15000"/>
                  </a:schemeClr>
                </a:solidFill>
                <a:latin typeface="+mn-lt"/>
              </a:rPr>
              <a:t>more secure than encrypting individual files</a:t>
            </a:r>
          </a:p>
          <a:p>
            <a:pPr marL="577850" lvl="1" indent="-295275">
              <a:spcBef>
                <a:spcPts val="600"/>
              </a:spcBef>
              <a:buClr>
                <a:schemeClr val="accent1"/>
              </a:buClr>
              <a:buSzPct val="75000"/>
              <a:buFont typeface="Wingdings" pitchFamily="2" charset="2"/>
              <a:buChar char="n"/>
            </a:pPr>
            <a:r>
              <a:rPr lang="en-NZ" dirty="0" smtClean="0">
                <a:solidFill>
                  <a:schemeClr val="tx1">
                    <a:lumMod val="85000"/>
                    <a:lumOff val="15000"/>
                  </a:schemeClr>
                </a:solidFill>
                <a:latin typeface="+mn-lt"/>
              </a:rPr>
              <a:t>allows multiple interlocking layers of security</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chemeClr val="accent1">
                      <a:lumMod val="75000"/>
                    </a:schemeClr>
                  </a:solidFill>
                </a:ln>
                <a:solidFill>
                  <a:srgbClr val="660066"/>
                </a:solidFill>
              </a:rPr>
              <a:t>Summary</a:t>
            </a:r>
          </a:p>
        </p:txBody>
      </p:sp>
      <p:sp>
        <p:nvSpPr>
          <p:cNvPr id="4" name="Content Placeholder 3"/>
          <p:cNvSpPr>
            <a:spLocks noGrp="1"/>
          </p:cNvSpPr>
          <p:nvPr>
            <p:ph sz="half" idx="1"/>
          </p:nvPr>
        </p:nvSpPr>
        <p:spPr>
          <a:xfrm>
            <a:off x="533400" y="2133600"/>
            <a:ext cx="8153400" cy="4419600"/>
          </a:xfrm>
        </p:spPr>
        <p:txBody>
          <a:bodyPr>
            <a:normAutofit fontScale="92500" lnSpcReduction="10000"/>
          </a:bodyPr>
          <a:lstStyle/>
          <a:p>
            <a:pPr>
              <a:buClr>
                <a:srgbClr val="660066"/>
              </a:buClr>
            </a:pPr>
            <a:r>
              <a:rPr lang="en-US" dirty="0" smtClean="0"/>
              <a:t>I/O architecture is the computer system’s interface to the outside world</a:t>
            </a:r>
          </a:p>
          <a:p>
            <a:pPr>
              <a:buClr>
                <a:srgbClr val="660066"/>
              </a:buClr>
            </a:pPr>
            <a:r>
              <a:rPr lang="en-US" dirty="0" smtClean="0"/>
              <a:t>I/O functions are generally broken up into a number of layers</a:t>
            </a:r>
          </a:p>
          <a:p>
            <a:pPr marL="282575" lvl="1" indent="-282575">
              <a:spcBef>
                <a:spcPts val="1800"/>
              </a:spcBef>
              <a:buClr>
                <a:srgbClr val="660066"/>
              </a:buClr>
            </a:pPr>
            <a:r>
              <a:rPr lang="en-US" sz="1838" dirty="0" smtClean="0"/>
              <a:t>A key aspect of I/O is the use of buffers that are controlled by I/O utilities rather than by application processes</a:t>
            </a:r>
          </a:p>
          <a:p>
            <a:pPr marL="282575" lvl="1" indent="-282575">
              <a:spcBef>
                <a:spcPts val="1800"/>
              </a:spcBef>
              <a:buClr>
                <a:srgbClr val="660066"/>
              </a:buClr>
            </a:pPr>
            <a:r>
              <a:rPr lang="en-US" sz="1838" dirty="0" smtClean="0"/>
              <a:t>Buffering smoothes out the differences between the speeds</a:t>
            </a:r>
          </a:p>
          <a:p>
            <a:pPr marL="282575" lvl="1" indent="-282575">
              <a:spcBef>
                <a:spcPts val="1800"/>
              </a:spcBef>
              <a:buClr>
                <a:srgbClr val="660066"/>
              </a:buClr>
            </a:pPr>
            <a:r>
              <a:rPr lang="en-US" sz="1838" dirty="0" smtClean="0"/>
              <a:t>The use of buffers also decouples the actual I/O transfer from the address space of the application process</a:t>
            </a:r>
          </a:p>
          <a:p>
            <a:pPr marL="282575" lvl="1" indent="-282575">
              <a:spcBef>
                <a:spcPts val="1800"/>
              </a:spcBef>
              <a:buClr>
                <a:srgbClr val="660066"/>
              </a:buClr>
            </a:pPr>
            <a:r>
              <a:rPr lang="en-US" sz="1838" dirty="0" smtClean="0"/>
              <a:t>Disk I/O has the greatest impact on overall system performance</a:t>
            </a:r>
          </a:p>
          <a:p>
            <a:pPr marL="282575" lvl="1" indent="-282575">
              <a:spcBef>
                <a:spcPts val="1800"/>
              </a:spcBef>
              <a:buClr>
                <a:srgbClr val="660066"/>
              </a:buClr>
            </a:pPr>
            <a:r>
              <a:rPr lang="en-US" sz="1838" dirty="0" smtClean="0"/>
              <a:t>Two of the most widely used approaches are disk scheduling and the disk cache</a:t>
            </a:r>
          </a:p>
          <a:p>
            <a:pPr marL="282575" lvl="1" indent="-282575">
              <a:spcBef>
                <a:spcPts val="1800"/>
              </a:spcBef>
              <a:buClr>
                <a:srgbClr val="660066"/>
              </a:buClr>
            </a:pPr>
            <a:r>
              <a:rPr lang="en-US" sz="1838" dirty="0" smtClean="0"/>
              <a:t>A disk cache is a buffer, usually kept in main memory, that functions as a cache of disk block between disk memory and the rest of main memory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001000" cy="838200"/>
          </a:xfrm>
        </p:spPr>
        <p:txBody>
          <a:bodyPr/>
          <a:lstStyle/>
          <a:p>
            <a:pPr algn="ctr"/>
            <a:r>
              <a:rPr lang="en-NZ" sz="4400" dirty="0" smtClean="0">
                <a:solidFill>
                  <a:srgbClr val="660066"/>
                </a:solidFill>
              </a:rPr>
              <a:t>Techniques for Performing I/O</a:t>
            </a:r>
            <a:endParaRPr lang="en-NZ" sz="4400" dirty="0">
              <a:solidFill>
                <a:srgbClr val="660066"/>
              </a:solidFill>
            </a:endParaRPr>
          </a:p>
        </p:txBody>
      </p:sp>
      <p:pic>
        <p:nvPicPr>
          <p:cNvPr id="4" name="Content Placeholder 3" descr="Table11_01.gif"/>
          <p:cNvPicPr>
            <a:picLocks noChangeAspect="1"/>
          </p:cNvPicPr>
          <p:nvPr/>
        </p:nvPicPr>
        <p:blipFill>
          <a:blip r:embed="rId3"/>
          <a:stretch>
            <a:fillRect/>
          </a:stretch>
        </p:blipFill>
        <p:spPr bwMode="auto">
          <a:xfrm>
            <a:off x="457200" y="2743200"/>
            <a:ext cx="8229600" cy="3572005"/>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rot="719682">
            <a:off x="550154" y="2062073"/>
            <a:ext cx="2496431" cy="1890155"/>
          </a:xfrm>
          <a:prstGeom prst="rect">
            <a:avLst/>
          </a:prstGeom>
        </p:spPr>
      </p:pic>
    </p:spTree>
  </p:cSld>
  <p:clrMapOvr>
    <a:masterClrMapping/>
  </p:clrMapOvr>
  <p:transition spd="med">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Evolution of the I/O Function</a:t>
            </a:r>
            <a:endParaRPr lang="en-US" dirty="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endParaRPr>
          </a:p>
        </p:txBody>
      </p:sp>
      <p:graphicFrame>
        <p:nvGraphicFramePr>
          <p:cNvPr id="6" name="Diagram 5"/>
          <p:cNvGraphicFramePr/>
          <p:nvPr/>
        </p:nvGraphicFramePr>
        <p:xfrm>
          <a:off x="457200" y="2057400"/>
          <a:ext cx="7086600" cy="434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6934200" y="5334000"/>
            <a:ext cx="1737995" cy="116840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1644868"/>
            <a:ext cx="2465832" cy="1555532"/>
          </a:xfrm>
        </p:spPr>
        <p:txBody>
          <a:bodyPr/>
          <a:lstStyle/>
          <a:p>
            <a:r>
              <a:rPr lang="en-US" sz="4800"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Direct Memory Access</a:t>
            </a:r>
            <a:endParaRPr lang="en-US" sz="4800" dirty="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endParaRPr>
          </a:p>
        </p:txBody>
      </p:sp>
      <p:pic>
        <p:nvPicPr>
          <p:cNvPr id="4" name="Content Placeholder 3" descr="Fig11_02.gif"/>
          <p:cNvPicPr>
            <a:picLocks noChangeAspect="1"/>
          </p:cNvPicPr>
          <p:nvPr/>
        </p:nvPicPr>
        <p:blipFill>
          <a:blip r:embed="rId3"/>
          <a:stretch>
            <a:fillRect/>
          </a:stretch>
        </p:blipFill>
        <p:spPr bwMode="auto">
          <a:xfrm>
            <a:off x="3276600" y="685800"/>
            <a:ext cx="5384040" cy="5717998"/>
          </a:xfrm>
          <a:prstGeom prst="rect">
            <a:avLst/>
          </a:prstGeom>
          <a:noFill/>
          <a:ln w="9525">
            <a:noFill/>
            <a:miter lim="800000"/>
            <a:headEnd/>
            <a:tailEnd/>
          </a:ln>
        </p:spPr>
      </p:pic>
      <p:pic>
        <p:nvPicPr>
          <p:cNvPr id="8" name="Picture 7"/>
          <p:cNvPicPr>
            <a:picLocks noChangeAspect="1"/>
          </p:cNvPicPr>
          <p:nvPr/>
        </p:nvPicPr>
        <p:blipFill>
          <a:blip r:embed="rId4"/>
          <a:stretch>
            <a:fillRect/>
          </a:stretch>
        </p:blipFill>
        <p:spPr>
          <a:xfrm>
            <a:off x="457200" y="4495800"/>
            <a:ext cx="1524000" cy="2016369"/>
          </a:xfrm>
          <a:prstGeom prst="rect">
            <a:avLst/>
          </a:prstGeom>
        </p:spPr>
      </p:pic>
    </p:spTree>
  </p:cSld>
  <p:clrMapOvr>
    <a:masterClrMapping/>
  </p:clrMapOvr>
  <p:transition spd="med">
    <p:strips dir="rd"/>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18024</Words>
  <Application>Microsoft Macintosh PowerPoint</Application>
  <PresentationFormat>On-screen Show (4:3)</PresentationFormat>
  <Paragraphs>1556</Paragraphs>
  <Slides>62</Slides>
  <Notes>62</Notes>
  <HiddenSlides>0</HiddenSlides>
  <MMClips>0</MMClips>
  <ScaleCrop>false</ScaleCrop>
  <HeadingPairs>
    <vt:vector size="8" baseType="variant">
      <vt:variant>
        <vt:lpstr>Design Template</vt:lpstr>
      </vt:variant>
      <vt:variant>
        <vt:i4>2</vt:i4>
      </vt:variant>
      <vt:variant>
        <vt:lpstr>Links</vt:lpstr>
      </vt:variant>
      <vt:variant>
        <vt:i4>1</vt:i4>
      </vt:variant>
      <vt:variant>
        <vt:lpstr>Embedded OLE Servers</vt:lpstr>
      </vt:variant>
      <vt:variant>
        <vt:i4>1</vt:i4>
      </vt:variant>
      <vt:variant>
        <vt:lpstr>Slide Titles</vt:lpstr>
      </vt:variant>
      <vt:variant>
        <vt:i4>62</vt:i4>
      </vt:variant>
    </vt:vector>
  </HeadingPairs>
  <TitlesOfParts>
    <vt:vector size="66" baseType="lpstr">
      <vt:lpstr>Custom Design</vt:lpstr>
      <vt:lpstr>Codex</vt:lpstr>
      <vt:lpstr>Macintosh HD:Users:kevinmclaughlin:Desktop:OS-Tables:T11-I-O.doc!OLE_LINK1</vt:lpstr>
      <vt:lpstr>Document</vt:lpstr>
      <vt:lpstr>Chapter 11 I/O Management  and Disk Scheduling</vt:lpstr>
      <vt:lpstr>Operating Systems: Internals and Design Principles</vt:lpstr>
      <vt:lpstr>Categories of I/O Devices</vt:lpstr>
      <vt:lpstr>Differences in I/O Devices</vt:lpstr>
      <vt:lpstr>Data Rates</vt:lpstr>
      <vt:lpstr>Organization of the I/O Function</vt:lpstr>
      <vt:lpstr>Techniques for Performing I/O</vt:lpstr>
      <vt:lpstr>Evolution of the I/O Function</vt:lpstr>
      <vt:lpstr>Direct Memory Access</vt:lpstr>
      <vt:lpstr>Alternative</vt:lpstr>
      <vt:lpstr>Design Objectives</vt:lpstr>
      <vt:lpstr>Hierarchical Design</vt:lpstr>
      <vt:lpstr>A Model of I/O Organization</vt:lpstr>
      <vt:lpstr>Buffering</vt:lpstr>
      <vt:lpstr>No Buffer</vt:lpstr>
      <vt:lpstr>Single Buffer</vt:lpstr>
      <vt:lpstr>Block-Oriented Single Buffer</vt:lpstr>
      <vt:lpstr>Stream-Oriented Single Buffer</vt:lpstr>
      <vt:lpstr>Double Buffer</vt:lpstr>
      <vt:lpstr>Circular Buffer</vt:lpstr>
      <vt:lpstr>The Utility of Buffering</vt:lpstr>
      <vt:lpstr>Disk Performance Parameters</vt:lpstr>
      <vt:lpstr>Positioning the  Read/Write Heads</vt:lpstr>
      <vt:lpstr>Slide 24</vt:lpstr>
      <vt:lpstr>First-In, First-Out (FIFO)</vt:lpstr>
      <vt:lpstr>Slide 26</vt:lpstr>
      <vt:lpstr>Priority (PRI)</vt:lpstr>
      <vt:lpstr>Shortest Service Time First (SSTF)</vt:lpstr>
      <vt:lpstr>SCAN</vt:lpstr>
      <vt:lpstr>C-SCAN (Circular SCAN)</vt:lpstr>
      <vt:lpstr>N-Step-SCAN</vt:lpstr>
      <vt:lpstr>FSCAN</vt:lpstr>
      <vt:lpstr>RAID</vt:lpstr>
      <vt:lpstr>Table 11.4  RAID Levels </vt:lpstr>
      <vt:lpstr>RAID Level 0</vt:lpstr>
      <vt:lpstr>RAID Level 1</vt:lpstr>
      <vt:lpstr>RAID Level 2</vt:lpstr>
      <vt:lpstr>RAID Level 3</vt:lpstr>
      <vt:lpstr>RAID Level 4</vt:lpstr>
      <vt:lpstr>RAID Level 5</vt:lpstr>
      <vt:lpstr>RAID Level 6</vt:lpstr>
      <vt:lpstr>Disk Cache</vt:lpstr>
      <vt:lpstr>Least Recently Used  (LRU)</vt:lpstr>
      <vt:lpstr>Least Frequently Used (LFU)</vt:lpstr>
      <vt:lpstr>Frequency-Based Replacement</vt:lpstr>
      <vt:lpstr>Disk Cache  Performance</vt:lpstr>
      <vt:lpstr>UNIX SVR4  I/O</vt:lpstr>
      <vt:lpstr>Buffer Cache</vt:lpstr>
      <vt:lpstr>Character Queue</vt:lpstr>
      <vt:lpstr>Unbuffered I/O</vt:lpstr>
      <vt:lpstr>Device I/O in UNIX</vt:lpstr>
      <vt:lpstr>Linux I/O</vt:lpstr>
      <vt:lpstr>Deadline Scheduler</vt:lpstr>
      <vt:lpstr>Anticipatory I/O Scheduler</vt:lpstr>
      <vt:lpstr>Linux Page Cache</vt:lpstr>
      <vt:lpstr>Windows I/O Manager</vt:lpstr>
      <vt:lpstr>Basic I/O Facilities</vt:lpstr>
      <vt:lpstr>Asynchronous and Synchronous I/O</vt:lpstr>
      <vt:lpstr>I/O Completion</vt:lpstr>
      <vt:lpstr>Windows RAID Configurations</vt:lpstr>
      <vt:lpstr>Volume Shadow Copies and Volume Encryption</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2011-05-15T21:24:46Z</dcterms:created>
  <dcterms:modified xsi:type="dcterms:W3CDTF">2011-05-18T03:31:53Z</dcterms:modified>
</cp:coreProperties>
</file>