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6858000" cx="12192000"/>
  <p:notesSz cx="6858000" cy="9144000"/>
  <p:embeddedFontLst>
    <p:embeddedFont>
      <p:font typeface="Garamond"/>
      <p:regular r:id="rId54"/>
      <p:bold r:id="rId55"/>
      <p:italic r:id="rId56"/>
      <p:boldItalic r:id="rId57"/>
    </p:embeddedFont>
    <p:embeddedFont>
      <p:font typeface="Tahoma"/>
      <p:regular r:id="rId58"/>
      <p:bold r:id="rId59"/>
    </p:embeddedFont>
    <p:embeddedFont>
      <p:font typeface="Content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2" roundtripDataSignature="AMtx7mhAAuOF+GpoX339sve9gy701p6G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customschemas.google.com/relationships/presentationmetadata" Target="metadata"/><Relationship Id="rId61" Type="http://schemas.openxmlformats.org/officeDocument/2006/relationships/font" Target="fonts/Content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Content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Garamond-bold.fntdata"/><Relationship Id="rId10" Type="http://schemas.openxmlformats.org/officeDocument/2006/relationships/slide" Target="slides/slide6.xml"/><Relationship Id="rId54" Type="http://schemas.openxmlformats.org/officeDocument/2006/relationships/font" Target="fonts/Garamond-regular.fntdata"/><Relationship Id="rId13" Type="http://schemas.openxmlformats.org/officeDocument/2006/relationships/slide" Target="slides/slide9.xml"/><Relationship Id="rId57" Type="http://schemas.openxmlformats.org/officeDocument/2006/relationships/font" Target="fonts/Garamond-boldItalic.fntdata"/><Relationship Id="rId12" Type="http://schemas.openxmlformats.org/officeDocument/2006/relationships/slide" Target="slides/slide8.xml"/><Relationship Id="rId56" Type="http://schemas.openxmlformats.org/officeDocument/2006/relationships/font" Target="fonts/Garamond-italic.fntdata"/><Relationship Id="rId15" Type="http://schemas.openxmlformats.org/officeDocument/2006/relationships/slide" Target="slides/slide11.xml"/><Relationship Id="rId59" Type="http://schemas.openxmlformats.org/officeDocument/2006/relationships/font" Target="fonts/Tahoma-bold.fntdata"/><Relationship Id="rId14" Type="http://schemas.openxmlformats.org/officeDocument/2006/relationships/slide" Target="slides/slide10.xml"/><Relationship Id="rId58" Type="http://schemas.openxmlformats.org/officeDocument/2006/relationships/font" Target="fonts/Tahoma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1" type="ftr"/>
          </p:nvPr>
        </p:nvSpPr>
        <p:spPr>
          <a:xfrm>
            <a:off x="3581400" y="66151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1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6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0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0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1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1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2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2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3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3"/>
          <p:cNvSpPr txBox="1"/>
          <p:nvPr>
            <p:ph idx="1" type="body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2" type="body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3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3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/>
          <p:nvPr>
            <p:ph type="title"/>
          </p:nvPr>
        </p:nvSpPr>
        <p:spPr>
          <a:xfrm>
            <a:off x="1552575" y="260350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4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/>
          <p:nvPr>
            <p:ph type="title"/>
          </p:nvPr>
        </p:nvSpPr>
        <p:spPr>
          <a:xfrm>
            <a:off x="1543050" y="458787"/>
            <a:ext cx="105156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6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7"/>
          <p:cNvSpPr txBox="1"/>
          <p:nvPr>
            <p:ph type="title"/>
          </p:nvPr>
        </p:nvSpPr>
        <p:spPr>
          <a:xfrm>
            <a:off x="1427186" y="279401"/>
            <a:ext cx="10515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7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8"/>
          <p:cNvSpPr txBox="1"/>
          <p:nvPr>
            <p:ph type="title"/>
          </p:nvPr>
        </p:nvSpPr>
        <p:spPr>
          <a:xfrm>
            <a:off x="1258888" y="322262"/>
            <a:ext cx="10515600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5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5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5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8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5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9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15" name="Google Shape;15;p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9214" y="184149"/>
            <a:ext cx="11290253" cy="65373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Relationship Id="rId4" Type="http://schemas.openxmlformats.org/officeDocument/2006/relationships/image" Target="../media/image13.jpg"/><Relationship Id="rId5" Type="http://schemas.openxmlformats.org/officeDocument/2006/relationships/image" Target="../media/image3.png"/><Relationship Id="rId6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4.jpg"/><Relationship Id="rId5" Type="http://schemas.openxmlformats.org/officeDocument/2006/relationships/image" Target="../media/image10.jpg"/><Relationship Id="rId6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Relationship Id="rId5" Type="http://schemas.openxmlformats.org/officeDocument/2006/relationships/image" Target="../media/image5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7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8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6105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N. Rizk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College of Natural and Applied Sciences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Department of Computer Science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University of Houston</a:t>
            </a:r>
            <a:endParaRPr/>
          </a:p>
        </p:txBody>
      </p:sp>
      <p:sp>
        <p:nvSpPr>
          <p:cNvPr id="98" name="Google Shape;98;p1"/>
          <p:cNvSpPr txBox="1"/>
          <p:nvPr>
            <p:ph idx="11" type="ftr"/>
          </p:nvPr>
        </p:nvSpPr>
        <p:spPr>
          <a:xfrm>
            <a:off x="3581400" y="661511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99" name="Google Shape;99;p1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2962275" y="285750"/>
            <a:ext cx="557075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COSC 3337 : Data Science 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0225" y="898525"/>
            <a:ext cx="6051550" cy="506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5" name="Google Shape;605;p10"/>
          <p:cNvCxnSpPr/>
          <p:nvPr/>
        </p:nvCxnSpPr>
        <p:spPr>
          <a:xfrm>
            <a:off x="4054476" y="2171700"/>
            <a:ext cx="3960813" cy="2376488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10"/>
          <p:cNvSpPr txBox="1"/>
          <p:nvPr/>
        </p:nvSpPr>
        <p:spPr>
          <a:xfrm>
            <a:off x="7464426" y="3068639"/>
            <a:ext cx="19495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 (a,2a)=(2,3)-(1,1)</a:t>
            </a:r>
            <a:endParaRPr/>
          </a:p>
        </p:txBody>
      </p:sp>
      <p:sp>
        <p:nvSpPr>
          <p:cNvPr id="607" name="Google Shape;607;p10"/>
          <p:cNvSpPr txBox="1"/>
          <p:nvPr/>
        </p:nvSpPr>
        <p:spPr>
          <a:xfrm>
            <a:off x="395284" y="4211460"/>
            <a:ext cx="397478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g(1,1)=-1=a+2a+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aseline="-25000"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g(2,3)=1=2a+6a+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β</a:t>
            </a:r>
            <a:r>
              <a:rPr baseline="-25000"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🡺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a=2/5;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aseline="-25000"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=11/5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🡺"/>
            </a:pP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g(x)=2/5 x</a:t>
            </a:r>
            <a:r>
              <a:rPr baseline="-25000"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+4/5 x</a:t>
            </a:r>
            <a:r>
              <a:rPr baseline="-25000"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-11/5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🡺"/>
            </a:pP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g(x) = x</a:t>
            </a:r>
            <a:r>
              <a:rPr baseline="-25000"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+2 x</a:t>
            </a:r>
            <a:r>
              <a:rPr baseline="-25000"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-5.5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0"/>
          <p:cNvSpPr txBox="1"/>
          <p:nvPr/>
        </p:nvSpPr>
        <p:spPr>
          <a:xfrm>
            <a:off x="7104064" y="5411789"/>
            <a:ext cx="22958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β (2/5,4/5)=(2,3)-(1,1)</a:t>
            </a:r>
            <a:endParaRPr/>
          </a:p>
        </p:txBody>
      </p:sp>
      <p:cxnSp>
        <p:nvCxnSpPr>
          <p:cNvPr id="609" name="Google Shape;609;p10"/>
          <p:cNvCxnSpPr/>
          <p:nvPr/>
        </p:nvCxnSpPr>
        <p:spPr>
          <a:xfrm flipH="1" rot="10800000">
            <a:off x="4295776" y="4221163"/>
            <a:ext cx="1008063" cy="1008062"/>
          </a:xfrm>
          <a:prstGeom prst="straightConnector1">
            <a:avLst/>
          </a:prstGeom>
          <a:solidFill>
            <a:srgbClr val="00B8FF"/>
          </a:solidFill>
          <a:ln cap="flat" cmpd="sng" w="25400">
            <a:solidFill>
              <a:srgbClr val="A8D08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0" name="Google Shape;610;p10"/>
          <p:cNvCxnSpPr/>
          <p:nvPr/>
        </p:nvCxnSpPr>
        <p:spPr>
          <a:xfrm flipH="1" rot="10800000">
            <a:off x="4295776" y="2133600"/>
            <a:ext cx="2087563" cy="3024188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10"/>
          <p:cNvSpPr txBox="1"/>
          <p:nvPr/>
        </p:nvSpPr>
        <p:spPr>
          <a:xfrm>
            <a:off x="5580064" y="2276476"/>
            <a:ext cx="515937" cy="41592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aseline="30000" i="1" lang="en-US" sz="240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sp>
        <p:nvSpPr>
          <p:cNvPr id="612" name="Google Shape;612;p10"/>
          <p:cNvSpPr txBox="1"/>
          <p:nvPr/>
        </p:nvSpPr>
        <p:spPr>
          <a:xfrm>
            <a:off x="4800600" y="4600576"/>
            <a:ext cx="457200" cy="41592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rgbClr val="990099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1" baseline="30000" i="1" lang="en-US" sz="2000">
                <a:solidFill>
                  <a:srgbClr val="990099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endParaRPr/>
          </a:p>
        </p:txBody>
      </p:sp>
      <p:cxnSp>
        <p:nvCxnSpPr>
          <p:cNvPr id="613" name="Google Shape;613;p10"/>
          <p:cNvCxnSpPr/>
          <p:nvPr/>
        </p:nvCxnSpPr>
        <p:spPr>
          <a:xfrm flipH="1" rot="10800000">
            <a:off x="5303838" y="2133601"/>
            <a:ext cx="1079500" cy="2087563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10"/>
          <p:cNvSpPr txBox="1"/>
          <p:nvPr/>
        </p:nvSpPr>
        <p:spPr>
          <a:xfrm>
            <a:off x="6035675" y="2844800"/>
            <a:ext cx="1068388" cy="40005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aseline="30000" i="1" lang="en-US" sz="20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r>
              <a:rPr i="1" lang="en-US" sz="20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b="1" i="1" lang="en-US" sz="20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1" baseline="30000" i="1" lang="en-US" sz="20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endParaRPr baseline="30000" i="1" sz="2400">
              <a:solidFill>
                <a:srgbClr val="CC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15" name="Google Shape;615;p10"/>
          <p:cNvCxnSpPr/>
          <p:nvPr/>
        </p:nvCxnSpPr>
        <p:spPr>
          <a:xfrm flipH="1" rot="10800000">
            <a:off x="5340350" y="3644901"/>
            <a:ext cx="395288" cy="5762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6" name="Google Shape;616;p10"/>
          <p:cNvSpPr txBox="1"/>
          <p:nvPr/>
        </p:nvSpPr>
        <p:spPr>
          <a:xfrm>
            <a:off x="5424488" y="3917951"/>
            <a:ext cx="6715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Unit vector</a:t>
            </a:r>
            <a:endParaRPr/>
          </a:p>
        </p:txBody>
      </p:sp>
      <p:sp>
        <p:nvSpPr>
          <p:cNvPr id="617" name="Google Shape;617;p10"/>
          <p:cNvSpPr txBox="1"/>
          <p:nvPr/>
        </p:nvSpPr>
        <p:spPr>
          <a:xfrm>
            <a:off x="5257801" y="404813"/>
            <a:ext cx="4151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Width =(</a:t>
            </a:r>
            <a:r>
              <a:rPr b="1" i="1" lang="en-US" sz="18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aseline="30000" i="1" lang="en-US" sz="18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r>
              <a:rPr i="1" lang="en-US" sz="18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b="1" i="1" lang="en-US" sz="20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1" baseline="30000" i="1" lang="en-US" sz="20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b="1" i="1" lang="en-US" sz="18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r>
              <a:rPr b="1"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β / ‖β‖</a:t>
            </a:r>
            <a:endParaRPr b="1" i="1" sz="1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8" name="Google Shape;618;p10"/>
          <p:cNvSpPr txBox="1"/>
          <p:nvPr/>
        </p:nvSpPr>
        <p:spPr>
          <a:xfrm>
            <a:off x="8688388" y="1628776"/>
            <a:ext cx="250793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Beta divided by magnitude to get the unit vector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0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620" name="Google Shape;620;p10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1" name="Google Shape;621;p10"/>
          <p:cNvSpPr/>
          <p:nvPr/>
        </p:nvSpPr>
        <p:spPr>
          <a:xfrm>
            <a:off x="674651" y="1270343"/>
            <a:ext cx="1758950" cy="381000"/>
          </a:xfrm>
          <a:prstGeom prst="wedgeRectCallout">
            <a:avLst>
              <a:gd fmla="val 64713" name="adj1"/>
              <a:gd fmla="val -86250" name="adj2"/>
            </a:avLst>
          </a:prstGeom>
          <a:solidFill>
            <a:srgbClr val="D8E2F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Linear SVM</a:t>
            </a:r>
            <a:endParaRPr/>
          </a:p>
        </p:txBody>
      </p:sp>
      <p:sp>
        <p:nvSpPr>
          <p:cNvPr id="622" name="Google Shape;622;p10"/>
          <p:cNvSpPr txBox="1"/>
          <p:nvPr/>
        </p:nvSpPr>
        <p:spPr>
          <a:xfrm>
            <a:off x="4552800" y="6028125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UNIT VECTOR == SVM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450" y="725489"/>
            <a:ext cx="6553200" cy="523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1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629" name="Google Shape;629;p11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2"/>
          <p:cNvSpPr txBox="1"/>
          <p:nvPr>
            <p:ph type="title"/>
          </p:nvPr>
        </p:nvSpPr>
        <p:spPr>
          <a:xfrm>
            <a:off x="1552575" y="260350"/>
            <a:ext cx="10515600" cy="663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604" l="-1564" r="0" t="-7337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635" name="Google Shape;63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7264" y="1420813"/>
            <a:ext cx="79819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12"/>
          <p:cNvSpPr/>
          <p:nvPr/>
        </p:nvSpPr>
        <p:spPr>
          <a:xfrm>
            <a:off x="2135189" y="4724400"/>
            <a:ext cx="807402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to map the data (transform )   from 2-dimensional space to 3-dimensional space, we will be able to find a decision surface that clearly divides between different classes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Find the boundary, and make the classification.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BIGGEST ADVANTAGE can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any Dimensions 2D- to 3D.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Simulate Dimension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2"/>
          <p:cNvSpPr/>
          <p:nvPr/>
        </p:nvSpPr>
        <p:spPr>
          <a:xfrm>
            <a:off x="5768975" y="3011488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32946A"/>
                </a:solidFill>
                <a:latin typeface="Tahoma"/>
                <a:ea typeface="Tahoma"/>
                <a:cs typeface="Tahoma"/>
                <a:sym typeface="Tahoma"/>
              </a:rPr>
              <a:t>φ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2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639" name="Google Shape;639;p12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3"/>
          <p:cNvSpPr/>
          <p:nvPr/>
        </p:nvSpPr>
        <p:spPr>
          <a:xfrm>
            <a:off x="19050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lang="en-US"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Non-linear SVMs:  Feature spaces</a:t>
            </a:r>
            <a:endParaRPr/>
          </a:p>
        </p:txBody>
      </p:sp>
      <p:sp>
        <p:nvSpPr>
          <p:cNvPr id="645" name="Google Shape;645;p13"/>
          <p:cNvSpPr/>
          <p:nvPr/>
        </p:nvSpPr>
        <p:spPr>
          <a:xfrm>
            <a:off x="1905000" y="1066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idea:   the original input space can always be mapped to some higher-dimensional feature space where the training set is separable:</a:t>
            </a:r>
            <a:endParaRPr/>
          </a:p>
        </p:txBody>
      </p:sp>
      <p:cxnSp>
        <p:nvCxnSpPr>
          <p:cNvPr id="646" name="Google Shape;646;p13"/>
          <p:cNvCxnSpPr/>
          <p:nvPr/>
        </p:nvCxnSpPr>
        <p:spPr>
          <a:xfrm rot="10800000">
            <a:off x="3592513" y="2559050"/>
            <a:ext cx="0" cy="3041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13"/>
          <p:cNvCxnSpPr/>
          <p:nvPr/>
        </p:nvCxnSpPr>
        <p:spPr>
          <a:xfrm>
            <a:off x="1971676" y="4170363"/>
            <a:ext cx="331946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13"/>
          <p:cNvSpPr/>
          <p:nvPr/>
        </p:nvSpPr>
        <p:spPr>
          <a:xfrm>
            <a:off x="3622675" y="339090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3"/>
          <p:cNvSpPr/>
          <p:nvPr/>
        </p:nvSpPr>
        <p:spPr>
          <a:xfrm>
            <a:off x="3048000" y="37480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13"/>
          <p:cNvSpPr/>
          <p:nvPr/>
        </p:nvSpPr>
        <p:spPr>
          <a:xfrm>
            <a:off x="3200400" y="42941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13"/>
          <p:cNvSpPr/>
          <p:nvPr/>
        </p:nvSpPr>
        <p:spPr>
          <a:xfrm>
            <a:off x="3733800" y="477043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3"/>
          <p:cNvSpPr/>
          <p:nvPr/>
        </p:nvSpPr>
        <p:spPr>
          <a:xfrm>
            <a:off x="3314700" y="343693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13"/>
          <p:cNvSpPr/>
          <p:nvPr/>
        </p:nvSpPr>
        <p:spPr>
          <a:xfrm>
            <a:off x="2819400" y="40655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13"/>
          <p:cNvSpPr/>
          <p:nvPr/>
        </p:nvSpPr>
        <p:spPr>
          <a:xfrm>
            <a:off x="3238500" y="480853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13"/>
          <p:cNvSpPr/>
          <p:nvPr/>
        </p:nvSpPr>
        <p:spPr>
          <a:xfrm>
            <a:off x="3733800" y="38369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13"/>
          <p:cNvSpPr/>
          <p:nvPr/>
        </p:nvSpPr>
        <p:spPr>
          <a:xfrm>
            <a:off x="4635500" y="38242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3"/>
          <p:cNvSpPr/>
          <p:nvPr/>
        </p:nvSpPr>
        <p:spPr>
          <a:xfrm>
            <a:off x="4495800" y="50371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13"/>
          <p:cNvSpPr/>
          <p:nvPr/>
        </p:nvSpPr>
        <p:spPr>
          <a:xfrm>
            <a:off x="2247900" y="39512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13"/>
          <p:cNvSpPr/>
          <p:nvPr/>
        </p:nvSpPr>
        <p:spPr>
          <a:xfrm>
            <a:off x="3759200" y="54054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13"/>
          <p:cNvSpPr/>
          <p:nvPr/>
        </p:nvSpPr>
        <p:spPr>
          <a:xfrm>
            <a:off x="4724400" y="45608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13"/>
          <p:cNvSpPr/>
          <p:nvPr/>
        </p:nvSpPr>
        <p:spPr>
          <a:xfrm>
            <a:off x="2787650" y="51006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13"/>
          <p:cNvSpPr/>
          <p:nvPr/>
        </p:nvSpPr>
        <p:spPr>
          <a:xfrm>
            <a:off x="2476500" y="46180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13"/>
          <p:cNvSpPr/>
          <p:nvPr/>
        </p:nvSpPr>
        <p:spPr>
          <a:xfrm>
            <a:off x="2533650" y="30940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13"/>
          <p:cNvSpPr/>
          <p:nvPr/>
        </p:nvSpPr>
        <p:spPr>
          <a:xfrm>
            <a:off x="4029075" y="422910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13"/>
          <p:cNvSpPr/>
          <p:nvPr/>
        </p:nvSpPr>
        <p:spPr>
          <a:xfrm>
            <a:off x="3648075" y="436245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13"/>
          <p:cNvSpPr/>
          <p:nvPr/>
        </p:nvSpPr>
        <p:spPr>
          <a:xfrm>
            <a:off x="3933825" y="3124200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13"/>
          <p:cNvSpPr/>
          <p:nvPr/>
        </p:nvSpPr>
        <p:spPr>
          <a:xfrm>
            <a:off x="2638425" y="3209925"/>
            <a:ext cx="1885950" cy="1905000"/>
          </a:xfrm>
          <a:prstGeom prst="ellipse">
            <a:avLst/>
          </a:prstGeom>
          <a:noFill/>
          <a:ln cap="flat" cmpd="sng" w="158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13"/>
          <p:cNvSpPr/>
          <p:nvPr/>
        </p:nvSpPr>
        <p:spPr>
          <a:xfrm>
            <a:off x="2686050" y="32464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13"/>
          <p:cNvSpPr/>
          <p:nvPr/>
        </p:nvSpPr>
        <p:spPr>
          <a:xfrm>
            <a:off x="4610100" y="32273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0" name="Google Shape;670;p13"/>
          <p:cNvCxnSpPr/>
          <p:nvPr/>
        </p:nvCxnSpPr>
        <p:spPr>
          <a:xfrm rot="10800000">
            <a:off x="7631113" y="2311400"/>
            <a:ext cx="0" cy="2070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13"/>
          <p:cNvCxnSpPr/>
          <p:nvPr/>
        </p:nvCxnSpPr>
        <p:spPr>
          <a:xfrm>
            <a:off x="7600951" y="4398963"/>
            <a:ext cx="234791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Google Shape;672;p13"/>
          <p:cNvSpPr/>
          <p:nvPr/>
        </p:nvSpPr>
        <p:spPr>
          <a:xfrm>
            <a:off x="7899400" y="3762375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13"/>
          <p:cNvSpPr/>
          <p:nvPr/>
        </p:nvSpPr>
        <p:spPr>
          <a:xfrm>
            <a:off x="7324725" y="4119563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13"/>
          <p:cNvSpPr/>
          <p:nvPr/>
        </p:nvSpPr>
        <p:spPr>
          <a:xfrm>
            <a:off x="7705725" y="46751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13"/>
          <p:cNvSpPr/>
          <p:nvPr/>
        </p:nvSpPr>
        <p:spPr>
          <a:xfrm>
            <a:off x="8524875" y="46751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13"/>
          <p:cNvSpPr/>
          <p:nvPr/>
        </p:nvSpPr>
        <p:spPr>
          <a:xfrm>
            <a:off x="7591425" y="3808413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13"/>
          <p:cNvSpPr/>
          <p:nvPr/>
        </p:nvSpPr>
        <p:spPr>
          <a:xfrm>
            <a:off x="7800975" y="408463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13"/>
          <p:cNvSpPr/>
          <p:nvPr/>
        </p:nvSpPr>
        <p:spPr>
          <a:xfrm>
            <a:off x="8029575" y="47132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13"/>
          <p:cNvSpPr/>
          <p:nvPr/>
        </p:nvSpPr>
        <p:spPr>
          <a:xfrm>
            <a:off x="8010525" y="4208463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13"/>
          <p:cNvSpPr/>
          <p:nvPr/>
        </p:nvSpPr>
        <p:spPr>
          <a:xfrm>
            <a:off x="9617075" y="38433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13"/>
          <p:cNvSpPr/>
          <p:nvPr/>
        </p:nvSpPr>
        <p:spPr>
          <a:xfrm>
            <a:off x="9477375" y="50561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13"/>
          <p:cNvSpPr/>
          <p:nvPr/>
        </p:nvSpPr>
        <p:spPr>
          <a:xfrm>
            <a:off x="9001125" y="28082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13"/>
          <p:cNvSpPr/>
          <p:nvPr/>
        </p:nvSpPr>
        <p:spPr>
          <a:xfrm>
            <a:off x="9007475" y="40719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13"/>
          <p:cNvSpPr/>
          <p:nvPr/>
        </p:nvSpPr>
        <p:spPr>
          <a:xfrm>
            <a:off x="9705975" y="45799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13"/>
          <p:cNvSpPr/>
          <p:nvPr/>
        </p:nvSpPr>
        <p:spPr>
          <a:xfrm>
            <a:off x="8531225" y="35194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13"/>
          <p:cNvSpPr/>
          <p:nvPr/>
        </p:nvSpPr>
        <p:spPr>
          <a:xfrm>
            <a:off x="9134475" y="47513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13"/>
          <p:cNvSpPr/>
          <p:nvPr/>
        </p:nvSpPr>
        <p:spPr>
          <a:xfrm>
            <a:off x="8924925" y="30178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13"/>
          <p:cNvSpPr/>
          <p:nvPr/>
        </p:nvSpPr>
        <p:spPr>
          <a:xfrm>
            <a:off x="7534275" y="4524375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13"/>
          <p:cNvSpPr/>
          <p:nvPr/>
        </p:nvSpPr>
        <p:spPr>
          <a:xfrm>
            <a:off x="7153275" y="4657725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13"/>
          <p:cNvSpPr/>
          <p:nvPr/>
        </p:nvSpPr>
        <p:spPr>
          <a:xfrm>
            <a:off x="8915400" y="3143250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13"/>
          <p:cNvSpPr/>
          <p:nvPr/>
        </p:nvSpPr>
        <p:spPr>
          <a:xfrm>
            <a:off x="8467725" y="26749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13"/>
          <p:cNvSpPr/>
          <p:nvPr/>
        </p:nvSpPr>
        <p:spPr>
          <a:xfrm>
            <a:off x="9591675" y="324643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3" name="Google Shape;693;p13"/>
          <p:cNvCxnSpPr/>
          <p:nvPr/>
        </p:nvCxnSpPr>
        <p:spPr>
          <a:xfrm flipH="1">
            <a:off x="6383338" y="4400550"/>
            <a:ext cx="1238250" cy="9969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13"/>
          <p:cNvCxnSpPr/>
          <p:nvPr/>
        </p:nvCxnSpPr>
        <p:spPr>
          <a:xfrm>
            <a:off x="7620000" y="3048000"/>
            <a:ext cx="1447800" cy="133350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13"/>
          <p:cNvCxnSpPr/>
          <p:nvPr/>
        </p:nvCxnSpPr>
        <p:spPr>
          <a:xfrm flipH="1" rot="10800000">
            <a:off x="7848600" y="4419600"/>
            <a:ext cx="1219200" cy="121920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13"/>
          <p:cNvCxnSpPr/>
          <p:nvPr/>
        </p:nvCxnSpPr>
        <p:spPr>
          <a:xfrm flipH="1" rot="10800000">
            <a:off x="6153150" y="3086100"/>
            <a:ext cx="1466850" cy="83820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13"/>
          <p:cNvCxnSpPr/>
          <p:nvPr/>
        </p:nvCxnSpPr>
        <p:spPr>
          <a:xfrm>
            <a:off x="6134100" y="3924300"/>
            <a:ext cx="1714500" cy="169545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98" name="Google Shape;698;p13"/>
          <p:cNvSpPr/>
          <p:nvPr/>
        </p:nvSpPr>
        <p:spPr>
          <a:xfrm>
            <a:off x="5105400" y="2362200"/>
            <a:ext cx="1638300" cy="457200"/>
          </a:xfrm>
          <a:prstGeom prst="curvedDownArrow">
            <a:avLst>
              <a:gd fmla="val 71667" name="adj1"/>
              <a:gd fmla="val 143333" name="adj2"/>
              <a:gd fmla="val 33333" name="adj3"/>
            </a:avLst>
          </a:prstGeom>
          <a:solidFill>
            <a:srgbClr val="008000"/>
          </a:soli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13"/>
          <p:cNvSpPr txBox="1"/>
          <p:nvPr/>
        </p:nvSpPr>
        <p:spPr>
          <a:xfrm>
            <a:off x="5105400" y="3048001"/>
            <a:ext cx="190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Φ: 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φ(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700" name="Google Shape;700;p13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701" name="Google Shape;701;p13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2" name="Google Shape;702;p13"/>
          <p:cNvSpPr txBox="1"/>
          <p:nvPr/>
        </p:nvSpPr>
        <p:spPr>
          <a:xfrm>
            <a:off x="2676175" y="6119825"/>
            <a:ext cx="183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Have to apply function. does it automatically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4"/>
          <p:cNvSpPr txBox="1"/>
          <p:nvPr/>
        </p:nvSpPr>
        <p:spPr>
          <a:xfrm>
            <a:off x="2044700" y="1074739"/>
            <a:ext cx="3490186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2946A"/>
                </a:solidFill>
                <a:latin typeface="Calibri"/>
                <a:ea typeface="Calibri"/>
                <a:cs typeface="Calibri"/>
                <a:sym typeface="Calibri"/>
              </a:rPr>
              <a:t>Need to optimize a kernel function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2946A"/>
                </a:solidFill>
                <a:latin typeface="Calibri"/>
                <a:ea typeface="Calibri"/>
                <a:cs typeface="Calibri"/>
                <a:sym typeface="Calibri"/>
              </a:rPr>
              <a:t>k(</a:t>
            </a:r>
            <a:r>
              <a:rPr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aseline="-25000"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32946A"/>
                </a:solidFill>
                <a:latin typeface="Calibri"/>
                <a:ea typeface="Calibri"/>
                <a:cs typeface="Calibri"/>
                <a:sym typeface="Calibri"/>
              </a:rPr>
              <a:t> ,</a:t>
            </a:r>
            <a:r>
              <a:rPr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y</a:t>
            </a:r>
            <a:r>
              <a:rPr baseline="-25000"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i="1" lang="en-US" sz="1800">
                <a:solidFill>
                  <a:srgbClr val="32946A"/>
                </a:solidFill>
                <a:latin typeface="Tahoma"/>
                <a:ea typeface="Tahoma"/>
                <a:cs typeface="Tahoma"/>
                <a:sym typeface="Tahoma"/>
              </a:rPr>
              <a:t>)=φ(</a:t>
            </a:r>
            <a:r>
              <a:rPr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aseline="-25000"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i="1" lang="en-US" sz="1800">
                <a:solidFill>
                  <a:srgbClr val="32946A"/>
                </a:solidFill>
                <a:latin typeface="Tahoma"/>
                <a:ea typeface="Tahoma"/>
                <a:cs typeface="Tahoma"/>
                <a:sym typeface="Tahoma"/>
              </a:rPr>
              <a:t>φ</a:t>
            </a:r>
            <a:r>
              <a:rPr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(y</a:t>
            </a:r>
            <a:r>
              <a:rPr baseline="-25000"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i="1" lang="en-US" sz="1800">
                <a:solidFill>
                  <a:srgbClr val="32946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32946A"/>
                </a:solidFill>
                <a:latin typeface="Tahoma"/>
                <a:ea typeface="Tahoma"/>
                <a:cs typeface="Tahoma"/>
                <a:sym typeface="Tahoma"/>
              </a:rPr>
              <a:t>A kernel choice can be</a:t>
            </a:r>
            <a:br>
              <a:rPr baseline="30000" i="1" lang="en-US" sz="1800">
                <a:solidFill>
                  <a:srgbClr val="32946A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aseline="30000" i="1" lang="en-US" sz="1800">
                <a:solidFill>
                  <a:srgbClr val="32946A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aseline="30000" i="1" lang="en-US" sz="1800">
                <a:solidFill>
                  <a:srgbClr val="32946A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aseline="30000" i="1" lang="en-US" sz="1800">
                <a:solidFill>
                  <a:srgbClr val="32946A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aseline="30000" i="1" lang="en-US" sz="1800">
                <a:solidFill>
                  <a:srgbClr val="32946A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aseline="30000" i="1" lang="en-US" sz="1800">
                <a:solidFill>
                  <a:srgbClr val="32946A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aseline="30000" i="1" lang="en-US" sz="1800">
                <a:solidFill>
                  <a:srgbClr val="32946A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aseline="30000" i="1" lang="en-US" sz="1800">
                <a:solidFill>
                  <a:srgbClr val="32946A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aseline="30000" i="1" lang="en-US" sz="1800">
                <a:solidFill>
                  <a:srgbClr val="32946A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aseline="30000" i="1"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aseline="30000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8" name="Google Shape;7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5814" y="1200150"/>
            <a:ext cx="306387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4788" y="3644901"/>
            <a:ext cx="3192462" cy="31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14"/>
          <p:cNvSpPr/>
          <p:nvPr/>
        </p:nvSpPr>
        <p:spPr>
          <a:xfrm>
            <a:off x="863600" y="243742"/>
            <a:ext cx="9804400" cy="830997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Kernel allows us to 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  <a:latin typeface="Content"/>
                <a:ea typeface="Content"/>
                <a:cs typeface="Content"/>
                <a:sym typeface="Content"/>
              </a:rPr>
              <a:t>operate in the original feature space without computing the coordinates of the data </a:t>
            </a:r>
            <a:r>
              <a:rPr lang="en-US" sz="2400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in a higher dimensional space.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1" name="Google Shape;71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0151" y="2517776"/>
            <a:ext cx="6113463" cy="11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7339" y="4781551"/>
            <a:ext cx="6078537" cy="1122363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14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714" name="Google Shape;714;p14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5" name="Google Shape;715;p14"/>
          <p:cNvSpPr txBox="1"/>
          <p:nvPr/>
        </p:nvSpPr>
        <p:spPr>
          <a:xfrm>
            <a:off x="1959425" y="5843700"/>
            <a:ext cx="192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is the Cornal? It is a Projection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6" y="3536950"/>
            <a:ext cx="2919413" cy="313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0101" y="1"/>
            <a:ext cx="4330699" cy="32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6160" y="77788"/>
            <a:ext cx="4544378" cy="3192462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15"/>
          <p:cNvSpPr txBox="1"/>
          <p:nvPr/>
        </p:nvSpPr>
        <p:spPr>
          <a:xfrm>
            <a:off x="4694239" y="4060596"/>
            <a:ext cx="315912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Points are not linearly separable 🡺</a:t>
            </a:r>
            <a:endParaRPr sz="24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Need of transformation in another space</a:t>
            </a:r>
            <a:endParaRPr/>
          </a:p>
        </p:txBody>
      </p:sp>
      <p:pic>
        <p:nvPicPr>
          <p:cNvPr id="724" name="Google Shape;72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2600" y="3860800"/>
            <a:ext cx="2457450" cy="2808288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15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726" name="Google Shape;726;p15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7" name="Google Shape;727;p15"/>
          <p:cNvSpPr txBox="1"/>
          <p:nvPr/>
        </p:nvSpPr>
        <p:spPr>
          <a:xfrm>
            <a:off x="6247125" y="1290925"/>
            <a:ext cx="569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How do you know when to use Kernel ? When you have a lot of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errors and when you can not split it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6500" y="4705350"/>
            <a:ext cx="57150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550" y="903288"/>
            <a:ext cx="79629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16"/>
          <p:cNvSpPr txBox="1"/>
          <p:nvPr/>
        </p:nvSpPr>
        <p:spPr>
          <a:xfrm flipH="1">
            <a:off x="1631951" y="476250"/>
            <a:ext cx="46339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to 9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dimension </a:t>
            </a:r>
            <a:endParaRPr/>
          </a:p>
        </p:txBody>
      </p:sp>
      <p:pic>
        <p:nvPicPr>
          <p:cNvPr id="735" name="Google Shape;73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6275" y="1838325"/>
            <a:ext cx="49530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16"/>
          <p:cNvSpPr txBox="1"/>
          <p:nvPr/>
        </p:nvSpPr>
        <p:spPr>
          <a:xfrm flipH="1">
            <a:off x="2640014" y="180975"/>
            <a:ext cx="42751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Instead of…..</a:t>
            </a:r>
            <a:endParaRPr/>
          </a:p>
        </p:txBody>
      </p:sp>
      <p:sp>
        <p:nvSpPr>
          <p:cNvPr id="737" name="Google Shape;737;p16"/>
          <p:cNvSpPr txBox="1"/>
          <p:nvPr/>
        </p:nvSpPr>
        <p:spPr>
          <a:xfrm flipH="1">
            <a:off x="974090" y="2895556"/>
            <a:ext cx="427513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Kernel’s Role </a:t>
            </a:r>
            <a:endParaRPr/>
          </a:p>
        </p:txBody>
      </p:sp>
      <p:sp>
        <p:nvSpPr>
          <p:cNvPr id="738" name="Google Shape;738;p16"/>
          <p:cNvSpPr/>
          <p:nvPr/>
        </p:nvSpPr>
        <p:spPr>
          <a:xfrm>
            <a:off x="2640012" y="3698875"/>
            <a:ext cx="809148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ntent"/>
                <a:ea typeface="Content"/>
                <a:cs typeface="Content"/>
                <a:sym typeface="Content"/>
              </a:rPr>
              <a:t>instead of doing the complicated computations in the 9-dimensional space, we reach the same result within the 3-dimensional space by calculating the dot product of x -transpose and 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16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740" name="Google Shape;740;p16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8"/>
          <p:cNvSpPr txBox="1"/>
          <p:nvPr>
            <p:ph type="title"/>
          </p:nvPr>
        </p:nvSpPr>
        <p:spPr>
          <a:xfrm>
            <a:off x="1981201" y="274639"/>
            <a:ext cx="8228013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3600">
                <a:solidFill>
                  <a:srgbClr val="FF0000"/>
                </a:solidFill>
              </a:rPr>
              <a:t>The polynomial kernel</a:t>
            </a:r>
            <a:br>
              <a:rPr b="1" lang="en-US"/>
            </a:br>
            <a:endParaRPr/>
          </a:p>
        </p:txBody>
      </p:sp>
      <p:sp>
        <p:nvSpPr>
          <p:cNvPr id="746" name="Google Shape;746;p18"/>
          <p:cNvSpPr txBox="1"/>
          <p:nvPr/>
        </p:nvSpPr>
        <p:spPr>
          <a:xfrm flipH="1">
            <a:off x="1088390" y="967417"/>
            <a:ext cx="90309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polynomial kernel: With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 original features and d degrees of polynomial, the polynomial kernel yields n^d expanded features.</a:t>
            </a:r>
            <a:endParaRPr/>
          </a:p>
        </p:txBody>
      </p:sp>
      <p:pic>
        <p:nvPicPr>
          <p:cNvPr id="747" name="Google Shape;7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8975" y="2174875"/>
            <a:ext cx="61150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3700" y="3169920"/>
            <a:ext cx="6414651" cy="3489644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18"/>
          <p:cNvSpPr txBox="1"/>
          <p:nvPr/>
        </p:nvSpPr>
        <p:spPr>
          <a:xfrm>
            <a:off x="5771953" y="3309729"/>
            <a:ext cx="473411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These relationships are used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to find the support vector classifiers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Good value of d can be found using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cross validation</a:t>
            </a:r>
            <a:endParaRPr/>
          </a:p>
        </p:txBody>
      </p:sp>
      <p:sp>
        <p:nvSpPr>
          <p:cNvPr id="750" name="Google Shape;750;p18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751" name="Google Shape;751;p18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2" name="Google Shape;752;p18"/>
          <p:cNvSpPr txBox="1"/>
          <p:nvPr/>
        </p:nvSpPr>
        <p:spPr>
          <a:xfrm>
            <a:off x="1556000" y="5036875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 have one error. it is 1-D after projection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9"/>
          <p:cNvSpPr/>
          <p:nvPr/>
        </p:nvSpPr>
        <p:spPr>
          <a:xfrm>
            <a:off x="985520" y="1062646"/>
            <a:ext cx="9733280" cy="2123658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0000"/>
                </a:solidFill>
                <a:latin typeface="Content"/>
                <a:ea typeface="Content"/>
                <a:cs typeface="Content"/>
                <a:sym typeface="Content"/>
              </a:rPr>
              <a:t>The Radial Basis Function (RBF) kernel is also called the Gaussian kernel: The</a:t>
            </a: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i="1"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parameter defines how much influence a single training example has. It behaves like KNN the closer the more influence on the classification. </a:t>
            </a:r>
            <a:endParaRPr/>
          </a:p>
        </p:txBody>
      </p:sp>
      <p:pic>
        <p:nvPicPr>
          <p:cNvPr id="758" name="Google Shape;7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057" y="3370169"/>
            <a:ext cx="6078538" cy="112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1" y="4390834"/>
            <a:ext cx="73342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19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761" name="Google Shape;761;p19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2" name="Google Shape;762;p19"/>
          <p:cNvSpPr txBox="1"/>
          <p:nvPr/>
        </p:nvSpPr>
        <p:spPr>
          <a:xfrm>
            <a:off x="1981201" y="274639"/>
            <a:ext cx="8228013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Arial"/>
              <a:buNone/>
            </a:pPr>
            <a:r>
              <a:rPr lang="en-US" sz="3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Gaussian Kernel RBF</a:t>
            </a:r>
            <a:br>
              <a:rPr b="1" lang="en-US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9"/>
          <p:cNvSpPr txBox="1"/>
          <p:nvPr/>
        </p:nvSpPr>
        <p:spPr>
          <a:xfrm>
            <a:off x="3826650" y="5947450"/>
            <a:ext cx="663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will see it a lot in Python.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Polynomial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gives us 1 error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RBF works with KNN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Kernel gives difference evaluations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7"/>
          <p:cNvSpPr/>
          <p:nvPr/>
        </p:nvSpPr>
        <p:spPr>
          <a:xfrm>
            <a:off x="1828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Times New Roman"/>
              <a:buNone/>
            </a:pPr>
            <a:r>
              <a:rPr lang="en-US" sz="3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Examples of Kernel Functions</a:t>
            </a:r>
            <a:endParaRPr/>
          </a:p>
        </p:txBody>
      </p:sp>
      <p:sp>
        <p:nvSpPr>
          <p:cNvPr id="769" name="Google Shape;769;p17"/>
          <p:cNvSpPr/>
          <p:nvPr/>
        </p:nvSpPr>
        <p:spPr>
          <a:xfrm>
            <a:off x="19050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Linear: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)=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baseline="30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33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Polynomial of power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)= (1+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  <a:p>
            <a:pPr indent="-2438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Gaussian (radial-basis function network):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Sigmoid: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)= tanh(β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β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aseline="30000"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0" name="Google Shape;7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1" y="3505201"/>
            <a:ext cx="3948113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17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772" name="Google Shape;772;p17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3" name="Google Shape;773;p17"/>
          <p:cNvSpPr txBox="1"/>
          <p:nvPr/>
        </p:nvSpPr>
        <p:spPr>
          <a:xfrm>
            <a:off x="6673550" y="4449075"/>
            <a:ext cx="3838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many Kernel do we have?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we have 4 Kernel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to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1676400" y="304800"/>
            <a:ext cx="464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None/>
            </a:pPr>
            <a:r>
              <a:rPr lang="en-US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Linear Classifiers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6880543" y="759958"/>
            <a:ext cx="1600200" cy="65405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endParaRPr/>
          </a:p>
        </p:txBody>
      </p:sp>
      <p:cxnSp>
        <p:nvCxnSpPr>
          <p:cNvPr id="107" name="Google Shape;107;p2"/>
          <p:cNvCxnSpPr/>
          <p:nvPr/>
        </p:nvCxnSpPr>
        <p:spPr>
          <a:xfrm>
            <a:off x="5486400" y="10668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2"/>
          <p:cNvSpPr txBox="1"/>
          <p:nvPr/>
        </p:nvSpPr>
        <p:spPr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cxnSp>
        <p:nvCxnSpPr>
          <p:cNvPr id="109" name="Google Shape;109;p2"/>
          <p:cNvCxnSpPr/>
          <p:nvPr/>
        </p:nvCxnSpPr>
        <p:spPr>
          <a:xfrm>
            <a:off x="7543800" y="3810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2"/>
          <p:cNvSpPr txBox="1"/>
          <p:nvPr/>
        </p:nvSpPr>
        <p:spPr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cxnSp>
        <p:nvCxnSpPr>
          <p:cNvPr id="111" name="Google Shape;111;p2"/>
          <p:cNvCxnSpPr/>
          <p:nvPr/>
        </p:nvCxnSpPr>
        <p:spPr>
          <a:xfrm>
            <a:off x="8458200" y="10668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"/>
          <p:cNvSpPr txBox="1"/>
          <p:nvPr/>
        </p:nvSpPr>
        <p:spPr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aseline="3000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1905000" y="1828801"/>
            <a:ext cx="19050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denotes +1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denotes -1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 rot="4777107">
            <a:off x="1905794" y="1980407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 rot="5895381">
            <a:off x="1906588" y="2436813"/>
            <a:ext cx="50800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2"/>
          <p:cNvCxnSpPr/>
          <p:nvPr/>
        </p:nvCxnSpPr>
        <p:spPr>
          <a:xfrm>
            <a:off x="4114800" y="2209800"/>
            <a:ext cx="0" cy="35052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"/>
          <p:cNvCxnSpPr/>
          <p:nvPr/>
        </p:nvCxnSpPr>
        <p:spPr>
          <a:xfrm>
            <a:off x="3962400" y="5562600"/>
            <a:ext cx="36576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"/>
          <p:cNvSpPr/>
          <p:nvPr/>
        </p:nvSpPr>
        <p:spPr>
          <a:xfrm>
            <a:off x="5241926" y="5032376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4010026" y="3903664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5864226" y="2814639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5927726" y="3635376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4933951" y="2663825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5410201" y="3733801"/>
            <a:ext cx="5397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4572001" y="3124200"/>
            <a:ext cx="60325" cy="58738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6629401" y="4114800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 rot="-1118274">
            <a:off x="5411789" y="4443414"/>
            <a:ext cx="5397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 rot="-1118274">
            <a:off x="7527926" y="32289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 rot="-1118274">
            <a:off x="6819901" y="4545013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 rot="-1118274">
            <a:off x="4648201" y="2667000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 rot="-1118274">
            <a:off x="6235701" y="35845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 rot="-1118274">
            <a:off x="7391401" y="4495801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 rot="-1118274">
            <a:off x="4638676" y="3640139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/>
          <p:nvPr/>
        </p:nvSpPr>
        <p:spPr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/>
          <p:nvPr/>
        </p:nvSpPr>
        <p:spPr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"/>
          <p:cNvSpPr/>
          <p:nvPr/>
        </p:nvSpPr>
        <p:spPr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/>
          <p:nvPr/>
        </p:nvSpPr>
        <p:spPr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7010401" y="1676400"/>
            <a:ext cx="3406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,β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sign(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β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cxnSp>
        <p:nvCxnSpPr>
          <p:cNvPr id="153" name="Google Shape;153;p2"/>
          <p:cNvCxnSpPr/>
          <p:nvPr/>
        </p:nvCxnSpPr>
        <p:spPr>
          <a:xfrm flipH="1" rot="10800000">
            <a:off x="4114800" y="2209800"/>
            <a:ext cx="3124200" cy="304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"/>
          <p:cNvSpPr txBox="1"/>
          <p:nvPr/>
        </p:nvSpPr>
        <p:spPr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7924800" y="3352801"/>
            <a:ext cx="2209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How would you classify this data?</a:t>
            </a:r>
            <a:endParaRPr/>
          </a:p>
        </p:txBody>
      </p:sp>
      <p:sp>
        <p:nvSpPr>
          <p:cNvPr id="156" name="Google Shape;156;p2"/>
          <p:cNvSpPr/>
          <p:nvPr/>
        </p:nvSpPr>
        <p:spPr>
          <a:xfrm rot="-2733336">
            <a:off x="5486400" y="2743200"/>
            <a:ext cx="2438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β</a:t>
            </a:r>
            <a:r>
              <a:rPr baseline="-25000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</a:t>
            </a: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6172200" y="4876800"/>
            <a:ext cx="2438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β</a:t>
            </a:r>
            <a:r>
              <a:rPr baseline="-25000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&lt;0</a:t>
            </a:r>
            <a:endParaRPr/>
          </a:p>
        </p:txBody>
      </p:sp>
      <p:sp>
        <p:nvSpPr>
          <p:cNvPr id="158" name="Google Shape;158;p2"/>
          <p:cNvSpPr/>
          <p:nvPr/>
        </p:nvSpPr>
        <p:spPr>
          <a:xfrm>
            <a:off x="4114800" y="1905000"/>
            <a:ext cx="2438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β</a:t>
            </a:r>
            <a:r>
              <a:rPr baseline="-25000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&gt;0</a:t>
            </a:r>
            <a:endParaRPr/>
          </a:p>
        </p:txBody>
      </p:sp>
      <p:sp>
        <p:nvSpPr>
          <p:cNvPr id="159" name="Google Shape;159;p2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160" name="Google Shape;160;p2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port Vector Machines for Classification - Towards Data Science" id="778" name="Google Shape;7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102" y="1150409"/>
            <a:ext cx="5670298" cy="5026872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780" name="Google Shape;78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1" name="Google Shape;781;p20"/>
          <p:cNvSpPr txBox="1"/>
          <p:nvPr/>
        </p:nvSpPr>
        <p:spPr>
          <a:xfrm>
            <a:off x="2590800" y="314960"/>
            <a:ext cx="6957354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Margin vs Soft vs Best Margin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1"/>
          <p:cNvSpPr/>
          <p:nvPr/>
        </p:nvSpPr>
        <p:spPr>
          <a:xfrm>
            <a:off x="19050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Times New Roman"/>
              <a:buNone/>
            </a:pPr>
            <a:r>
              <a:rPr b="1" lang="en-US"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Hard Margin …Dataset with noise  </a:t>
            </a:r>
            <a:endParaRPr/>
          </a:p>
        </p:txBody>
      </p:sp>
      <p:sp>
        <p:nvSpPr>
          <p:cNvPr id="787" name="Google Shape;787;p21"/>
          <p:cNvSpPr/>
          <p:nvPr/>
        </p:nvSpPr>
        <p:spPr>
          <a:xfrm>
            <a:off x="5791200" y="1600200"/>
            <a:ext cx="531368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Margin: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far we require all data points be classified correctly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No training error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the training set is noisy?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 Solution 1: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very powerful kernels</a:t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88" name="Google Shape;788;p21"/>
          <p:cNvGrpSpPr/>
          <p:nvPr/>
        </p:nvGrpSpPr>
        <p:grpSpPr>
          <a:xfrm>
            <a:off x="1747008" y="1582739"/>
            <a:ext cx="2151892" cy="866775"/>
            <a:chOff x="572" y="1141"/>
            <a:chExt cx="1356" cy="546"/>
          </a:xfrm>
        </p:grpSpPr>
        <p:sp>
          <p:nvSpPr>
            <p:cNvPr id="789" name="Google Shape;789;p21"/>
            <p:cNvSpPr txBox="1"/>
            <p:nvPr/>
          </p:nvSpPr>
          <p:spPr>
            <a:xfrm>
              <a:off x="728" y="1141"/>
              <a:ext cx="1200" cy="54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denotes +1</a:t>
              </a:r>
              <a:endParaRPr/>
            </a:p>
            <a:p>
              <a:pPr indent="0" lvl="0" marL="0" marR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denotes -1</a:t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 rot="4777107">
              <a:off x="576" y="1296"/>
              <a:ext cx="37" cy="38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1"/>
            <p:cNvSpPr/>
            <p:nvPr/>
          </p:nvSpPr>
          <p:spPr>
            <a:xfrm rot="5895381">
              <a:off x="577" y="1583"/>
              <a:ext cx="32" cy="34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2" name="Google Shape;792;p21"/>
          <p:cNvGrpSpPr/>
          <p:nvPr/>
        </p:nvGrpSpPr>
        <p:grpSpPr>
          <a:xfrm>
            <a:off x="1752600" y="2734893"/>
            <a:ext cx="3657600" cy="3589707"/>
            <a:chOff x="1536" y="1339"/>
            <a:chExt cx="2304" cy="2261"/>
          </a:xfrm>
        </p:grpSpPr>
        <p:cxnSp>
          <p:nvCxnSpPr>
            <p:cNvPr id="793" name="Google Shape;793;p21"/>
            <p:cNvCxnSpPr/>
            <p:nvPr/>
          </p:nvCxnSpPr>
          <p:spPr>
            <a:xfrm>
              <a:off x="1632" y="1392"/>
              <a:ext cx="0" cy="2208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21"/>
            <p:cNvCxnSpPr/>
            <p:nvPr/>
          </p:nvCxnSpPr>
          <p:spPr>
            <a:xfrm>
              <a:off x="1536" y="3504"/>
              <a:ext cx="2304" cy="0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5" name="Google Shape;795;p21"/>
            <p:cNvSpPr/>
            <p:nvPr/>
          </p:nvSpPr>
          <p:spPr>
            <a:xfrm>
              <a:off x="2342" y="3170"/>
              <a:ext cx="38" cy="3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1566" y="2459"/>
              <a:ext cx="38" cy="3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2734" y="1773"/>
              <a:ext cx="38" cy="3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2774" y="2290"/>
              <a:ext cx="38" cy="3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2148" y="1678"/>
              <a:ext cx="38" cy="3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2448" y="2352"/>
              <a:ext cx="34" cy="3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1920" y="1968"/>
              <a:ext cx="38" cy="37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3216" y="2592"/>
              <a:ext cx="38" cy="3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1"/>
            <p:cNvSpPr/>
            <p:nvPr/>
          </p:nvSpPr>
          <p:spPr>
            <a:xfrm rot="-1118274">
              <a:off x="2449" y="2799"/>
              <a:ext cx="34" cy="3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1"/>
            <p:cNvSpPr/>
            <p:nvPr/>
          </p:nvSpPr>
          <p:spPr>
            <a:xfrm rot="-1118274">
              <a:off x="3782" y="2034"/>
              <a:ext cx="38" cy="3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21"/>
            <p:cNvSpPr/>
            <p:nvPr/>
          </p:nvSpPr>
          <p:spPr>
            <a:xfrm rot="-1118274">
              <a:off x="3336" y="2863"/>
              <a:ext cx="38" cy="3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1"/>
            <p:cNvSpPr/>
            <p:nvPr/>
          </p:nvSpPr>
          <p:spPr>
            <a:xfrm rot="-1118274">
              <a:off x="1968" y="1680"/>
              <a:ext cx="38" cy="3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1"/>
            <p:cNvSpPr/>
            <p:nvPr/>
          </p:nvSpPr>
          <p:spPr>
            <a:xfrm rot="-1118274">
              <a:off x="2968" y="2258"/>
              <a:ext cx="38" cy="3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1"/>
            <p:cNvSpPr/>
            <p:nvPr/>
          </p:nvSpPr>
          <p:spPr>
            <a:xfrm rot="-1118274">
              <a:off x="3696" y="2832"/>
              <a:ext cx="38" cy="3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1"/>
            <p:cNvSpPr/>
            <p:nvPr/>
          </p:nvSpPr>
          <p:spPr>
            <a:xfrm rot="-1118274">
              <a:off x="1962" y="2293"/>
              <a:ext cx="38" cy="3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1"/>
            <p:cNvSpPr/>
            <p:nvPr/>
          </p:nvSpPr>
          <p:spPr>
            <a:xfrm rot="5895381">
              <a:off x="2436" y="1926"/>
              <a:ext cx="30" cy="34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1"/>
            <p:cNvSpPr/>
            <p:nvPr/>
          </p:nvSpPr>
          <p:spPr>
            <a:xfrm rot="5895381">
              <a:off x="2605" y="3303"/>
              <a:ext cx="35" cy="3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1"/>
            <p:cNvSpPr/>
            <p:nvPr/>
          </p:nvSpPr>
          <p:spPr>
            <a:xfrm rot="5895381">
              <a:off x="1962" y="2582"/>
              <a:ext cx="30" cy="38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21"/>
            <p:cNvSpPr/>
            <p:nvPr/>
          </p:nvSpPr>
          <p:spPr>
            <a:xfrm rot="5895381">
              <a:off x="2736" y="1508"/>
              <a:ext cx="30" cy="34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1"/>
            <p:cNvSpPr/>
            <p:nvPr/>
          </p:nvSpPr>
          <p:spPr>
            <a:xfrm rot="5895381">
              <a:off x="3341" y="2611"/>
              <a:ext cx="37" cy="3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1"/>
            <p:cNvSpPr/>
            <p:nvPr/>
          </p:nvSpPr>
          <p:spPr>
            <a:xfrm rot="5895381">
              <a:off x="2753" y="2570"/>
              <a:ext cx="30" cy="34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1"/>
            <p:cNvSpPr/>
            <p:nvPr/>
          </p:nvSpPr>
          <p:spPr>
            <a:xfrm rot="5895381">
              <a:off x="3540" y="2120"/>
              <a:ext cx="30" cy="34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21"/>
            <p:cNvSpPr/>
            <p:nvPr/>
          </p:nvSpPr>
          <p:spPr>
            <a:xfrm rot="5895381">
              <a:off x="1945" y="1478"/>
              <a:ext cx="30" cy="38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1"/>
            <p:cNvSpPr/>
            <p:nvPr/>
          </p:nvSpPr>
          <p:spPr>
            <a:xfrm rot="5895381">
              <a:off x="3314" y="2062"/>
              <a:ext cx="30" cy="34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1"/>
            <p:cNvSpPr/>
            <p:nvPr/>
          </p:nvSpPr>
          <p:spPr>
            <a:xfrm rot="5895381">
              <a:off x="3223" y="2973"/>
              <a:ext cx="37" cy="34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21"/>
            <p:cNvSpPr/>
            <p:nvPr/>
          </p:nvSpPr>
          <p:spPr>
            <a:xfrm rot="4777107">
              <a:off x="2203" y="2227"/>
              <a:ext cx="37" cy="38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21"/>
            <p:cNvSpPr/>
            <p:nvPr/>
          </p:nvSpPr>
          <p:spPr>
            <a:xfrm rot="4777107">
              <a:off x="2930" y="3310"/>
              <a:ext cx="30" cy="34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21"/>
            <p:cNvSpPr/>
            <p:nvPr/>
          </p:nvSpPr>
          <p:spPr>
            <a:xfrm rot="4777107">
              <a:off x="2738" y="3070"/>
              <a:ext cx="30" cy="34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21"/>
            <p:cNvSpPr/>
            <p:nvPr/>
          </p:nvSpPr>
          <p:spPr>
            <a:xfrm rot="4777107">
              <a:off x="1774" y="2354"/>
              <a:ext cx="37" cy="34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21"/>
            <p:cNvSpPr/>
            <p:nvPr/>
          </p:nvSpPr>
          <p:spPr>
            <a:xfrm rot="4777107">
              <a:off x="2339" y="1749"/>
              <a:ext cx="32" cy="34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1"/>
            <p:cNvSpPr/>
            <p:nvPr/>
          </p:nvSpPr>
          <p:spPr>
            <a:xfrm rot="4777107">
              <a:off x="2744" y="2749"/>
              <a:ext cx="32" cy="3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1"/>
            <p:cNvSpPr/>
            <p:nvPr/>
          </p:nvSpPr>
          <p:spPr>
            <a:xfrm rot="4777107">
              <a:off x="1577" y="1942"/>
              <a:ext cx="37" cy="38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21"/>
            <p:cNvSpPr/>
            <p:nvPr/>
          </p:nvSpPr>
          <p:spPr>
            <a:xfrm rot="4777107">
              <a:off x="2480" y="3181"/>
              <a:ext cx="35" cy="3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21"/>
            <p:cNvSpPr/>
            <p:nvPr/>
          </p:nvSpPr>
          <p:spPr>
            <a:xfrm rot="4777107">
              <a:off x="3341" y="2996"/>
              <a:ext cx="32" cy="3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2976" y="2496"/>
              <a:ext cx="38" cy="3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21"/>
            <p:cNvSpPr/>
            <p:nvPr/>
          </p:nvSpPr>
          <p:spPr>
            <a:xfrm rot="-1118274">
              <a:off x="2160" y="2064"/>
              <a:ext cx="38" cy="3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21"/>
            <p:cNvSpPr/>
            <p:nvPr/>
          </p:nvSpPr>
          <p:spPr>
            <a:xfrm rot="-1118274">
              <a:off x="2928" y="1344"/>
              <a:ext cx="38" cy="3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2" name="Google Shape;832;p21"/>
          <p:cNvSpPr/>
          <p:nvPr/>
        </p:nvSpPr>
        <p:spPr>
          <a:xfrm>
            <a:off x="7086600" y="4800600"/>
            <a:ext cx="2438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OVERFITTING!</a:t>
            </a: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2654300" y="2306639"/>
            <a:ext cx="2954338" cy="3971925"/>
          </a:xfrm>
          <a:custGeom>
            <a:rect b="b" l="l" r="r" t="t"/>
            <a:pathLst>
              <a:path extrusionOk="0" h="2502" w="1861">
                <a:moveTo>
                  <a:pt x="784" y="145"/>
                </a:moveTo>
                <a:cubicBezTo>
                  <a:pt x="787" y="272"/>
                  <a:pt x="788" y="399"/>
                  <a:pt x="793" y="526"/>
                </a:cubicBezTo>
                <a:cubicBezTo>
                  <a:pt x="794" y="542"/>
                  <a:pt x="802" y="556"/>
                  <a:pt x="802" y="572"/>
                </a:cubicBezTo>
                <a:cubicBezTo>
                  <a:pt x="802" y="634"/>
                  <a:pt x="812" y="702"/>
                  <a:pt x="784" y="758"/>
                </a:cubicBezTo>
                <a:cubicBezTo>
                  <a:pt x="703" y="920"/>
                  <a:pt x="472" y="951"/>
                  <a:pt x="310" y="962"/>
                </a:cubicBezTo>
                <a:cubicBezTo>
                  <a:pt x="231" y="956"/>
                  <a:pt x="153" y="952"/>
                  <a:pt x="78" y="925"/>
                </a:cubicBezTo>
                <a:cubicBezTo>
                  <a:pt x="0" y="942"/>
                  <a:pt x="4" y="979"/>
                  <a:pt x="31" y="1074"/>
                </a:cubicBezTo>
                <a:cubicBezTo>
                  <a:pt x="35" y="1087"/>
                  <a:pt x="101" y="1110"/>
                  <a:pt x="115" y="1111"/>
                </a:cubicBezTo>
                <a:cubicBezTo>
                  <a:pt x="174" y="1114"/>
                  <a:pt x="232" y="1117"/>
                  <a:pt x="291" y="1120"/>
                </a:cubicBezTo>
                <a:cubicBezTo>
                  <a:pt x="367" y="1146"/>
                  <a:pt x="445" y="1163"/>
                  <a:pt x="524" y="1176"/>
                </a:cubicBezTo>
                <a:cubicBezTo>
                  <a:pt x="558" y="1227"/>
                  <a:pt x="580" y="1260"/>
                  <a:pt x="598" y="1316"/>
                </a:cubicBezTo>
                <a:cubicBezTo>
                  <a:pt x="597" y="1322"/>
                  <a:pt x="588" y="1379"/>
                  <a:pt x="579" y="1390"/>
                </a:cubicBezTo>
                <a:cubicBezTo>
                  <a:pt x="572" y="1399"/>
                  <a:pt x="560" y="1401"/>
                  <a:pt x="551" y="1408"/>
                </a:cubicBezTo>
                <a:cubicBezTo>
                  <a:pt x="541" y="1416"/>
                  <a:pt x="535" y="1429"/>
                  <a:pt x="524" y="1436"/>
                </a:cubicBezTo>
                <a:cubicBezTo>
                  <a:pt x="492" y="1458"/>
                  <a:pt x="448" y="1470"/>
                  <a:pt x="412" y="1483"/>
                </a:cubicBezTo>
                <a:cubicBezTo>
                  <a:pt x="363" y="1559"/>
                  <a:pt x="427" y="1473"/>
                  <a:pt x="366" y="1520"/>
                </a:cubicBezTo>
                <a:cubicBezTo>
                  <a:pt x="345" y="1536"/>
                  <a:pt x="329" y="1557"/>
                  <a:pt x="310" y="1576"/>
                </a:cubicBezTo>
                <a:cubicBezTo>
                  <a:pt x="275" y="1611"/>
                  <a:pt x="252" y="1652"/>
                  <a:pt x="217" y="1687"/>
                </a:cubicBezTo>
                <a:cubicBezTo>
                  <a:pt x="203" y="1731"/>
                  <a:pt x="185" y="1773"/>
                  <a:pt x="171" y="1817"/>
                </a:cubicBezTo>
                <a:cubicBezTo>
                  <a:pt x="175" y="1944"/>
                  <a:pt x="145" y="2074"/>
                  <a:pt x="217" y="2180"/>
                </a:cubicBezTo>
                <a:cubicBezTo>
                  <a:pt x="229" y="2217"/>
                  <a:pt x="273" y="2309"/>
                  <a:pt x="301" y="2328"/>
                </a:cubicBezTo>
                <a:cubicBezTo>
                  <a:pt x="310" y="2334"/>
                  <a:pt x="319" y="2342"/>
                  <a:pt x="329" y="2347"/>
                </a:cubicBezTo>
                <a:cubicBezTo>
                  <a:pt x="347" y="2355"/>
                  <a:pt x="384" y="2365"/>
                  <a:pt x="384" y="2365"/>
                </a:cubicBezTo>
                <a:cubicBezTo>
                  <a:pt x="585" y="2502"/>
                  <a:pt x="1075" y="2385"/>
                  <a:pt x="1137" y="2384"/>
                </a:cubicBezTo>
                <a:cubicBezTo>
                  <a:pt x="1203" y="2368"/>
                  <a:pt x="1254" y="2330"/>
                  <a:pt x="1313" y="2300"/>
                </a:cubicBezTo>
                <a:cubicBezTo>
                  <a:pt x="1347" y="2283"/>
                  <a:pt x="1361" y="2257"/>
                  <a:pt x="1397" y="2245"/>
                </a:cubicBezTo>
                <a:cubicBezTo>
                  <a:pt x="1461" y="2201"/>
                  <a:pt x="1432" y="2214"/>
                  <a:pt x="1481" y="2198"/>
                </a:cubicBezTo>
                <a:cubicBezTo>
                  <a:pt x="1544" y="2156"/>
                  <a:pt x="1584" y="2090"/>
                  <a:pt x="1629" y="2031"/>
                </a:cubicBezTo>
                <a:cubicBezTo>
                  <a:pt x="1652" y="1964"/>
                  <a:pt x="1637" y="1992"/>
                  <a:pt x="1666" y="1947"/>
                </a:cubicBezTo>
                <a:cubicBezTo>
                  <a:pt x="1672" y="1925"/>
                  <a:pt x="1685" y="1905"/>
                  <a:pt x="1685" y="1882"/>
                </a:cubicBezTo>
                <a:cubicBezTo>
                  <a:pt x="1685" y="1834"/>
                  <a:pt x="1700" y="1521"/>
                  <a:pt x="1583" y="1483"/>
                </a:cubicBezTo>
                <a:cubicBezTo>
                  <a:pt x="1534" y="1434"/>
                  <a:pt x="1578" y="1466"/>
                  <a:pt x="1490" y="1446"/>
                </a:cubicBezTo>
                <a:cubicBezTo>
                  <a:pt x="1434" y="1433"/>
                  <a:pt x="1390" y="1417"/>
                  <a:pt x="1332" y="1408"/>
                </a:cubicBezTo>
                <a:cubicBezTo>
                  <a:pt x="1250" y="1382"/>
                  <a:pt x="1225" y="1393"/>
                  <a:pt x="1118" y="1399"/>
                </a:cubicBezTo>
                <a:cubicBezTo>
                  <a:pt x="1081" y="1411"/>
                  <a:pt x="1062" y="1427"/>
                  <a:pt x="1035" y="1455"/>
                </a:cubicBezTo>
                <a:cubicBezTo>
                  <a:pt x="1012" y="1519"/>
                  <a:pt x="1016" y="1532"/>
                  <a:pt x="942" y="1548"/>
                </a:cubicBezTo>
                <a:cubicBezTo>
                  <a:pt x="886" y="1545"/>
                  <a:pt x="829" y="1549"/>
                  <a:pt x="774" y="1538"/>
                </a:cubicBezTo>
                <a:cubicBezTo>
                  <a:pt x="765" y="1536"/>
                  <a:pt x="765" y="1520"/>
                  <a:pt x="765" y="1511"/>
                </a:cubicBezTo>
                <a:cubicBezTo>
                  <a:pt x="765" y="1484"/>
                  <a:pt x="764" y="1430"/>
                  <a:pt x="793" y="1408"/>
                </a:cubicBezTo>
                <a:cubicBezTo>
                  <a:pt x="842" y="1369"/>
                  <a:pt x="917" y="1394"/>
                  <a:pt x="979" y="1390"/>
                </a:cubicBezTo>
                <a:cubicBezTo>
                  <a:pt x="1065" y="1362"/>
                  <a:pt x="1152" y="1349"/>
                  <a:pt x="1239" y="1325"/>
                </a:cubicBezTo>
                <a:cubicBezTo>
                  <a:pt x="1320" y="1303"/>
                  <a:pt x="1399" y="1279"/>
                  <a:pt x="1481" y="1260"/>
                </a:cubicBezTo>
                <a:cubicBezTo>
                  <a:pt x="1518" y="1222"/>
                  <a:pt x="1523" y="1236"/>
                  <a:pt x="1564" y="1213"/>
                </a:cubicBezTo>
                <a:cubicBezTo>
                  <a:pt x="1584" y="1202"/>
                  <a:pt x="1600" y="1186"/>
                  <a:pt x="1620" y="1176"/>
                </a:cubicBezTo>
                <a:cubicBezTo>
                  <a:pt x="1632" y="1170"/>
                  <a:pt x="1645" y="1164"/>
                  <a:pt x="1657" y="1158"/>
                </a:cubicBezTo>
                <a:cubicBezTo>
                  <a:pt x="1702" y="1113"/>
                  <a:pt x="1743" y="1063"/>
                  <a:pt x="1796" y="1028"/>
                </a:cubicBezTo>
                <a:cubicBezTo>
                  <a:pt x="1861" y="932"/>
                  <a:pt x="1810" y="800"/>
                  <a:pt x="1750" y="712"/>
                </a:cubicBezTo>
                <a:cubicBezTo>
                  <a:pt x="1736" y="667"/>
                  <a:pt x="1720" y="634"/>
                  <a:pt x="1676" y="619"/>
                </a:cubicBezTo>
                <a:cubicBezTo>
                  <a:pt x="1656" y="605"/>
                  <a:pt x="1634" y="593"/>
                  <a:pt x="1620" y="572"/>
                </a:cubicBezTo>
                <a:cubicBezTo>
                  <a:pt x="1585" y="519"/>
                  <a:pt x="1645" y="566"/>
                  <a:pt x="1583" y="526"/>
                </a:cubicBezTo>
                <a:cubicBezTo>
                  <a:pt x="1560" y="481"/>
                  <a:pt x="1541" y="442"/>
                  <a:pt x="1499" y="414"/>
                </a:cubicBezTo>
                <a:cubicBezTo>
                  <a:pt x="1480" y="356"/>
                  <a:pt x="1469" y="328"/>
                  <a:pt x="1425" y="284"/>
                </a:cubicBezTo>
                <a:cubicBezTo>
                  <a:pt x="1406" y="230"/>
                  <a:pt x="1350" y="182"/>
                  <a:pt x="1295" y="164"/>
                </a:cubicBezTo>
                <a:cubicBezTo>
                  <a:pt x="1263" y="117"/>
                  <a:pt x="1219" y="118"/>
                  <a:pt x="1174" y="89"/>
                </a:cubicBezTo>
                <a:cubicBezTo>
                  <a:pt x="1161" y="81"/>
                  <a:pt x="1151" y="68"/>
                  <a:pt x="1137" y="61"/>
                </a:cubicBezTo>
                <a:cubicBezTo>
                  <a:pt x="1119" y="52"/>
                  <a:pt x="1081" y="43"/>
                  <a:pt x="1081" y="43"/>
                </a:cubicBezTo>
                <a:cubicBezTo>
                  <a:pt x="1018" y="0"/>
                  <a:pt x="1050" y="13"/>
                  <a:pt x="914" y="33"/>
                </a:cubicBezTo>
                <a:cubicBezTo>
                  <a:pt x="894" y="36"/>
                  <a:pt x="877" y="46"/>
                  <a:pt x="858" y="52"/>
                </a:cubicBezTo>
                <a:cubicBezTo>
                  <a:pt x="849" y="55"/>
                  <a:pt x="830" y="61"/>
                  <a:pt x="830" y="61"/>
                </a:cubicBezTo>
                <a:cubicBezTo>
                  <a:pt x="806" y="77"/>
                  <a:pt x="795" y="80"/>
                  <a:pt x="784" y="108"/>
                </a:cubicBezTo>
                <a:cubicBezTo>
                  <a:pt x="761" y="169"/>
                  <a:pt x="766" y="161"/>
                  <a:pt x="784" y="145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1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835" name="Google Shape;835;p21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6" name="Google Shape;836;p21"/>
          <p:cNvSpPr txBox="1"/>
          <p:nvPr/>
        </p:nvSpPr>
        <p:spPr>
          <a:xfrm>
            <a:off x="6477650" y="4080225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DISADVANTAGE is OVERFITTING! it can wrongly classify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2"/>
          <p:cNvSpPr/>
          <p:nvPr/>
        </p:nvSpPr>
        <p:spPr>
          <a:xfrm>
            <a:off x="2286000" y="1143001"/>
            <a:ext cx="7391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Slack variables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ξi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added to allow misclassification of difficult or noisy examples.</a:t>
            </a:r>
            <a:endParaRPr/>
          </a:p>
        </p:txBody>
      </p:sp>
      <p:grpSp>
        <p:nvGrpSpPr>
          <p:cNvPr id="842" name="Google Shape;842;p22"/>
          <p:cNvGrpSpPr/>
          <p:nvPr/>
        </p:nvGrpSpPr>
        <p:grpSpPr>
          <a:xfrm>
            <a:off x="1833306" y="1797086"/>
            <a:ext cx="4261901" cy="2711449"/>
            <a:chOff x="100" y="492"/>
            <a:chExt cx="2685" cy="1708"/>
          </a:xfrm>
        </p:grpSpPr>
        <p:cxnSp>
          <p:nvCxnSpPr>
            <p:cNvPr id="843" name="Google Shape;843;p22"/>
            <p:cNvCxnSpPr/>
            <p:nvPr/>
          </p:nvCxnSpPr>
          <p:spPr>
            <a:xfrm rot="-1599335">
              <a:off x="543" y="1055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22"/>
            <p:cNvCxnSpPr/>
            <p:nvPr/>
          </p:nvCxnSpPr>
          <p:spPr>
            <a:xfrm rot="-1599335">
              <a:off x="635" y="123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22"/>
            <p:cNvCxnSpPr/>
            <p:nvPr/>
          </p:nvCxnSpPr>
          <p:spPr>
            <a:xfrm rot="-1599335">
              <a:off x="726" y="1420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fol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6" name="Google Shape;846;p22"/>
            <p:cNvSpPr txBox="1"/>
            <p:nvPr/>
          </p:nvSpPr>
          <p:spPr>
            <a:xfrm rot="-1777892">
              <a:off x="107" y="1514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wx+b=1</a:t>
              </a:r>
              <a:endParaRPr/>
            </a:p>
          </p:txBody>
        </p:sp>
        <p:sp>
          <p:nvSpPr>
            <p:cNvPr id="847" name="Google Shape;847;p22"/>
            <p:cNvSpPr txBox="1"/>
            <p:nvPr/>
          </p:nvSpPr>
          <p:spPr>
            <a:xfrm rot="-1777892">
              <a:off x="204" y="1684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wx+b=0</a:t>
              </a:r>
              <a:endParaRPr/>
            </a:p>
          </p:txBody>
        </p:sp>
        <p:sp>
          <p:nvSpPr>
            <p:cNvPr id="848" name="Google Shape;848;p22"/>
            <p:cNvSpPr txBox="1"/>
            <p:nvPr/>
          </p:nvSpPr>
          <p:spPr>
            <a:xfrm rot="-1777892">
              <a:off x="299" y="1838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wx+b=-1</a:t>
              </a:r>
              <a:endParaRPr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2491" y="1322"/>
              <a:ext cx="164" cy="327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992" y="573"/>
              <a:ext cx="164" cy="327"/>
            </a:xfrm>
            <a:prstGeom prst="ellipse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445" y="492"/>
              <a:ext cx="164" cy="327"/>
            </a:xfrm>
            <a:prstGeom prst="ellipse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912" y="1156"/>
              <a:ext cx="164" cy="327"/>
            </a:xfrm>
            <a:prstGeom prst="ellipse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601" y="684"/>
              <a:ext cx="164" cy="327"/>
            </a:xfrm>
            <a:prstGeom prst="ellipse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364" y="1179"/>
              <a:ext cx="164" cy="327"/>
            </a:xfrm>
            <a:prstGeom prst="ellipse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1974" y="625"/>
              <a:ext cx="164" cy="327"/>
            </a:xfrm>
            <a:prstGeom prst="ellipse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1756" y="1199"/>
              <a:ext cx="164" cy="327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2200" y="1350"/>
              <a:ext cx="164" cy="327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942" y="1789"/>
              <a:ext cx="164" cy="327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1529" y="1761"/>
              <a:ext cx="164" cy="327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2621" y="1179"/>
              <a:ext cx="164" cy="327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720" y="532"/>
              <a:ext cx="164" cy="327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1834" y="1873"/>
              <a:ext cx="164" cy="327"/>
            </a:xfrm>
            <a:prstGeom prst="ellipse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3" name="Google Shape;863;p22"/>
            <p:cNvCxnSpPr/>
            <p:nvPr/>
          </p:nvCxnSpPr>
          <p:spPr>
            <a:xfrm rot="10800000">
              <a:off x="1387" y="1094"/>
              <a:ext cx="467" cy="944"/>
            </a:xfrm>
            <a:prstGeom prst="straightConnector1">
              <a:avLst/>
            </a:prstGeom>
            <a:noFill/>
            <a:ln cap="flat" cmpd="sng" w="127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4" name="Google Shape;864;p22"/>
            <p:cNvSpPr txBox="1"/>
            <p:nvPr/>
          </p:nvSpPr>
          <p:spPr>
            <a:xfrm>
              <a:off x="1780" y="1528"/>
              <a:ext cx="31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i="1" lang="en-US" sz="2400">
                  <a:solidFill>
                    <a:schemeClr val="hlink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r>
                <a:rPr baseline="-25000" i="1" lang="en-US" sz="24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r>
                <a:rPr i="1" lang="en-US" sz="24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  <p:cxnSp>
          <p:nvCxnSpPr>
            <p:cNvPr id="865" name="Google Shape;865;p22"/>
            <p:cNvCxnSpPr/>
            <p:nvPr/>
          </p:nvCxnSpPr>
          <p:spPr>
            <a:xfrm rot="10800000">
              <a:off x="1463" y="1041"/>
              <a:ext cx="473" cy="945"/>
            </a:xfrm>
            <a:prstGeom prst="straightConnector1">
              <a:avLst/>
            </a:prstGeom>
            <a:noFill/>
            <a:ln cap="flat" cmpd="sng" w="12700">
              <a:solidFill>
                <a:schemeClr val="hlink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866" name="Google Shape;866;p22"/>
            <p:cNvCxnSpPr/>
            <p:nvPr/>
          </p:nvCxnSpPr>
          <p:spPr>
            <a:xfrm rot="10800000">
              <a:off x="1565" y="605"/>
              <a:ext cx="333" cy="694"/>
            </a:xfrm>
            <a:prstGeom prst="straightConnector1">
              <a:avLst/>
            </a:prstGeom>
            <a:noFill/>
            <a:ln cap="flat" cmpd="sng" w="12700">
              <a:solidFill>
                <a:schemeClr val="fol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7" name="Google Shape;867;p22"/>
            <p:cNvSpPr txBox="1"/>
            <p:nvPr/>
          </p:nvSpPr>
          <p:spPr>
            <a:xfrm>
              <a:off x="1652" y="516"/>
              <a:ext cx="43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i="1" lang="en-US" sz="2400">
                  <a:solidFill>
                    <a:schemeClr val="folHlink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r>
                <a:rPr baseline="-25000" i="1" lang="en-US" sz="24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11</a:t>
              </a:r>
              <a:r>
                <a:rPr i="1" lang="en-US" sz="24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  <p:cxnSp>
          <p:nvCxnSpPr>
            <p:cNvPr id="868" name="Google Shape;868;p22"/>
            <p:cNvCxnSpPr/>
            <p:nvPr/>
          </p:nvCxnSpPr>
          <p:spPr>
            <a:xfrm rot="10800000">
              <a:off x="1640" y="561"/>
              <a:ext cx="341" cy="724"/>
            </a:xfrm>
            <a:prstGeom prst="straightConnector1">
              <a:avLst/>
            </a:prstGeom>
            <a:noFill/>
            <a:ln cap="flat" cmpd="sng" w="12700">
              <a:solidFill>
                <a:schemeClr val="folHlink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cxnSp>
          <p:nvCxnSpPr>
            <p:cNvPr id="869" name="Google Shape;869;p22"/>
            <p:cNvCxnSpPr/>
            <p:nvPr/>
          </p:nvCxnSpPr>
          <p:spPr>
            <a:xfrm rot="10800000">
              <a:off x="760" y="716"/>
              <a:ext cx="444" cy="923"/>
            </a:xfrm>
            <a:prstGeom prst="straightConnector1">
              <a:avLst/>
            </a:prstGeom>
            <a:noFill/>
            <a:ln cap="flat" cmpd="sng" w="12700">
              <a:solidFill>
                <a:schemeClr val="fol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0" name="Google Shape;870;p22"/>
            <p:cNvSpPr txBox="1"/>
            <p:nvPr/>
          </p:nvSpPr>
          <p:spPr>
            <a:xfrm>
              <a:off x="960" y="782"/>
              <a:ext cx="31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i="1" lang="en-US" sz="2400">
                  <a:solidFill>
                    <a:schemeClr val="folHlink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r>
                <a:rPr baseline="-25000" i="1" lang="en-US" sz="24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r>
                <a:rPr i="1" lang="en-US" sz="24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  <p:cxnSp>
          <p:nvCxnSpPr>
            <p:cNvPr id="871" name="Google Shape;871;p22"/>
            <p:cNvCxnSpPr/>
            <p:nvPr/>
          </p:nvCxnSpPr>
          <p:spPr>
            <a:xfrm rot="10800000">
              <a:off x="842" y="664"/>
              <a:ext cx="437" cy="945"/>
            </a:xfrm>
            <a:prstGeom prst="straightConnector1">
              <a:avLst/>
            </a:prstGeom>
            <a:noFill/>
            <a:ln cap="flat" cmpd="sng" w="12700">
              <a:solidFill>
                <a:schemeClr val="folHlink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872" name="Google Shape;872;p22"/>
          <p:cNvSpPr txBox="1"/>
          <p:nvPr>
            <p:ph type="title"/>
          </p:nvPr>
        </p:nvSpPr>
        <p:spPr>
          <a:xfrm>
            <a:off x="1981201" y="274638"/>
            <a:ext cx="8228013" cy="912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Soft Margin Classification</a:t>
            </a:r>
            <a:endParaRPr/>
          </a:p>
        </p:txBody>
      </p:sp>
      <p:sp>
        <p:nvSpPr>
          <p:cNvPr id="873" name="Google Shape;873;p22"/>
          <p:cNvSpPr/>
          <p:nvPr/>
        </p:nvSpPr>
        <p:spPr>
          <a:xfrm>
            <a:off x="6524659" y="1730681"/>
            <a:ext cx="5228907" cy="183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should our quadratic optimization criterion be?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rPr lang="en-US" sz="2600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Minimize</a:t>
            </a:r>
            <a:endParaRPr b="1" i="1" sz="2600">
              <a:solidFill>
                <a:srgbClr val="99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4" name="Google Shape;8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3198814"/>
            <a:ext cx="3124200" cy="137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9382" y="4362439"/>
            <a:ext cx="7981950" cy="2551113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22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877" name="Google Shape;877;p22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8" name="Google Shape;878;p22"/>
          <p:cNvSpPr txBox="1"/>
          <p:nvPr/>
        </p:nvSpPr>
        <p:spPr>
          <a:xfrm>
            <a:off x="1429225" y="5486400"/>
            <a:ext cx="663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 margin here? SVM? Which one is the best way. It is acceptable error since it is in the mergin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9" name="Google Shape;879;p22"/>
          <p:cNvCxnSpPr/>
          <p:nvPr/>
        </p:nvCxnSpPr>
        <p:spPr>
          <a:xfrm flipH="1" rot="10800000">
            <a:off x="1429225" y="2051500"/>
            <a:ext cx="4575900" cy="22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Google Shape;8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8585" y="336234"/>
            <a:ext cx="82296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23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886" name="Google Shape;886;p23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7" name="Google Shape;887;p23"/>
          <p:cNvSpPr txBox="1"/>
          <p:nvPr/>
        </p:nvSpPr>
        <p:spPr>
          <a:xfrm>
            <a:off x="2270625" y="5013825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388" y="404814"/>
            <a:ext cx="826770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24"/>
          <p:cNvSpPr txBox="1"/>
          <p:nvPr/>
        </p:nvSpPr>
        <p:spPr>
          <a:xfrm>
            <a:off x="2390775" y="1941513"/>
            <a:ext cx="65067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Threshold very sensitive to training data=&gt;low bias</a:t>
            </a:r>
            <a:endParaRPr/>
          </a:p>
        </p:txBody>
      </p:sp>
      <p:pic>
        <p:nvPicPr>
          <p:cNvPr id="894" name="Google Shape;89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4525" y="2709864"/>
            <a:ext cx="836295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24"/>
          <p:cNvSpPr txBox="1"/>
          <p:nvPr/>
        </p:nvSpPr>
        <p:spPr>
          <a:xfrm flipH="1">
            <a:off x="2135188" y="4224338"/>
            <a:ext cx="82089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Performed poorly when we get new data=&gt;high variance</a:t>
            </a:r>
            <a:endParaRPr/>
          </a:p>
        </p:txBody>
      </p:sp>
      <p:sp>
        <p:nvSpPr>
          <p:cNvPr id="896" name="Google Shape;896;p24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897" name="Google Shape;897;p24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" name="Google Shape;9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1088" y="492125"/>
            <a:ext cx="813435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25"/>
          <p:cNvSpPr txBox="1"/>
          <p:nvPr/>
        </p:nvSpPr>
        <p:spPr>
          <a:xfrm>
            <a:off x="1774826" y="1662114"/>
            <a:ext cx="564552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Threshold less sensitive to training data and</a:t>
            </a:r>
            <a:b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allow misclassifications =&gt;High bias</a:t>
            </a:r>
            <a:endParaRPr/>
          </a:p>
        </p:txBody>
      </p:sp>
      <p:sp>
        <p:nvSpPr>
          <p:cNvPr id="904" name="Google Shape;904;p25"/>
          <p:cNvSpPr txBox="1"/>
          <p:nvPr/>
        </p:nvSpPr>
        <p:spPr>
          <a:xfrm>
            <a:off x="1127761" y="217921"/>
            <a:ext cx="7413944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contrast if we select a threshold ……….. </a:t>
            </a:r>
            <a:endParaRPr/>
          </a:p>
        </p:txBody>
      </p:sp>
      <p:pic>
        <p:nvPicPr>
          <p:cNvPr id="905" name="Google Shape;90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6914" y="2833689"/>
            <a:ext cx="825817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25"/>
          <p:cNvSpPr txBox="1"/>
          <p:nvPr/>
        </p:nvSpPr>
        <p:spPr>
          <a:xfrm flipH="1">
            <a:off x="2135188" y="4224338"/>
            <a:ext cx="82089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Performed better  when we get new data=&gt;low variance</a:t>
            </a:r>
            <a:endParaRPr/>
          </a:p>
        </p:txBody>
      </p:sp>
      <p:sp>
        <p:nvSpPr>
          <p:cNvPr id="907" name="Google Shape;907;p25"/>
          <p:cNvSpPr txBox="1"/>
          <p:nvPr/>
        </p:nvSpPr>
        <p:spPr>
          <a:xfrm>
            <a:off x="2135188" y="5128031"/>
            <a:ext cx="614809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allow misclassifications the distance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called SOFT MARGIN</a:t>
            </a:r>
            <a:endParaRPr/>
          </a:p>
        </p:txBody>
      </p:sp>
      <p:sp>
        <p:nvSpPr>
          <p:cNvPr id="908" name="Google Shape;908;p25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909" name="Google Shape;909;p25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Google Shape;9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750" y="3970339"/>
            <a:ext cx="82867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6"/>
          <p:cNvSpPr txBox="1"/>
          <p:nvPr/>
        </p:nvSpPr>
        <p:spPr>
          <a:xfrm>
            <a:off x="2134871" y="326390"/>
            <a:ext cx="6788012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find the best soft margin?</a:t>
            </a:r>
            <a:endParaRPr/>
          </a:p>
        </p:txBody>
      </p:sp>
      <p:pic>
        <p:nvPicPr>
          <p:cNvPr id="916" name="Google Shape;91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3750" y="1524000"/>
            <a:ext cx="80391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26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918" name="Google Shape;918;p26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7"/>
          <p:cNvSpPr txBox="1"/>
          <p:nvPr/>
        </p:nvSpPr>
        <p:spPr>
          <a:xfrm>
            <a:off x="2255520" y="333375"/>
            <a:ext cx="5272544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validation </a:t>
            </a:r>
            <a:endParaRPr/>
          </a:p>
        </p:txBody>
      </p:sp>
      <p:sp>
        <p:nvSpPr>
          <p:cNvPr id="924" name="Google Shape;924;p27"/>
          <p:cNvSpPr txBox="1"/>
          <p:nvPr/>
        </p:nvSpPr>
        <p:spPr>
          <a:xfrm>
            <a:off x="2043112" y="959613"/>
            <a:ext cx="844200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To find out the best threshold by determining how many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misclassifications and observations to be allowed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 the soft margin to get the best classifications </a:t>
            </a:r>
            <a:endParaRPr/>
          </a:p>
        </p:txBody>
      </p:sp>
      <p:pic>
        <p:nvPicPr>
          <p:cNvPr id="925" name="Google Shape;9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313" y="2246313"/>
            <a:ext cx="82677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27"/>
          <p:cNvSpPr txBox="1"/>
          <p:nvPr/>
        </p:nvSpPr>
        <p:spPr>
          <a:xfrm>
            <a:off x="2554288" y="3633788"/>
            <a:ext cx="751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1 classification</a:t>
            </a:r>
            <a:endParaRPr/>
          </a:p>
        </p:txBody>
      </p:sp>
      <p:pic>
        <p:nvPicPr>
          <p:cNvPr id="927" name="Google Shape;9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614" y="4322764"/>
            <a:ext cx="810577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27"/>
          <p:cNvSpPr txBox="1"/>
          <p:nvPr/>
        </p:nvSpPr>
        <p:spPr>
          <a:xfrm>
            <a:off x="2119313" y="6027738"/>
            <a:ext cx="751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2 correctly classified observations to be within the soft margin </a:t>
            </a:r>
            <a:endParaRPr/>
          </a:p>
        </p:txBody>
      </p:sp>
      <p:sp>
        <p:nvSpPr>
          <p:cNvPr id="929" name="Google Shape;929;p27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930" name="Google Shape;930;p27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Google Shape;9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0239" y="2138364"/>
            <a:ext cx="839152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28"/>
          <p:cNvSpPr txBox="1"/>
          <p:nvPr/>
        </p:nvSpPr>
        <p:spPr>
          <a:xfrm>
            <a:off x="1077595" y="309567"/>
            <a:ext cx="9112885" cy="1615827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correctly classified observations on the edge and  within the soft margin are called </a:t>
            </a:r>
            <a:r>
              <a:rPr lang="en-US" sz="33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support vector machine.</a:t>
            </a:r>
            <a:endParaRPr/>
          </a:p>
        </p:txBody>
      </p:sp>
      <p:sp>
        <p:nvSpPr>
          <p:cNvPr id="937" name="Google Shape;937;p28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938" name="Google Shape;938;p28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port Vector Machine: Kernel Trick; Mercer's Theorem" id="943" name="Google Shape;9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7084" y="3429000"/>
            <a:ext cx="8049352" cy="3717289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29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945" name="Google Shape;945;p29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6" name="Google Shape;946;p29"/>
          <p:cNvSpPr txBox="1"/>
          <p:nvPr/>
        </p:nvSpPr>
        <p:spPr>
          <a:xfrm>
            <a:off x="3430978" y="189286"/>
            <a:ext cx="277031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vs Gamma </a:t>
            </a:r>
            <a:endParaRPr/>
          </a:p>
        </p:txBody>
      </p:sp>
      <p:pic>
        <p:nvPicPr>
          <p:cNvPr descr="What is the influence of C in SVMs with linear kernel? - Cross ..." id="947" name="Google Shape;94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64" y="864460"/>
            <a:ext cx="5635724" cy="2981526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29"/>
          <p:cNvSpPr/>
          <p:nvPr/>
        </p:nvSpPr>
        <p:spPr>
          <a:xfrm>
            <a:off x="6019484" y="1055902"/>
            <a:ext cx="66960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SVM( (C regularization (low ==&gt;wide margin),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gamma 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far the influence of a single training example reaches(low values ==&gt; ‘far’))</a:t>
            </a:r>
            <a:endParaRPr/>
          </a:p>
        </p:txBody>
      </p:sp>
      <p:sp>
        <p:nvSpPr>
          <p:cNvPr id="949" name="Google Shape;949;p29"/>
          <p:cNvSpPr txBox="1"/>
          <p:nvPr/>
        </p:nvSpPr>
        <p:spPr>
          <a:xfrm>
            <a:off x="7146150" y="2708600"/>
            <a:ext cx="37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 is the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regulator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Gamma How many data you take. If C low you have 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9"/>
          <p:cNvSpPr txBox="1"/>
          <p:nvPr/>
        </p:nvSpPr>
        <p:spPr>
          <a:xfrm>
            <a:off x="864450" y="4691100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Gamma&lt;&lt; we gonna consider all points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/>
          <p:nvPr/>
        </p:nvSpPr>
        <p:spPr>
          <a:xfrm>
            <a:off x="1676400" y="304800"/>
            <a:ext cx="464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None/>
            </a:pPr>
            <a:r>
              <a:rPr lang="en-US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Linear Classifiers -&gt; to find a Betas</a:t>
            </a: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6886762" y="763588"/>
            <a:ext cx="1600200" cy="65405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endParaRPr/>
          </a:p>
        </p:txBody>
      </p:sp>
      <p:cxnSp>
        <p:nvCxnSpPr>
          <p:cNvPr id="167" name="Google Shape;167;p3"/>
          <p:cNvCxnSpPr/>
          <p:nvPr/>
        </p:nvCxnSpPr>
        <p:spPr>
          <a:xfrm>
            <a:off x="5486400" y="10668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3"/>
          <p:cNvSpPr txBox="1"/>
          <p:nvPr/>
        </p:nvSpPr>
        <p:spPr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cxnSp>
        <p:nvCxnSpPr>
          <p:cNvPr id="169" name="Google Shape;169;p3"/>
          <p:cNvCxnSpPr/>
          <p:nvPr/>
        </p:nvCxnSpPr>
        <p:spPr>
          <a:xfrm>
            <a:off x="7543800" y="3810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3"/>
          <p:cNvSpPr txBox="1"/>
          <p:nvPr/>
        </p:nvSpPr>
        <p:spPr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cxnSp>
        <p:nvCxnSpPr>
          <p:cNvPr id="171" name="Google Shape;171;p3"/>
          <p:cNvCxnSpPr/>
          <p:nvPr/>
        </p:nvCxnSpPr>
        <p:spPr>
          <a:xfrm>
            <a:off x="8458200" y="10668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3"/>
          <p:cNvSpPr txBox="1"/>
          <p:nvPr/>
        </p:nvSpPr>
        <p:spPr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aseline="3000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</a:t>
            </a:r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2362200" y="1905001"/>
            <a:ext cx="1905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denotes +1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denotes -1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Apply for job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ABC for Data Mining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3"/>
          <p:cNvSpPr/>
          <p:nvPr/>
        </p:nvSpPr>
        <p:spPr>
          <a:xfrm rot="4777107">
            <a:off x="2439194" y="2056607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/>
          <p:cNvSpPr/>
          <p:nvPr/>
        </p:nvSpPr>
        <p:spPr>
          <a:xfrm rot="5895381">
            <a:off x="2439988" y="2513013"/>
            <a:ext cx="50800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3"/>
          <p:cNvCxnSpPr/>
          <p:nvPr/>
        </p:nvCxnSpPr>
        <p:spPr>
          <a:xfrm>
            <a:off x="4114800" y="2209800"/>
            <a:ext cx="0" cy="35052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3"/>
          <p:cNvCxnSpPr/>
          <p:nvPr/>
        </p:nvCxnSpPr>
        <p:spPr>
          <a:xfrm>
            <a:off x="3962400" y="5562600"/>
            <a:ext cx="36576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3"/>
          <p:cNvSpPr/>
          <p:nvPr/>
        </p:nvSpPr>
        <p:spPr>
          <a:xfrm>
            <a:off x="5241926" y="5032376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4010026" y="3903664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5864226" y="2814639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5927726" y="3635376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4933951" y="2663825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5410201" y="3733801"/>
            <a:ext cx="5397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4572001" y="3124200"/>
            <a:ext cx="60325" cy="58738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6629401" y="4114800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 rot="-1118274">
            <a:off x="5411789" y="4443414"/>
            <a:ext cx="5397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 rot="-1118274">
            <a:off x="7527926" y="32289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 rot="-1118274">
            <a:off x="6819901" y="4545013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 rot="-1118274">
            <a:off x="4648201" y="2667000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 rot="-1118274">
            <a:off x="6235701" y="35845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"/>
          <p:cNvSpPr/>
          <p:nvPr/>
        </p:nvSpPr>
        <p:spPr>
          <a:xfrm rot="-1118274">
            <a:off x="7391401" y="4495801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/>
          <p:nvPr/>
        </p:nvSpPr>
        <p:spPr>
          <a:xfrm rot="-1118274">
            <a:off x="4638676" y="3640139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"/>
          <p:cNvSpPr/>
          <p:nvPr/>
        </p:nvSpPr>
        <p:spPr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"/>
          <p:cNvSpPr/>
          <p:nvPr/>
        </p:nvSpPr>
        <p:spPr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"/>
          <p:cNvSpPr/>
          <p:nvPr/>
        </p:nvSpPr>
        <p:spPr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"/>
          <p:cNvSpPr/>
          <p:nvPr/>
        </p:nvSpPr>
        <p:spPr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"/>
          <p:cNvSpPr/>
          <p:nvPr/>
        </p:nvSpPr>
        <p:spPr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/>
          <p:nvPr/>
        </p:nvSpPr>
        <p:spPr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"/>
          <p:cNvSpPr/>
          <p:nvPr/>
        </p:nvSpPr>
        <p:spPr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"/>
          <p:cNvSpPr/>
          <p:nvPr/>
        </p:nvSpPr>
        <p:spPr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"/>
          <p:cNvSpPr/>
          <p:nvPr/>
        </p:nvSpPr>
        <p:spPr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"/>
          <p:cNvSpPr/>
          <p:nvPr/>
        </p:nvSpPr>
        <p:spPr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"/>
          <p:cNvSpPr/>
          <p:nvPr/>
        </p:nvSpPr>
        <p:spPr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/>
          <p:nvPr/>
        </p:nvSpPr>
        <p:spPr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7010400" y="1676400"/>
            <a:ext cx="35496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,β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sign(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β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cxnSp>
        <p:nvCxnSpPr>
          <p:cNvPr id="213" name="Google Shape;213;p3"/>
          <p:cNvCxnSpPr/>
          <p:nvPr/>
        </p:nvCxnSpPr>
        <p:spPr>
          <a:xfrm flipH="1" rot="10800000">
            <a:off x="3810000" y="2362200"/>
            <a:ext cx="4038600" cy="2590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"/>
          <p:cNvSpPr txBox="1"/>
          <p:nvPr/>
        </p:nvSpPr>
        <p:spPr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7924800" y="3352801"/>
            <a:ext cx="2209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would you classify this data?</a:t>
            </a:r>
            <a:endParaRPr/>
          </a:p>
        </p:txBody>
      </p:sp>
      <p:sp>
        <p:nvSpPr>
          <p:cNvPr id="216" name="Google Shape;216;p3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217" name="Google Shape;217;p3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3"/>
          <p:cNvSpPr txBox="1"/>
          <p:nvPr/>
        </p:nvSpPr>
        <p:spPr>
          <a:xfrm>
            <a:off x="2236050" y="5567075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0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956" name="Google Shape;956;p30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upport Vector Machines (SVMs) - A Must Have ML Algorithm ..." id="957" name="Google Shape;9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480" y="0"/>
            <a:ext cx="9601200" cy="5180646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30"/>
          <p:cNvSpPr txBox="1"/>
          <p:nvPr/>
        </p:nvSpPr>
        <p:spPr>
          <a:xfrm>
            <a:off x="799350" y="5080532"/>
            <a:ext cx="9678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 is very large, the soft-margin SVM is equivalent to hard-margin SVM. Too large means overfitting. Try to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Hard margin and large C.</a:t>
            </a:r>
            <a:endParaRPr/>
          </a:p>
        </p:txBody>
      </p:sp>
      <p:sp>
        <p:nvSpPr>
          <p:cNvPr id="959" name="Google Shape;959;p30"/>
          <p:cNvSpPr txBox="1"/>
          <p:nvPr/>
        </p:nvSpPr>
        <p:spPr>
          <a:xfrm>
            <a:off x="660400" y="5825785"/>
            <a:ext cx="110046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 is very small, misclassification in the training data at the expense of small norm</a:t>
            </a:r>
            <a:endParaRPr/>
          </a:p>
        </p:txBody>
      </p:sp>
      <p:sp>
        <p:nvSpPr>
          <p:cNvPr id="960" name="Google Shape;960;p30"/>
          <p:cNvSpPr txBox="1"/>
          <p:nvPr/>
        </p:nvSpPr>
        <p:spPr>
          <a:xfrm flipH="1">
            <a:off x="9118875" y="3901200"/>
            <a:ext cx="282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 Gamma it means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If C is high what does it mean? there is not Soft margin then we do not have error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5" name="Google Shape;9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6" y="4076700"/>
            <a:ext cx="471487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976" y="226697"/>
            <a:ext cx="5387024" cy="431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0912" y="184152"/>
            <a:ext cx="5114607" cy="2092008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31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969" name="Google Shape;969;p31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0" name="Google Shape;970;p31"/>
          <p:cNvSpPr txBox="1"/>
          <p:nvPr/>
        </p:nvSpPr>
        <p:spPr>
          <a:xfrm>
            <a:off x="708975" y="4621950"/>
            <a:ext cx="265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most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popular is Gamma =0.1 (average)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31"/>
          <p:cNvSpPr txBox="1"/>
          <p:nvPr/>
        </p:nvSpPr>
        <p:spPr>
          <a:xfrm>
            <a:off x="1798075" y="5371150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 not use big gamma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214" y="280670"/>
            <a:ext cx="9358946" cy="29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32"/>
          <p:cNvSpPr txBox="1"/>
          <p:nvPr>
            <p:ph idx="11" type="ftr"/>
          </p:nvPr>
        </p:nvSpPr>
        <p:spPr>
          <a:xfrm>
            <a:off x="3581400" y="662463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978" name="Google Shape;978;p32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9" name="Google Shape;979;p32"/>
          <p:cNvSpPr/>
          <p:nvPr/>
        </p:nvSpPr>
        <p:spPr>
          <a:xfrm>
            <a:off x="1849120" y="3611881"/>
            <a:ext cx="8778240" cy="830997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High value of </a:t>
            </a:r>
            <a:r>
              <a:rPr b="1"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Gamma</a:t>
            </a: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leads to more accuracy but </a:t>
            </a:r>
            <a:r>
              <a:rPr b="1"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biased</a:t>
            </a: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results and vice-versa.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32"/>
          <p:cNvSpPr/>
          <p:nvPr/>
        </p:nvSpPr>
        <p:spPr>
          <a:xfrm>
            <a:off x="3789680" y="2415123"/>
            <a:ext cx="792480" cy="64008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32"/>
          <p:cNvSpPr/>
          <p:nvPr/>
        </p:nvSpPr>
        <p:spPr>
          <a:xfrm>
            <a:off x="1960880" y="4751513"/>
            <a:ext cx="7691120" cy="830997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large value of Cost parameter (</a:t>
            </a:r>
            <a:r>
              <a:rPr b="1"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 indicates poor accuracy but low </a:t>
            </a:r>
            <a:r>
              <a:rPr b="1"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bias</a:t>
            </a: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and vice-versa.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32"/>
          <p:cNvSpPr/>
          <p:nvPr/>
        </p:nvSpPr>
        <p:spPr>
          <a:xfrm>
            <a:off x="7306626" y="2415123"/>
            <a:ext cx="792480" cy="64008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3" name="Google Shape;98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7834" y="3540761"/>
            <a:ext cx="3046704" cy="2696843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32"/>
          <p:cNvSpPr txBox="1"/>
          <p:nvPr/>
        </p:nvSpPr>
        <p:spPr>
          <a:xfrm>
            <a:off x="1371600" y="5757663"/>
            <a:ext cx="663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Large Gamma close to the margin. Small Gamma variance is very high but bias is very low. Large C means hard margin.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3"/>
          <p:cNvSpPr txBox="1"/>
          <p:nvPr>
            <p:ph type="title"/>
          </p:nvPr>
        </p:nvSpPr>
        <p:spPr>
          <a:xfrm>
            <a:off x="1543050" y="458787"/>
            <a:ext cx="105156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Properties of SVM</a:t>
            </a:r>
            <a:endParaRPr/>
          </a:p>
        </p:txBody>
      </p:sp>
      <p:sp>
        <p:nvSpPr>
          <p:cNvPr id="990" name="Google Shape;990;p33"/>
          <p:cNvSpPr txBox="1"/>
          <p:nvPr>
            <p:ph idx="1" type="body"/>
          </p:nvPr>
        </p:nvSpPr>
        <p:spPr>
          <a:xfrm>
            <a:off x="1432560" y="1371601"/>
            <a:ext cx="877824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Flexibility in choosing a similarity function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Sparseness of solution when dealing with large data sets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/>
              <a:t>    - only support vectors are used to specify the separating hyperplane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Ability to handle large feature spaces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/>
              <a:t>   - complexity does not depend on the dimensionality of the feature space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Overfitting can be controlled by soft margin approach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Nice math property: a simple convex optimization problem which is guaranteed to converge to a single global solution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Feature Selection</a:t>
            </a:r>
            <a:endParaRPr/>
          </a:p>
        </p:txBody>
      </p:sp>
      <p:sp>
        <p:nvSpPr>
          <p:cNvPr id="991" name="Google Shape;991;p33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992" name="Google Shape;992;p33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3" name="Google Shape;993;p33"/>
          <p:cNvSpPr txBox="1"/>
          <p:nvPr/>
        </p:nvSpPr>
        <p:spPr>
          <a:xfrm>
            <a:off x="6131850" y="5924400"/>
            <a:ext cx="663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Why is popular? it is a parametric and can use with large features.  you can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Overffiting by using soft margin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4"/>
          <p:cNvSpPr txBox="1"/>
          <p:nvPr>
            <p:ph type="title"/>
          </p:nvPr>
        </p:nvSpPr>
        <p:spPr>
          <a:xfrm>
            <a:off x="1905000" y="228600"/>
            <a:ext cx="8229600" cy="712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Some Issues</a:t>
            </a:r>
            <a:endParaRPr/>
          </a:p>
        </p:txBody>
      </p:sp>
      <p:sp>
        <p:nvSpPr>
          <p:cNvPr id="999" name="Google Shape;999;p34"/>
          <p:cNvSpPr txBox="1"/>
          <p:nvPr>
            <p:ph idx="1" type="body"/>
          </p:nvPr>
        </p:nvSpPr>
        <p:spPr>
          <a:xfrm>
            <a:off x="1905000" y="1143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Choice of kernel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/>
              <a:t>    - </a:t>
            </a:r>
            <a:r>
              <a:rPr b="1" lang="en-US" sz="2000">
                <a:solidFill>
                  <a:srgbClr val="FF0000"/>
                </a:solidFill>
              </a:rPr>
              <a:t>Gaussian or polynomial kernel</a:t>
            </a:r>
            <a:r>
              <a:rPr b="1" lang="en-US" sz="2000"/>
              <a:t> is default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/>
              <a:t>    - if ineffective, more elaborate kernels are needed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/>
              <a:t>    - domain experts can give assistance in formulating appropriate similarity measures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Choice of kernel parameters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/>
              <a:t>   - e.g. σ in Gaussian kernel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/>
              <a:t>   - </a:t>
            </a:r>
            <a:r>
              <a:rPr b="1" lang="en-US" sz="2000">
                <a:solidFill>
                  <a:srgbClr val="FF0000"/>
                </a:solidFill>
              </a:rPr>
              <a:t>σ is the distance between closest points with different classifications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/>
              <a:t>   - In the absence of reliable criteria, applications rely on the use of a validation set or cross-validation to set such parameters.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Optimization criterion</a:t>
            </a:r>
            <a:r>
              <a:rPr lang="en-US" sz="2100"/>
              <a:t> – </a:t>
            </a:r>
            <a:r>
              <a:rPr lang="en-US" sz="2100">
                <a:solidFill>
                  <a:srgbClr val="FF0000"/>
                </a:solidFill>
              </a:rPr>
              <a:t>Hard margin v.s. Soft margin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/>
              <a:t>   - a lengthy series of experiments in which various parameters are tested </a:t>
            </a:r>
            <a:endParaRPr/>
          </a:p>
        </p:txBody>
      </p:sp>
      <p:sp>
        <p:nvSpPr>
          <p:cNvPr id="1000" name="Google Shape;1000;p34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1001" name="Google Shape;1001;p34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5"/>
          <p:cNvSpPr/>
          <p:nvPr/>
        </p:nvSpPr>
        <p:spPr>
          <a:xfrm>
            <a:off x="2036763" y="0"/>
            <a:ext cx="7883525" cy="1938992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Required Packages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sklearn import datasets		# To Get iris 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sklearn import svm    			# To fit the svm classifier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numpy as np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matplotlib.pyplot as plt            # To visuvalizing the data</a:t>
            </a:r>
            <a:endParaRPr/>
          </a:p>
        </p:txBody>
      </p:sp>
      <p:sp>
        <p:nvSpPr>
          <p:cNvPr id="1007" name="Google Shape;1007;p35"/>
          <p:cNvSpPr/>
          <p:nvPr/>
        </p:nvSpPr>
        <p:spPr>
          <a:xfrm>
            <a:off x="2063751" y="1880394"/>
            <a:ext cx="63182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import iris data to model Svm classifier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iris_dataset = datasets.load_iris()</a:t>
            </a:r>
            <a:endParaRPr/>
          </a:p>
        </p:txBody>
      </p:sp>
      <p:sp>
        <p:nvSpPr>
          <p:cNvPr id="1008" name="Google Shape;1008;p35"/>
          <p:cNvSpPr/>
          <p:nvPr/>
        </p:nvSpPr>
        <p:spPr>
          <a:xfrm>
            <a:off x="2036763" y="2455863"/>
            <a:ext cx="76327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"Iris data set Description :: ", iris_dataset['DESCR']</a:t>
            </a:r>
            <a:endParaRPr/>
          </a:p>
        </p:txBody>
      </p:sp>
      <p:sp>
        <p:nvSpPr>
          <p:cNvPr id="1009" name="Google Shape;1009;p35"/>
          <p:cNvSpPr/>
          <p:nvPr/>
        </p:nvSpPr>
        <p:spPr>
          <a:xfrm>
            <a:off x="2036764" y="2746375"/>
            <a:ext cx="6854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"Iris feature data :: ", iris_dataset['data']</a:t>
            </a:r>
            <a:endParaRPr/>
          </a:p>
        </p:txBody>
      </p:sp>
      <p:sp>
        <p:nvSpPr>
          <p:cNvPr id="1010" name="Google Shape;1010;p35"/>
          <p:cNvSpPr/>
          <p:nvPr/>
        </p:nvSpPr>
        <p:spPr>
          <a:xfrm>
            <a:off x="2036764" y="3028950"/>
            <a:ext cx="6854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"Iris target :: ", iris_dataset['target']</a:t>
            </a:r>
            <a:endParaRPr/>
          </a:p>
        </p:txBody>
      </p:sp>
      <p:sp>
        <p:nvSpPr>
          <p:cNvPr id="1011" name="Google Shape;1011;p35"/>
          <p:cNvSpPr/>
          <p:nvPr/>
        </p:nvSpPr>
        <p:spPr>
          <a:xfrm>
            <a:off x="3143672" y="3493033"/>
            <a:ext cx="8965504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def visuvalize_sepal_data():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	iris = datasets.load_iris()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	X = iris.data[:, :2]  # we only take the first two features.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	y = iris.target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	plt.scatter(X[:, 0], X[:, 1], c=y, cmap=plt.cm.coolwarm)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	plt.xlabel('Sepal length')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	plt.ylabel('Sepal width')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	plt.title('Sepal Width &amp; Length')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	plt.show()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visuvalize_sepal_data()</a:t>
            </a:r>
            <a:endParaRPr/>
          </a:p>
        </p:txBody>
      </p:sp>
      <p:pic>
        <p:nvPicPr>
          <p:cNvPr id="1012" name="Google Shape;10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582" y="-133350"/>
            <a:ext cx="6732588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35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1014" name="Google Shape;1014;p35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9" name="Google Shape;101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639" y="2852738"/>
            <a:ext cx="5106987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36"/>
          <p:cNvSpPr/>
          <p:nvPr/>
        </p:nvSpPr>
        <p:spPr>
          <a:xfrm>
            <a:off x="1847528" y="260648"/>
            <a:ext cx="914501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def visuvalize_petal_data():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	iris = datasets.load_iris()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	X = iris.data[:, 2:]  # we only take the last two features.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	y = iris.target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	plt.scatter(X[:, 0], X[:, 1], c=y, cmap=plt.cm.coolwarm)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	plt.xlabel('Petal length')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	plt.ylabel('Petal width')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	plt.title('Petal Width &amp; Length')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	plt.show()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visuvalize_petal_data()</a:t>
            </a:r>
            <a:endParaRPr/>
          </a:p>
        </p:txBody>
      </p:sp>
      <p:sp>
        <p:nvSpPr>
          <p:cNvPr id="1021" name="Google Shape;1021;p36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1022" name="Google Shape;1022;p36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7"/>
          <p:cNvSpPr/>
          <p:nvPr/>
        </p:nvSpPr>
        <p:spPr>
          <a:xfrm>
            <a:off x="2279576" y="1052736"/>
            <a:ext cx="8208912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iris = datasets.load_iris()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iris.data[:, :2]  # we only take </a:t>
            </a:r>
            <a:r>
              <a:rPr lang="en-US" sz="2000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the Sepal two features.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iris.target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 = 1.0  # SVM regularization parameter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SVC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linear kernel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svc = svm.SVC(kernel='linear', C=C).fit(X,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LinearSVC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(linear kernel)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lin_svc = svm.LinearSVC(C=C).fit(X,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SVC with </a:t>
            </a: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RBF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kernel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rbf_svc = svm.SVC(kernel='rbf', gamma=0.7, C=C).fit(X,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SVC with </a:t>
            </a: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polynomial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(degree 3) kernel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poly_svc = svm.SVC(kernel='poly', degree=3, C=C).fit(X, y)</a:t>
            </a:r>
            <a:endParaRPr/>
          </a:p>
        </p:txBody>
      </p:sp>
      <p:sp>
        <p:nvSpPr>
          <p:cNvPr id="1028" name="Google Shape;1028;p37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1029" name="Google Shape;1029;p37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8"/>
          <p:cNvSpPr/>
          <p:nvPr/>
        </p:nvSpPr>
        <p:spPr>
          <a:xfrm>
            <a:off x="883920" y="58847"/>
            <a:ext cx="9676576" cy="341632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.02  # step size in the mesh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create a mesh to plot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x_min, x_max = X[:, 0].min() - 1, X[:, 0].max()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y_min, y_max = X[:, 1].min() - 1, X[:, 1].max()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xx, yy = np.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meshgrid(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np.arange(x_min, x_max, h),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         np.arange(y_min, y_max, h))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title for the plots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= ['SVC with linear kernel',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'LinearSVC (linear kernel)',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'SVC with RBF kernel',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'SVC with polynomial (degree 3) kernel']</a:t>
            </a:r>
            <a:endParaRPr/>
          </a:p>
        </p:txBody>
      </p:sp>
      <p:sp>
        <p:nvSpPr>
          <p:cNvPr id="1035" name="Google Shape;1035;p38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1036" name="Google Shape;1036;p38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7" name="Google Shape;1037;p38"/>
          <p:cNvSpPr txBox="1"/>
          <p:nvPr/>
        </p:nvSpPr>
        <p:spPr>
          <a:xfrm>
            <a:off x="3596125" y="4080225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have to compare each Kernel to see the better result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9"/>
          <p:cNvSpPr/>
          <p:nvPr/>
        </p:nvSpPr>
        <p:spPr>
          <a:xfrm>
            <a:off x="873760" y="188641"/>
            <a:ext cx="10334808" cy="6186309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i, clf in enumerate((svc, lin_svc, rbf_svc, poly_svc)):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# Plot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the decision boundary.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that, we will assign a color to each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# point in the mesh [x_min, x_max]x[y_min, y_max].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plt.subplot(2, 2, i + 1)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plt.subplots_adjust(wspace=0.4, hspace=0.4)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Z = clf.predict(np.c_[xx.ravel(), yy.ravel()])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# Put the result into a color plot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Z = Z.reshape(xx.shape)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plt.contourf(xx, yy, Z, cmap=plt.cm.coolwarm, alpha=0.8)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# Plot also the training points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plt.scatter(X[:, 0], X[:, 1], c=y, cmap=plt.cm.coolwarm)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plt.xlabel('Sepal length')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plt.ylabel('Sepal width')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plt.xlim(xx.min(), xx.max())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plt.ylim(yy.min(), yy.max())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plt.xticks(())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plt.yticks(())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plt.title(titles[i])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plt.show()</a:t>
            </a:r>
            <a:endParaRPr/>
          </a:p>
        </p:txBody>
      </p:sp>
      <p:sp>
        <p:nvSpPr>
          <p:cNvPr id="1043" name="Google Shape;1043;p39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1044" name="Google Shape;1044;p39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/>
          <p:nvPr/>
        </p:nvSpPr>
        <p:spPr>
          <a:xfrm>
            <a:off x="1676400" y="304800"/>
            <a:ext cx="464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Times New Roman"/>
              <a:buNone/>
            </a:pPr>
            <a:r>
              <a:rPr lang="en-US" sz="42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Linear Classifiers</a:t>
            </a:r>
            <a:endParaRPr/>
          </a:p>
        </p:txBody>
      </p:sp>
      <p:sp>
        <p:nvSpPr>
          <p:cNvPr id="224" name="Google Shape;224;p4"/>
          <p:cNvSpPr/>
          <p:nvPr/>
        </p:nvSpPr>
        <p:spPr>
          <a:xfrm>
            <a:off x="6858000" y="776288"/>
            <a:ext cx="1600200" cy="65405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 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endParaRPr/>
          </a:p>
        </p:txBody>
      </p:sp>
      <p:cxnSp>
        <p:nvCxnSpPr>
          <p:cNvPr id="225" name="Google Shape;225;p4"/>
          <p:cNvCxnSpPr/>
          <p:nvPr/>
        </p:nvCxnSpPr>
        <p:spPr>
          <a:xfrm>
            <a:off x="5486400" y="10668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4"/>
          <p:cNvSpPr txBox="1"/>
          <p:nvPr/>
        </p:nvSpPr>
        <p:spPr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cxnSp>
        <p:nvCxnSpPr>
          <p:cNvPr id="227" name="Google Shape;227;p4"/>
          <p:cNvCxnSpPr/>
          <p:nvPr/>
        </p:nvCxnSpPr>
        <p:spPr>
          <a:xfrm>
            <a:off x="7543800" y="3810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4"/>
          <p:cNvSpPr txBox="1"/>
          <p:nvPr/>
        </p:nvSpPr>
        <p:spPr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cxnSp>
        <p:nvCxnSpPr>
          <p:cNvPr id="229" name="Google Shape;229;p4"/>
          <p:cNvCxnSpPr/>
          <p:nvPr/>
        </p:nvCxnSpPr>
        <p:spPr>
          <a:xfrm>
            <a:off x="8458200" y="10668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4"/>
          <p:cNvSpPr txBox="1"/>
          <p:nvPr/>
        </p:nvSpPr>
        <p:spPr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aseline="30000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est</a:t>
            </a:r>
            <a:endParaRPr/>
          </a:p>
        </p:txBody>
      </p:sp>
      <p:sp>
        <p:nvSpPr>
          <p:cNvPr id="231" name="Google Shape;231;p4"/>
          <p:cNvSpPr txBox="1"/>
          <p:nvPr/>
        </p:nvSpPr>
        <p:spPr>
          <a:xfrm>
            <a:off x="2481263" y="1878014"/>
            <a:ext cx="19050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denotes +1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denotes -1</a:t>
            </a:r>
            <a:endParaRPr/>
          </a:p>
        </p:txBody>
      </p:sp>
      <p:sp>
        <p:nvSpPr>
          <p:cNvPr id="232" name="Google Shape;232;p4"/>
          <p:cNvSpPr/>
          <p:nvPr/>
        </p:nvSpPr>
        <p:spPr>
          <a:xfrm rot="4777107">
            <a:off x="2439194" y="2056607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"/>
          <p:cNvSpPr/>
          <p:nvPr/>
        </p:nvSpPr>
        <p:spPr>
          <a:xfrm rot="5895381">
            <a:off x="2439988" y="2513013"/>
            <a:ext cx="50800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4"/>
          <p:cNvCxnSpPr/>
          <p:nvPr/>
        </p:nvCxnSpPr>
        <p:spPr>
          <a:xfrm>
            <a:off x="4114800" y="2209800"/>
            <a:ext cx="0" cy="35052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4"/>
          <p:cNvCxnSpPr/>
          <p:nvPr/>
        </p:nvCxnSpPr>
        <p:spPr>
          <a:xfrm>
            <a:off x="3962400" y="5562600"/>
            <a:ext cx="36576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4"/>
          <p:cNvSpPr/>
          <p:nvPr/>
        </p:nvSpPr>
        <p:spPr>
          <a:xfrm>
            <a:off x="5241926" y="5032376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4010026" y="3903664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5864226" y="2814639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5927726" y="3635376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4933951" y="2663825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5410201" y="3733801"/>
            <a:ext cx="5397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/>
          <p:nvPr/>
        </p:nvSpPr>
        <p:spPr>
          <a:xfrm>
            <a:off x="4572001" y="3124200"/>
            <a:ext cx="60325" cy="58738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"/>
          <p:cNvSpPr/>
          <p:nvPr/>
        </p:nvSpPr>
        <p:spPr>
          <a:xfrm>
            <a:off x="6629401" y="4114800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/>
          <p:nvPr/>
        </p:nvSpPr>
        <p:spPr>
          <a:xfrm rot="-1118274">
            <a:off x="5411789" y="4443414"/>
            <a:ext cx="5397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/>
          <p:nvPr/>
        </p:nvSpPr>
        <p:spPr>
          <a:xfrm rot="-1118274">
            <a:off x="7527926" y="32289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/>
          <p:nvPr/>
        </p:nvSpPr>
        <p:spPr>
          <a:xfrm rot="-1118274">
            <a:off x="6819901" y="4545013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/>
          <p:nvPr/>
        </p:nvSpPr>
        <p:spPr>
          <a:xfrm rot="-1118274">
            <a:off x="4648201" y="2667000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/>
          <p:nvPr/>
        </p:nvSpPr>
        <p:spPr>
          <a:xfrm rot="-1118274">
            <a:off x="6235701" y="35845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/>
          <p:nvPr/>
        </p:nvSpPr>
        <p:spPr>
          <a:xfrm rot="-1118274">
            <a:off x="7391401" y="4495801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/>
          <p:nvPr/>
        </p:nvSpPr>
        <p:spPr>
          <a:xfrm rot="-1118274">
            <a:off x="4638676" y="3640139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/>
          <p:nvPr/>
        </p:nvSpPr>
        <p:spPr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/>
          <p:nvPr/>
        </p:nvSpPr>
        <p:spPr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/>
          <p:nvPr/>
        </p:nvSpPr>
        <p:spPr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/>
          <p:nvPr/>
        </p:nvSpPr>
        <p:spPr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"/>
          <p:cNvSpPr/>
          <p:nvPr/>
        </p:nvSpPr>
        <p:spPr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"/>
          <p:cNvSpPr/>
          <p:nvPr/>
        </p:nvSpPr>
        <p:spPr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"/>
          <p:cNvSpPr/>
          <p:nvPr/>
        </p:nvSpPr>
        <p:spPr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"/>
          <p:cNvSpPr/>
          <p:nvPr/>
        </p:nvSpPr>
        <p:spPr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"/>
          <p:cNvSpPr/>
          <p:nvPr/>
        </p:nvSpPr>
        <p:spPr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"/>
          <p:cNvSpPr/>
          <p:nvPr/>
        </p:nvSpPr>
        <p:spPr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"/>
          <p:cNvSpPr/>
          <p:nvPr/>
        </p:nvSpPr>
        <p:spPr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"/>
          <p:cNvSpPr/>
          <p:nvPr/>
        </p:nvSpPr>
        <p:spPr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"/>
          <p:cNvSpPr/>
          <p:nvPr/>
        </p:nvSpPr>
        <p:spPr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"/>
          <p:cNvSpPr/>
          <p:nvPr/>
        </p:nvSpPr>
        <p:spPr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"/>
          <p:cNvSpPr/>
          <p:nvPr/>
        </p:nvSpPr>
        <p:spPr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"/>
          <p:cNvSpPr/>
          <p:nvPr/>
        </p:nvSpPr>
        <p:spPr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 txBox="1"/>
          <p:nvPr/>
        </p:nvSpPr>
        <p:spPr>
          <a:xfrm>
            <a:off x="7010401" y="1676400"/>
            <a:ext cx="3406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,β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sign(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β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cxnSp>
        <p:nvCxnSpPr>
          <p:cNvPr id="271" name="Google Shape;271;p4"/>
          <p:cNvCxnSpPr/>
          <p:nvPr/>
        </p:nvCxnSpPr>
        <p:spPr>
          <a:xfrm flipH="1" rot="10800000">
            <a:off x="4953000" y="1676400"/>
            <a:ext cx="1447800" cy="403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4"/>
          <p:cNvSpPr txBox="1"/>
          <p:nvPr/>
        </p:nvSpPr>
        <p:spPr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" name="Google Shape;273;p4"/>
          <p:cNvSpPr txBox="1"/>
          <p:nvPr/>
        </p:nvSpPr>
        <p:spPr>
          <a:xfrm>
            <a:off x="7924800" y="3352801"/>
            <a:ext cx="2209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How would you classify this data?</a:t>
            </a:r>
            <a:endParaRPr/>
          </a:p>
        </p:txBody>
      </p:sp>
      <p:sp>
        <p:nvSpPr>
          <p:cNvPr id="274" name="Google Shape;274;p4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275" name="Google Shape;275;p4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Google Shape;104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120" y="-83820"/>
            <a:ext cx="9245600" cy="637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40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1051" name="Google Shape;1051;p40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/>
          <p:nvPr/>
        </p:nvSpPr>
        <p:spPr>
          <a:xfrm>
            <a:off x="2063552" y="476673"/>
            <a:ext cx="6390456" cy="4062651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iris = datasets.load_iris()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iris.data[:, 2:]  # we only take the last two features.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loading the Petal features into </a:t>
            </a:r>
            <a:r>
              <a:rPr b="1"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 variabl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iris.target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1.0  # SVM regularization parameter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SVC with linear kernel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svc = svm.SVC(kernel='linear', C=C).fit(X,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LinearSVC (linear kernel)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lin_svc = svm.LinearSVC(C=C).fit(X,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SVC with RBF kernel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rbf_svc = svm.SVC(kernel='rbf', gamma=0.7, C=C).fit(X,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SVC with polynomial (degree 3) kernel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poly_svc = svm.SVC(kernel='poly', degree=3, C=C).fit(X, y)</a:t>
            </a:r>
            <a:endParaRPr/>
          </a:p>
        </p:txBody>
      </p:sp>
      <p:sp>
        <p:nvSpPr>
          <p:cNvPr id="1057" name="Google Shape;1057;p41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1058" name="Google Shape;1058;p41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9" name="Google Shape;1059;p41"/>
          <p:cNvSpPr txBox="1"/>
          <p:nvPr/>
        </p:nvSpPr>
        <p:spPr>
          <a:xfrm>
            <a:off x="3469350" y="5474875"/>
            <a:ext cx="6639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Calibri"/>
                <a:ea typeface="Calibri"/>
                <a:cs typeface="Calibri"/>
                <a:sym typeface="Calibri"/>
              </a:rPr>
              <a:t>EXAM 3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41"/>
          <p:cNvSpPr txBox="1"/>
          <p:nvPr/>
        </p:nvSpPr>
        <p:spPr>
          <a:xfrm>
            <a:off x="6120325" y="4831225"/>
            <a:ext cx="663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Give matrix of each model: Logistic, SVM and K-NN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IRIS, can be used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which work well?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SVM the best accuracy.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Polynomial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Sign are the best Kernels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and Plottings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2"/>
          <p:cNvSpPr/>
          <p:nvPr/>
        </p:nvSpPr>
        <p:spPr>
          <a:xfrm>
            <a:off x="1631950" y="1"/>
            <a:ext cx="4572000" cy="2678113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.02  # step size in the mesh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create a mesh to plot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x_min, x_max = X[:, 0].min() - 1, X[:, 0].max()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y_min, y_max = X[:, 1].min() - 1, X[:, 1].max()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xx, yy = np.meshgrid(np.arange(x_min, x_max, h),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np.arange(y_min, y_max, h))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title for the plots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= ['SVC with linear kernel',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'LinearSVC (linear kernel)',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'SVC with RBF kernel',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'SVC with polynomial (degree 3)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kernel']</a:t>
            </a:r>
            <a:endParaRPr/>
          </a:p>
        </p:txBody>
      </p:sp>
      <p:sp>
        <p:nvSpPr>
          <p:cNvPr id="1066" name="Google Shape;1066;p42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1067" name="Google Shape;1067;p42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8" name="Google Shape;1068;p42"/>
          <p:cNvSpPr/>
          <p:nvPr/>
        </p:nvSpPr>
        <p:spPr>
          <a:xfrm>
            <a:off x="4656139" y="1230313"/>
            <a:ext cx="8351837" cy="5510212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i, clf in enumerate((svc, lin_svc, rbf_svc, poly_svc)):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Plot the decision boundary. For that, we will assign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a color to each point in the mesh [x_min, x_max]x[y_min, y_max].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plt.subplot(2, 2, i + 1)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plt.subplots_adjust(wspace=0.4, hspace=0.4)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Z = clf.predict(np.c_[xx.ravel(), yy.ravel()])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Put the result into a color plot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Z = Z.reshape(xx.shape)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plt.contourf(xx, yy, Z, cmap=plt.cm.coolwarm, alpha=0.8)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Plot also the training points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plt.scatter(X[:, 0], X[:, 1], c=y, cmap=plt.cm.coolwarm)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plt.xlabel('Petal length')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plt.ylabel('Petal width')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plt.xlim(xx.min(), xx.max())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plt.ylim(yy.min(), yy.max())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plt.xticks(())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plt.yticks(())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plt.title(titles[i])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Google Shape;107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571500"/>
            <a:ext cx="762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43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1075" name="Google Shape;1075;p43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6" name="Google Shape;1076;p43"/>
          <p:cNvSpPr txBox="1"/>
          <p:nvPr/>
        </p:nvSpPr>
        <p:spPr>
          <a:xfrm>
            <a:off x="726125" y="3228900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Disadvantage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something kernel does not do well than linear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Google Shape;108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52589"/>
            <a:ext cx="91440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44"/>
          <p:cNvSpPr txBox="1"/>
          <p:nvPr/>
        </p:nvSpPr>
        <p:spPr>
          <a:xfrm flipH="1">
            <a:off x="2678430" y="309567"/>
            <a:ext cx="5113338" cy="61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is better? </a:t>
            </a:r>
            <a:endParaRPr/>
          </a:p>
        </p:txBody>
      </p:sp>
      <p:sp>
        <p:nvSpPr>
          <p:cNvPr id="1083" name="Google Shape;1083;p44"/>
          <p:cNvSpPr/>
          <p:nvPr/>
        </p:nvSpPr>
        <p:spPr>
          <a:xfrm>
            <a:off x="10488613" y="5013325"/>
            <a:ext cx="792162" cy="33655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44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1085" name="Google Shape;1085;p44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6" name="Google Shape;1086;p44"/>
          <p:cNvSpPr txBox="1"/>
          <p:nvPr/>
        </p:nvSpPr>
        <p:spPr>
          <a:xfrm>
            <a:off x="3238825" y="5901350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KNN very slow and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can give accurate result. SMV is always the best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classifier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5"/>
          <p:cNvSpPr txBox="1"/>
          <p:nvPr>
            <p:ph type="title"/>
          </p:nvPr>
        </p:nvSpPr>
        <p:spPr>
          <a:xfrm>
            <a:off x="1167130" y="184151"/>
            <a:ext cx="10515600" cy="1074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Additional example(optional)</a:t>
            </a:r>
            <a:endParaRPr/>
          </a:p>
        </p:txBody>
      </p:sp>
      <p:sp>
        <p:nvSpPr>
          <p:cNvPr id="1092" name="Google Shape;1092;p45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1093" name="Google Shape;1093;p45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109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5675" y="476250"/>
            <a:ext cx="7740650" cy="59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46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1100" name="Google Shape;1100;p46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1" name="Google Shape;1101;p46"/>
          <p:cNvSpPr txBox="1"/>
          <p:nvPr/>
        </p:nvSpPr>
        <p:spPr>
          <a:xfrm>
            <a:off x="6742750" y="5382675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about using 2 SVM, like IRIS =datasets.load_iris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Google Shape;1106;p47"/>
          <p:cNvPicPr preferRelativeResize="0"/>
          <p:nvPr/>
        </p:nvPicPr>
        <p:blipFill rotWithShape="1">
          <a:blip r:embed="rId3">
            <a:alphaModFix/>
          </a:blip>
          <a:srcRect b="0" l="9750" r="-9749" t="0"/>
          <a:stretch/>
        </p:blipFill>
        <p:spPr>
          <a:xfrm>
            <a:off x="1958975" y="917575"/>
            <a:ext cx="8274050" cy="5022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7" name="Google Shape;1107;p47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1108" name="Google Shape;1108;p47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" name="Google Shape;111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5225" y="11114"/>
            <a:ext cx="7321550" cy="68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48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1115" name="Google Shape;1115;p48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6" name="Google Shape;1116;p48"/>
          <p:cNvSpPr txBox="1"/>
          <p:nvPr/>
        </p:nvSpPr>
        <p:spPr>
          <a:xfrm>
            <a:off x="1002775" y="4333800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 not forget Classification report. CHange C and Gamma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281114"/>
            <a:ext cx="9144000" cy="399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49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1123" name="Google Shape;1123;p49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4" name="Google Shape;1124;p49"/>
          <p:cNvSpPr txBox="1"/>
          <p:nvPr/>
        </p:nvSpPr>
        <p:spPr>
          <a:xfrm>
            <a:off x="3907325" y="5970500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PLay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C, Gamma and Kernel to see better accuracy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"/>
          <p:cNvSpPr/>
          <p:nvPr/>
        </p:nvSpPr>
        <p:spPr>
          <a:xfrm>
            <a:off x="1676400" y="304800"/>
            <a:ext cx="464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200"/>
              <a:buFont typeface="Times New Roman"/>
              <a:buNone/>
            </a:pPr>
            <a:r>
              <a:rPr lang="en-US" sz="4200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 Linear Classifiers</a:t>
            </a:r>
            <a:endParaRPr/>
          </a:p>
        </p:txBody>
      </p:sp>
      <p:sp>
        <p:nvSpPr>
          <p:cNvPr id="281" name="Google Shape;281;p5"/>
          <p:cNvSpPr/>
          <p:nvPr/>
        </p:nvSpPr>
        <p:spPr>
          <a:xfrm>
            <a:off x="6858000" y="776288"/>
            <a:ext cx="1600200" cy="65405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f </a:t>
            </a:r>
            <a:r>
              <a:rPr lang="en-US" sz="20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endParaRPr/>
          </a:p>
        </p:txBody>
      </p:sp>
      <p:cxnSp>
        <p:nvCxnSpPr>
          <p:cNvPr id="282" name="Google Shape;282;p5"/>
          <p:cNvCxnSpPr/>
          <p:nvPr/>
        </p:nvCxnSpPr>
        <p:spPr>
          <a:xfrm>
            <a:off x="5486400" y="10668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5"/>
          <p:cNvSpPr txBox="1"/>
          <p:nvPr/>
        </p:nvSpPr>
        <p:spPr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cxnSp>
        <p:nvCxnSpPr>
          <p:cNvPr id="284" name="Google Shape;284;p5"/>
          <p:cNvCxnSpPr/>
          <p:nvPr/>
        </p:nvCxnSpPr>
        <p:spPr>
          <a:xfrm>
            <a:off x="7543800" y="3810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5"/>
          <p:cNvSpPr txBox="1"/>
          <p:nvPr/>
        </p:nvSpPr>
        <p:spPr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cxnSp>
        <p:nvCxnSpPr>
          <p:cNvPr id="286" name="Google Shape;286;p5"/>
          <p:cNvCxnSpPr/>
          <p:nvPr/>
        </p:nvCxnSpPr>
        <p:spPr>
          <a:xfrm>
            <a:off x="8458200" y="10668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5"/>
          <p:cNvSpPr txBox="1"/>
          <p:nvPr/>
        </p:nvSpPr>
        <p:spPr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aseline="30000" lang="en-US" sz="32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est</a:t>
            </a:r>
            <a:endParaRPr/>
          </a:p>
        </p:txBody>
      </p:sp>
      <p:sp>
        <p:nvSpPr>
          <p:cNvPr id="288" name="Google Shape;288;p5"/>
          <p:cNvSpPr txBox="1"/>
          <p:nvPr/>
        </p:nvSpPr>
        <p:spPr>
          <a:xfrm>
            <a:off x="2362200" y="1905001"/>
            <a:ext cx="19050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denotes +1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denotes -1</a:t>
            </a:r>
            <a:endParaRPr/>
          </a:p>
        </p:txBody>
      </p:sp>
      <p:sp>
        <p:nvSpPr>
          <p:cNvPr id="289" name="Google Shape;289;p5"/>
          <p:cNvSpPr/>
          <p:nvPr/>
        </p:nvSpPr>
        <p:spPr>
          <a:xfrm rot="4777107">
            <a:off x="2439194" y="2056607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5"/>
          <p:cNvSpPr/>
          <p:nvPr/>
        </p:nvSpPr>
        <p:spPr>
          <a:xfrm rot="5895381">
            <a:off x="2439988" y="2513013"/>
            <a:ext cx="50800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5"/>
          <p:cNvCxnSpPr/>
          <p:nvPr/>
        </p:nvCxnSpPr>
        <p:spPr>
          <a:xfrm>
            <a:off x="4114800" y="2209800"/>
            <a:ext cx="0" cy="35052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5"/>
          <p:cNvCxnSpPr/>
          <p:nvPr/>
        </p:nvCxnSpPr>
        <p:spPr>
          <a:xfrm>
            <a:off x="3962400" y="5562600"/>
            <a:ext cx="36576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5"/>
          <p:cNvSpPr/>
          <p:nvPr/>
        </p:nvSpPr>
        <p:spPr>
          <a:xfrm>
            <a:off x="5241926" y="5032376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4010026" y="3903664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5"/>
          <p:cNvSpPr/>
          <p:nvPr/>
        </p:nvSpPr>
        <p:spPr>
          <a:xfrm>
            <a:off x="5864226" y="2814639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5"/>
          <p:cNvSpPr/>
          <p:nvPr/>
        </p:nvSpPr>
        <p:spPr>
          <a:xfrm>
            <a:off x="5927726" y="3635376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"/>
          <p:cNvSpPr/>
          <p:nvPr/>
        </p:nvSpPr>
        <p:spPr>
          <a:xfrm>
            <a:off x="4933951" y="2663825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5"/>
          <p:cNvSpPr/>
          <p:nvPr/>
        </p:nvSpPr>
        <p:spPr>
          <a:xfrm>
            <a:off x="5410201" y="3733801"/>
            <a:ext cx="5397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4572001" y="3124200"/>
            <a:ext cx="60325" cy="58738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5"/>
          <p:cNvSpPr/>
          <p:nvPr/>
        </p:nvSpPr>
        <p:spPr>
          <a:xfrm>
            <a:off x="6629401" y="4114800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5"/>
          <p:cNvSpPr/>
          <p:nvPr/>
        </p:nvSpPr>
        <p:spPr>
          <a:xfrm rot="-1118274">
            <a:off x="5411789" y="4443414"/>
            <a:ext cx="5397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5"/>
          <p:cNvSpPr/>
          <p:nvPr/>
        </p:nvSpPr>
        <p:spPr>
          <a:xfrm rot="-1118274">
            <a:off x="7527926" y="32289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5"/>
          <p:cNvSpPr/>
          <p:nvPr/>
        </p:nvSpPr>
        <p:spPr>
          <a:xfrm rot="-1118274">
            <a:off x="6819901" y="4545013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5"/>
          <p:cNvSpPr/>
          <p:nvPr/>
        </p:nvSpPr>
        <p:spPr>
          <a:xfrm rot="-1118274">
            <a:off x="4648201" y="2667000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5"/>
          <p:cNvSpPr/>
          <p:nvPr/>
        </p:nvSpPr>
        <p:spPr>
          <a:xfrm rot="-1118274">
            <a:off x="6235701" y="35845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5"/>
          <p:cNvSpPr/>
          <p:nvPr/>
        </p:nvSpPr>
        <p:spPr>
          <a:xfrm rot="-1118274">
            <a:off x="7391401" y="4495801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5"/>
          <p:cNvSpPr/>
          <p:nvPr/>
        </p:nvSpPr>
        <p:spPr>
          <a:xfrm rot="-1118274">
            <a:off x="4638676" y="3640139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5"/>
          <p:cNvSpPr/>
          <p:nvPr/>
        </p:nvSpPr>
        <p:spPr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5"/>
          <p:cNvSpPr/>
          <p:nvPr/>
        </p:nvSpPr>
        <p:spPr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"/>
          <p:cNvSpPr/>
          <p:nvPr/>
        </p:nvSpPr>
        <p:spPr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"/>
          <p:cNvSpPr/>
          <p:nvPr/>
        </p:nvSpPr>
        <p:spPr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"/>
          <p:cNvSpPr/>
          <p:nvPr/>
        </p:nvSpPr>
        <p:spPr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5"/>
          <p:cNvSpPr/>
          <p:nvPr/>
        </p:nvSpPr>
        <p:spPr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"/>
          <p:cNvSpPr/>
          <p:nvPr/>
        </p:nvSpPr>
        <p:spPr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5"/>
          <p:cNvSpPr/>
          <p:nvPr/>
        </p:nvSpPr>
        <p:spPr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5"/>
          <p:cNvSpPr/>
          <p:nvPr/>
        </p:nvSpPr>
        <p:spPr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5"/>
          <p:cNvSpPr/>
          <p:nvPr/>
        </p:nvSpPr>
        <p:spPr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5"/>
          <p:cNvSpPr/>
          <p:nvPr/>
        </p:nvSpPr>
        <p:spPr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"/>
          <p:cNvSpPr/>
          <p:nvPr/>
        </p:nvSpPr>
        <p:spPr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5"/>
          <p:cNvSpPr/>
          <p:nvPr/>
        </p:nvSpPr>
        <p:spPr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5"/>
          <p:cNvSpPr/>
          <p:nvPr/>
        </p:nvSpPr>
        <p:spPr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"/>
          <p:cNvSpPr/>
          <p:nvPr/>
        </p:nvSpPr>
        <p:spPr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5"/>
          <p:cNvSpPr/>
          <p:nvPr/>
        </p:nvSpPr>
        <p:spPr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5"/>
          <p:cNvSpPr/>
          <p:nvPr/>
        </p:nvSpPr>
        <p:spPr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"/>
          <p:cNvSpPr/>
          <p:nvPr/>
        </p:nvSpPr>
        <p:spPr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"/>
          <p:cNvSpPr/>
          <p:nvPr/>
        </p:nvSpPr>
        <p:spPr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5"/>
          <p:cNvSpPr txBox="1"/>
          <p:nvPr/>
        </p:nvSpPr>
        <p:spPr>
          <a:xfrm>
            <a:off x="7010401" y="1676400"/>
            <a:ext cx="34782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,β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sign(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β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i="1" sz="2000">
              <a:solidFill>
                <a:srgbClr val="00B05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28" name="Google Shape;328;p5"/>
          <p:cNvCxnSpPr/>
          <p:nvPr/>
        </p:nvCxnSpPr>
        <p:spPr>
          <a:xfrm flipH="1" rot="10800000">
            <a:off x="4953000" y="1676400"/>
            <a:ext cx="1447800" cy="403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5"/>
          <p:cNvSpPr txBox="1"/>
          <p:nvPr/>
        </p:nvSpPr>
        <p:spPr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B05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5"/>
          <p:cNvSpPr txBox="1"/>
          <p:nvPr/>
        </p:nvSpPr>
        <p:spPr>
          <a:xfrm>
            <a:off x="7924800" y="3352801"/>
            <a:ext cx="22098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Any of these would be fine..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B05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..but which is best?</a:t>
            </a:r>
            <a:endParaRPr/>
          </a:p>
        </p:txBody>
      </p:sp>
      <p:cxnSp>
        <p:nvCxnSpPr>
          <p:cNvPr id="331" name="Google Shape;331;p5"/>
          <p:cNvCxnSpPr/>
          <p:nvPr/>
        </p:nvCxnSpPr>
        <p:spPr>
          <a:xfrm flipH="1" rot="10800000">
            <a:off x="3810000" y="2362200"/>
            <a:ext cx="4038600" cy="2590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5"/>
          <p:cNvCxnSpPr/>
          <p:nvPr/>
        </p:nvCxnSpPr>
        <p:spPr>
          <a:xfrm flipH="1" rot="10800000">
            <a:off x="4114800" y="2209800"/>
            <a:ext cx="3124200" cy="304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5"/>
          <p:cNvCxnSpPr/>
          <p:nvPr/>
        </p:nvCxnSpPr>
        <p:spPr>
          <a:xfrm flipH="1" rot="10800000">
            <a:off x="3581400" y="2438400"/>
            <a:ext cx="48006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5"/>
          <p:cNvCxnSpPr/>
          <p:nvPr/>
        </p:nvCxnSpPr>
        <p:spPr>
          <a:xfrm flipH="1" rot="10800000">
            <a:off x="3962400" y="2209800"/>
            <a:ext cx="3810000" cy="2819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5"/>
          <p:cNvCxnSpPr/>
          <p:nvPr/>
        </p:nvCxnSpPr>
        <p:spPr>
          <a:xfrm flipH="1" rot="10800000">
            <a:off x="3886200" y="1905000"/>
            <a:ext cx="3886200" cy="3352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5"/>
          <p:cNvCxnSpPr/>
          <p:nvPr/>
        </p:nvCxnSpPr>
        <p:spPr>
          <a:xfrm flipH="1" rot="10800000">
            <a:off x="4114800" y="1752600"/>
            <a:ext cx="3429000" cy="3352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5"/>
          <p:cNvCxnSpPr/>
          <p:nvPr/>
        </p:nvCxnSpPr>
        <p:spPr>
          <a:xfrm flipH="1" rot="10800000">
            <a:off x="4343400" y="2133600"/>
            <a:ext cx="2743200" cy="3505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5"/>
          <p:cNvCxnSpPr/>
          <p:nvPr/>
        </p:nvCxnSpPr>
        <p:spPr>
          <a:xfrm flipH="1" rot="10800000">
            <a:off x="3886200" y="2209800"/>
            <a:ext cx="4114800" cy="2819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5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340" name="Google Shape;340;p5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"/>
          <p:cNvSpPr/>
          <p:nvPr/>
        </p:nvSpPr>
        <p:spPr>
          <a:xfrm>
            <a:off x="1676400" y="304800"/>
            <a:ext cx="464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Times New Roman"/>
              <a:buNone/>
            </a:pPr>
            <a:r>
              <a:rPr lang="en-US" sz="42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Linear Classifiers</a:t>
            </a:r>
            <a:endParaRPr/>
          </a:p>
        </p:txBody>
      </p:sp>
      <p:sp>
        <p:nvSpPr>
          <p:cNvPr id="346" name="Google Shape;346;p6"/>
          <p:cNvSpPr/>
          <p:nvPr/>
        </p:nvSpPr>
        <p:spPr>
          <a:xfrm>
            <a:off x="6858000" y="776288"/>
            <a:ext cx="1600200" cy="654050"/>
          </a:xfrm>
          <a:prstGeom prst="rect">
            <a:avLst/>
          </a:prstGeom>
          <a:solidFill>
            <a:srgbClr val="FF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 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endParaRPr/>
          </a:p>
        </p:txBody>
      </p:sp>
      <p:cxnSp>
        <p:nvCxnSpPr>
          <p:cNvPr id="347" name="Google Shape;347;p6"/>
          <p:cNvCxnSpPr/>
          <p:nvPr/>
        </p:nvCxnSpPr>
        <p:spPr>
          <a:xfrm>
            <a:off x="5486400" y="10668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6"/>
          <p:cNvSpPr txBox="1"/>
          <p:nvPr/>
        </p:nvSpPr>
        <p:spPr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cxnSp>
        <p:nvCxnSpPr>
          <p:cNvPr id="349" name="Google Shape;349;p6"/>
          <p:cNvCxnSpPr/>
          <p:nvPr/>
        </p:nvCxnSpPr>
        <p:spPr>
          <a:xfrm>
            <a:off x="7543800" y="3810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6"/>
          <p:cNvSpPr txBox="1"/>
          <p:nvPr/>
        </p:nvSpPr>
        <p:spPr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cxnSp>
        <p:nvCxnSpPr>
          <p:cNvPr id="351" name="Google Shape;351;p6"/>
          <p:cNvCxnSpPr/>
          <p:nvPr/>
        </p:nvCxnSpPr>
        <p:spPr>
          <a:xfrm>
            <a:off x="8458200" y="10668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6"/>
          <p:cNvSpPr txBox="1"/>
          <p:nvPr/>
        </p:nvSpPr>
        <p:spPr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aseline="30000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est</a:t>
            </a:r>
            <a:endParaRPr/>
          </a:p>
        </p:txBody>
      </p:sp>
      <p:sp>
        <p:nvSpPr>
          <p:cNvPr id="353" name="Google Shape;353;p6"/>
          <p:cNvSpPr txBox="1"/>
          <p:nvPr/>
        </p:nvSpPr>
        <p:spPr>
          <a:xfrm>
            <a:off x="2362200" y="1905001"/>
            <a:ext cx="19050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denotes +1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denotes -1</a:t>
            </a:r>
            <a:endParaRPr/>
          </a:p>
        </p:txBody>
      </p:sp>
      <p:sp>
        <p:nvSpPr>
          <p:cNvPr id="354" name="Google Shape;354;p6"/>
          <p:cNvSpPr/>
          <p:nvPr/>
        </p:nvSpPr>
        <p:spPr>
          <a:xfrm rot="4777107">
            <a:off x="2439194" y="2056607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6"/>
          <p:cNvSpPr/>
          <p:nvPr/>
        </p:nvSpPr>
        <p:spPr>
          <a:xfrm rot="5895381">
            <a:off x="2439988" y="2513013"/>
            <a:ext cx="50800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p6"/>
          <p:cNvCxnSpPr/>
          <p:nvPr/>
        </p:nvCxnSpPr>
        <p:spPr>
          <a:xfrm>
            <a:off x="4114800" y="2209800"/>
            <a:ext cx="0" cy="35052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6"/>
          <p:cNvCxnSpPr/>
          <p:nvPr/>
        </p:nvCxnSpPr>
        <p:spPr>
          <a:xfrm>
            <a:off x="3962400" y="5562600"/>
            <a:ext cx="36576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6"/>
          <p:cNvSpPr/>
          <p:nvPr/>
        </p:nvSpPr>
        <p:spPr>
          <a:xfrm>
            <a:off x="5241926" y="5032376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6"/>
          <p:cNvSpPr/>
          <p:nvPr/>
        </p:nvSpPr>
        <p:spPr>
          <a:xfrm>
            <a:off x="4010026" y="3903664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6"/>
          <p:cNvSpPr/>
          <p:nvPr/>
        </p:nvSpPr>
        <p:spPr>
          <a:xfrm>
            <a:off x="5864226" y="2814639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6"/>
          <p:cNvSpPr/>
          <p:nvPr/>
        </p:nvSpPr>
        <p:spPr>
          <a:xfrm>
            <a:off x="5927726" y="3635376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6"/>
          <p:cNvSpPr/>
          <p:nvPr/>
        </p:nvSpPr>
        <p:spPr>
          <a:xfrm>
            <a:off x="4933951" y="2663825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6"/>
          <p:cNvSpPr/>
          <p:nvPr/>
        </p:nvSpPr>
        <p:spPr>
          <a:xfrm>
            <a:off x="5410201" y="3733801"/>
            <a:ext cx="5397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6"/>
          <p:cNvSpPr/>
          <p:nvPr/>
        </p:nvSpPr>
        <p:spPr>
          <a:xfrm>
            <a:off x="4572001" y="3124200"/>
            <a:ext cx="60325" cy="58738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6"/>
          <p:cNvSpPr/>
          <p:nvPr/>
        </p:nvSpPr>
        <p:spPr>
          <a:xfrm>
            <a:off x="6629401" y="4114800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6"/>
          <p:cNvSpPr/>
          <p:nvPr/>
        </p:nvSpPr>
        <p:spPr>
          <a:xfrm rot="-1118274">
            <a:off x="5411789" y="4443414"/>
            <a:ext cx="5397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6"/>
          <p:cNvSpPr/>
          <p:nvPr/>
        </p:nvSpPr>
        <p:spPr>
          <a:xfrm rot="-1118274">
            <a:off x="7527926" y="32289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6"/>
          <p:cNvSpPr/>
          <p:nvPr/>
        </p:nvSpPr>
        <p:spPr>
          <a:xfrm rot="-1118274">
            <a:off x="6819901" y="4545013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6"/>
          <p:cNvSpPr/>
          <p:nvPr/>
        </p:nvSpPr>
        <p:spPr>
          <a:xfrm rot="-1118274">
            <a:off x="4648201" y="2667000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6"/>
          <p:cNvSpPr/>
          <p:nvPr/>
        </p:nvSpPr>
        <p:spPr>
          <a:xfrm rot="-1118274">
            <a:off x="6235701" y="35845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6"/>
          <p:cNvSpPr/>
          <p:nvPr/>
        </p:nvSpPr>
        <p:spPr>
          <a:xfrm rot="-1118274">
            <a:off x="7391401" y="4495801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6"/>
          <p:cNvSpPr/>
          <p:nvPr/>
        </p:nvSpPr>
        <p:spPr>
          <a:xfrm rot="-1118274">
            <a:off x="4638676" y="3640139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6"/>
          <p:cNvSpPr/>
          <p:nvPr/>
        </p:nvSpPr>
        <p:spPr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6"/>
          <p:cNvSpPr/>
          <p:nvPr/>
        </p:nvSpPr>
        <p:spPr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6"/>
          <p:cNvSpPr/>
          <p:nvPr/>
        </p:nvSpPr>
        <p:spPr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6"/>
          <p:cNvSpPr/>
          <p:nvPr/>
        </p:nvSpPr>
        <p:spPr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6"/>
          <p:cNvSpPr/>
          <p:nvPr/>
        </p:nvSpPr>
        <p:spPr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6"/>
          <p:cNvSpPr/>
          <p:nvPr/>
        </p:nvSpPr>
        <p:spPr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6"/>
          <p:cNvSpPr/>
          <p:nvPr/>
        </p:nvSpPr>
        <p:spPr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6"/>
          <p:cNvSpPr/>
          <p:nvPr/>
        </p:nvSpPr>
        <p:spPr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6"/>
          <p:cNvSpPr/>
          <p:nvPr/>
        </p:nvSpPr>
        <p:spPr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6"/>
          <p:cNvSpPr/>
          <p:nvPr/>
        </p:nvSpPr>
        <p:spPr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6"/>
          <p:cNvSpPr/>
          <p:nvPr/>
        </p:nvSpPr>
        <p:spPr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6"/>
          <p:cNvSpPr/>
          <p:nvPr/>
        </p:nvSpPr>
        <p:spPr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6"/>
          <p:cNvSpPr/>
          <p:nvPr/>
        </p:nvSpPr>
        <p:spPr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6"/>
          <p:cNvSpPr/>
          <p:nvPr/>
        </p:nvSpPr>
        <p:spPr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6"/>
          <p:cNvSpPr/>
          <p:nvPr/>
        </p:nvSpPr>
        <p:spPr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6"/>
          <p:cNvSpPr/>
          <p:nvPr/>
        </p:nvSpPr>
        <p:spPr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6"/>
          <p:cNvSpPr/>
          <p:nvPr/>
        </p:nvSpPr>
        <p:spPr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6"/>
          <p:cNvSpPr/>
          <p:nvPr/>
        </p:nvSpPr>
        <p:spPr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6"/>
          <p:cNvSpPr/>
          <p:nvPr/>
        </p:nvSpPr>
        <p:spPr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6"/>
          <p:cNvSpPr txBox="1"/>
          <p:nvPr/>
        </p:nvSpPr>
        <p:spPr>
          <a:xfrm>
            <a:off x="7010401" y="1676400"/>
            <a:ext cx="34782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,β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sign(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β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393" name="Google Shape;393;p6"/>
          <p:cNvSpPr txBox="1"/>
          <p:nvPr/>
        </p:nvSpPr>
        <p:spPr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4" name="Google Shape;394;p6"/>
          <p:cNvSpPr txBox="1"/>
          <p:nvPr/>
        </p:nvSpPr>
        <p:spPr>
          <a:xfrm>
            <a:off x="7924800" y="3352801"/>
            <a:ext cx="2209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How would you classify this data?</a:t>
            </a:r>
            <a:endParaRPr/>
          </a:p>
        </p:txBody>
      </p:sp>
      <p:cxnSp>
        <p:nvCxnSpPr>
          <p:cNvPr id="395" name="Google Shape;395;p6"/>
          <p:cNvCxnSpPr/>
          <p:nvPr/>
        </p:nvCxnSpPr>
        <p:spPr>
          <a:xfrm flipH="1" rot="10800000">
            <a:off x="4953000" y="1676400"/>
            <a:ext cx="1447800" cy="403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6"/>
          <p:cNvSpPr/>
          <p:nvPr/>
        </p:nvSpPr>
        <p:spPr>
          <a:xfrm>
            <a:off x="5181600" y="4724400"/>
            <a:ext cx="76200" cy="76200"/>
          </a:xfrm>
          <a:prstGeom prst="rect">
            <a:avLst/>
          </a:prstGeom>
          <a:solidFill>
            <a:srgbClr val="99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" name="Google Shape;397;p6"/>
          <p:cNvCxnSpPr/>
          <p:nvPr/>
        </p:nvCxnSpPr>
        <p:spPr>
          <a:xfrm flipH="1" rot="10800000">
            <a:off x="4114800" y="2209800"/>
            <a:ext cx="3124200" cy="304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6"/>
          <p:cNvSpPr/>
          <p:nvPr/>
        </p:nvSpPr>
        <p:spPr>
          <a:xfrm>
            <a:off x="5867400" y="5867400"/>
            <a:ext cx="1676400" cy="685800"/>
          </a:xfrm>
          <a:prstGeom prst="ellipse">
            <a:avLst/>
          </a:prstGeom>
          <a:solidFill>
            <a:srgbClr val="CC99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Misclassified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+1 class</a:t>
            </a:r>
            <a:endParaRPr/>
          </a:p>
        </p:txBody>
      </p:sp>
      <p:cxnSp>
        <p:nvCxnSpPr>
          <p:cNvPr id="399" name="Google Shape;399;p6"/>
          <p:cNvCxnSpPr>
            <a:stCxn id="398" idx="2"/>
          </p:cNvCxnSpPr>
          <p:nvPr/>
        </p:nvCxnSpPr>
        <p:spPr>
          <a:xfrm rot="10800000">
            <a:off x="5181600" y="4876800"/>
            <a:ext cx="685800" cy="13335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6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401" name="Google Shape;401;p6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" name="Google Shape;402;p6"/>
          <p:cNvSpPr txBox="1"/>
          <p:nvPr/>
        </p:nvSpPr>
        <p:spPr>
          <a:xfrm>
            <a:off x="8771325" y="45457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many errors do we have?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"/>
          <p:cNvSpPr/>
          <p:nvPr/>
        </p:nvSpPr>
        <p:spPr>
          <a:xfrm>
            <a:off x="1828800" y="457200"/>
            <a:ext cx="464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Times New Roman"/>
              <a:buNone/>
            </a:pPr>
            <a:r>
              <a:rPr lang="en-US" sz="42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Classifier Margin</a:t>
            </a:r>
            <a:endParaRPr/>
          </a:p>
        </p:txBody>
      </p:sp>
      <p:sp>
        <p:nvSpPr>
          <p:cNvPr id="408" name="Google Shape;408;p7"/>
          <p:cNvSpPr/>
          <p:nvPr/>
        </p:nvSpPr>
        <p:spPr>
          <a:xfrm>
            <a:off x="7010400" y="928688"/>
            <a:ext cx="1600200" cy="654050"/>
          </a:xfrm>
          <a:prstGeom prst="rect">
            <a:avLst/>
          </a:prstGeom>
          <a:solidFill>
            <a:srgbClr val="FF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 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endParaRPr/>
          </a:p>
        </p:txBody>
      </p:sp>
      <p:cxnSp>
        <p:nvCxnSpPr>
          <p:cNvPr id="409" name="Google Shape;409;p7"/>
          <p:cNvCxnSpPr/>
          <p:nvPr/>
        </p:nvCxnSpPr>
        <p:spPr>
          <a:xfrm>
            <a:off x="5638800" y="12192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7"/>
          <p:cNvSpPr txBox="1"/>
          <p:nvPr/>
        </p:nvSpPr>
        <p:spPr>
          <a:xfrm>
            <a:off x="5181600" y="914401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cxnSp>
        <p:nvCxnSpPr>
          <p:cNvPr id="411" name="Google Shape;411;p7"/>
          <p:cNvCxnSpPr/>
          <p:nvPr/>
        </p:nvCxnSpPr>
        <p:spPr>
          <a:xfrm>
            <a:off x="7696200" y="5334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7"/>
          <p:cNvSpPr txBox="1"/>
          <p:nvPr/>
        </p:nvSpPr>
        <p:spPr>
          <a:xfrm>
            <a:off x="7467600" y="152400"/>
            <a:ext cx="3810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cxnSp>
        <p:nvCxnSpPr>
          <p:cNvPr id="413" name="Google Shape;413;p7"/>
          <p:cNvCxnSpPr/>
          <p:nvPr/>
        </p:nvCxnSpPr>
        <p:spPr>
          <a:xfrm>
            <a:off x="8610600" y="12192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7"/>
          <p:cNvSpPr txBox="1"/>
          <p:nvPr/>
        </p:nvSpPr>
        <p:spPr>
          <a:xfrm>
            <a:off x="9982200" y="990600"/>
            <a:ext cx="8382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aseline="30000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est</a:t>
            </a:r>
            <a:endParaRPr/>
          </a:p>
        </p:txBody>
      </p:sp>
      <p:sp>
        <p:nvSpPr>
          <p:cNvPr id="415" name="Google Shape;415;p7"/>
          <p:cNvSpPr txBox="1"/>
          <p:nvPr/>
        </p:nvSpPr>
        <p:spPr>
          <a:xfrm>
            <a:off x="2514600" y="2057401"/>
            <a:ext cx="19050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denotes +1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denotes -1</a:t>
            </a:r>
            <a:endParaRPr/>
          </a:p>
        </p:txBody>
      </p:sp>
      <p:sp>
        <p:nvSpPr>
          <p:cNvPr id="416" name="Google Shape;416;p7"/>
          <p:cNvSpPr/>
          <p:nvPr/>
        </p:nvSpPr>
        <p:spPr>
          <a:xfrm rot="4777107">
            <a:off x="2591594" y="2209007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7"/>
          <p:cNvSpPr/>
          <p:nvPr/>
        </p:nvSpPr>
        <p:spPr>
          <a:xfrm rot="5895381">
            <a:off x="2592388" y="2665413"/>
            <a:ext cx="50800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p7"/>
          <p:cNvCxnSpPr/>
          <p:nvPr/>
        </p:nvCxnSpPr>
        <p:spPr>
          <a:xfrm>
            <a:off x="4267200" y="2362200"/>
            <a:ext cx="0" cy="35052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7"/>
          <p:cNvCxnSpPr/>
          <p:nvPr/>
        </p:nvCxnSpPr>
        <p:spPr>
          <a:xfrm>
            <a:off x="4114800" y="5715000"/>
            <a:ext cx="3657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20" name="Google Shape;420;p7"/>
          <p:cNvSpPr/>
          <p:nvPr/>
        </p:nvSpPr>
        <p:spPr>
          <a:xfrm>
            <a:off x="5394326" y="5184776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7"/>
          <p:cNvSpPr/>
          <p:nvPr/>
        </p:nvSpPr>
        <p:spPr>
          <a:xfrm>
            <a:off x="4162426" y="4056064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7"/>
          <p:cNvSpPr/>
          <p:nvPr/>
        </p:nvSpPr>
        <p:spPr>
          <a:xfrm>
            <a:off x="6016626" y="2967039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7"/>
          <p:cNvSpPr/>
          <p:nvPr/>
        </p:nvSpPr>
        <p:spPr>
          <a:xfrm>
            <a:off x="6080126" y="3787776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7"/>
          <p:cNvSpPr/>
          <p:nvPr/>
        </p:nvSpPr>
        <p:spPr>
          <a:xfrm>
            <a:off x="5086351" y="2816225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7"/>
          <p:cNvSpPr/>
          <p:nvPr/>
        </p:nvSpPr>
        <p:spPr>
          <a:xfrm>
            <a:off x="5562601" y="3886201"/>
            <a:ext cx="5397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4724401" y="3276600"/>
            <a:ext cx="60325" cy="58738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7"/>
          <p:cNvSpPr/>
          <p:nvPr/>
        </p:nvSpPr>
        <p:spPr>
          <a:xfrm>
            <a:off x="6781801" y="4267200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7"/>
          <p:cNvSpPr/>
          <p:nvPr/>
        </p:nvSpPr>
        <p:spPr>
          <a:xfrm rot="-1118274">
            <a:off x="5564189" y="4595814"/>
            <a:ext cx="5397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7"/>
          <p:cNvSpPr/>
          <p:nvPr/>
        </p:nvSpPr>
        <p:spPr>
          <a:xfrm rot="-1118274">
            <a:off x="7680326" y="33813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7"/>
          <p:cNvSpPr/>
          <p:nvPr/>
        </p:nvSpPr>
        <p:spPr>
          <a:xfrm rot="-1118274">
            <a:off x="6972301" y="4697413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7"/>
          <p:cNvSpPr/>
          <p:nvPr/>
        </p:nvSpPr>
        <p:spPr>
          <a:xfrm rot="-1118274">
            <a:off x="4800601" y="2819400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7"/>
          <p:cNvSpPr/>
          <p:nvPr/>
        </p:nvSpPr>
        <p:spPr>
          <a:xfrm rot="-1118274">
            <a:off x="6388101" y="37369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7"/>
          <p:cNvSpPr/>
          <p:nvPr/>
        </p:nvSpPr>
        <p:spPr>
          <a:xfrm rot="-1118274">
            <a:off x="7543801" y="4648201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7"/>
          <p:cNvSpPr/>
          <p:nvPr/>
        </p:nvSpPr>
        <p:spPr>
          <a:xfrm rot="-1118274">
            <a:off x="4791076" y="3792539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7"/>
          <p:cNvSpPr/>
          <p:nvPr/>
        </p:nvSpPr>
        <p:spPr>
          <a:xfrm rot="5895381">
            <a:off x="5543551" y="3209926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7"/>
          <p:cNvSpPr/>
          <p:nvPr/>
        </p:nvSpPr>
        <p:spPr>
          <a:xfrm rot="5895381">
            <a:off x="5812632" y="5395120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7"/>
          <p:cNvSpPr/>
          <p:nvPr/>
        </p:nvSpPr>
        <p:spPr>
          <a:xfrm rot="5895381">
            <a:off x="4791076" y="4251326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7"/>
          <p:cNvSpPr/>
          <p:nvPr/>
        </p:nvSpPr>
        <p:spPr>
          <a:xfrm rot="5895381">
            <a:off x="6019801" y="2546351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7"/>
          <p:cNvSpPr/>
          <p:nvPr/>
        </p:nvSpPr>
        <p:spPr>
          <a:xfrm rot="5895381">
            <a:off x="6981033" y="4296570"/>
            <a:ext cx="58737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7"/>
          <p:cNvSpPr/>
          <p:nvPr/>
        </p:nvSpPr>
        <p:spPr>
          <a:xfrm rot="5895381">
            <a:off x="6046789" y="423227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7"/>
          <p:cNvSpPr/>
          <p:nvPr/>
        </p:nvSpPr>
        <p:spPr>
          <a:xfrm rot="5895381">
            <a:off x="7296151" y="3517901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7"/>
          <p:cNvSpPr/>
          <p:nvPr/>
        </p:nvSpPr>
        <p:spPr>
          <a:xfrm rot="5895381">
            <a:off x="4764089" y="2498726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7"/>
          <p:cNvSpPr/>
          <p:nvPr/>
        </p:nvSpPr>
        <p:spPr>
          <a:xfrm rot="5895381">
            <a:off x="6937376" y="34258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7"/>
          <p:cNvSpPr/>
          <p:nvPr/>
        </p:nvSpPr>
        <p:spPr>
          <a:xfrm rot="5895381">
            <a:off x="6793708" y="4871245"/>
            <a:ext cx="58737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7"/>
          <p:cNvSpPr/>
          <p:nvPr/>
        </p:nvSpPr>
        <p:spPr>
          <a:xfrm rot="4777107">
            <a:off x="5174458" y="3686970"/>
            <a:ext cx="58737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7"/>
          <p:cNvSpPr/>
          <p:nvPr/>
        </p:nvSpPr>
        <p:spPr>
          <a:xfrm rot="4777107">
            <a:off x="6327776" y="54070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7"/>
          <p:cNvSpPr/>
          <p:nvPr/>
        </p:nvSpPr>
        <p:spPr>
          <a:xfrm rot="4777107">
            <a:off x="6022976" y="50260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7"/>
          <p:cNvSpPr/>
          <p:nvPr/>
        </p:nvSpPr>
        <p:spPr>
          <a:xfrm rot="4777107">
            <a:off x="4493419" y="3888582"/>
            <a:ext cx="58738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7"/>
          <p:cNvSpPr/>
          <p:nvPr/>
        </p:nvSpPr>
        <p:spPr>
          <a:xfrm rot="4777107">
            <a:off x="5389563" y="2928938"/>
            <a:ext cx="50800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7"/>
          <p:cNvSpPr/>
          <p:nvPr/>
        </p:nvSpPr>
        <p:spPr>
          <a:xfrm rot="4777107">
            <a:off x="6032501" y="4516438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7"/>
          <p:cNvSpPr/>
          <p:nvPr/>
        </p:nvSpPr>
        <p:spPr>
          <a:xfrm rot="4777107">
            <a:off x="4180682" y="3234532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7"/>
          <p:cNvSpPr/>
          <p:nvPr/>
        </p:nvSpPr>
        <p:spPr>
          <a:xfrm rot="4777107">
            <a:off x="5614195" y="5201445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7"/>
          <p:cNvSpPr/>
          <p:nvPr/>
        </p:nvSpPr>
        <p:spPr>
          <a:xfrm rot="4777107">
            <a:off x="6980238" y="4908551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7"/>
          <p:cNvSpPr txBox="1"/>
          <p:nvPr/>
        </p:nvSpPr>
        <p:spPr>
          <a:xfrm>
            <a:off x="7162800" y="1828801"/>
            <a:ext cx="3657600" cy="86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,β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sign(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β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5" name="Google Shape;455;p7"/>
          <p:cNvSpPr txBox="1"/>
          <p:nvPr/>
        </p:nvSpPr>
        <p:spPr>
          <a:xfrm>
            <a:off x="7924800" y="3352801"/>
            <a:ext cx="2438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6" name="Google Shape;456;p7"/>
          <p:cNvSpPr txBox="1"/>
          <p:nvPr/>
        </p:nvSpPr>
        <p:spPr>
          <a:xfrm>
            <a:off x="8077200" y="2438400"/>
            <a:ext cx="27432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Define the margin of a linear classifier as the width that the boundary could be increased by before hitting a datapoint.</a:t>
            </a:r>
            <a:endParaRPr/>
          </a:p>
        </p:txBody>
      </p:sp>
      <p:sp>
        <p:nvSpPr>
          <p:cNvPr id="457" name="Google Shape;457;p7"/>
          <p:cNvSpPr/>
          <p:nvPr/>
        </p:nvSpPr>
        <p:spPr>
          <a:xfrm>
            <a:off x="1828800" y="457200"/>
            <a:ext cx="464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Times New Roman"/>
              <a:buNone/>
            </a:pPr>
            <a:r>
              <a:rPr lang="en-US" sz="42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Classifier Margin</a:t>
            </a:r>
            <a:endParaRPr/>
          </a:p>
        </p:txBody>
      </p:sp>
      <p:sp>
        <p:nvSpPr>
          <p:cNvPr id="458" name="Google Shape;458;p7"/>
          <p:cNvSpPr/>
          <p:nvPr/>
        </p:nvSpPr>
        <p:spPr>
          <a:xfrm>
            <a:off x="7010400" y="928688"/>
            <a:ext cx="1600200" cy="65405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 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endParaRPr/>
          </a:p>
        </p:txBody>
      </p:sp>
      <p:cxnSp>
        <p:nvCxnSpPr>
          <p:cNvPr id="459" name="Google Shape;459;p7"/>
          <p:cNvCxnSpPr/>
          <p:nvPr/>
        </p:nvCxnSpPr>
        <p:spPr>
          <a:xfrm>
            <a:off x="5638800" y="12192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7"/>
          <p:cNvSpPr txBox="1"/>
          <p:nvPr/>
        </p:nvSpPr>
        <p:spPr>
          <a:xfrm>
            <a:off x="5181600" y="914401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cxnSp>
        <p:nvCxnSpPr>
          <p:cNvPr id="461" name="Google Shape;461;p7"/>
          <p:cNvCxnSpPr/>
          <p:nvPr/>
        </p:nvCxnSpPr>
        <p:spPr>
          <a:xfrm>
            <a:off x="7696200" y="5334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7"/>
          <p:cNvSpPr txBox="1"/>
          <p:nvPr/>
        </p:nvSpPr>
        <p:spPr>
          <a:xfrm>
            <a:off x="7467600" y="152400"/>
            <a:ext cx="3810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cxnSp>
        <p:nvCxnSpPr>
          <p:cNvPr id="463" name="Google Shape;463;p7"/>
          <p:cNvCxnSpPr/>
          <p:nvPr/>
        </p:nvCxnSpPr>
        <p:spPr>
          <a:xfrm>
            <a:off x="8610600" y="12192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7"/>
          <p:cNvSpPr txBox="1"/>
          <p:nvPr/>
        </p:nvSpPr>
        <p:spPr>
          <a:xfrm>
            <a:off x="9982200" y="990600"/>
            <a:ext cx="8382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aseline="30000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est</a:t>
            </a:r>
            <a:endParaRPr/>
          </a:p>
        </p:txBody>
      </p:sp>
      <p:sp>
        <p:nvSpPr>
          <p:cNvPr id="465" name="Google Shape;465;p7"/>
          <p:cNvSpPr txBox="1"/>
          <p:nvPr/>
        </p:nvSpPr>
        <p:spPr>
          <a:xfrm>
            <a:off x="2514600" y="2057401"/>
            <a:ext cx="19050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denotes +1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denotes -1</a:t>
            </a:r>
            <a:endParaRPr/>
          </a:p>
        </p:txBody>
      </p:sp>
      <p:sp>
        <p:nvSpPr>
          <p:cNvPr id="466" name="Google Shape;466;p7"/>
          <p:cNvSpPr/>
          <p:nvPr/>
        </p:nvSpPr>
        <p:spPr>
          <a:xfrm rot="4777107">
            <a:off x="2591594" y="2209007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7"/>
          <p:cNvSpPr/>
          <p:nvPr/>
        </p:nvSpPr>
        <p:spPr>
          <a:xfrm rot="5895381">
            <a:off x="2592388" y="2665413"/>
            <a:ext cx="50800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8" name="Google Shape;468;p7"/>
          <p:cNvCxnSpPr/>
          <p:nvPr/>
        </p:nvCxnSpPr>
        <p:spPr>
          <a:xfrm>
            <a:off x="4267200" y="2362200"/>
            <a:ext cx="0" cy="35052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7"/>
          <p:cNvCxnSpPr/>
          <p:nvPr/>
        </p:nvCxnSpPr>
        <p:spPr>
          <a:xfrm>
            <a:off x="4114800" y="5715000"/>
            <a:ext cx="3657600" cy="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7"/>
          <p:cNvSpPr/>
          <p:nvPr/>
        </p:nvSpPr>
        <p:spPr>
          <a:xfrm>
            <a:off x="5394326" y="5184776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7"/>
          <p:cNvSpPr/>
          <p:nvPr/>
        </p:nvSpPr>
        <p:spPr>
          <a:xfrm>
            <a:off x="4162426" y="4056064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7"/>
          <p:cNvSpPr/>
          <p:nvPr/>
        </p:nvSpPr>
        <p:spPr>
          <a:xfrm>
            <a:off x="6016626" y="2967039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7"/>
          <p:cNvSpPr/>
          <p:nvPr/>
        </p:nvSpPr>
        <p:spPr>
          <a:xfrm>
            <a:off x="6080126" y="3787776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7"/>
          <p:cNvSpPr/>
          <p:nvPr/>
        </p:nvSpPr>
        <p:spPr>
          <a:xfrm>
            <a:off x="5086351" y="2816225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7"/>
          <p:cNvSpPr/>
          <p:nvPr/>
        </p:nvSpPr>
        <p:spPr>
          <a:xfrm>
            <a:off x="5562601" y="3886201"/>
            <a:ext cx="5397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7"/>
          <p:cNvSpPr/>
          <p:nvPr/>
        </p:nvSpPr>
        <p:spPr>
          <a:xfrm>
            <a:off x="4724401" y="3276600"/>
            <a:ext cx="60325" cy="58738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7"/>
          <p:cNvSpPr/>
          <p:nvPr/>
        </p:nvSpPr>
        <p:spPr>
          <a:xfrm>
            <a:off x="6781801" y="4267200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7"/>
          <p:cNvSpPr/>
          <p:nvPr/>
        </p:nvSpPr>
        <p:spPr>
          <a:xfrm rot="-1118274">
            <a:off x="5564189" y="4595814"/>
            <a:ext cx="5397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7"/>
          <p:cNvSpPr/>
          <p:nvPr/>
        </p:nvSpPr>
        <p:spPr>
          <a:xfrm rot="-1118274">
            <a:off x="7680326" y="33813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7"/>
          <p:cNvSpPr/>
          <p:nvPr/>
        </p:nvSpPr>
        <p:spPr>
          <a:xfrm rot="-1118274">
            <a:off x="6972301" y="4697413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7"/>
          <p:cNvSpPr/>
          <p:nvPr/>
        </p:nvSpPr>
        <p:spPr>
          <a:xfrm rot="-1118274">
            <a:off x="4800601" y="2819400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7"/>
          <p:cNvSpPr/>
          <p:nvPr/>
        </p:nvSpPr>
        <p:spPr>
          <a:xfrm rot="-1118274">
            <a:off x="6388101" y="37369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7"/>
          <p:cNvSpPr/>
          <p:nvPr/>
        </p:nvSpPr>
        <p:spPr>
          <a:xfrm rot="-1118274">
            <a:off x="7543801" y="4648201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7"/>
          <p:cNvSpPr/>
          <p:nvPr/>
        </p:nvSpPr>
        <p:spPr>
          <a:xfrm rot="-1118274">
            <a:off x="4791076" y="3792539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7"/>
          <p:cNvSpPr/>
          <p:nvPr/>
        </p:nvSpPr>
        <p:spPr>
          <a:xfrm rot="5895381">
            <a:off x="5543551" y="3209926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7"/>
          <p:cNvSpPr/>
          <p:nvPr/>
        </p:nvSpPr>
        <p:spPr>
          <a:xfrm rot="5895381">
            <a:off x="5812632" y="5395120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7"/>
          <p:cNvSpPr/>
          <p:nvPr/>
        </p:nvSpPr>
        <p:spPr>
          <a:xfrm rot="5895381">
            <a:off x="4791076" y="4251326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7"/>
          <p:cNvSpPr/>
          <p:nvPr/>
        </p:nvSpPr>
        <p:spPr>
          <a:xfrm rot="5895381">
            <a:off x="6019801" y="2546351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7"/>
          <p:cNvSpPr/>
          <p:nvPr/>
        </p:nvSpPr>
        <p:spPr>
          <a:xfrm rot="5895381">
            <a:off x="6981033" y="4296570"/>
            <a:ext cx="58737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7"/>
          <p:cNvSpPr/>
          <p:nvPr/>
        </p:nvSpPr>
        <p:spPr>
          <a:xfrm rot="5895381">
            <a:off x="6046789" y="423227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7"/>
          <p:cNvSpPr/>
          <p:nvPr/>
        </p:nvSpPr>
        <p:spPr>
          <a:xfrm rot="5895381">
            <a:off x="7296151" y="3517901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7"/>
          <p:cNvSpPr/>
          <p:nvPr/>
        </p:nvSpPr>
        <p:spPr>
          <a:xfrm rot="5895381">
            <a:off x="4764089" y="2498726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7"/>
          <p:cNvSpPr/>
          <p:nvPr/>
        </p:nvSpPr>
        <p:spPr>
          <a:xfrm rot="5895381">
            <a:off x="6937376" y="34258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7"/>
          <p:cNvSpPr/>
          <p:nvPr/>
        </p:nvSpPr>
        <p:spPr>
          <a:xfrm rot="5895381">
            <a:off x="6793708" y="4871245"/>
            <a:ext cx="58737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7"/>
          <p:cNvSpPr/>
          <p:nvPr/>
        </p:nvSpPr>
        <p:spPr>
          <a:xfrm rot="4777107">
            <a:off x="5174458" y="3686970"/>
            <a:ext cx="58737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7"/>
          <p:cNvSpPr/>
          <p:nvPr/>
        </p:nvSpPr>
        <p:spPr>
          <a:xfrm rot="4777107">
            <a:off x="6327776" y="54070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7"/>
          <p:cNvSpPr/>
          <p:nvPr/>
        </p:nvSpPr>
        <p:spPr>
          <a:xfrm rot="4777107">
            <a:off x="6022976" y="50260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7"/>
          <p:cNvSpPr/>
          <p:nvPr/>
        </p:nvSpPr>
        <p:spPr>
          <a:xfrm rot="4777107">
            <a:off x="4493419" y="3888582"/>
            <a:ext cx="58738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7"/>
          <p:cNvSpPr/>
          <p:nvPr/>
        </p:nvSpPr>
        <p:spPr>
          <a:xfrm rot="4777107">
            <a:off x="5389563" y="2928938"/>
            <a:ext cx="50800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7"/>
          <p:cNvSpPr/>
          <p:nvPr/>
        </p:nvSpPr>
        <p:spPr>
          <a:xfrm rot="4777107">
            <a:off x="6032501" y="4516438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7"/>
          <p:cNvSpPr/>
          <p:nvPr/>
        </p:nvSpPr>
        <p:spPr>
          <a:xfrm rot="4777107">
            <a:off x="4180682" y="3234532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7"/>
          <p:cNvSpPr/>
          <p:nvPr/>
        </p:nvSpPr>
        <p:spPr>
          <a:xfrm rot="4777107">
            <a:off x="5614195" y="5201445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7"/>
          <p:cNvSpPr/>
          <p:nvPr/>
        </p:nvSpPr>
        <p:spPr>
          <a:xfrm rot="4777107">
            <a:off x="6980238" y="4908551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7"/>
          <p:cNvSpPr txBox="1"/>
          <p:nvPr/>
        </p:nvSpPr>
        <p:spPr>
          <a:xfrm>
            <a:off x="7924800" y="3352801"/>
            <a:ext cx="2438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5" name="Google Shape;505;p7"/>
          <p:cNvSpPr txBox="1"/>
          <p:nvPr/>
        </p:nvSpPr>
        <p:spPr>
          <a:xfrm>
            <a:off x="8077200" y="2438400"/>
            <a:ext cx="27432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Define the margin of a linear classifier as the width that the boundary could be increased by before hitting a datapoint.</a:t>
            </a:r>
            <a:endParaRPr/>
          </a:p>
        </p:txBody>
      </p:sp>
      <p:sp>
        <p:nvSpPr>
          <p:cNvPr id="506" name="Google Shape;506;p7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507" name="Google Shape;507;p7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8" name="Google Shape;508;p7"/>
          <p:cNvSpPr txBox="1"/>
          <p:nvPr/>
        </p:nvSpPr>
        <p:spPr>
          <a:xfrm>
            <a:off x="7696200" y="4852925"/>
            <a:ext cx="2163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SVM based on the Margin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ADVANTAGE: how far each class 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What it does?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Google Shape;513;p8"/>
          <p:cNvCxnSpPr/>
          <p:nvPr/>
        </p:nvCxnSpPr>
        <p:spPr>
          <a:xfrm rot="-3472419">
            <a:off x="2763838" y="4076700"/>
            <a:ext cx="5410200" cy="0"/>
          </a:xfrm>
          <a:prstGeom prst="straightConnector1">
            <a:avLst/>
          </a:prstGeom>
          <a:noFill/>
          <a:ln cap="flat" cmpd="sng" w="3619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8"/>
          <p:cNvCxnSpPr/>
          <p:nvPr/>
        </p:nvCxnSpPr>
        <p:spPr>
          <a:xfrm rot="-3472419">
            <a:off x="2687638" y="4076700"/>
            <a:ext cx="5562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8"/>
          <p:cNvSpPr/>
          <p:nvPr/>
        </p:nvSpPr>
        <p:spPr>
          <a:xfrm>
            <a:off x="1981200" y="304800"/>
            <a:ext cx="464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00"/>
              <a:buFont typeface="Times New Roman"/>
              <a:buNone/>
            </a:pPr>
            <a:r>
              <a:rPr lang="en-US" sz="42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Maximum Margin</a:t>
            </a:r>
            <a:endParaRPr/>
          </a:p>
        </p:txBody>
      </p:sp>
      <p:sp>
        <p:nvSpPr>
          <p:cNvPr id="516" name="Google Shape;516;p8"/>
          <p:cNvSpPr/>
          <p:nvPr/>
        </p:nvSpPr>
        <p:spPr>
          <a:xfrm>
            <a:off x="6858000" y="776288"/>
            <a:ext cx="1600200" cy="654050"/>
          </a:xfrm>
          <a:prstGeom prst="rect">
            <a:avLst/>
          </a:prstGeom>
          <a:solidFill>
            <a:srgbClr val="FF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 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endParaRPr/>
          </a:p>
        </p:txBody>
      </p:sp>
      <p:cxnSp>
        <p:nvCxnSpPr>
          <p:cNvPr id="517" name="Google Shape;517;p8"/>
          <p:cNvCxnSpPr/>
          <p:nvPr/>
        </p:nvCxnSpPr>
        <p:spPr>
          <a:xfrm>
            <a:off x="5486400" y="10668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8"/>
          <p:cNvSpPr txBox="1"/>
          <p:nvPr/>
        </p:nvSpPr>
        <p:spPr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cxnSp>
        <p:nvCxnSpPr>
          <p:cNvPr id="519" name="Google Shape;519;p8"/>
          <p:cNvCxnSpPr/>
          <p:nvPr/>
        </p:nvCxnSpPr>
        <p:spPr>
          <a:xfrm>
            <a:off x="7543800" y="3810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8"/>
          <p:cNvSpPr txBox="1"/>
          <p:nvPr/>
        </p:nvSpPr>
        <p:spPr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  <p:cxnSp>
        <p:nvCxnSpPr>
          <p:cNvPr id="521" name="Google Shape;521;p8"/>
          <p:cNvCxnSpPr/>
          <p:nvPr/>
        </p:nvCxnSpPr>
        <p:spPr>
          <a:xfrm>
            <a:off x="8458200" y="10668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8"/>
          <p:cNvSpPr txBox="1"/>
          <p:nvPr/>
        </p:nvSpPr>
        <p:spPr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aseline="30000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est</a:t>
            </a:r>
            <a:endParaRPr/>
          </a:p>
        </p:txBody>
      </p:sp>
      <p:sp>
        <p:nvSpPr>
          <p:cNvPr id="523" name="Google Shape;523;p8"/>
          <p:cNvSpPr txBox="1"/>
          <p:nvPr/>
        </p:nvSpPr>
        <p:spPr>
          <a:xfrm>
            <a:off x="2619376" y="1905001"/>
            <a:ext cx="1647825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denotes +1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denotes -1</a:t>
            </a:r>
            <a:endParaRPr/>
          </a:p>
        </p:txBody>
      </p:sp>
      <p:sp>
        <p:nvSpPr>
          <p:cNvPr id="524" name="Google Shape;524;p8"/>
          <p:cNvSpPr/>
          <p:nvPr/>
        </p:nvSpPr>
        <p:spPr>
          <a:xfrm rot="4777107">
            <a:off x="2439194" y="2056607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8"/>
          <p:cNvSpPr/>
          <p:nvPr/>
        </p:nvSpPr>
        <p:spPr>
          <a:xfrm rot="5895381">
            <a:off x="2439988" y="2513013"/>
            <a:ext cx="50800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6" name="Google Shape;526;p8"/>
          <p:cNvCxnSpPr/>
          <p:nvPr/>
        </p:nvCxnSpPr>
        <p:spPr>
          <a:xfrm>
            <a:off x="4114800" y="2209800"/>
            <a:ext cx="0" cy="3505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8"/>
          <p:cNvCxnSpPr/>
          <p:nvPr/>
        </p:nvCxnSpPr>
        <p:spPr>
          <a:xfrm>
            <a:off x="3962400" y="5562600"/>
            <a:ext cx="36576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8"/>
          <p:cNvSpPr/>
          <p:nvPr/>
        </p:nvSpPr>
        <p:spPr>
          <a:xfrm>
            <a:off x="5241926" y="5032376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8"/>
          <p:cNvSpPr/>
          <p:nvPr/>
        </p:nvSpPr>
        <p:spPr>
          <a:xfrm>
            <a:off x="4010026" y="3903664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8"/>
          <p:cNvSpPr/>
          <p:nvPr/>
        </p:nvSpPr>
        <p:spPr>
          <a:xfrm>
            <a:off x="5864226" y="2814639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8"/>
          <p:cNvSpPr/>
          <p:nvPr/>
        </p:nvSpPr>
        <p:spPr>
          <a:xfrm>
            <a:off x="5927726" y="3635376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8"/>
          <p:cNvSpPr/>
          <p:nvPr/>
        </p:nvSpPr>
        <p:spPr>
          <a:xfrm>
            <a:off x="4933951" y="2663825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8"/>
          <p:cNvSpPr/>
          <p:nvPr/>
        </p:nvSpPr>
        <p:spPr>
          <a:xfrm>
            <a:off x="5410201" y="3733801"/>
            <a:ext cx="5397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8"/>
          <p:cNvSpPr/>
          <p:nvPr/>
        </p:nvSpPr>
        <p:spPr>
          <a:xfrm>
            <a:off x="4572001" y="3124200"/>
            <a:ext cx="60325" cy="58738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8"/>
          <p:cNvSpPr/>
          <p:nvPr/>
        </p:nvSpPr>
        <p:spPr>
          <a:xfrm>
            <a:off x="6629401" y="4114800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8"/>
          <p:cNvSpPr/>
          <p:nvPr/>
        </p:nvSpPr>
        <p:spPr>
          <a:xfrm rot="-1118274">
            <a:off x="5411789" y="4443414"/>
            <a:ext cx="5397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8"/>
          <p:cNvSpPr/>
          <p:nvPr/>
        </p:nvSpPr>
        <p:spPr>
          <a:xfrm rot="-1118274">
            <a:off x="7527926" y="32289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8"/>
          <p:cNvSpPr/>
          <p:nvPr/>
        </p:nvSpPr>
        <p:spPr>
          <a:xfrm rot="-1118274">
            <a:off x="6819901" y="4545013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8"/>
          <p:cNvSpPr/>
          <p:nvPr/>
        </p:nvSpPr>
        <p:spPr>
          <a:xfrm rot="-1118274">
            <a:off x="4648201" y="2667000"/>
            <a:ext cx="60325" cy="50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8"/>
          <p:cNvSpPr/>
          <p:nvPr/>
        </p:nvSpPr>
        <p:spPr>
          <a:xfrm rot="-1118274">
            <a:off x="6235701" y="3584575"/>
            <a:ext cx="60325" cy="5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8"/>
          <p:cNvSpPr/>
          <p:nvPr/>
        </p:nvSpPr>
        <p:spPr>
          <a:xfrm rot="-1118274">
            <a:off x="7391401" y="4495801"/>
            <a:ext cx="60325" cy="476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8"/>
          <p:cNvSpPr/>
          <p:nvPr/>
        </p:nvSpPr>
        <p:spPr>
          <a:xfrm rot="-1118274">
            <a:off x="4638676" y="3640139"/>
            <a:ext cx="60325" cy="476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8"/>
          <p:cNvSpPr/>
          <p:nvPr/>
        </p:nvSpPr>
        <p:spPr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8"/>
          <p:cNvSpPr/>
          <p:nvPr/>
        </p:nvSpPr>
        <p:spPr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8"/>
          <p:cNvSpPr/>
          <p:nvPr/>
        </p:nvSpPr>
        <p:spPr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8"/>
          <p:cNvSpPr/>
          <p:nvPr/>
        </p:nvSpPr>
        <p:spPr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8"/>
          <p:cNvSpPr/>
          <p:nvPr/>
        </p:nvSpPr>
        <p:spPr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8"/>
          <p:cNvSpPr/>
          <p:nvPr/>
        </p:nvSpPr>
        <p:spPr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8"/>
          <p:cNvSpPr/>
          <p:nvPr/>
        </p:nvSpPr>
        <p:spPr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8"/>
          <p:cNvSpPr/>
          <p:nvPr/>
        </p:nvSpPr>
        <p:spPr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8"/>
          <p:cNvSpPr/>
          <p:nvPr/>
        </p:nvSpPr>
        <p:spPr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8"/>
          <p:cNvSpPr/>
          <p:nvPr/>
        </p:nvSpPr>
        <p:spPr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8"/>
          <p:cNvSpPr/>
          <p:nvPr/>
        </p:nvSpPr>
        <p:spPr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8"/>
          <p:cNvSpPr/>
          <p:nvPr/>
        </p:nvSpPr>
        <p:spPr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8"/>
          <p:cNvSpPr/>
          <p:nvPr/>
        </p:nvSpPr>
        <p:spPr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8"/>
          <p:cNvSpPr/>
          <p:nvPr/>
        </p:nvSpPr>
        <p:spPr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8"/>
          <p:cNvSpPr/>
          <p:nvPr/>
        </p:nvSpPr>
        <p:spPr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8"/>
          <p:cNvSpPr/>
          <p:nvPr/>
        </p:nvSpPr>
        <p:spPr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8"/>
          <p:cNvSpPr/>
          <p:nvPr/>
        </p:nvSpPr>
        <p:spPr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8"/>
          <p:cNvSpPr/>
          <p:nvPr/>
        </p:nvSpPr>
        <p:spPr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8"/>
          <p:cNvSpPr/>
          <p:nvPr/>
        </p:nvSpPr>
        <p:spPr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8"/>
          <p:cNvSpPr txBox="1"/>
          <p:nvPr/>
        </p:nvSpPr>
        <p:spPr>
          <a:xfrm>
            <a:off x="7010400" y="1676400"/>
            <a:ext cx="3657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,β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sign(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β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563" name="Google Shape;563;p8"/>
          <p:cNvSpPr txBox="1"/>
          <p:nvPr/>
        </p:nvSpPr>
        <p:spPr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4" name="Google Shape;564;p8"/>
          <p:cNvSpPr txBox="1"/>
          <p:nvPr/>
        </p:nvSpPr>
        <p:spPr>
          <a:xfrm>
            <a:off x="7924800" y="2286000"/>
            <a:ext cx="2743200" cy="1892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The maximum margin linear classifier is the linear classifier with the, um, maximum margin.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is the simplest kind of SVM (Called an LSVM)</a:t>
            </a:r>
            <a:endParaRPr/>
          </a:p>
        </p:txBody>
      </p:sp>
      <p:sp>
        <p:nvSpPr>
          <p:cNvPr id="565" name="Google Shape;565;p8"/>
          <p:cNvSpPr/>
          <p:nvPr/>
        </p:nvSpPr>
        <p:spPr>
          <a:xfrm>
            <a:off x="674651" y="1270343"/>
            <a:ext cx="1758950" cy="381000"/>
          </a:xfrm>
          <a:prstGeom prst="wedgeRectCallout">
            <a:avLst>
              <a:gd fmla="val 64713" name="adj1"/>
              <a:gd fmla="val -86250" name="adj2"/>
            </a:avLst>
          </a:prstGeom>
          <a:solidFill>
            <a:srgbClr val="D8E2F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Linear SVM</a:t>
            </a:r>
            <a:endParaRPr/>
          </a:p>
        </p:txBody>
      </p:sp>
      <p:sp>
        <p:nvSpPr>
          <p:cNvPr id="566" name="Google Shape;566;p8"/>
          <p:cNvSpPr txBox="1"/>
          <p:nvPr/>
        </p:nvSpPr>
        <p:spPr>
          <a:xfrm>
            <a:off x="1697038" y="3675064"/>
            <a:ext cx="21209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Support Vectors are those datapoints that the margin pushes up against</a:t>
            </a:r>
            <a:endParaRPr/>
          </a:p>
        </p:txBody>
      </p:sp>
      <p:sp>
        <p:nvSpPr>
          <p:cNvPr id="567" name="Google Shape;567;p8"/>
          <p:cNvSpPr/>
          <p:nvPr/>
        </p:nvSpPr>
        <p:spPr>
          <a:xfrm>
            <a:off x="3636963" y="3725863"/>
            <a:ext cx="1708150" cy="369332"/>
          </a:xfrm>
          <a:custGeom>
            <a:rect b="b" l="l" r="r" t="t"/>
            <a:pathLst>
              <a:path extrusionOk="0" h="98" w="1076">
                <a:moveTo>
                  <a:pt x="0" y="98"/>
                </a:moveTo>
                <a:cubicBezTo>
                  <a:pt x="38" y="87"/>
                  <a:pt x="66" y="53"/>
                  <a:pt x="104" y="39"/>
                </a:cubicBezTo>
                <a:cubicBezTo>
                  <a:pt x="132" y="9"/>
                  <a:pt x="172" y="6"/>
                  <a:pt x="212" y="0"/>
                </a:cubicBezTo>
                <a:cubicBezTo>
                  <a:pt x="262" y="3"/>
                  <a:pt x="286" y="0"/>
                  <a:pt x="326" y="11"/>
                </a:cubicBezTo>
                <a:lnTo>
                  <a:pt x="386" y="39"/>
                </a:lnTo>
                <a:cubicBezTo>
                  <a:pt x="386" y="39"/>
                  <a:pt x="386" y="39"/>
                  <a:pt x="386" y="39"/>
                </a:cubicBezTo>
                <a:cubicBezTo>
                  <a:pt x="428" y="52"/>
                  <a:pt x="469" y="69"/>
                  <a:pt x="511" y="82"/>
                </a:cubicBezTo>
                <a:cubicBezTo>
                  <a:pt x="670" y="74"/>
                  <a:pt x="829" y="60"/>
                  <a:pt x="989" y="55"/>
                </a:cubicBezTo>
                <a:cubicBezTo>
                  <a:pt x="1017" y="51"/>
                  <a:pt x="1048" y="44"/>
                  <a:pt x="1076" y="44"/>
                </a:cubicBezTo>
              </a:path>
            </a:pathLst>
          </a:custGeom>
          <a:noFill/>
          <a:ln cap="flat" cmpd="sng" w="38100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8"/>
          <p:cNvSpPr/>
          <p:nvPr/>
        </p:nvSpPr>
        <p:spPr>
          <a:xfrm>
            <a:off x="3603625" y="3317875"/>
            <a:ext cx="2293938" cy="369332"/>
          </a:xfrm>
          <a:custGeom>
            <a:rect b="b" l="l" r="r" t="t"/>
            <a:pathLst>
              <a:path extrusionOk="0" h="306" w="1445">
                <a:moveTo>
                  <a:pt x="0" y="306"/>
                </a:moveTo>
                <a:cubicBezTo>
                  <a:pt x="5" y="304"/>
                  <a:pt x="12" y="305"/>
                  <a:pt x="16" y="301"/>
                </a:cubicBezTo>
                <a:cubicBezTo>
                  <a:pt x="24" y="293"/>
                  <a:pt x="21" y="278"/>
                  <a:pt x="27" y="268"/>
                </a:cubicBezTo>
                <a:cubicBezTo>
                  <a:pt x="33" y="257"/>
                  <a:pt x="41" y="247"/>
                  <a:pt x="48" y="236"/>
                </a:cubicBezTo>
                <a:cubicBezTo>
                  <a:pt x="58" y="221"/>
                  <a:pt x="117" y="177"/>
                  <a:pt x="125" y="171"/>
                </a:cubicBezTo>
                <a:cubicBezTo>
                  <a:pt x="159" y="146"/>
                  <a:pt x="186" y="117"/>
                  <a:pt x="228" y="105"/>
                </a:cubicBezTo>
                <a:cubicBezTo>
                  <a:pt x="249" y="91"/>
                  <a:pt x="273" y="79"/>
                  <a:pt x="298" y="73"/>
                </a:cubicBezTo>
                <a:cubicBezTo>
                  <a:pt x="394" y="11"/>
                  <a:pt x="526" y="10"/>
                  <a:pt x="635" y="2"/>
                </a:cubicBezTo>
                <a:cubicBezTo>
                  <a:pt x="773" y="5"/>
                  <a:pt x="907" y="0"/>
                  <a:pt x="1043" y="18"/>
                </a:cubicBezTo>
                <a:cubicBezTo>
                  <a:pt x="1068" y="27"/>
                  <a:pt x="1093" y="34"/>
                  <a:pt x="1119" y="40"/>
                </a:cubicBezTo>
                <a:cubicBezTo>
                  <a:pt x="1150" y="63"/>
                  <a:pt x="1183" y="68"/>
                  <a:pt x="1217" y="84"/>
                </a:cubicBezTo>
                <a:cubicBezTo>
                  <a:pt x="1257" y="104"/>
                  <a:pt x="1293" y="119"/>
                  <a:pt x="1336" y="132"/>
                </a:cubicBezTo>
                <a:cubicBezTo>
                  <a:pt x="1370" y="142"/>
                  <a:pt x="1410" y="165"/>
                  <a:pt x="1445" y="165"/>
                </a:cubicBezTo>
              </a:path>
            </a:pathLst>
          </a:custGeom>
          <a:noFill/>
          <a:ln cap="flat" cmpd="sng" w="38100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8"/>
          <p:cNvSpPr/>
          <p:nvPr/>
        </p:nvSpPr>
        <p:spPr>
          <a:xfrm>
            <a:off x="3629025" y="3994150"/>
            <a:ext cx="1733550" cy="369332"/>
          </a:xfrm>
          <a:custGeom>
            <a:rect b="b" l="l" r="r" t="t"/>
            <a:pathLst>
              <a:path extrusionOk="0" h="283" w="1092">
                <a:moveTo>
                  <a:pt x="0" y="0"/>
                </a:moveTo>
                <a:cubicBezTo>
                  <a:pt x="47" y="9"/>
                  <a:pt x="84" y="40"/>
                  <a:pt x="130" y="54"/>
                </a:cubicBezTo>
                <a:cubicBezTo>
                  <a:pt x="184" y="96"/>
                  <a:pt x="261" y="129"/>
                  <a:pt x="326" y="147"/>
                </a:cubicBezTo>
                <a:cubicBezTo>
                  <a:pt x="348" y="162"/>
                  <a:pt x="373" y="163"/>
                  <a:pt x="397" y="174"/>
                </a:cubicBezTo>
                <a:cubicBezTo>
                  <a:pt x="439" y="193"/>
                  <a:pt x="481" y="209"/>
                  <a:pt x="527" y="217"/>
                </a:cubicBezTo>
                <a:cubicBezTo>
                  <a:pt x="704" y="283"/>
                  <a:pt x="907" y="272"/>
                  <a:pt x="1092" y="272"/>
                </a:cubicBezTo>
              </a:path>
            </a:pathLst>
          </a:custGeom>
          <a:noFill/>
          <a:ln cap="flat" cmpd="sng" w="38100">
            <a:solidFill>
              <a:srgbClr val="33CC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8"/>
          <p:cNvSpPr/>
          <p:nvPr/>
        </p:nvSpPr>
        <p:spPr>
          <a:xfrm>
            <a:off x="5865813" y="3396338"/>
            <a:ext cx="259766" cy="519351"/>
          </a:xfrm>
          <a:prstGeom prst="ellipse">
            <a:avLst/>
          </a:prstGeom>
          <a:noFill/>
          <a:ln cap="flat" cmpd="sng" w="38100">
            <a:solidFill>
              <a:srgbClr val="33CC3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8"/>
          <p:cNvSpPr/>
          <p:nvPr/>
        </p:nvSpPr>
        <p:spPr>
          <a:xfrm>
            <a:off x="5368925" y="3505875"/>
            <a:ext cx="259766" cy="519351"/>
          </a:xfrm>
          <a:prstGeom prst="ellipse">
            <a:avLst/>
          </a:prstGeom>
          <a:noFill/>
          <a:ln cap="flat" cmpd="sng" w="38100">
            <a:solidFill>
              <a:srgbClr val="33CC3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8"/>
          <p:cNvSpPr/>
          <p:nvPr/>
        </p:nvSpPr>
        <p:spPr>
          <a:xfrm>
            <a:off x="5357813" y="4201200"/>
            <a:ext cx="259766" cy="519351"/>
          </a:xfrm>
          <a:prstGeom prst="ellipse">
            <a:avLst/>
          </a:prstGeom>
          <a:noFill/>
          <a:ln cap="flat" cmpd="sng" w="38100">
            <a:solidFill>
              <a:srgbClr val="33CC3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8"/>
          <p:cNvSpPr txBox="1"/>
          <p:nvPr/>
        </p:nvSpPr>
        <p:spPr>
          <a:xfrm>
            <a:off x="3161984" y="4864195"/>
            <a:ext cx="7086916" cy="1846659"/>
          </a:xfrm>
          <a:prstGeom prst="rect">
            <a:avLst/>
          </a:prstGeom>
          <a:solidFill>
            <a:srgbClr val="D8E2F3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Maximizing the margin is good according to intuition and PAC theory 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Implies that only support vectors are important; other training examples are ignorable.</a:t>
            </a:r>
            <a:endParaRPr/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Empirically it works very well.</a:t>
            </a:r>
            <a:endParaRPr/>
          </a:p>
        </p:txBody>
      </p:sp>
      <p:sp>
        <p:nvSpPr>
          <p:cNvPr id="574" name="Google Shape;574;p8"/>
          <p:cNvSpPr txBox="1"/>
          <p:nvPr>
            <p:ph idx="11" type="ftr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575" name="Google Shape;575;p8"/>
          <p:cNvSpPr txBox="1"/>
          <p:nvPr>
            <p:ph idx="12" type="sldNum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"/>
          <p:cNvSpPr txBox="1"/>
          <p:nvPr>
            <p:ph type="title"/>
          </p:nvPr>
        </p:nvSpPr>
        <p:spPr>
          <a:xfrm>
            <a:off x="1981200" y="277814"/>
            <a:ext cx="8229600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Linear SVM Mathematically</a:t>
            </a:r>
            <a:endParaRPr/>
          </a:p>
        </p:txBody>
      </p:sp>
      <p:sp>
        <p:nvSpPr>
          <p:cNvPr id="581" name="Google Shape;581;p9"/>
          <p:cNvSpPr txBox="1"/>
          <p:nvPr>
            <p:ph idx="1" type="body"/>
          </p:nvPr>
        </p:nvSpPr>
        <p:spPr>
          <a:xfrm>
            <a:off x="2133600" y="4191001"/>
            <a:ext cx="3886200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What we know:</a:t>
            </a:r>
            <a:endParaRPr/>
          </a:p>
          <a:p>
            <a:pPr indent="-1778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baseline="30000" i="1" lang="en-US" sz="2600"/>
              <a:t>+</a:t>
            </a:r>
            <a:r>
              <a:rPr i="1" lang="en-US" sz="2600"/>
              <a:t> + </a:t>
            </a:r>
            <a:r>
              <a:rPr i="1" lang="en-US"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aseline="-25000" i="1" lang="en-US"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i="1" lang="en-US" sz="2600"/>
              <a:t> = +1 </a:t>
            </a:r>
            <a:endParaRPr/>
          </a:p>
          <a:p>
            <a:pPr indent="-1778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i="1" lang="en-US" sz="2600"/>
              <a:t>+ </a:t>
            </a:r>
            <a:r>
              <a:rPr i="1" lang="en-US"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aseline="-25000" i="1" lang="en-US"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i="1" lang="en-US" sz="2600"/>
              <a:t> = -1 </a:t>
            </a:r>
            <a:endParaRPr/>
          </a:p>
          <a:p>
            <a:pPr indent="-1778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i="1" lang="en-US" sz="2600"/>
              <a:t> . (</a:t>
            </a:r>
            <a:r>
              <a:rPr b="1" i="1" lang="en-US" sz="2600"/>
              <a:t>x</a:t>
            </a:r>
            <a:r>
              <a:rPr b="1" baseline="30000" i="1" lang="en-US" sz="2600"/>
              <a:t>+</a:t>
            </a:r>
            <a:r>
              <a:rPr b="1" i="1" lang="en-US" sz="2600"/>
              <a:t>-x</a:t>
            </a:r>
            <a:r>
              <a:rPr b="1" baseline="30000" i="1" lang="en-US" sz="2600"/>
              <a:t>-)</a:t>
            </a:r>
            <a:r>
              <a:rPr i="1" lang="en-US" sz="2600"/>
              <a:t> = 2 </a:t>
            </a:r>
            <a:endParaRPr sz="2600"/>
          </a:p>
        </p:txBody>
      </p:sp>
      <p:cxnSp>
        <p:nvCxnSpPr>
          <p:cNvPr id="582" name="Google Shape;582;p9"/>
          <p:cNvCxnSpPr/>
          <p:nvPr/>
        </p:nvCxnSpPr>
        <p:spPr>
          <a:xfrm rot="-1599335">
            <a:off x="3816350" y="1709738"/>
            <a:ext cx="2971800" cy="0"/>
          </a:xfrm>
          <a:prstGeom prst="straightConnector1">
            <a:avLst/>
          </a:prstGeom>
          <a:noFill/>
          <a:ln cap="flat" cmpd="sng" w="12700">
            <a:solidFill>
              <a:srgbClr val="99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9"/>
          <p:cNvCxnSpPr/>
          <p:nvPr/>
        </p:nvCxnSpPr>
        <p:spPr>
          <a:xfrm rot="-1599335">
            <a:off x="3962400" y="2000250"/>
            <a:ext cx="297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9"/>
          <p:cNvCxnSpPr/>
          <p:nvPr/>
        </p:nvCxnSpPr>
        <p:spPr>
          <a:xfrm rot="-1599335">
            <a:off x="4106863" y="2289175"/>
            <a:ext cx="29718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9"/>
          <p:cNvSpPr txBox="1"/>
          <p:nvPr/>
        </p:nvSpPr>
        <p:spPr>
          <a:xfrm rot="-1586986">
            <a:off x="3276600" y="1219201"/>
            <a:ext cx="3048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“Predict Class = +1” zone</a:t>
            </a:r>
            <a:endParaRPr/>
          </a:p>
        </p:txBody>
      </p:sp>
      <p:sp>
        <p:nvSpPr>
          <p:cNvPr id="586" name="Google Shape;586;p9"/>
          <p:cNvSpPr txBox="1"/>
          <p:nvPr/>
        </p:nvSpPr>
        <p:spPr>
          <a:xfrm rot="-1586986">
            <a:off x="4495801" y="2514601"/>
            <a:ext cx="28876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“Predict Class = -1” zone</a:t>
            </a:r>
            <a:endParaRPr/>
          </a:p>
        </p:txBody>
      </p:sp>
      <p:sp>
        <p:nvSpPr>
          <p:cNvPr id="587" name="Google Shape;587;p9"/>
          <p:cNvSpPr txBox="1"/>
          <p:nvPr/>
        </p:nvSpPr>
        <p:spPr>
          <a:xfrm rot="-1777892">
            <a:off x="2384426" y="2532064"/>
            <a:ext cx="1878013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β</a:t>
            </a:r>
            <a:r>
              <a:rPr baseline="-25000"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</a:t>
            </a:r>
            <a:r>
              <a:rPr lang="en-US" sz="16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=1</a:t>
            </a:r>
            <a:endParaRPr/>
          </a:p>
        </p:txBody>
      </p:sp>
      <p:sp>
        <p:nvSpPr>
          <p:cNvPr id="588" name="Google Shape;588;p9"/>
          <p:cNvSpPr txBox="1"/>
          <p:nvPr/>
        </p:nvSpPr>
        <p:spPr>
          <a:xfrm rot="-1777892">
            <a:off x="2776539" y="2833689"/>
            <a:ext cx="13620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β</a:t>
            </a:r>
            <a:r>
              <a:rPr baseline="-25000"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=0</a:t>
            </a:r>
            <a:endParaRPr/>
          </a:p>
        </p:txBody>
      </p:sp>
      <p:sp>
        <p:nvSpPr>
          <p:cNvPr id="589" name="Google Shape;589;p9"/>
          <p:cNvSpPr txBox="1"/>
          <p:nvPr/>
        </p:nvSpPr>
        <p:spPr>
          <a:xfrm rot="-1777892">
            <a:off x="2884488" y="3130550"/>
            <a:ext cx="162560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β</a:t>
            </a:r>
            <a:r>
              <a:rPr b="1" baseline="-25000"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00">
                <a:solidFill>
                  <a:srgbClr val="747E26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r>
              <a:rPr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β</a:t>
            </a:r>
            <a:r>
              <a:rPr baseline="-25000" i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</a:t>
            </a:r>
            <a:r>
              <a:rPr lang="en-US" sz="1600">
                <a:solidFill>
                  <a:srgbClr val="747E26"/>
                </a:solidFill>
                <a:latin typeface="Tahoma"/>
                <a:ea typeface="Tahoma"/>
                <a:cs typeface="Tahoma"/>
                <a:sym typeface="Tahoma"/>
              </a:rPr>
              <a:t>=-1</a:t>
            </a:r>
            <a:endParaRPr/>
          </a:p>
        </p:txBody>
      </p:sp>
      <p:cxnSp>
        <p:nvCxnSpPr>
          <p:cNvPr id="590" name="Google Shape;590;p9"/>
          <p:cNvCxnSpPr/>
          <p:nvPr/>
        </p:nvCxnSpPr>
        <p:spPr>
          <a:xfrm>
            <a:off x="6694489" y="1019175"/>
            <a:ext cx="327025" cy="598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91" name="Google Shape;591;p9"/>
          <p:cNvSpPr/>
          <p:nvPr/>
        </p:nvSpPr>
        <p:spPr>
          <a:xfrm>
            <a:off x="5638800" y="1988226"/>
            <a:ext cx="259766" cy="519351"/>
          </a:xfrm>
          <a:prstGeom prst="ellipse">
            <a:avLst/>
          </a:prstGeom>
          <a:solidFill>
            <a:srgbClr val="990099"/>
          </a:solidFill>
          <a:ln cap="rnd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9"/>
          <p:cNvSpPr txBox="1"/>
          <p:nvPr/>
        </p:nvSpPr>
        <p:spPr>
          <a:xfrm>
            <a:off x="5791200" y="2057401"/>
            <a:ext cx="457200" cy="41592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9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rgbClr val="990099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1" baseline="30000" i="1" lang="en-US" sz="2000">
                <a:solidFill>
                  <a:srgbClr val="990099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endParaRPr/>
          </a:p>
        </p:txBody>
      </p:sp>
      <p:sp>
        <p:nvSpPr>
          <p:cNvPr id="593" name="Google Shape;593;p9"/>
          <p:cNvSpPr/>
          <p:nvPr/>
        </p:nvSpPr>
        <p:spPr>
          <a:xfrm>
            <a:off x="5713413" y="1238926"/>
            <a:ext cx="259766" cy="519351"/>
          </a:xfrm>
          <a:prstGeom prst="ellipse">
            <a:avLst/>
          </a:prstGeom>
          <a:solidFill>
            <a:srgbClr val="CC33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9"/>
          <p:cNvSpPr txBox="1"/>
          <p:nvPr/>
        </p:nvSpPr>
        <p:spPr>
          <a:xfrm>
            <a:off x="5824539" y="1022351"/>
            <a:ext cx="515937" cy="41592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aseline="30000" i="1" lang="en-US" sz="240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sp>
        <p:nvSpPr>
          <p:cNvPr id="595" name="Google Shape;595;p9"/>
          <p:cNvSpPr/>
          <p:nvPr/>
        </p:nvSpPr>
        <p:spPr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9"/>
          <p:cNvSpPr txBox="1"/>
          <p:nvPr/>
        </p:nvSpPr>
        <p:spPr>
          <a:xfrm>
            <a:off x="7162800" y="10668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=Margin Width</a:t>
            </a:r>
            <a:endParaRPr i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" name="Google Shape;597;p9"/>
          <p:cNvSpPr txBox="1"/>
          <p:nvPr/>
        </p:nvSpPr>
        <p:spPr>
          <a:xfrm>
            <a:off x="6456040" y="4307776"/>
            <a:ext cx="3340594" cy="11079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573" l="-3101" r="0" t="-82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8" name="Google Shape;598;p9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SVM_Classification</a:t>
            </a:r>
            <a:endParaRPr/>
          </a:p>
        </p:txBody>
      </p:sp>
      <p:sp>
        <p:nvSpPr>
          <p:cNvPr id="599" name="Google Shape;599;p9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2020-04-14T23:05:47Z</dcterms:created>
  <dc:creator>Dr. Nouhad Rizk</dc:creator>
</cp:coreProperties>
</file>