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402" r:id="rId3"/>
    <p:sldId id="441" r:id="rId4"/>
    <p:sldId id="413" r:id="rId5"/>
    <p:sldId id="416" r:id="rId6"/>
    <p:sldId id="421" r:id="rId7"/>
    <p:sldId id="428" r:id="rId8"/>
    <p:sldId id="429" r:id="rId9"/>
    <p:sldId id="430" r:id="rId10"/>
    <p:sldId id="431" r:id="rId11"/>
    <p:sldId id="443"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1382" r:id="rId36"/>
    <p:sldId id="1383" r:id="rId37"/>
    <p:sldId id="257" r:id="rId38"/>
    <p:sldId id="1384" r:id="rId39"/>
    <p:sldId id="1385" r:id="rId40"/>
    <p:sldId id="1386" r:id="rId41"/>
    <p:sldId id="259" r:id="rId42"/>
    <p:sldId id="260" r:id="rId43"/>
    <p:sldId id="1388" r:id="rId44"/>
    <p:sldId id="1389" r:id="rId45"/>
    <p:sldId id="1390" r:id="rId46"/>
    <p:sldId id="1391" r:id="rId47"/>
    <p:sldId id="1387" r:id="rId48"/>
    <p:sldId id="310" r:id="rId49"/>
    <p:sldId id="311" r:id="rId50"/>
    <p:sldId id="312" r:id="rId51"/>
    <p:sldId id="3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FB3D8-C2B2-421A-9F3D-DE0A9E26C5E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79023-AF0E-4014-B9E3-F6924C4F100B}" type="slidenum">
              <a:rPr lang="en-US" smtClean="0"/>
              <a:t>‹#›</a:t>
            </a:fld>
            <a:endParaRPr lang="en-US"/>
          </a:p>
        </p:txBody>
      </p:sp>
    </p:spTree>
    <p:extLst>
      <p:ext uri="{BB962C8B-B14F-4D97-AF65-F5344CB8AC3E}">
        <p14:creationId xmlns:p14="http://schemas.microsoft.com/office/powerpoint/2010/main" val="272907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724CDC4-60A9-4B9D-82F2-4EA06CAE5822}"/>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73221B12-C316-4B6E-A817-C3450D72AD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7172" name="Slide Number Placeholder 3">
            <a:extLst>
              <a:ext uri="{FF2B5EF4-FFF2-40B4-BE49-F238E27FC236}">
                <a16:creationId xmlns:a16="http://schemas.microsoft.com/office/drawing/2014/main" id="{68A6FDC2-1E42-4F91-9237-E89B048081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E49C08-BCDD-4C2D-9661-9E6E9054B5B6}" type="slidenum">
              <a:rPr lang="en-US" altLang="en-US" sz="1300" smtClean="0"/>
              <a:pPr>
                <a:spcBef>
                  <a:spcPct val="0"/>
                </a:spcBef>
              </a:pPr>
              <a:t>2</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0E2F423-4761-4337-80F0-70AA0FCF61B5}"/>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47EE04FE-1B58-4DAB-80CE-9542EC51A6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25604" name="Slide Number Placeholder 3">
            <a:extLst>
              <a:ext uri="{FF2B5EF4-FFF2-40B4-BE49-F238E27FC236}">
                <a16:creationId xmlns:a16="http://schemas.microsoft.com/office/drawing/2014/main" id="{101102D7-856E-4A19-A928-87F8064C1F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0A560D-2B53-4245-922D-F8098BAFF19D}" type="slidenum">
              <a:rPr lang="en-US" altLang="en-US" sz="1300" smtClean="0"/>
              <a:pPr>
                <a:spcBef>
                  <a:spcPct val="0"/>
                </a:spcBef>
              </a:pPr>
              <a:t>11</a:t>
            </a:fld>
            <a:endParaRPr lang="en-US" alt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50B05D45-5DFE-4100-8D7D-29D8F75C7503}"/>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69D3DFBD-00CE-490D-8FAC-2D9C16F45D04}"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DF56D34-FB56-4A6F-81AA-C56D619B1027}"/>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74105BEF-9229-4989-81C2-5163496DC4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919BA2A0-9193-4F04-B0E5-2A40B90DDA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13D648-E161-4373-A372-5559011D1987}" type="slidenum">
              <a:rPr lang="en-US" altLang="en-US" sz="1300" smtClean="0"/>
              <a:pPr>
                <a:spcBef>
                  <a:spcPct val="0"/>
                </a:spcBef>
              </a:pPr>
              <a:t>3</a:t>
            </a:fld>
            <a:endParaRPr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25FF7775-937F-427C-93FE-6C323DAD6438}"/>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EF4C98BE-6867-4985-A7B0-1E0B9533A2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E3BE8ADC-0AF7-4221-A04A-BFE75680E6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C82115-9621-415E-A1EE-2AC23D49D105}" type="slidenum">
              <a:rPr lang="en-US" altLang="en-US" sz="1300" smtClean="0"/>
              <a:pPr>
                <a:spcBef>
                  <a:spcPct val="0"/>
                </a:spcBef>
              </a:pPr>
              <a:t>4</a:t>
            </a:fld>
            <a:endParaRPr lang="en-US"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754973B-0454-4F6B-A66C-B6AEAB74D4C3}"/>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6025EA31-20DB-44EA-A11F-EC9F7536FB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3316" name="Slide Number Placeholder 3">
            <a:extLst>
              <a:ext uri="{FF2B5EF4-FFF2-40B4-BE49-F238E27FC236}">
                <a16:creationId xmlns:a16="http://schemas.microsoft.com/office/drawing/2014/main" id="{7A3A4C0D-3460-4169-9A38-ADB45974EC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20B2B2-58DA-4F3E-BE8D-33020BA07D30}" type="slidenum">
              <a:rPr lang="en-US" altLang="en-US" sz="1300" smtClean="0"/>
              <a:pPr>
                <a:spcBef>
                  <a:spcPct val="0"/>
                </a:spcBef>
              </a:pPr>
              <a:t>5</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DEB18FB9-66D5-4FDC-A680-F9BB9EE7F7A0}"/>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41D6610A-6F66-4423-ADAD-115F9D64A3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5364" name="Slide Number Placeholder 3">
            <a:extLst>
              <a:ext uri="{FF2B5EF4-FFF2-40B4-BE49-F238E27FC236}">
                <a16:creationId xmlns:a16="http://schemas.microsoft.com/office/drawing/2014/main" id="{93B82A7E-CED4-47DB-AF5C-217DB2EE63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0F8EC3-AB19-4DE9-A724-25B76FB427FA}" type="slidenum">
              <a:rPr lang="en-US" altLang="en-US" sz="1300" smtClean="0"/>
              <a:pPr>
                <a:spcBef>
                  <a:spcPct val="0"/>
                </a:spcBef>
              </a:pPr>
              <a:t>6</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F7C4409-7E42-4266-9718-16B0F7516CF3}"/>
              </a:ext>
            </a:extLst>
          </p:cNvPr>
          <p:cNvSpPr>
            <a:spLocks noGrp="1" noRot="1" noChangeAspect="1" noTextEdit="1"/>
          </p:cNvSpPr>
          <p:nvPr>
            <p:ph type="sldImg"/>
          </p:nvPr>
        </p:nvSpPr>
        <p:spPr>
          <a:ln/>
        </p:spPr>
      </p:sp>
      <p:sp>
        <p:nvSpPr>
          <p:cNvPr id="17411" name="Notes Placeholder 2">
            <a:extLst>
              <a:ext uri="{FF2B5EF4-FFF2-40B4-BE49-F238E27FC236}">
                <a16:creationId xmlns:a16="http://schemas.microsoft.com/office/drawing/2014/main" id="{4703AE81-D22A-4C48-B123-2E7D8A0885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1635288F-9008-46E1-AAEB-564D94B5A7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E86165-DA17-40AE-BD9F-008E133FB037}" type="slidenum">
              <a:rPr lang="en-US" altLang="en-US" sz="1300" smtClean="0"/>
              <a:pPr>
                <a:spcBef>
                  <a:spcPct val="0"/>
                </a:spcBef>
              </a:pPr>
              <a:t>7</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3D3E30B-AEF3-41AE-866C-1D086E32026C}"/>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8776CD9F-DA59-4BEC-A966-757659997A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196B2FC9-8960-4C44-AE9A-20F55CB233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1699EE-A24A-41B5-8867-564D6666B788}" type="slidenum">
              <a:rPr lang="en-US" altLang="en-US" sz="1300" smtClean="0"/>
              <a:pPr>
                <a:spcBef>
                  <a:spcPct val="0"/>
                </a:spcBef>
              </a:pPr>
              <a:t>8</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A571F24-F39A-49DE-A5A4-E35505F14D32}"/>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D95ABED5-B8C4-4ED9-8E68-438B8FC9B8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2F54BF64-BC61-445E-B69C-242957CAD7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6A8714-3C03-4E0F-997C-45C543CDD2E3}" type="slidenum">
              <a:rPr lang="en-US" altLang="en-US" sz="1300" smtClean="0"/>
              <a:pPr>
                <a:spcBef>
                  <a:spcPct val="0"/>
                </a:spcBef>
              </a:pPr>
              <a:t>9</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C9CEA1B0-4934-4280-9BAC-61566DBBAAD3}"/>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397DE084-2C03-4CEA-9157-3D8C7CC140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72797701-BAD5-4F88-8EF0-9E5E1DD8EE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8959CB-1ADE-4036-8AEC-207C1D97086D}" type="slidenum">
              <a:rPr lang="en-US" altLang="en-US" sz="1300" smtClean="0"/>
              <a:pPr>
                <a:spcBef>
                  <a:spcPct val="0"/>
                </a:spcBef>
              </a:pPr>
              <a:t>10</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E608-1047-4E7E-AD90-BEC4FEDAE00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0ED5BBE-4D60-4678-9253-D07578055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04306E-7ABE-444D-A428-F5B76AA43A0A}"/>
              </a:ext>
            </a:extLst>
          </p:cNvPr>
          <p:cNvSpPr>
            <a:spLocks noGrp="1"/>
          </p:cNvSpPr>
          <p:nvPr>
            <p:ph type="dt" sz="half" idx="10"/>
          </p:nvPr>
        </p:nvSpPr>
        <p:spPr/>
        <p:txBody>
          <a:bodyPr/>
          <a:lstStyle/>
          <a:p>
            <a:fld id="{EE3C64C2-B6F1-44E0-B54D-08CAEB0A275E}" type="datetime1">
              <a:rPr lang="en-US" smtClean="0"/>
              <a:t>4/7/2022</a:t>
            </a:fld>
            <a:endParaRPr lang="en-US"/>
          </a:p>
        </p:txBody>
      </p:sp>
      <p:sp>
        <p:nvSpPr>
          <p:cNvPr id="5" name="Footer Placeholder 4">
            <a:extLst>
              <a:ext uri="{FF2B5EF4-FFF2-40B4-BE49-F238E27FC236}">
                <a16:creationId xmlns:a16="http://schemas.microsoft.com/office/drawing/2014/main" id="{0A2F2DA2-B607-4A49-9C45-8B15E2DF1FAE}"/>
              </a:ext>
            </a:extLst>
          </p:cNvPr>
          <p:cNvSpPr>
            <a:spLocks noGrp="1"/>
          </p:cNvSpPr>
          <p:nvPr>
            <p:ph type="ftr" sz="quarter" idx="11"/>
          </p:nvPr>
        </p:nvSpPr>
        <p:spPr>
          <a:xfrm>
            <a:off x="3581400" y="6615111"/>
            <a:ext cx="4114800" cy="365125"/>
          </a:xfrm>
        </p:spPr>
        <p:txBody>
          <a:bodyPr/>
          <a:lstStyle>
            <a:lvl1pPr>
              <a:defRPr>
                <a:latin typeface="Arial" panose="020B0604020202020204" pitchFamily="34" charset="0"/>
                <a:cs typeface="Arial" panose="020B0604020202020204" pitchFamily="34" charset="0"/>
              </a:defRPr>
            </a:lvl1pPr>
          </a:lstStyle>
          <a:p>
            <a:r>
              <a:rPr lang="en-US"/>
              <a:t>Kmeans</a:t>
            </a:r>
          </a:p>
        </p:txBody>
      </p:sp>
      <p:sp>
        <p:nvSpPr>
          <p:cNvPr id="6" name="Slide Number Placeholder 5">
            <a:extLst>
              <a:ext uri="{FF2B5EF4-FFF2-40B4-BE49-F238E27FC236}">
                <a16:creationId xmlns:a16="http://schemas.microsoft.com/office/drawing/2014/main" id="{70BB8E99-2442-4660-AAE5-CF1462B7C102}"/>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4872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2D58-9993-4CA7-A8C7-5C14B1D86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E3B0C-9236-4D95-A8F0-C71483820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BF451-7A2A-4CC0-B4FF-5DEE14A6BBBE}"/>
              </a:ext>
            </a:extLst>
          </p:cNvPr>
          <p:cNvSpPr>
            <a:spLocks noGrp="1"/>
          </p:cNvSpPr>
          <p:nvPr>
            <p:ph type="dt" sz="half" idx="10"/>
          </p:nvPr>
        </p:nvSpPr>
        <p:spPr/>
        <p:txBody>
          <a:bodyPr/>
          <a:lstStyle/>
          <a:p>
            <a:fld id="{018CE8F7-DEEE-43FC-8B3D-D363DC938D65}" type="datetime1">
              <a:rPr lang="en-US" smtClean="0"/>
              <a:t>4/7/2022</a:t>
            </a:fld>
            <a:endParaRPr lang="en-US"/>
          </a:p>
        </p:txBody>
      </p:sp>
      <p:sp>
        <p:nvSpPr>
          <p:cNvPr id="5" name="Footer Placeholder 4">
            <a:extLst>
              <a:ext uri="{FF2B5EF4-FFF2-40B4-BE49-F238E27FC236}">
                <a16:creationId xmlns:a16="http://schemas.microsoft.com/office/drawing/2014/main" id="{F61BBBB0-ABDD-481C-9E8F-958FEB721469}"/>
              </a:ext>
            </a:extLst>
          </p:cNvPr>
          <p:cNvSpPr>
            <a:spLocks noGrp="1"/>
          </p:cNvSpPr>
          <p:nvPr>
            <p:ph type="ftr" sz="quarter" idx="11"/>
          </p:nvPr>
        </p:nvSpPr>
        <p:spPr/>
        <p:txBody>
          <a:bodyPr/>
          <a:lstStyle/>
          <a:p>
            <a:r>
              <a:rPr lang="en-US"/>
              <a:t>Kmeans</a:t>
            </a:r>
          </a:p>
        </p:txBody>
      </p:sp>
      <p:sp>
        <p:nvSpPr>
          <p:cNvPr id="6" name="Slide Number Placeholder 5">
            <a:extLst>
              <a:ext uri="{FF2B5EF4-FFF2-40B4-BE49-F238E27FC236}">
                <a16:creationId xmlns:a16="http://schemas.microsoft.com/office/drawing/2014/main" id="{96A813B9-F0FD-4E02-959D-0EBF203F59E8}"/>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00687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7B18C-8891-4441-BD62-365ABFC14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300EE-9B26-4625-BC2A-CBCAFFDCE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7801E-9D85-4490-A556-BA85568C9EE6}"/>
              </a:ext>
            </a:extLst>
          </p:cNvPr>
          <p:cNvSpPr>
            <a:spLocks noGrp="1"/>
          </p:cNvSpPr>
          <p:nvPr>
            <p:ph type="dt" sz="half" idx="10"/>
          </p:nvPr>
        </p:nvSpPr>
        <p:spPr/>
        <p:txBody>
          <a:bodyPr/>
          <a:lstStyle/>
          <a:p>
            <a:fld id="{B0DB8606-5615-4A00-9380-66063839DC92}" type="datetime1">
              <a:rPr lang="en-US" smtClean="0"/>
              <a:t>4/7/2022</a:t>
            </a:fld>
            <a:endParaRPr lang="en-US"/>
          </a:p>
        </p:txBody>
      </p:sp>
      <p:sp>
        <p:nvSpPr>
          <p:cNvPr id="5" name="Footer Placeholder 4">
            <a:extLst>
              <a:ext uri="{FF2B5EF4-FFF2-40B4-BE49-F238E27FC236}">
                <a16:creationId xmlns:a16="http://schemas.microsoft.com/office/drawing/2014/main" id="{644D78A6-EE80-4AE3-9779-90036910C1AA}"/>
              </a:ext>
            </a:extLst>
          </p:cNvPr>
          <p:cNvSpPr>
            <a:spLocks noGrp="1"/>
          </p:cNvSpPr>
          <p:nvPr>
            <p:ph type="ftr" sz="quarter" idx="11"/>
          </p:nvPr>
        </p:nvSpPr>
        <p:spPr/>
        <p:txBody>
          <a:bodyPr/>
          <a:lstStyle/>
          <a:p>
            <a:r>
              <a:rPr lang="en-US"/>
              <a:t>Kmeans</a:t>
            </a:r>
          </a:p>
        </p:txBody>
      </p:sp>
      <p:sp>
        <p:nvSpPr>
          <p:cNvPr id="6" name="Slide Number Placeholder 5">
            <a:extLst>
              <a:ext uri="{FF2B5EF4-FFF2-40B4-BE49-F238E27FC236}">
                <a16:creationId xmlns:a16="http://schemas.microsoft.com/office/drawing/2014/main" id="{AD776A87-9D6B-4011-B529-04E2EB361EC4}"/>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420059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2652-A47A-4A93-8620-1E38EDBC4CA6}"/>
              </a:ext>
            </a:extLst>
          </p:cNvPr>
          <p:cNvSpPr>
            <a:spLocks noGrp="1"/>
          </p:cNvSpPr>
          <p:nvPr>
            <p:ph type="title"/>
          </p:nvPr>
        </p:nvSpPr>
        <p:spPr>
          <a:xfrm>
            <a:off x="1543050" y="458787"/>
            <a:ext cx="10515600" cy="444500"/>
          </a:xfrm>
        </p:spPr>
        <p:txBody>
          <a:bodyPr>
            <a:no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1C9C7D4-DFCD-402F-A780-F03109C90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56EB-2AC1-47D8-9EEA-77E957CEC253}"/>
              </a:ext>
            </a:extLst>
          </p:cNvPr>
          <p:cNvSpPr>
            <a:spLocks noGrp="1"/>
          </p:cNvSpPr>
          <p:nvPr>
            <p:ph type="dt" sz="half" idx="10"/>
          </p:nvPr>
        </p:nvSpPr>
        <p:spPr/>
        <p:txBody>
          <a:bodyPr/>
          <a:lstStyle/>
          <a:p>
            <a:fld id="{75B68018-10DF-4C4A-8AEE-21A1F4A8F6B4}" type="datetime1">
              <a:rPr lang="en-US" smtClean="0"/>
              <a:t>4/7/2022</a:t>
            </a:fld>
            <a:endParaRPr lang="en-US"/>
          </a:p>
        </p:txBody>
      </p:sp>
      <p:sp>
        <p:nvSpPr>
          <p:cNvPr id="5" name="Footer Placeholder 4">
            <a:extLst>
              <a:ext uri="{FF2B5EF4-FFF2-40B4-BE49-F238E27FC236}">
                <a16:creationId xmlns:a16="http://schemas.microsoft.com/office/drawing/2014/main" id="{70CF5395-22BE-43E3-8425-8AF85A9EA2C6}"/>
              </a:ext>
            </a:extLst>
          </p:cNvPr>
          <p:cNvSpPr>
            <a:spLocks noGrp="1"/>
          </p:cNvSpPr>
          <p:nvPr>
            <p:ph type="ftr" sz="quarter" idx="11"/>
          </p:nvPr>
        </p:nvSpPr>
        <p:spPr/>
        <p:txBody>
          <a:bodyPr/>
          <a:lstStyle/>
          <a:p>
            <a:r>
              <a:rPr lang="en-US"/>
              <a:t>Kmeans</a:t>
            </a:r>
          </a:p>
        </p:txBody>
      </p:sp>
      <p:sp>
        <p:nvSpPr>
          <p:cNvPr id="6" name="Slide Number Placeholder 5">
            <a:extLst>
              <a:ext uri="{FF2B5EF4-FFF2-40B4-BE49-F238E27FC236}">
                <a16:creationId xmlns:a16="http://schemas.microsoft.com/office/drawing/2014/main" id="{C0C80A20-B4D6-4900-B356-E7A43BD66EC4}"/>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24248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03E-4A94-471C-9A8E-19555A2B7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94B721-9F6B-4ED0-B52B-B72AEE351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6F66A-6312-4495-A7A2-63DFBA87FD68}"/>
              </a:ext>
            </a:extLst>
          </p:cNvPr>
          <p:cNvSpPr>
            <a:spLocks noGrp="1"/>
          </p:cNvSpPr>
          <p:nvPr>
            <p:ph type="dt" sz="half" idx="10"/>
          </p:nvPr>
        </p:nvSpPr>
        <p:spPr/>
        <p:txBody>
          <a:bodyPr/>
          <a:lstStyle/>
          <a:p>
            <a:fld id="{7A03C9E3-E94A-4313-BE94-07D226C2C887}" type="datetime1">
              <a:rPr lang="en-US" smtClean="0"/>
              <a:t>4/7/2022</a:t>
            </a:fld>
            <a:endParaRPr lang="en-US"/>
          </a:p>
        </p:txBody>
      </p:sp>
      <p:sp>
        <p:nvSpPr>
          <p:cNvPr id="5" name="Footer Placeholder 4">
            <a:extLst>
              <a:ext uri="{FF2B5EF4-FFF2-40B4-BE49-F238E27FC236}">
                <a16:creationId xmlns:a16="http://schemas.microsoft.com/office/drawing/2014/main" id="{7DE7EA11-1B92-4BE4-9485-2D8DFED2120A}"/>
              </a:ext>
            </a:extLst>
          </p:cNvPr>
          <p:cNvSpPr>
            <a:spLocks noGrp="1"/>
          </p:cNvSpPr>
          <p:nvPr>
            <p:ph type="ftr" sz="quarter" idx="11"/>
          </p:nvPr>
        </p:nvSpPr>
        <p:spPr/>
        <p:txBody>
          <a:bodyPr/>
          <a:lstStyle/>
          <a:p>
            <a:r>
              <a:rPr lang="en-US"/>
              <a:t>Kmeans</a:t>
            </a:r>
          </a:p>
        </p:txBody>
      </p:sp>
      <p:sp>
        <p:nvSpPr>
          <p:cNvPr id="6" name="Slide Number Placeholder 5">
            <a:extLst>
              <a:ext uri="{FF2B5EF4-FFF2-40B4-BE49-F238E27FC236}">
                <a16:creationId xmlns:a16="http://schemas.microsoft.com/office/drawing/2014/main" id="{E36BDDAD-AE61-4E00-AAAB-C8D008C8FA4A}"/>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144541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B133-2880-4050-9D05-2EEA2C01B2E3}"/>
              </a:ext>
            </a:extLst>
          </p:cNvPr>
          <p:cNvSpPr>
            <a:spLocks noGrp="1"/>
          </p:cNvSpPr>
          <p:nvPr>
            <p:ph type="title"/>
          </p:nvPr>
        </p:nvSpPr>
        <p:spPr>
          <a:xfrm>
            <a:off x="1427186" y="279401"/>
            <a:ext cx="10515600" cy="558800"/>
          </a:xfrm>
        </p:spPr>
        <p:txBody>
          <a:bodyPr>
            <a:norm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21915D4-8ED5-4618-9BD4-8A973BF8E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53894-E238-4182-AA2C-21AA8B9C5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3D749-138A-4858-9F40-B5758FA55F22}"/>
              </a:ext>
            </a:extLst>
          </p:cNvPr>
          <p:cNvSpPr>
            <a:spLocks noGrp="1"/>
          </p:cNvSpPr>
          <p:nvPr>
            <p:ph type="dt" sz="half" idx="10"/>
          </p:nvPr>
        </p:nvSpPr>
        <p:spPr/>
        <p:txBody>
          <a:bodyPr/>
          <a:lstStyle/>
          <a:p>
            <a:fld id="{FD75C5EF-7131-4832-9607-4F1AE13CC1B9}" type="datetime1">
              <a:rPr lang="en-US" smtClean="0"/>
              <a:t>4/7/2022</a:t>
            </a:fld>
            <a:endParaRPr lang="en-US"/>
          </a:p>
        </p:txBody>
      </p:sp>
      <p:sp>
        <p:nvSpPr>
          <p:cNvPr id="6" name="Footer Placeholder 5">
            <a:extLst>
              <a:ext uri="{FF2B5EF4-FFF2-40B4-BE49-F238E27FC236}">
                <a16:creationId xmlns:a16="http://schemas.microsoft.com/office/drawing/2014/main" id="{D9108404-E018-4A62-ABA0-A21E0E472DBA}"/>
              </a:ext>
            </a:extLst>
          </p:cNvPr>
          <p:cNvSpPr>
            <a:spLocks noGrp="1"/>
          </p:cNvSpPr>
          <p:nvPr>
            <p:ph type="ftr" sz="quarter" idx="11"/>
          </p:nvPr>
        </p:nvSpPr>
        <p:spPr/>
        <p:txBody>
          <a:bodyPr/>
          <a:lstStyle/>
          <a:p>
            <a:r>
              <a:rPr lang="en-US"/>
              <a:t>Kmeans</a:t>
            </a:r>
          </a:p>
        </p:txBody>
      </p:sp>
      <p:sp>
        <p:nvSpPr>
          <p:cNvPr id="7" name="Slide Number Placeholder 6">
            <a:extLst>
              <a:ext uri="{FF2B5EF4-FFF2-40B4-BE49-F238E27FC236}">
                <a16:creationId xmlns:a16="http://schemas.microsoft.com/office/drawing/2014/main" id="{40A2B2D7-C42A-4703-A1B9-A9C0BFDA2DA4}"/>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56597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14BC-831C-4CB6-9974-E6D161D7D0A0}"/>
              </a:ext>
            </a:extLst>
          </p:cNvPr>
          <p:cNvSpPr>
            <a:spLocks noGrp="1"/>
          </p:cNvSpPr>
          <p:nvPr>
            <p:ph type="title"/>
          </p:nvPr>
        </p:nvSpPr>
        <p:spPr>
          <a:xfrm>
            <a:off x="1258888" y="322262"/>
            <a:ext cx="10515600" cy="644525"/>
          </a:xfrm>
        </p:spPr>
        <p:txBody>
          <a:bodyPr>
            <a:norm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005A6D15-F4E4-4C9F-B9C9-BD786F688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08237-4DA3-46AE-9AB9-5C728D0A6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8CD645-9A68-41EB-A51D-AACEB3A56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9A6D9-1164-494E-880F-CB11BEAB1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1521D-4C6D-4DD2-8F69-7A3C2B9CA7B7}"/>
              </a:ext>
            </a:extLst>
          </p:cNvPr>
          <p:cNvSpPr>
            <a:spLocks noGrp="1"/>
          </p:cNvSpPr>
          <p:nvPr>
            <p:ph type="dt" sz="half" idx="10"/>
          </p:nvPr>
        </p:nvSpPr>
        <p:spPr/>
        <p:txBody>
          <a:bodyPr/>
          <a:lstStyle/>
          <a:p>
            <a:fld id="{B2C94738-5025-4633-843A-CC965A53B2A2}" type="datetime1">
              <a:rPr lang="en-US" smtClean="0"/>
              <a:t>4/7/2022</a:t>
            </a:fld>
            <a:endParaRPr lang="en-US"/>
          </a:p>
        </p:txBody>
      </p:sp>
      <p:sp>
        <p:nvSpPr>
          <p:cNvPr id="8" name="Footer Placeholder 7">
            <a:extLst>
              <a:ext uri="{FF2B5EF4-FFF2-40B4-BE49-F238E27FC236}">
                <a16:creationId xmlns:a16="http://schemas.microsoft.com/office/drawing/2014/main" id="{B9627AEE-669D-4DAC-A9CE-59083B2B8419}"/>
              </a:ext>
            </a:extLst>
          </p:cNvPr>
          <p:cNvSpPr>
            <a:spLocks noGrp="1"/>
          </p:cNvSpPr>
          <p:nvPr>
            <p:ph type="ftr" sz="quarter" idx="11"/>
          </p:nvPr>
        </p:nvSpPr>
        <p:spPr/>
        <p:txBody>
          <a:bodyPr/>
          <a:lstStyle/>
          <a:p>
            <a:r>
              <a:rPr lang="en-US"/>
              <a:t>Kmeans</a:t>
            </a:r>
          </a:p>
        </p:txBody>
      </p:sp>
      <p:sp>
        <p:nvSpPr>
          <p:cNvPr id="9" name="Slide Number Placeholder 8">
            <a:extLst>
              <a:ext uri="{FF2B5EF4-FFF2-40B4-BE49-F238E27FC236}">
                <a16:creationId xmlns:a16="http://schemas.microsoft.com/office/drawing/2014/main" id="{115BCB2F-E93B-467F-B6B9-49463347BA43}"/>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87882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E77B-65FD-43AA-975D-6411FF3027E9}"/>
              </a:ext>
            </a:extLst>
          </p:cNvPr>
          <p:cNvSpPr>
            <a:spLocks noGrp="1"/>
          </p:cNvSpPr>
          <p:nvPr>
            <p:ph type="title"/>
          </p:nvPr>
        </p:nvSpPr>
        <p:spPr>
          <a:xfrm>
            <a:off x="1552575" y="260350"/>
            <a:ext cx="10515600" cy="663575"/>
          </a:xfrm>
        </p:spPr>
        <p:txBody>
          <a:bodyPr>
            <a:norm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C09FA891-CA0D-4718-8D22-6AADE4211E68}"/>
              </a:ext>
            </a:extLst>
          </p:cNvPr>
          <p:cNvSpPr>
            <a:spLocks noGrp="1"/>
          </p:cNvSpPr>
          <p:nvPr>
            <p:ph type="dt" sz="half" idx="10"/>
          </p:nvPr>
        </p:nvSpPr>
        <p:spPr/>
        <p:txBody>
          <a:bodyPr/>
          <a:lstStyle/>
          <a:p>
            <a:fld id="{C6C545EA-DA27-405C-83A5-3CB655984F3A}" type="datetime1">
              <a:rPr lang="en-US" smtClean="0"/>
              <a:t>4/7/2022</a:t>
            </a:fld>
            <a:endParaRPr lang="en-US"/>
          </a:p>
        </p:txBody>
      </p:sp>
      <p:sp>
        <p:nvSpPr>
          <p:cNvPr id="4" name="Footer Placeholder 3">
            <a:extLst>
              <a:ext uri="{FF2B5EF4-FFF2-40B4-BE49-F238E27FC236}">
                <a16:creationId xmlns:a16="http://schemas.microsoft.com/office/drawing/2014/main" id="{B7A79DC7-745B-4039-9CCB-9FC1C140F1AC}"/>
              </a:ext>
            </a:extLst>
          </p:cNvPr>
          <p:cNvSpPr>
            <a:spLocks noGrp="1"/>
          </p:cNvSpPr>
          <p:nvPr>
            <p:ph type="ftr" sz="quarter" idx="11"/>
          </p:nvPr>
        </p:nvSpPr>
        <p:spPr/>
        <p:txBody>
          <a:bodyPr/>
          <a:lstStyle/>
          <a:p>
            <a:r>
              <a:rPr lang="en-US"/>
              <a:t>Kmeans</a:t>
            </a:r>
          </a:p>
        </p:txBody>
      </p:sp>
      <p:sp>
        <p:nvSpPr>
          <p:cNvPr id="5" name="Slide Number Placeholder 4">
            <a:extLst>
              <a:ext uri="{FF2B5EF4-FFF2-40B4-BE49-F238E27FC236}">
                <a16:creationId xmlns:a16="http://schemas.microsoft.com/office/drawing/2014/main" id="{92E229D9-32D0-4C35-B9A2-5F1073A56065}"/>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04460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5C5C7-AB9D-45EC-9F47-1D4FE71580BA}"/>
              </a:ext>
            </a:extLst>
          </p:cNvPr>
          <p:cNvSpPr>
            <a:spLocks noGrp="1"/>
          </p:cNvSpPr>
          <p:nvPr>
            <p:ph type="dt" sz="half" idx="10"/>
          </p:nvPr>
        </p:nvSpPr>
        <p:spPr/>
        <p:txBody>
          <a:bodyPr/>
          <a:lstStyle/>
          <a:p>
            <a:fld id="{D93AD33C-8B63-4194-9725-E549BB2EA633}" type="datetime1">
              <a:rPr lang="en-US" smtClean="0"/>
              <a:t>4/7/2022</a:t>
            </a:fld>
            <a:endParaRPr lang="en-US"/>
          </a:p>
        </p:txBody>
      </p:sp>
      <p:sp>
        <p:nvSpPr>
          <p:cNvPr id="3" name="Footer Placeholder 2">
            <a:extLst>
              <a:ext uri="{FF2B5EF4-FFF2-40B4-BE49-F238E27FC236}">
                <a16:creationId xmlns:a16="http://schemas.microsoft.com/office/drawing/2014/main" id="{1E8AADE7-AD2D-43D3-92BB-194C617E80CB}"/>
              </a:ext>
            </a:extLst>
          </p:cNvPr>
          <p:cNvSpPr>
            <a:spLocks noGrp="1"/>
          </p:cNvSpPr>
          <p:nvPr>
            <p:ph type="ftr" sz="quarter" idx="11"/>
          </p:nvPr>
        </p:nvSpPr>
        <p:spPr/>
        <p:txBody>
          <a:bodyPr/>
          <a:lstStyle/>
          <a:p>
            <a:r>
              <a:rPr lang="en-US"/>
              <a:t>Kmeans</a:t>
            </a:r>
          </a:p>
        </p:txBody>
      </p:sp>
      <p:sp>
        <p:nvSpPr>
          <p:cNvPr id="4" name="Slide Number Placeholder 3">
            <a:extLst>
              <a:ext uri="{FF2B5EF4-FFF2-40B4-BE49-F238E27FC236}">
                <a16:creationId xmlns:a16="http://schemas.microsoft.com/office/drawing/2014/main" id="{D2FF7906-B0D9-49E2-89BF-952F6C98C955}"/>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95033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99E5-37BC-4587-AEAE-58E0047BC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2B4FA-AFD1-414E-A8D8-72ED1ED5A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CED874-8D54-4BDA-8294-BC53BAAB5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DC745-A49E-4E34-9748-5AECA5B25C9B}"/>
              </a:ext>
            </a:extLst>
          </p:cNvPr>
          <p:cNvSpPr>
            <a:spLocks noGrp="1"/>
          </p:cNvSpPr>
          <p:nvPr>
            <p:ph type="dt" sz="half" idx="10"/>
          </p:nvPr>
        </p:nvSpPr>
        <p:spPr/>
        <p:txBody>
          <a:bodyPr/>
          <a:lstStyle/>
          <a:p>
            <a:fld id="{7F0E3E8E-9757-4A2D-8FEF-BFE788A82142}" type="datetime1">
              <a:rPr lang="en-US" smtClean="0"/>
              <a:t>4/7/2022</a:t>
            </a:fld>
            <a:endParaRPr lang="en-US"/>
          </a:p>
        </p:txBody>
      </p:sp>
      <p:sp>
        <p:nvSpPr>
          <p:cNvPr id="6" name="Footer Placeholder 5">
            <a:extLst>
              <a:ext uri="{FF2B5EF4-FFF2-40B4-BE49-F238E27FC236}">
                <a16:creationId xmlns:a16="http://schemas.microsoft.com/office/drawing/2014/main" id="{D43786E8-EF7A-45AA-ACDF-ACD7C8728F81}"/>
              </a:ext>
            </a:extLst>
          </p:cNvPr>
          <p:cNvSpPr>
            <a:spLocks noGrp="1"/>
          </p:cNvSpPr>
          <p:nvPr>
            <p:ph type="ftr" sz="quarter" idx="11"/>
          </p:nvPr>
        </p:nvSpPr>
        <p:spPr/>
        <p:txBody>
          <a:bodyPr/>
          <a:lstStyle/>
          <a:p>
            <a:r>
              <a:rPr lang="en-US"/>
              <a:t>Kmeans</a:t>
            </a:r>
          </a:p>
        </p:txBody>
      </p:sp>
      <p:sp>
        <p:nvSpPr>
          <p:cNvPr id="7" name="Slide Number Placeholder 6">
            <a:extLst>
              <a:ext uri="{FF2B5EF4-FFF2-40B4-BE49-F238E27FC236}">
                <a16:creationId xmlns:a16="http://schemas.microsoft.com/office/drawing/2014/main" id="{801942EB-BC5F-4437-9D22-CDFEE0F4F822}"/>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56034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17FE-774C-4ECD-9AB9-C0CDD5AC0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D2F01-3A5D-4422-AA71-352C61339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18D55-1271-433E-A65B-A817EB0C7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F5225-EE90-4F85-835D-B60086B27273}"/>
              </a:ext>
            </a:extLst>
          </p:cNvPr>
          <p:cNvSpPr>
            <a:spLocks noGrp="1"/>
          </p:cNvSpPr>
          <p:nvPr>
            <p:ph type="dt" sz="half" idx="10"/>
          </p:nvPr>
        </p:nvSpPr>
        <p:spPr/>
        <p:txBody>
          <a:bodyPr/>
          <a:lstStyle/>
          <a:p>
            <a:fld id="{02A3F8D4-A417-4878-A82E-6451BCEA2C3A}" type="datetime1">
              <a:rPr lang="en-US" smtClean="0"/>
              <a:t>4/7/2022</a:t>
            </a:fld>
            <a:endParaRPr lang="en-US"/>
          </a:p>
        </p:txBody>
      </p:sp>
      <p:sp>
        <p:nvSpPr>
          <p:cNvPr id="6" name="Footer Placeholder 5">
            <a:extLst>
              <a:ext uri="{FF2B5EF4-FFF2-40B4-BE49-F238E27FC236}">
                <a16:creationId xmlns:a16="http://schemas.microsoft.com/office/drawing/2014/main" id="{5BE083B7-9018-4716-BC2C-7CAC98FA2AC9}"/>
              </a:ext>
            </a:extLst>
          </p:cNvPr>
          <p:cNvSpPr>
            <a:spLocks noGrp="1"/>
          </p:cNvSpPr>
          <p:nvPr>
            <p:ph type="ftr" sz="quarter" idx="11"/>
          </p:nvPr>
        </p:nvSpPr>
        <p:spPr/>
        <p:txBody>
          <a:bodyPr/>
          <a:lstStyle/>
          <a:p>
            <a:r>
              <a:rPr lang="en-US"/>
              <a:t>Kmeans</a:t>
            </a:r>
          </a:p>
        </p:txBody>
      </p:sp>
      <p:sp>
        <p:nvSpPr>
          <p:cNvPr id="7" name="Slide Number Placeholder 6">
            <a:extLst>
              <a:ext uri="{FF2B5EF4-FFF2-40B4-BE49-F238E27FC236}">
                <a16:creationId xmlns:a16="http://schemas.microsoft.com/office/drawing/2014/main" id="{CCE9CC66-54A9-4E41-ABF7-D301E8F65B6B}"/>
              </a:ext>
            </a:extLst>
          </p:cNvPr>
          <p:cNvSpPr>
            <a:spLocks noGrp="1"/>
          </p:cNvSpPr>
          <p:nvPr>
            <p:ph type="sldNum" sz="quarter" idx="12"/>
          </p:nvPr>
        </p:nvSpPr>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194172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1D19D-CC20-4025-BA5D-18354BD46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E12CD-C9F0-489F-89BA-171E4C8C7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14722-8395-454D-A8E7-E7D175A4E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27359-F1A0-47C1-AB0E-F9370250CBA9}" type="datetime1">
              <a:rPr lang="en-US" smtClean="0"/>
              <a:t>4/7/2022</a:t>
            </a:fld>
            <a:endParaRPr lang="en-US"/>
          </a:p>
        </p:txBody>
      </p:sp>
      <p:sp>
        <p:nvSpPr>
          <p:cNvPr id="5" name="Footer Placeholder 4">
            <a:extLst>
              <a:ext uri="{FF2B5EF4-FFF2-40B4-BE49-F238E27FC236}">
                <a16:creationId xmlns:a16="http://schemas.microsoft.com/office/drawing/2014/main" id="{C29A2BDF-1518-48D2-897D-7F7ED73171EA}"/>
              </a:ext>
            </a:extLst>
          </p:cNvPr>
          <p:cNvSpPr>
            <a:spLocks noGrp="1"/>
          </p:cNvSpPr>
          <p:nvPr>
            <p:ph type="ftr" sz="quarter" idx="3"/>
          </p:nvPr>
        </p:nvSpPr>
        <p:spPr>
          <a:xfrm>
            <a:off x="3581400" y="6548436"/>
            <a:ext cx="4114800" cy="365125"/>
          </a:xfrm>
          <a:prstGeom prst="rect">
            <a:avLst/>
          </a:prstGeom>
        </p:spPr>
        <p:txBody>
          <a:bodyPr vert="horz" lIns="91440" tIns="45720" rIns="91440" bIns="45720" rtlCol="0" anchor="ctr"/>
          <a:lstStyle>
            <a:lvl1pPr algn="ctr">
              <a:defRPr sz="800" u="sng">
                <a:solidFill>
                  <a:srgbClr val="FF0000"/>
                </a:solidFill>
              </a:defRPr>
            </a:lvl1pPr>
          </a:lstStyle>
          <a:p>
            <a:r>
              <a:rPr lang="en-US"/>
              <a:t>Kmeans</a:t>
            </a:r>
            <a:endParaRPr lang="en-US" dirty="0"/>
          </a:p>
        </p:txBody>
      </p:sp>
      <p:sp>
        <p:nvSpPr>
          <p:cNvPr id="6" name="Slide Number Placeholder 5">
            <a:extLst>
              <a:ext uri="{FF2B5EF4-FFF2-40B4-BE49-F238E27FC236}">
                <a16:creationId xmlns:a16="http://schemas.microsoft.com/office/drawing/2014/main" id="{3A5258CD-3FC4-44AD-A7D3-3908A9BA6D2B}"/>
              </a:ext>
            </a:extLst>
          </p:cNvPr>
          <p:cNvSpPr>
            <a:spLocks noGrp="1"/>
          </p:cNvSpPr>
          <p:nvPr>
            <p:ph type="sldNum" sz="quarter" idx="4"/>
          </p:nvPr>
        </p:nvSpPr>
        <p:spPr>
          <a:xfrm>
            <a:off x="9199586" y="6308724"/>
            <a:ext cx="2743200" cy="365125"/>
          </a:xfrm>
          <a:prstGeom prst="rect">
            <a:avLst/>
          </a:prstGeom>
        </p:spPr>
        <p:txBody>
          <a:bodyPr vert="horz" lIns="91440" tIns="45720" rIns="91440" bIns="45720" rtlCol="0" anchor="ctr"/>
          <a:lstStyle>
            <a:lvl1pPr algn="r">
              <a:defRPr sz="600">
                <a:solidFill>
                  <a:schemeClr val="tx1">
                    <a:tint val="75000"/>
                  </a:schemeClr>
                </a:solidFill>
                <a:latin typeface="Arial" panose="020B0604020202020204" pitchFamily="34" charset="0"/>
                <a:cs typeface="Arial" panose="020B0604020202020204" pitchFamily="34" charset="0"/>
              </a:defRPr>
            </a:lvl1pPr>
          </a:lstStyle>
          <a:p>
            <a:fld id="{94553C80-DEEE-4162-BE14-2BC211C9C7DF}" type="slidenum">
              <a:rPr lang="en-US" smtClean="0"/>
              <a:pPr/>
              <a:t>‹#›</a:t>
            </a:fld>
            <a:endParaRPr lang="en-US"/>
          </a:p>
        </p:txBody>
      </p:sp>
      <p:pic>
        <p:nvPicPr>
          <p:cNvPr id="8" name="Picture 7" descr="A screenshot of a cell phone&#10;&#10;Description automatically generated">
            <a:extLst>
              <a:ext uri="{FF2B5EF4-FFF2-40B4-BE49-F238E27FC236}">
                <a16:creationId xmlns:a16="http://schemas.microsoft.com/office/drawing/2014/main" id="{B3CB142B-8AC4-4587-AEE8-CAFBD7C8B3C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9214" y="184149"/>
            <a:ext cx="11290253" cy="6537326"/>
          </a:xfrm>
          <a:prstGeom prst="rect">
            <a:avLst/>
          </a:prstGeom>
        </p:spPr>
      </p:pic>
    </p:spTree>
    <p:extLst>
      <p:ext uri="{BB962C8B-B14F-4D97-AF65-F5344CB8AC3E}">
        <p14:creationId xmlns:p14="http://schemas.microsoft.com/office/powerpoint/2010/main" val="3141827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1.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7.wmf"/><Relationship Id="rId4" Type="http://schemas.openxmlformats.org/officeDocument/2006/relationships/oleObject" Target="../embeddings/oleObject7.bin"/><Relationship Id="rId9" Type="http://schemas.openxmlformats.org/officeDocument/2006/relationships/image" Target="../media/image2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DDF2-4525-4682-B72D-1058148172DC}"/>
              </a:ext>
            </a:extLst>
          </p:cNvPr>
          <p:cNvSpPr>
            <a:spLocks noGrp="1"/>
          </p:cNvSpPr>
          <p:nvPr>
            <p:ph type="ctrTitle"/>
          </p:nvPr>
        </p:nvSpPr>
        <p:spPr/>
        <p:txBody>
          <a:bodyPr/>
          <a:lstStyle/>
          <a:p>
            <a:r>
              <a:rPr lang="en-US" dirty="0"/>
              <a:t>N. </a:t>
            </a:r>
            <a:r>
              <a:rPr lang="en-US" dirty="0" err="1"/>
              <a:t>Rizk</a:t>
            </a:r>
            <a:endParaRPr lang="en-US" dirty="0"/>
          </a:p>
        </p:txBody>
      </p:sp>
      <p:sp>
        <p:nvSpPr>
          <p:cNvPr id="3" name="Subtitle 2">
            <a:extLst>
              <a:ext uri="{FF2B5EF4-FFF2-40B4-BE49-F238E27FC236}">
                <a16:creationId xmlns:a16="http://schemas.microsoft.com/office/drawing/2014/main" id="{73A9DE5B-723B-4358-8229-580135F2A6E8}"/>
              </a:ext>
            </a:extLst>
          </p:cNvPr>
          <p:cNvSpPr>
            <a:spLocks noGrp="1"/>
          </p:cNvSpPr>
          <p:nvPr>
            <p:ph type="subTitle" idx="1"/>
          </p:nvPr>
        </p:nvSpPr>
        <p:spPr/>
        <p:txBody>
          <a:bodyPr/>
          <a:lstStyle/>
          <a:p>
            <a:r>
              <a:rPr lang="en-US" dirty="0"/>
              <a:t>College of Natural and Applied Sciences</a:t>
            </a:r>
          </a:p>
          <a:p>
            <a:r>
              <a:rPr lang="en-US" dirty="0"/>
              <a:t>Department of Computer Science </a:t>
            </a:r>
          </a:p>
          <a:p>
            <a:r>
              <a:rPr lang="en-US" sz="2800" b="1" dirty="0">
                <a:latin typeface="+mj-lt"/>
                <a:ea typeface="+mj-ea"/>
                <a:cs typeface="+mj-cs"/>
              </a:rPr>
              <a:t>University of Houston </a:t>
            </a:r>
          </a:p>
        </p:txBody>
      </p:sp>
      <p:sp>
        <p:nvSpPr>
          <p:cNvPr id="4" name="Footer Placeholder 3">
            <a:extLst>
              <a:ext uri="{FF2B5EF4-FFF2-40B4-BE49-F238E27FC236}">
                <a16:creationId xmlns:a16="http://schemas.microsoft.com/office/drawing/2014/main" id="{A83ECADD-DA6A-40EB-9A34-A12BF924EA78}"/>
              </a:ext>
            </a:extLst>
          </p:cNvPr>
          <p:cNvSpPr>
            <a:spLocks noGrp="1"/>
          </p:cNvSpPr>
          <p:nvPr>
            <p:ph type="ftr" sz="quarter" idx="11"/>
          </p:nvPr>
        </p:nvSpPr>
        <p:spPr/>
        <p:txBody>
          <a:bodyPr/>
          <a:lstStyle/>
          <a:p>
            <a:r>
              <a:rPr lang="en-US"/>
              <a:t>Kmeans</a:t>
            </a:r>
          </a:p>
        </p:txBody>
      </p:sp>
      <p:sp>
        <p:nvSpPr>
          <p:cNvPr id="5" name="Slide Number Placeholder 4">
            <a:extLst>
              <a:ext uri="{FF2B5EF4-FFF2-40B4-BE49-F238E27FC236}">
                <a16:creationId xmlns:a16="http://schemas.microsoft.com/office/drawing/2014/main" id="{924D37E7-3E09-4191-B8E4-069C9C4A2DE7}"/>
              </a:ext>
            </a:extLst>
          </p:cNvPr>
          <p:cNvSpPr>
            <a:spLocks noGrp="1"/>
          </p:cNvSpPr>
          <p:nvPr>
            <p:ph type="sldNum" sz="quarter" idx="12"/>
          </p:nvPr>
        </p:nvSpPr>
        <p:spPr/>
        <p:txBody>
          <a:bodyPr/>
          <a:lstStyle/>
          <a:p>
            <a:fld id="{94553C80-DEEE-4162-BE14-2BC211C9C7DF}" type="slidenum">
              <a:rPr lang="en-US" smtClean="0"/>
              <a:t>1</a:t>
            </a:fld>
            <a:endParaRPr lang="en-US"/>
          </a:p>
        </p:txBody>
      </p:sp>
      <p:sp>
        <p:nvSpPr>
          <p:cNvPr id="6" name="TextBox 5">
            <a:extLst>
              <a:ext uri="{FF2B5EF4-FFF2-40B4-BE49-F238E27FC236}">
                <a16:creationId xmlns:a16="http://schemas.microsoft.com/office/drawing/2014/main" id="{8EC57702-7DE6-468D-BEC1-023C3A6F92B8}"/>
              </a:ext>
            </a:extLst>
          </p:cNvPr>
          <p:cNvSpPr txBox="1"/>
          <p:nvPr/>
        </p:nvSpPr>
        <p:spPr>
          <a:xfrm>
            <a:off x="2962275" y="285750"/>
            <a:ext cx="5570756" cy="600164"/>
          </a:xfrm>
          <a:prstGeom prst="rect">
            <a:avLst/>
          </a:prstGeom>
          <a:noFill/>
        </p:spPr>
        <p:txBody>
          <a:bodyPr wrap="none" rtlCol="0">
            <a:spAutoFit/>
          </a:bodyPr>
          <a:lstStyle/>
          <a:p>
            <a:r>
              <a:rPr lang="en-US" sz="3300" dirty="0">
                <a:latin typeface="Arial" panose="020B0604020202020204" pitchFamily="34" charset="0"/>
                <a:cs typeface="Arial" panose="020B0604020202020204" pitchFamily="34" charset="0"/>
              </a:rPr>
              <a:t>COSC 3337 : Data Science I</a:t>
            </a:r>
          </a:p>
        </p:txBody>
      </p:sp>
    </p:spTree>
    <p:extLst>
      <p:ext uri="{BB962C8B-B14F-4D97-AF65-F5344CB8AC3E}">
        <p14:creationId xmlns:p14="http://schemas.microsoft.com/office/powerpoint/2010/main" val="103493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2EDF0952-6577-4C90-BB79-34CBCD8B75D6}"/>
              </a:ext>
            </a:extLst>
          </p:cNvPr>
          <p:cNvSpPr>
            <a:spLocks noGrp="1" noChangeArrowheads="1"/>
          </p:cNvSpPr>
          <p:nvPr>
            <p:ph type="title"/>
          </p:nvPr>
        </p:nvSpPr>
        <p:spPr>
          <a:xfrm>
            <a:off x="1603908" y="181"/>
            <a:ext cx="8984185" cy="1143180"/>
          </a:xfrm>
        </p:spPr>
        <p:txBody>
          <a:bodyPr/>
          <a:lstStyle/>
          <a:p>
            <a:pPr eaLnBrk="1" hangingPunct="1"/>
            <a:r>
              <a:rPr lang="en-US" altLang="en-US" b="0"/>
              <a:t>Example</a:t>
            </a:r>
          </a:p>
        </p:txBody>
      </p:sp>
      <p:sp>
        <p:nvSpPr>
          <p:cNvPr id="22532" name="Rectangle 3">
            <a:extLst>
              <a:ext uri="{FF2B5EF4-FFF2-40B4-BE49-F238E27FC236}">
                <a16:creationId xmlns:a16="http://schemas.microsoft.com/office/drawing/2014/main" id="{170771D0-08E3-490D-9318-824DE9C440AB}"/>
              </a:ext>
            </a:extLst>
          </p:cNvPr>
          <p:cNvSpPr>
            <a:spLocks noGrp="1" noChangeArrowheads="1"/>
          </p:cNvSpPr>
          <p:nvPr>
            <p:ph type="body" idx="1"/>
          </p:nvPr>
        </p:nvSpPr>
        <p:spPr>
          <a:xfrm>
            <a:off x="1603908" y="1218228"/>
            <a:ext cx="9063373" cy="5183184"/>
          </a:xfrm>
        </p:spPr>
        <p:txBody>
          <a:bodyPr/>
          <a:lstStyle/>
          <a:p>
            <a:pPr marL="483740" indent="-483740"/>
            <a:r>
              <a:rPr lang="en-US" altLang="en-US"/>
              <a:t>Step 3: </a:t>
            </a:r>
            <a:r>
              <a:rPr lang="en-GB" altLang="en-US"/>
              <a:t>Repeat the first two steps until its convergence </a:t>
            </a:r>
            <a:endParaRPr lang="en-US" altLang="en-US"/>
          </a:p>
          <a:p>
            <a:pPr marL="888298" lvl="1" indent="-414635">
              <a:buNone/>
            </a:pPr>
            <a:r>
              <a:rPr lang="en-US" altLang="en-US"/>
              <a:t>  </a:t>
            </a:r>
          </a:p>
        </p:txBody>
      </p:sp>
      <p:pic>
        <p:nvPicPr>
          <p:cNvPr id="22533" name="Picture 4">
            <a:extLst>
              <a:ext uri="{FF2B5EF4-FFF2-40B4-BE49-F238E27FC236}">
                <a16:creationId xmlns:a16="http://schemas.microsoft.com/office/drawing/2014/main" id="{9E4FE469-327C-483E-9BA5-9E137E586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344" y="1964031"/>
            <a:ext cx="4353874" cy="405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5">
            <a:extLst>
              <a:ext uri="{FF2B5EF4-FFF2-40B4-BE49-F238E27FC236}">
                <a16:creationId xmlns:a16="http://schemas.microsoft.com/office/drawing/2014/main" id="{C584ACFF-7208-4F9C-857D-DE545E752379}"/>
              </a:ext>
            </a:extLst>
          </p:cNvPr>
          <p:cNvSpPr txBox="1">
            <a:spLocks noChangeArrowheads="1"/>
          </p:cNvSpPr>
          <p:nvPr/>
        </p:nvSpPr>
        <p:spPr bwMode="auto">
          <a:xfrm>
            <a:off x="6303327" y="2131045"/>
            <a:ext cx="4503611"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Compute the distance of all objects to the new centroids</a:t>
            </a:r>
          </a:p>
        </p:txBody>
      </p:sp>
      <p:sp>
        <p:nvSpPr>
          <p:cNvPr id="22535" name="Picture 7">
            <a:extLst>
              <a:ext uri="{FF2B5EF4-FFF2-40B4-BE49-F238E27FC236}">
                <a16:creationId xmlns:a16="http://schemas.microsoft.com/office/drawing/2014/main" id="{B8F94BDD-232D-42D0-B32E-2E505DA20D20}"/>
              </a:ext>
            </a:extLst>
          </p:cNvPr>
          <p:cNvSpPr>
            <a:spLocks noChangeAspect="1" noChangeArrowheads="1"/>
          </p:cNvSpPr>
          <p:nvPr/>
        </p:nvSpPr>
        <p:spPr bwMode="auto">
          <a:xfrm>
            <a:off x="6372437" y="3013626"/>
            <a:ext cx="4215656" cy="158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endParaRPr lang="en-US" altLang="en-US" sz="4535"/>
          </a:p>
        </p:txBody>
      </p:sp>
      <p:sp>
        <p:nvSpPr>
          <p:cNvPr id="22536" name="Text Box 8">
            <a:extLst>
              <a:ext uri="{FF2B5EF4-FFF2-40B4-BE49-F238E27FC236}">
                <a16:creationId xmlns:a16="http://schemas.microsoft.com/office/drawing/2014/main" id="{A200C417-AA63-4666-B4DA-24E6F673CF5C}"/>
              </a:ext>
            </a:extLst>
          </p:cNvPr>
          <p:cNvSpPr txBox="1">
            <a:spLocks noChangeArrowheads="1"/>
          </p:cNvSpPr>
          <p:nvPr/>
        </p:nvSpPr>
        <p:spPr bwMode="auto">
          <a:xfrm>
            <a:off x="6441545" y="4881011"/>
            <a:ext cx="4503611" cy="10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Stop due to no new assignment </a:t>
            </a:r>
          </a:p>
          <a:p>
            <a:pPr eaLnBrk="1" hangingPunct="1">
              <a:spcBef>
                <a:spcPct val="0"/>
              </a:spcBef>
              <a:buFontTx/>
              <a:buNone/>
            </a:pPr>
            <a:r>
              <a:rPr lang="en-GB" altLang="en-US" sz="2177"/>
              <a:t>Membership in each cluster no longer change</a:t>
            </a:r>
          </a:p>
        </p:txBody>
      </p:sp>
      <p:sp>
        <p:nvSpPr>
          <p:cNvPr id="2" name="Footer Placeholder 1">
            <a:extLst>
              <a:ext uri="{FF2B5EF4-FFF2-40B4-BE49-F238E27FC236}">
                <a16:creationId xmlns:a16="http://schemas.microsoft.com/office/drawing/2014/main" id="{0385DAA5-C9F4-47DA-AB42-1078CB31FE9A}"/>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08F13D0-D435-4B56-9542-612419C7E61F}"/>
              </a:ext>
            </a:extLst>
          </p:cNvPr>
          <p:cNvSpPr>
            <a:spLocks noGrp="1" noChangeArrowheads="1"/>
          </p:cNvSpPr>
          <p:nvPr>
            <p:ph type="title"/>
          </p:nvPr>
        </p:nvSpPr>
        <p:spPr>
          <a:xfrm>
            <a:off x="1603908" y="181"/>
            <a:ext cx="8984185" cy="1143180"/>
          </a:xfrm>
        </p:spPr>
        <p:txBody>
          <a:bodyPr/>
          <a:lstStyle/>
          <a:p>
            <a:pPr eaLnBrk="1" hangingPunct="1"/>
            <a:r>
              <a:rPr lang="en-US" altLang="en-US" b="0"/>
              <a:t>Exercise</a:t>
            </a:r>
          </a:p>
        </p:txBody>
      </p:sp>
      <p:sp>
        <p:nvSpPr>
          <p:cNvPr id="24580" name="Rectangle 3">
            <a:extLst>
              <a:ext uri="{FF2B5EF4-FFF2-40B4-BE49-F238E27FC236}">
                <a16:creationId xmlns:a16="http://schemas.microsoft.com/office/drawing/2014/main" id="{27963DCA-C760-4F0C-9636-DD29F934D7BE}"/>
              </a:ext>
            </a:extLst>
          </p:cNvPr>
          <p:cNvSpPr>
            <a:spLocks noGrp="1" noChangeArrowheads="1"/>
          </p:cNvSpPr>
          <p:nvPr>
            <p:ph type="body" idx="1"/>
          </p:nvPr>
        </p:nvSpPr>
        <p:spPr>
          <a:xfrm>
            <a:off x="1811235" y="1216789"/>
            <a:ext cx="8776858" cy="5183184"/>
          </a:xfrm>
        </p:spPr>
        <p:txBody>
          <a:bodyPr/>
          <a:lstStyle/>
          <a:p>
            <a:pPr marL="483740" indent="-483740">
              <a:buNone/>
            </a:pPr>
            <a:r>
              <a:rPr lang="en-US" altLang="en-US" sz="1995"/>
              <a:t>For the medicine data set, use K-means with the </a:t>
            </a:r>
            <a:r>
              <a:rPr lang="en-US" altLang="en-US" sz="1995">
                <a:solidFill>
                  <a:srgbClr val="FF0000"/>
                </a:solidFill>
              </a:rPr>
              <a:t>Manhattan</a:t>
            </a:r>
            <a:r>
              <a:rPr lang="en-US" altLang="en-US" sz="1995"/>
              <a:t> distance </a:t>
            </a:r>
          </a:p>
          <a:p>
            <a:pPr marL="483740" indent="-483740">
              <a:buNone/>
            </a:pPr>
            <a:r>
              <a:rPr lang="en-US" altLang="en-US" sz="1995"/>
              <a:t>metric for clustering analysis by setting </a:t>
            </a:r>
            <a:r>
              <a:rPr lang="en-US" altLang="en-US" sz="1995" i="1">
                <a:solidFill>
                  <a:srgbClr val="FF0000"/>
                </a:solidFill>
              </a:rPr>
              <a:t>K</a:t>
            </a:r>
            <a:r>
              <a:rPr lang="en-US" altLang="en-US" sz="1995">
                <a:solidFill>
                  <a:srgbClr val="FF0000"/>
                </a:solidFill>
              </a:rPr>
              <a:t>=2</a:t>
            </a:r>
            <a:r>
              <a:rPr lang="en-US" altLang="en-US" sz="1995"/>
              <a:t> and initialising seeds as </a:t>
            </a:r>
          </a:p>
          <a:p>
            <a:pPr marL="483740" indent="-483740">
              <a:buNone/>
            </a:pPr>
            <a:r>
              <a:rPr lang="en-US" altLang="en-US" sz="1995">
                <a:solidFill>
                  <a:srgbClr val="FF0000"/>
                </a:solidFill>
              </a:rPr>
              <a:t>C</a:t>
            </a:r>
            <a:r>
              <a:rPr lang="en-US" altLang="en-US" sz="1451">
                <a:solidFill>
                  <a:srgbClr val="FF0000"/>
                </a:solidFill>
              </a:rPr>
              <a:t>1</a:t>
            </a:r>
            <a:r>
              <a:rPr lang="en-US" altLang="en-US" sz="1995">
                <a:solidFill>
                  <a:srgbClr val="FF0000"/>
                </a:solidFill>
              </a:rPr>
              <a:t> = A and C</a:t>
            </a:r>
            <a:r>
              <a:rPr lang="en-US" altLang="en-US" sz="1451">
                <a:solidFill>
                  <a:srgbClr val="FF0000"/>
                </a:solidFill>
              </a:rPr>
              <a:t>2</a:t>
            </a:r>
            <a:r>
              <a:rPr lang="en-US" altLang="en-US" sz="1995">
                <a:solidFill>
                  <a:srgbClr val="FF0000"/>
                </a:solidFill>
              </a:rPr>
              <a:t> = C</a:t>
            </a:r>
            <a:r>
              <a:rPr lang="en-US" altLang="en-US" sz="1995"/>
              <a:t>. Answer three questions as follows:</a:t>
            </a:r>
          </a:p>
          <a:p>
            <a:pPr marL="483740" indent="-483740">
              <a:buFont typeface="Tahoma" panose="020B0604030504040204" pitchFamily="34" charset="0"/>
              <a:buAutoNum type="arabicPeriod"/>
            </a:pPr>
            <a:r>
              <a:rPr lang="en-US" altLang="en-US" sz="1995"/>
              <a:t>How many steps are required for convergence?</a:t>
            </a:r>
          </a:p>
          <a:p>
            <a:pPr marL="483740" indent="-483740">
              <a:buFont typeface="Tahoma" panose="020B0604030504040204" pitchFamily="34" charset="0"/>
              <a:buAutoNum type="arabicPeriod"/>
            </a:pPr>
            <a:r>
              <a:rPr lang="en-US" altLang="en-US" sz="1995"/>
              <a:t>What are memberships of two clusters after convergence?</a:t>
            </a:r>
          </a:p>
          <a:p>
            <a:pPr marL="483740" indent="-483740">
              <a:buFont typeface="Tahoma" panose="020B0604030504040204" pitchFamily="34" charset="0"/>
              <a:buAutoNum type="arabicPeriod"/>
            </a:pPr>
            <a:r>
              <a:rPr lang="en-US" altLang="en-US" sz="1995"/>
              <a:t>What are centroids of two clusters after convergence?</a:t>
            </a:r>
            <a:r>
              <a:rPr lang="en-GB" altLang="en-US" sz="1995"/>
              <a:t> </a:t>
            </a:r>
            <a:endParaRPr lang="en-US" altLang="en-US" sz="1995"/>
          </a:p>
          <a:p>
            <a:pPr marL="888298" lvl="1" indent="-414635">
              <a:buNone/>
            </a:pPr>
            <a:r>
              <a:rPr lang="en-US" altLang="en-US"/>
              <a:t>   </a:t>
            </a:r>
          </a:p>
        </p:txBody>
      </p:sp>
      <p:graphicFrame>
        <p:nvGraphicFramePr>
          <p:cNvPr id="9" name="Group 41">
            <a:extLst>
              <a:ext uri="{FF2B5EF4-FFF2-40B4-BE49-F238E27FC236}">
                <a16:creationId xmlns:a16="http://schemas.microsoft.com/office/drawing/2014/main" id="{247F9F0B-AD7C-4586-9669-404022A81667}"/>
              </a:ext>
            </a:extLst>
          </p:cNvPr>
          <p:cNvGraphicFramePr>
            <a:graphicFrameLocks noGrp="1"/>
          </p:cNvGraphicFramePr>
          <p:nvPr/>
        </p:nvGraphicFramePr>
        <p:xfrm>
          <a:off x="2379946" y="3583776"/>
          <a:ext cx="3577837" cy="2814754"/>
        </p:xfrm>
        <a:graphic>
          <a:graphicData uri="http://schemas.openxmlformats.org/drawingml/2006/table">
            <a:tbl>
              <a:tblPr/>
              <a:tblGrid>
                <a:gridCol w="1193572">
                  <a:extLst>
                    <a:ext uri="{9D8B030D-6E8A-4147-A177-3AD203B41FA5}">
                      <a16:colId xmlns:a16="http://schemas.microsoft.com/office/drawing/2014/main" val="20000"/>
                    </a:ext>
                  </a:extLst>
                </a:gridCol>
                <a:gridCol w="1190693">
                  <a:extLst>
                    <a:ext uri="{9D8B030D-6E8A-4147-A177-3AD203B41FA5}">
                      <a16:colId xmlns:a16="http://schemas.microsoft.com/office/drawing/2014/main" val="20001"/>
                    </a:ext>
                  </a:extLst>
                </a:gridCol>
                <a:gridCol w="1193572">
                  <a:extLst>
                    <a:ext uri="{9D8B030D-6E8A-4147-A177-3AD203B41FA5}">
                      <a16:colId xmlns:a16="http://schemas.microsoft.com/office/drawing/2014/main" val="20002"/>
                    </a:ext>
                  </a:extLst>
                </a:gridCol>
              </a:tblGrid>
              <a:tr h="724206">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600" b="1" i="0" u="none" strike="noStrike" cap="none" normalizeH="0" baseline="0">
                          <a:ln>
                            <a:noFill/>
                          </a:ln>
                          <a:solidFill>
                            <a:schemeClr val="tx1"/>
                          </a:solidFill>
                          <a:effectLst/>
                          <a:latin typeface="Tahoma" pitchFamily="34" charset="0"/>
                        </a:rPr>
                        <a:t>Medicine</a:t>
                      </a:r>
                    </a:p>
                  </a:txBody>
                  <a:tcPr marL="82931" marR="82931" marT="41465" marB="414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Weight</a:t>
                      </a:r>
                    </a:p>
                  </a:txBody>
                  <a:tcPr marL="82931" marR="82931" marT="41465" marB="414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pH-Index</a:t>
                      </a:r>
                    </a:p>
                  </a:txBody>
                  <a:tcPr marL="82931" marR="82931" marT="41465" marB="414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37">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A</a:t>
                      </a:r>
                    </a:p>
                  </a:txBody>
                  <a:tcPr marL="82931" marR="82931" marT="41465" marB="414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82931" marR="82931" marT="41465" marB="414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82931" marR="82931" marT="41465" marB="414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37">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B</a:t>
                      </a:r>
                    </a:p>
                  </a:txBody>
                  <a:tcPr marL="82931" marR="82931" marT="41465" marB="414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2</a:t>
                      </a:r>
                    </a:p>
                  </a:txBody>
                  <a:tcPr marL="82931" marR="82931" marT="41465" marB="414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82931" marR="82931" marT="41465" marB="414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37">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C</a:t>
                      </a:r>
                    </a:p>
                  </a:txBody>
                  <a:tcPr marL="82931" marR="82931" marT="41465" marB="414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4</a:t>
                      </a:r>
                    </a:p>
                  </a:txBody>
                  <a:tcPr marL="82931" marR="82931" marT="41465" marB="414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3</a:t>
                      </a:r>
                    </a:p>
                  </a:txBody>
                  <a:tcPr marL="82931" marR="82931" marT="41465" marB="414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2637">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D</a:t>
                      </a:r>
                    </a:p>
                  </a:txBody>
                  <a:tcPr marL="82931" marR="82931" marT="41465" marB="414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5</a:t>
                      </a:r>
                    </a:p>
                  </a:txBody>
                  <a:tcPr marL="82931" marR="82931" marT="41465" marB="414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4</a:t>
                      </a:r>
                    </a:p>
                  </a:txBody>
                  <a:tcPr marL="82931" marR="82931" marT="41465" marB="414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4607" name="Group 42">
            <a:extLst>
              <a:ext uri="{FF2B5EF4-FFF2-40B4-BE49-F238E27FC236}">
                <a16:creationId xmlns:a16="http://schemas.microsoft.com/office/drawing/2014/main" id="{348051C5-67C0-4B40-AA72-C5E05992CCF6}"/>
              </a:ext>
            </a:extLst>
          </p:cNvPr>
          <p:cNvGrpSpPr>
            <a:grpSpLocks/>
          </p:cNvGrpSpPr>
          <p:nvPr/>
        </p:nvGrpSpPr>
        <p:grpSpPr bwMode="auto">
          <a:xfrm>
            <a:off x="6234218" y="3566499"/>
            <a:ext cx="3455456" cy="2833474"/>
            <a:chOff x="3224" y="1614"/>
            <a:chExt cx="2982" cy="2634"/>
          </a:xfrm>
        </p:grpSpPr>
        <p:pic>
          <p:nvPicPr>
            <p:cNvPr id="24610" name="Picture 36">
              <a:extLst>
                <a:ext uri="{FF2B5EF4-FFF2-40B4-BE49-F238E27FC236}">
                  <a16:creationId xmlns:a16="http://schemas.microsoft.com/office/drawing/2014/main" id="{7A5F8083-2397-40E0-9312-E3C6EB33E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 y="1614"/>
              <a:ext cx="2982" cy="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1" name="Text Box 37">
              <a:extLst>
                <a:ext uri="{FF2B5EF4-FFF2-40B4-BE49-F238E27FC236}">
                  <a16:creationId xmlns:a16="http://schemas.microsoft.com/office/drawing/2014/main" id="{B5D2F22C-A9C3-4212-976C-5211A648993F}"/>
                </a:ext>
              </a:extLst>
            </p:cNvPr>
            <p:cNvSpPr txBox="1">
              <a:spLocks noChangeArrowheads="1"/>
            </p:cNvSpPr>
            <p:nvPr/>
          </p:nvSpPr>
          <p:spPr bwMode="auto">
            <a:xfrm>
              <a:off x="4040" y="2865"/>
              <a:ext cx="28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A</a:t>
              </a:r>
            </a:p>
          </p:txBody>
        </p:sp>
        <p:sp>
          <p:nvSpPr>
            <p:cNvPr id="24612" name="Text Box 38">
              <a:extLst>
                <a:ext uri="{FF2B5EF4-FFF2-40B4-BE49-F238E27FC236}">
                  <a16:creationId xmlns:a16="http://schemas.microsoft.com/office/drawing/2014/main" id="{742D8A5F-6FC0-4EB8-9F0E-145CCD34FB73}"/>
                </a:ext>
              </a:extLst>
            </p:cNvPr>
            <p:cNvSpPr txBox="1">
              <a:spLocks noChangeArrowheads="1"/>
            </p:cNvSpPr>
            <p:nvPr/>
          </p:nvSpPr>
          <p:spPr bwMode="auto">
            <a:xfrm>
              <a:off x="4424" y="2865"/>
              <a:ext cx="2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B</a:t>
              </a:r>
            </a:p>
          </p:txBody>
        </p:sp>
        <p:sp>
          <p:nvSpPr>
            <p:cNvPr id="24613" name="Text Box 39">
              <a:extLst>
                <a:ext uri="{FF2B5EF4-FFF2-40B4-BE49-F238E27FC236}">
                  <a16:creationId xmlns:a16="http://schemas.microsoft.com/office/drawing/2014/main" id="{1C0BED12-7039-453E-8BD2-EAA05916FA7E}"/>
                </a:ext>
              </a:extLst>
            </p:cNvPr>
            <p:cNvSpPr txBox="1">
              <a:spLocks noChangeArrowheads="1"/>
            </p:cNvSpPr>
            <p:nvPr/>
          </p:nvSpPr>
          <p:spPr bwMode="auto">
            <a:xfrm>
              <a:off x="5132" y="2009"/>
              <a:ext cx="22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C</a:t>
              </a:r>
            </a:p>
          </p:txBody>
        </p:sp>
        <p:sp>
          <p:nvSpPr>
            <p:cNvPr id="24614" name="Text Box 40">
              <a:extLst>
                <a:ext uri="{FF2B5EF4-FFF2-40B4-BE49-F238E27FC236}">
                  <a16:creationId xmlns:a16="http://schemas.microsoft.com/office/drawing/2014/main" id="{68D7B77F-6EA9-4C0D-9208-0EDE45A9B3EF}"/>
                </a:ext>
              </a:extLst>
            </p:cNvPr>
            <p:cNvSpPr txBox="1">
              <a:spLocks noChangeArrowheads="1"/>
            </p:cNvSpPr>
            <p:nvPr/>
          </p:nvSpPr>
          <p:spPr bwMode="auto">
            <a:xfrm>
              <a:off x="5576" y="1614"/>
              <a:ext cx="2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D</a:t>
              </a:r>
            </a:p>
          </p:txBody>
        </p:sp>
      </p:grpSp>
      <p:sp>
        <p:nvSpPr>
          <p:cNvPr id="12" name="5-Point Star 11">
            <a:extLst>
              <a:ext uri="{FF2B5EF4-FFF2-40B4-BE49-F238E27FC236}">
                <a16:creationId xmlns:a16="http://schemas.microsoft.com/office/drawing/2014/main" id="{8BA145A8-8531-48A2-B8A6-F310F50A9BB5}"/>
              </a:ext>
            </a:extLst>
          </p:cNvPr>
          <p:cNvSpPr/>
          <p:nvPr/>
        </p:nvSpPr>
        <p:spPr bwMode="auto">
          <a:xfrm>
            <a:off x="7201746" y="5225118"/>
            <a:ext cx="207327" cy="207327"/>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a:lstStyle/>
          <a:p>
            <a:pPr defTabSz="945886">
              <a:defRPr/>
            </a:pPr>
            <a:endParaRPr lang="en-GB" sz="1632"/>
          </a:p>
        </p:txBody>
      </p:sp>
      <p:sp>
        <p:nvSpPr>
          <p:cNvPr id="13" name="5-Point Star 12">
            <a:extLst>
              <a:ext uri="{FF2B5EF4-FFF2-40B4-BE49-F238E27FC236}">
                <a16:creationId xmlns:a16="http://schemas.microsoft.com/office/drawing/2014/main" id="{C9CD29BD-6EE9-4F8B-BCBE-7334FAAD94DC}"/>
              </a:ext>
            </a:extLst>
          </p:cNvPr>
          <p:cNvSpPr/>
          <p:nvPr/>
        </p:nvSpPr>
        <p:spPr bwMode="auto">
          <a:xfrm>
            <a:off x="8514819" y="4326699"/>
            <a:ext cx="207327" cy="207327"/>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a:lstStyle/>
          <a:p>
            <a:pPr defTabSz="945886">
              <a:defRPr/>
            </a:pPr>
            <a:endParaRPr lang="en-GB" sz="1632"/>
          </a:p>
        </p:txBody>
      </p:sp>
      <p:sp>
        <p:nvSpPr>
          <p:cNvPr id="2" name="Footer Placeholder 1">
            <a:extLst>
              <a:ext uri="{FF2B5EF4-FFF2-40B4-BE49-F238E27FC236}">
                <a16:creationId xmlns:a16="http://schemas.microsoft.com/office/drawing/2014/main" id="{730BF385-47C2-43F7-8D98-7AD0BB8B10FD}"/>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C9A0047-D0BD-4389-A1E8-483AD93BF6F4}"/>
              </a:ext>
            </a:extLst>
          </p:cNvPr>
          <p:cNvSpPr>
            <a:spLocks noGrp="1"/>
          </p:cNvSpPr>
          <p:nvPr>
            <p:ph type="title"/>
          </p:nvPr>
        </p:nvSpPr>
        <p:spPr>
          <a:xfrm>
            <a:off x="1543049" y="696864"/>
            <a:ext cx="10515600" cy="444500"/>
          </a:xfrm>
        </p:spPr>
        <p:txBody>
          <a:bodyPr/>
          <a:lstStyle/>
          <a:p>
            <a:r>
              <a:rPr lang="en-US" altLang="en-US" dirty="0"/>
              <a:t>Detailed Example</a:t>
            </a:r>
            <a:br>
              <a:rPr lang="en-US" altLang="en-US" dirty="0"/>
            </a:br>
            <a:endParaRPr lang="en-US" altLang="en-US" dirty="0"/>
          </a:p>
        </p:txBody>
      </p:sp>
      <p:graphicFrame>
        <p:nvGraphicFramePr>
          <p:cNvPr id="5" name="Content Placeholder 4">
            <a:extLst>
              <a:ext uri="{FF2B5EF4-FFF2-40B4-BE49-F238E27FC236}">
                <a16:creationId xmlns:a16="http://schemas.microsoft.com/office/drawing/2014/main" id="{B24730ED-4F51-499E-B40E-BC8CA566EB4F}"/>
              </a:ext>
            </a:extLst>
          </p:cNvPr>
          <p:cNvGraphicFramePr>
            <a:graphicFrameLocks noGrp="1"/>
          </p:cNvGraphicFramePr>
          <p:nvPr>
            <p:ph idx="1"/>
          </p:nvPr>
        </p:nvGraphicFramePr>
        <p:xfrm>
          <a:off x="2925620" y="2370047"/>
          <a:ext cx="6340764" cy="2986092"/>
        </p:xfrm>
        <a:graphic>
          <a:graphicData uri="http://schemas.openxmlformats.org/drawingml/2006/table">
            <a:tbl>
              <a:tblPr/>
              <a:tblGrid>
                <a:gridCol w="1585191">
                  <a:extLst>
                    <a:ext uri="{9D8B030D-6E8A-4147-A177-3AD203B41FA5}">
                      <a16:colId xmlns:a16="http://schemas.microsoft.com/office/drawing/2014/main" val="20000"/>
                    </a:ext>
                  </a:extLst>
                </a:gridCol>
                <a:gridCol w="1585191">
                  <a:extLst>
                    <a:ext uri="{9D8B030D-6E8A-4147-A177-3AD203B41FA5}">
                      <a16:colId xmlns:a16="http://schemas.microsoft.com/office/drawing/2014/main" val="20001"/>
                    </a:ext>
                  </a:extLst>
                </a:gridCol>
                <a:gridCol w="1585191">
                  <a:extLst>
                    <a:ext uri="{9D8B030D-6E8A-4147-A177-3AD203B41FA5}">
                      <a16:colId xmlns:a16="http://schemas.microsoft.com/office/drawing/2014/main" val="20002"/>
                    </a:ext>
                  </a:extLst>
                </a:gridCol>
                <a:gridCol w="1585191">
                  <a:extLst>
                    <a:ext uri="{9D8B030D-6E8A-4147-A177-3AD203B41FA5}">
                      <a16:colId xmlns:a16="http://schemas.microsoft.com/office/drawing/2014/main" val="20003"/>
                    </a:ext>
                  </a:extLst>
                </a:gridCol>
              </a:tblGrid>
              <a:tr h="331788">
                <a:tc>
                  <a:txBody>
                    <a:bodyPr/>
                    <a:lstStyle/>
                    <a:p>
                      <a:pPr fontAlgn="ctr"/>
                      <a:r>
                        <a:rPr lang="en-US" sz="1600">
                          <a:effectLst/>
                        </a:rPr>
                        <a:t>Objects</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X</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Y</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Z</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788">
                <a:tc>
                  <a:txBody>
                    <a:bodyPr/>
                    <a:lstStyle/>
                    <a:p>
                      <a:pPr fontAlgn="ctr"/>
                      <a:r>
                        <a:rPr lang="en-US" sz="1600">
                          <a:effectLst/>
                        </a:rPr>
                        <a:t>OB-1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788">
                <a:tc>
                  <a:txBody>
                    <a:bodyPr/>
                    <a:lstStyle/>
                    <a:p>
                      <a:pPr fontAlgn="ctr"/>
                      <a:r>
                        <a:rPr lang="en-US" sz="1600">
                          <a:effectLst/>
                        </a:rPr>
                        <a:t>OB-2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788">
                <a:tc>
                  <a:txBody>
                    <a:bodyPr/>
                    <a:lstStyle/>
                    <a:p>
                      <a:pPr fontAlgn="ctr"/>
                      <a:r>
                        <a:rPr lang="en-US" sz="1600">
                          <a:effectLst/>
                        </a:rPr>
                        <a:t>OB-3</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788">
                <a:tc>
                  <a:txBody>
                    <a:bodyPr/>
                    <a:lstStyle/>
                    <a:p>
                      <a:pPr fontAlgn="ctr"/>
                      <a:r>
                        <a:rPr lang="en-US" sz="1600">
                          <a:effectLst/>
                        </a:rPr>
                        <a:t>OB-4</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788">
                <a:tc>
                  <a:txBody>
                    <a:bodyPr/>
                    <a:lstStyle/>
                    <a:p>
                      <a:pPr fontAlgn="ctr"/>
                      <a:r>
                        <a:rPr lang="en-US" sz="1600">
                          <a:effectLst/>
                        </a:rPr>
                        <a:t>OB-5</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r h="331788">
                <a:tc>
                  <a:txBody>
                    <a:bodyPr/>
                    <a:lstStyle/>
                    <a:p>
                      <a:pPr fontAlgn="ctr"/>
                      <a:r>
                        <a:rPr lang="en-US" sz="1600">
                          <a:effectLst/>
                        </a:rPr>
                        <a:t>OB-6</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4</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1788">
                <a:tc>
                  <a:txBody>
                    <a:bodyPr/>
                    <a:lstStyle/>
                    <a:p>
                      <a:pPr fontAlgn="ctr"/>
                      <a:r>
                        <a:rPr lang="en-US" sz="1600">
                          <a:effectLst/>
                        </a:rPr>
                        <a:t>OB-7</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7"/>
                  </a:ext>
                </a:extLst>
              </a:tr>
              <a:tr h="331788">
                <a:tc>
                  <a:txBody>
                    <a:bodyPr/>
                    <a:lstStyle/>
                    <a:p>
                      <a:pPr fontAlgn="ctr"/>
                      <a:r>
                        <a:rPr lang="en-US" sz="1600">
                          <a:effectLst/>
                        </a:rPr>
                        <a:t>OB-8</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effectLst/>
                        </a:rPr>
                        <a:t>1</a:t>
                      </a:r>
                    </a:p>
                  </a:txBody>
                  <a:tcPr marL="82922" marR="82922" marT="41474" marB="4147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26680" name="Rectangle 1">
            <a:extLst>
              <a:ext uri="{FF2B5EF4-FFF2-40B4-BE49-F238E27FC236}">
                <a16:creationId xmlns:a16="http://schemas.microsoft.com/office/drawing/2014/main" id="{C8CBE90A-2E99-435E-9CCF-C99F7B04DD13}"/>
              </a:ext>
            </a:extLst>
          </p:cNvPr>
          <p:cNvSpPr>
            <a:spLocks noChangeArrowheads="1"/>
          </p:cNvSpPr>
          <p:nvPr/>
        </p:nvSpPr>
        <p:spPr bwMode="auto">
          <a:xfrm>
            <a:off x="0" y="-743869"/>
            <a:ext cx="184731" cy="148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br>
              <a:rPr lang="en-US" altLang="en-US" sz="4535"/>
            </a:br>
            <a:endParaRPr lang="en-US" altLang="en-US" sz="4535"/>
          </a:p>
        </p:txBody>
      </p:sp>
      <p:sp>
        <p:nvSpPr>
          <p:cNvPr id="26681" name="TextBox 6">
            <a:extLst>
              <a:ext uri="{FF2B5EF4-FFF2-40B4-BE49-F238E27FC236}">
                <a16:creationId xmlns:a16="http://schemas.microsoft.com/office/drawing/2014/main" id="{4963CE7C-E4B4-4A2D-8A5F-382295D4E196}"/>
              </a:ext>
            </a:extLst>
          </p:cNvPr>
          <p:cNvSpPr txBox="1">
            <a:spLocks noChangeArrowheads="1"/>
          </p:cNvSpPr>
          <p:nvPr/>
        </p:nvSpPr>
        <p:spPr bwMode="auto">
          <a:xfrm>
            <a:off x="697305" y="1598553"/>
            <a:ext cx="1691489"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US" altLang="en-US" sz="1814" dirty="0"/>
              <a:t>Sample Data set</a:t>
            </a:r>
          </a:p>
        </p:txBody>
      </p:sp>
      <p:sp>
        <p:nvSpPr>
          <p:cNvPr id="26682" name="Rectangle 7">
            <a:extLst>
              <a:ext uri="{FF2B5EF4-FFF2-40B4-BE49-F238E27FC236}">
                <a16:creationId xmlns:a16="http://schemas.microsoft.com/office/drawing/2014/main" id="{5788F070-B4DA-48C3-BB3A-EE42E7F45EDF}"/>
              </a:ext>
            </a:extLst>
          </p:cNvPr>
          <p:cNvSpPr>
            <a:spLocks noChangeArrowheads="1"/>
          </p:cNvSpPr>
          <p:nvPr/>
        </p:nvSpPr>
        <p:spPr bwMode="auto">
          <a:xfrm>
            <a:off x="2571436" y="5747755"/>
            <a:ext cx="6096000"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US" altLang="en-US" sz="1632" b="1">
                <a:solidFill>
                  <a:srgbClr val="FF0000"/>
                </a:solidFill>
              </a:rPr>
              <a:t>Task is to cluster these objects into two clusters</a:t>
            </a:r>
          </a:p>
        </p:txBody>
      </p:sp>
      <p:sp>
        <p:nvSpPr>
          <p:cNvPr id="2" name="Footer Placeholder 1">
            <a:extLst>
              <a:ext uri="{FF2B5EF4-FFF2-40B4-BE49-F238E27FC236}">
                <a16:creationId xmlns:a16="http://schemas.microsoft.com/office/drawing/2014/main" id="{34D674E2-2F14-4FCE-AB50-D019696E02C3}"/>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8DAE8F2E-BEC1-429C-A834-1097178D405F}"/>
              </a:ext>
            </a:extLst>
          </p:cNvPr>
          <p:cNvSpPr txBox="1"/>
          <p:nvPr/>
        </p:nvSpPr>
        <p:spPr>
          <a:xfrm>
            <a:off x="6560598" y="1526959"/>
            <a:ext cx="2337628" cy="369332"/>
          </a:xfrm>
          <a:prstGeom prst="rect">
            <a:avLst/>
          </a:prstGeom>
          <a:noFill/>
        </p:spPr>
        <p:txBody>
          <a:bodyPr wrap="none" rtlCol="0">
            <a:spAutoFit/>
          </a:bodyPr>
          <a:lstStyle/>
          <a:p>
            <a:r>
              <a:rPr lang="en-US" dirty="0"/>
              <a:t>Step 1 take 2 randomly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A95FC4E-A20A-4CF3-97BC-1F5FB288B456}"/>
              </a:ext>
            </a:extLst>
          </p:cNvPr>
          <p:cNvSpPr>
            <a:spLocks noGrp="1"/>
          </p:cNvSpPr>
          <p:nvPr>
            <p:ph type="title"/>
          </p:nvPr>
        </p:nvSpPr>
        <p:spPr/>
        <p:txBody>
          <a:bodyPr/>
          <a:lstStyle/>
          <a:p>
            <a:r>
              <a:rPr lang="en-US" altLang="en-US"/>
              <a:t>Algorithm steps</a:t>
            </a:r>
          </a:p>
        </p:txBody>
      </p:sp>
      <p:sp>
        <p:nvSpPr>
          <p:cNvPr id="27651" name="Content Placeholder 2">
            <a:extLst>
              <a:ext uri="{FF2B5EF4-FFF2-40B4-BE49-F238E27FC236}">
                <a16:creationId xmlns:a16="http://schemas.microsoft.com/office/drawing/2014/main" id="{242080B5-8678-4F97-9F9A-D02D3F96AFD1}"/>
              </a:ext>
            </a:extLst>
          </p:cNvPr>
          <p:cNvSpPr>
            <a:spLocks noGrp="1"/>
          </p:cNvSpPr>
          <p:nvPr>
            <p:ph idx="1"/>
          </p:nvPr>
        </p:nvSpPr>
        <p:spPr/>
        <p:txBody>
          <a:bodyPr/>
          <a:lstStyle/>
          <a:p>
            <a:r>
              <a:rPr lang="en-US" altLang="en-US">
                <a:solidFill>
                  <a:srgbClr val="3D4251"/>
                </a:solidFill>
                <a:latin typeface="Lora"/>
              </a:rPr>
              <a:t>Taking any two centroids or data points (as you took 2 as K hence the number of centroids also 2) in its account initially.</a:t>
            </a:r>
          </a:p>
          <a:p>
            <a:r>
              <a:rPr lang="en-US" altLang="en-US">
                <a:solidFill>
                  <a:srgbClr val="3D4251"/>
                </a:solidFill>
                <a:latin typeface="Lora"/>
              </a:rPr>
              <a:t>After choosing the centroids, (say C1 and C2) the data points (coordinates here) are assigned to any of the Clusters (let’s take centroids = clusters for the time being) depending upon the distance between them and the centroids.</a:t>
            </a:r>
          </a:p>
          <a:p>
            <a:r>
              <a:rPr lang="en-US" altLang="en-US">
                <a:solidFill>
                  <a:srgbClr val="3D4251"/>
                </a:solidFill>
                <a:latin typeface="Lora"/>
              </a:rPr>
              <a:t>Assume that the algorithm chose OB-2 (1,2,2) and OB-6 (2,4,2) as centroids and cluster 1 and cluster 2 as well.</a:t>
            </a:r>
          </a:p>
          <a:p>
            <a:r>
              <a:rPr lang="en-US" altLang="en-US">
                <a:solidFill>
                  <a:srgbClr val="3D4251"/>
                </a:solidFill>
                <a:latin typeface="Lora"/>
              </a:rPr>
              <a:t>measuring the distances</a:t>
            </a:r>
            <a:br>
              <a:rPr lang="en-US" altLang="en-US">
                <a:solidFill>
                  <a:srgbClr val="3D4251"/>
                </a:solidFill>
                <a:latin typeface="Lora"/>
              </a:rPr>
            </a:br>
            <a:r>
              <a:rPr lang="en-US" altLang="en-US">
                <a:solidFill>
                  <a:srgbClr val="3D4251"/>
                </a:solidFill>
                <a:latin typeface="Lora"/>
              </a:rPr>
              <a:t>	 </a:t>
            </a:r>
            <a:r>
              <a:rPr lang="en-US" altLang="en-US"/>
              <a:t>d=|x2–x1|+|y2–y1|+|z2–z1| (Manhathan Distance)</a:t>
            </a:r>
          </a:p>
          <a:p>
            <a:endParaRPr lang="en-US" altLang="en-US"/>
          </a:p>
        </p:txBody>
      </p:sp>
      <p:sp>
        <p:nvSpPr>
          <p:cNvPr id="2" name="Footer Placeholder 1">
            <a:extLst>
              <a:ext uri="{FF2B5EF4-FFF2-40B4-BE49-F238E27FC236}">
                <a16:creationId xmlns:a16="http://schemas.microsoft.com/office/drawing/2014/main" id="{3E674C59-1490-4AE9-8D2C-6E140330BD08}"/>
              </a:ext>
            </a:extLst>
          </p:cNvPr>
          <p:cNvSpPr>
            <a:spLocks noGrp="1"/>
          </p:cNvSpPr>
          <p:nvPr>
            <p:ph type="ftr" sz="quarter" idx="11"/>
          </p:nvPr>
        </p:nvSpPr>
        <p:spPr/>
        <p:txBody>
          <a:bodyPr/>
          <a:lstStyle/>
          <a:p>
            <a:r>
              <a:rPr lang="en-US"/>
              <a:t>Kmeans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9B4638C-A0B8-4A2A-A397-5565311484F7}"/>
              </a:ext>
            </a:extLst>
          </p:cNvPr>
          <p:cNvSpPr>
            <a:spLocks noGrp="1"/>
          </p:cNvSpPr>
          <p:nvPr>
            <p:ph type="title"/>
          </p:nvPr>
        </p:nvSpPr>
        <p:spPr>
          <a:xfrm>
            <a:off x="1079186" y="681188"/>
            <a:ext cx="11610332" cy="1143180"/>
          </a:xfrm>
        </p:spPr>
        <p:txBody>
          <a:bodyPr/>
          <a:lstStyle/>
          <a:p>
            <a:r>
              <a:rPr lang="en-US" altLang="en-US" dirty="0"/>
              <a:t>Step 1:</a:t>
            </a:r>
            <a:r>
              <a:rPr lang="en-US" altLang="en-US" b="0" dirty="0"/>
              <a:t>calculation of distances between the objects</a:t>
            </a:r>
            <a:br>
              <a:rPr lang="en-US" altLang="en-US" b="0" dirty="0"/>
            </a:br>
            <a:r>
              <a:rPr lang="en-US" altLang="en-US" b="0" dirty="0"/>
              <a:t> and centroids (OB-2 and OB-6): </a:t>
            </a:r>
            <a:br>
              <a:rPr lang="en-US" altLang="en-US" dirty="0"/>
            </a:br>
            <a:endParaRPr lang="en-US" altLang="en-US" dirty="0"/>
          </a:p>
        </p:txBody>
      </p:sp>
      <p:graphicFrame>
        <p:nvGraphicFramePr>
          <p:cNvPr id="6" name="Table 5">
            <a:extLst>
              <a:ext uri="{FF2B5EF4-FFF2-40B4-BE49-F238E27FC236}">
                <a16:creationId xmlns:a16="http://schemas.microsoft.com/office/drawing/2014/main" id="{CA98C6C1-0787-4CBA-9DF2-24EA7B6DD896}"/>
              </a:ext>
            </a:extLst>
          </p:cNvPr>
          <p:cNvGraphicFramePr>
            <a:graphicFrameLocks noGrp="1"/>
          </p:cNvGraphicFramePr>
          <p:nvPr/>
        </p:nvGraphicFramePr>
        <p:xfrm>
          <a:off x="2925620" y="2120967"/>
          <a:ext cx="6340764" cy="3484255"/>
        </p:xfrm>
        <a:graphic>
          <a:graphicData uri="http://schemas.openxmlformats.org/drawingml/2006/table">
            <a:tbl>
              <a:tblPr/>
              <a:tblGrid>
                <a:gridCol w="1056794">
                  <a:extLst>
                    <a:ext uri="{9D8B030D-6E8A-4147-A177-3AD203B41FA5}">
                      <a16:colId xmlns:a16="http://schemas.microsoft.com/office/drawing/2014/main" val="20000"/>
                    </a:ext>
                  </a:extLst>
                </a:gridCol>
                <a:gridCol w="1056794">
                  <a:extLst>
                    <a:ext uri="{9D8B030D-6E8A-4147-A177-3AD203B41FA5}">
                      <a16:colId xmlns:a16="http://schemas.microsoft.com/office/drawing/2014/main" val="20001"/>
                    </a:ext>
                  </a:extLst>
                </a:gridCol>
                <a:gridCol w="1056794">
                  <a:extLst>
                    <a:ext uri="{9D8B030D-6E8A-4147-A177-3AD203B41FA5}">
                      <a16:colId xmlns:a16="http://schemas.microsoft.com/office/drawing/2014/main" val="20002"/>
                    </a:ext>
                  </a:extLst>
                </a:gridCol>
                <a:gridCol w="1056794">
                  <a:extLst>
                    <a:ext uri="{9D8B030D-6E8A-4147-A177-3AD203B41FA5}">
                      <a16:colId xmlns:a16="http://schemas.microsoft.com/office/drawing/2014/main" val="20003"/>
                    </a:ext>
                  </a:extLst>
                </a:gridCol>
                <a:gridCol w="1056794">
                  <a:extLst>
                    <a:ext uri="{9D8B030D-6E8A-4147-A177-3AD203B41FA5}">
                      <a16:colId xmlns:a16="http://schemas.microsoft.com/office/drawing/2014/main" val="20004"/>
                    </a:ext>
                  </a:extLst>
                </a:gridCol>
                <a:gridCol w="1056794">
                  <a:extLst>
                    <a:ext uri="{9D8B030D-6E8A-4147-A177-3AD203B41FA5}">
                      <a16:colId xmlns:a16="http://schemas.microsoft.com/office/drawing/2014/main" val="20005"/>
                    </a:ext>
                  </a:extLst>
                </a:gridCol>
              </a:tblGrid>
              <a:tr h="829583">
                <a:tc>
                  <a:txBody>
                    <a:bodyPr/>
                    <a:lstStyle/>
                    <a:p>
                      <a:pPr fontAlgn="ctr"/>
                      <a:r>
                        <a:rPr lang="en-US" sz="1600" dirty="0">
                          <a:effectLst/>
                        </a:rPr>
                        <a:t>Objects</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X</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Y</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Z</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Distance from C1(1,2,2)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Distance from C2(2,4,2)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834">
                <a:tc>
                  <a:txBody>
                    <a:bodyPr/>
                    <a:lstStyle/>
                    <a:p>
                      <a:pPr fontAlgn="ctr"/>
                      <a:r>
                        <a:rPr lang="en-US" sz="1600">
                          <a:effectLst/>
                        </a:rPr>
                        <a:t>OB-1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3</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834">
                <a:tc>
                  <a:txBody>
                    <a:bodyPr/>
                    <a:lstStyle/>
                    <a:p>
                      <a:pPr fontAlgn="ctr"/>
                      <a:r>
                        <a:rPr lang="en-US" sz="1600">
                          <a:effectLst/>
                        </a:rPr>
                        <a:t>OB-2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0</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834">
                <a:tc>
                  <a:txBody>
                    <a:bodyPr/>
                    <a:lstStyle/>
                    <a:p>
                      <a:pPr fontAlgn="ctr"/>
                      <a:r>
                        <a:rPr lang="en-US" sz="1600">
                          <a:effectLst/>
                        </a:rPr>
                        <a:t>OB-3</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834">
                <a:tc>
                  <a:txBody>
                    <a:bodyPr/>
                    <a:lstStyle/>
                    <a:p>
                      <a:pPr fontAlgn="ctr"/>
                      <a:r>
                        <a:rPr lang="en-US" sz="1600">
                          <a:effectLst/>
                        </a:rPr>
                        <a:t>OB-4</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834">
                <a:tc>
                  <a:txBody>
                    <a:bodyPr/>
                    <a:lstStyle/>
                    <a:p>
                      <a:pPr fontAlgn="ctr"/>
                      <a:r>
                        <a:rPr lang="en-US" sz="1600">
                          <a:effectLst/>
                        </a:rPr>
                        <a:t>OB-5</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5</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r h="331834">
                <a:tc>
                  <a:txBody>
                    <a:bodyPr/>
                    <a:lstStyle/>
                    <a:p>
                      <a:pPr fontAlgn="ctr"/>
                      <a:r>
                        <a:rPr lang="en-US" sz="1600">
                          <a:effectLst/>
                        </a:rPr>
                        <a:t>OB-6</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4</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0</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1834">
                <a:tc>
                  <a:txBody>
                    <a:bodyPr/>
                    <a:lstStyle/>
                    <a:p>
                      <a:pPr fontAlgn="ctr"/>
                      <a:r>
                        <a:rPr lang="en-US" sz="1600">
                          <a:effectLst/>
                        </a:rPr>
                        <a:t>OB-7</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7"/>
                  </a:ext>
                </a:extLst>
              </a:tr>
              <a:tr h="331834">
                <a:tc>
                  <a:txBody>
                    <a:bodyPr/>
                    <a:lstStyle/>
                    <a:p>
                      <a:pPr fontAlgn="ctr"/>
                      <a:r>
                        <a:rPr lang="en-US" sz="1600" dirty="0">
                          <a:effectLst/>
                        </a:rPr>
                        <a:t>OB-8</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effectLst/>
                        </a:rPr>
                        <a:t>4</a:t>
                      </a:r>
                    </a:p>
                  </a:txBody>
                  <a:tcPr marL="82922" marR="82922" marT="41479" marB="41479"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2" name="Footer Placeholder 1">
            <a:extLst>
              <a:ext uri="{FF2B5EF4-FFF2-40B4-BE49-F238E27FC236}">
                <a16:creationId xmlns:a16="http://schemas.microsoft.com/office/drawing/2014/main" id="{273BDE5B-23E6-483E-AE8F-C517C4659286}"/>
              </a:ext>
            </a:extLst>
          </p:cNvPr>
          <p:cNvSpPr>
            <a:spLocks noGrp="1"/>
          </p:cNvSpPr>
          <p:nvPr>
            <p:ph type="ftr" sz="quarter" idx="11"/>
          </p:nvPr>
        </p:nvSpPr>
        <p:spPr/>
        <p:txBody>
          <a:bodyPr/>
          <a:lstStyle/>
          <a:p>
            <a:r>
              <a:rPr lang="en-US"/>
              <a:t>Kmeans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CD12CF5-67B7-44F2-A016-AEE908A41216}"/>
              </a:ext>
            </a:extLst>
          </p:cNvPr>
          <p:cNvSpPr>
            <a:spLocks noGrp="1"/>
          </p:cNvSpPr>
          <p:nvPr>
            <p:ph type="title"/>
          </p:nvPr>
        </p:nvSpPr>
        <p:spPr>
          <a:xfrm>
            <a:off x="685170" y="5133908"/>
            <a:ext cx="10971072" cy="1143180"/>
          </a:xfrm>
        </p:spPr>
        <p:txBody>
          <a:bodyPr/>
          <a:lstStyle/>
          <a:p>
            <a:r>
              <a:rPr lang="en-US" altLang="en-US" sz="1814" dirty="0">
                <a:solidFill>
                  <a:srgbClr val="FF0000"/>
                </a:solidFill>
              </a:rPr>
              <a:t>An object which has a shorter distance between a centroid (say C1) </a:t>
            </a:r>
            <a:br>
              <a:rPr lang="en-US" altLang="en-US" sz="1814" dirty="0">
                <a:solidFill>
                  <a:srgbClr val="FF0000"/>
                </a:solidFill>
              </a:rPr>
            </a:br>
            <a:r>
              <a:rPr lang="en-US" altLang="en-US" sz="1814" dirty="0">
                <a:solidFill>
                  <a:srgbClr val="FF0000"/>
                </a:solidFill>
              </a:rPr>
              <a:t>than the other centroid (say C2) will fall into the cluster of C1.</a:t>
            </a:r>
          </a:p>
        </p:txBody>
      </p:sp>
      <p:graphicFrame>
        <p:nvGraphicFramePr>
          <p:cNvPr id="5" name="Table 4">
            <a:extLst>
              <a:ext uri="{FF2B5EF4-FFF2-40B4-BE49-F238E27FC236}">
                <a16:creationId xmlns:a16="http://schemas.microsoft.com/office/drawing/2014/main" id="{9706A802-7F06-4602-9662-6D6C36905CAC}"/>
              </a:ext>
            </a:extLst>
          </p:cNvPr>
          <p:cNvGraphicFramePr>
            <a:graphicFrameLocks noGrp="1"/>
          </p:cNvGraphicFramePr>
          <p:nvPr/>
        </p:nvGraphicFramePr>
        <p:xfrm>
          <a:off x="567271" y="1314694"/>
          <a:ext cx="6340764" cy="3482949"/>
        </p:xfrm>
        <a:graphic>
          <a:graphicData uri="http://schemas.openxmlformats.org/drawingml/2006/table">
            <a:tbl>
              <a:tblPr/>
              <a:tblGrid>
                <a:gridCol w="1056794">
                  <a:extLst>
                    <a:ext uri="{9D8B030D-6E8A-4147-A177-3AD203B41FA5}">
                      <a16:colId xmlns:a16="http://schemas.microsoft.com/office/drawing/2014/main" val="20000"/>
                    </a:ext>
                  </a:extLst>
                </a:gridCol>
                <a:gridCol w="1056794">
                  <a:extLst>
                    <a:ext uri="{9D8B030D-6E8A-4147-A177-3AD203B41FA5}">
                      <a16:colId xmlns:a16="http://schemas.microsoft.com/office/drawing/2014/main" val="20001"/>
                    </a:ext>
                  </a:extLst>
                </a:gridCol>
                <a:gridCol w="1056794">
                  <a:extLst>
                    <a:ext uri="{9D8B030D-6E8A-4147-A177-3AD203B41FA5}">
                      <a16:colId xmlns:a16="http://schemas.microsoft.com/office/drawing/2014/main" val="20002"/>
                    </a:ext>
                  </a:extLst>
                </a:gridCol>
                <a:gridCol w="1056794">
                  <a:extLst>
                    <a:ext uri="{9D8B030D-6E8A-4147-A177-3AD203B41FA5}">
                      <a16:colId xmlns:a16="http://schemas.microsoft.com/office/drawing/2014/main" val="20003"/>
                    </a:ext>
                  </a:extLst>
                </a:gridCol>
                <a:gridCol w="1056794">
                  <a:extLst>
                    <a:ext uri="{9D8B030D-6E8A-4147-A177-3AD203B41FA5}">
                      <a16:colId xmlns:a16="http://schemas.microsoft.com/office/drawing/2014/main" val="20004"/>
                    </a:ext>
                  </a:extLst>
                </a:gridCol>
                <a:gridCol w="1056794">
                  <a:extLst>
                    <a:ext uri="{9D8B030D-6E8A-4147-A177-3AD203B41FA5}">
                      <a16:colId xmlns:a16="http://schemas.microsoft.com/office/drawing/2014/main" val="20005"/>
                    </a:ext>
                  </a:extLst>
                </a:gridCol>
              </a:tblGrid>
              <a:tr h="829293">
                <a:tc>
                  <a:txBody>
                    <a:bodyPr/>
                    <a:lstStyle/>
                    <a:p>
                      <a:pPr fontAlgn="ctr"/>
                      <a:r>
                        <a:rPr lang="en-US" sz="1600" dirty="0">
                          <a:effectLst/>
                        </a:rPr>
                        <a:t>Objects</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X</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effectLst/>
                        </a:rPr>
                        <a:t>Y</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Z</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Distance from C1(1,2,2)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Distance from C2(2,4,2)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707">
                <a:tc>
                  <a:txBody>
                    <a:bodyPr/>
                    <a:lstStyle/>
                    <a:p>
                      <a:pPr fontAlgn="ctr"/>
                      <a:r>
                        <a:rPr lang="en-US" sz="1600">
                          <a:effectLst/>
                        </a:rPr>
                        <a:t>OB-1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3</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707">
                <a:tc>
                  <a:txBody>
                    <a:bodyPr/>
                    <a:lstStyle/>
                    <a:p>
                      <a:pPr fontAlgn="ctr"/>
                      <a:r>
                        <a:rPr lang="en-US" sz="1600">
                          <a:effectLst/>
                        </a:rPr>
                        <a:t>OB-2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0</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707">
                <a:tc>
                  <a:txBody>
                    <a:bodyPr/>
                    <a:lstStyle/>
                    <a:p>
                      <a:pPr fontAlgn="ctr"/>
                      <a:r>
                        <a:rPr lang="en-US" sz="1600">
                          <a:effectLst/>
                        </a:rPr>
                        <a:t>OB-3</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707">
                <a:tc>
                  <a:txBody>
                    <a:bodyPr/>
                    <a:lstStyle/>
                    <a:p>
                      <a:pPr fontAlgn="ctr"/>
                      <a:r>
                        <a:rPr lang="en-US" sz="1600">
                          <a:effectLst/>
                        </a:rPr>
                        <a:t>OB-4</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707">
                <a:tc>
                  <a:txBody>
                    <a:bodyPr/>
                    <a:lstStyle/>
                    <a:p>
                      <a:pPr fontAlgn="ctr"/>
                      <a:r>
                        <a:rPr lang="en-US" sz="1600">
                          <a:effectLst/>
                        </a:rPr>
                        <a:t>OB-5</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5</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r h="331707">
                <a:tc>
                  <a:txBody>
                    <a:bodyPr/>
                    <a:lstStyle/>
                    <a:p>
                      <a:pPr fontAlgn="ctr"/>
                      <a:r>
                        <a:rPr lang="en-US" sz="1600">
                          <a:effectLst/>
                        </a:rPr>
                        <a:t>OB-6</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4</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0</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1707">
                <a:tc>
                  <a:txBody>
                    <a:bodyPr/>
                    <a:lstStyle/>
                    <a:p>
                      <a:pPr fontAlgn="ctr"/>
                      <a:r>
                        <a:rPr lang="en-US" sz="1600">
                          <a:effectLst/>
                        </a:rPr>
                        <a:t>OB-7</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7"/>
                  </a:ext>
                </a:extLst>
              </a:tr>
              <a:tr h="331707">
                <a:tc>
                  <a:txBody>
                    <a:bodyPr/>
                    <a:lstStyle/>
                    <a:p>
                      <a:pPr fontAlgn="ctr"/>
                      <a:r>
                        <a:rPr lang="en-US" sz="1600" dirty="0">
                          <a:effectLst/>
                        </a:rPr>
                        <a:t>OB-8</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1</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3</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effectLst/>
                        </a:rPr>
                        <a:t>4</a:t>
                      </a:r>
                    </a:p>
                  </a:txBody>
                  <a:tcPr marL="82922" marR="82922" marT="41457" marB="41457"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graphicFrame>
        <p:nvGraphicFramePr>
          <p:cNvPr id="6" name="Table 5">
            <a:extLst>
              <a:ext uri="{FF2B5EF4-FFF2-40B4-BE49-F238E27FC236}">
                <a16:creationId xmlns:a16="http://schemas.microsoft.com/office/drawing/2014/main" id="{32DF030C-D396-43E6-A913-E3482B534BC3}"/>
              </a:ext>
            </a:extLst>
          </p:cNvPr>
          <p:cNvGraphicFramePr>
            <a:graphicFrameLocks noGrp="1"/>
          </p:cNvGraphicFramePr>
          <p:nvPr/>
        </p:nvGraphicFramePr>
        <p:xfrm>
          <a:off x="7979224" y="1920838"/>
          <a:ext cx="2548399" cy="1990014"/>
        </p:xfrm>
        <a:graphic>
          <a:graphicData uri="http://schemas.openxmlformats.org/drawingml/2006/table">
            <a:tbl>
              <a:tblPr/>
              <a:tblGrid>
                <a:gridCol w="2548399">
                  <a:extLst>
                    <a:ext uri="{9D8B030D-6E8A-4147-A177-3AD203B41FA5}">
                      <a16:colId xmlns:a16="http://schemas.microsoft.com/office/drawing/2014/main" val="20000"/>
                    </a:ext>
                  </a:extLst>
                </a:gridCol>
              </a:tblGrid>
              <a:tr h="331669">
                <a:tc>
                  <a:txBody>
                    <a:bodyPr/>
                    <a:lstStyle/>
                    <a:p>
                      <a:pPr fontAlgn="ctr"/>
                      <a:r>
                        <a:rPr lang="en-US" sz="1600" dirty="0">
                          <a:effectLst/>
                        </a:rPr>
                        <a:t>Cluster 1</a:t>
                      </a:r>
                    </a:p>
                  </a:txBody>
                  <a:tcPr marL="82920" marR="82920" marT="41438" marB="41438"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669">
                <a:tc>
                  <a:txBody>
                    <a:bodyPr/>
                    <a:lstStyle/>
                    <a:p>
                      <a:pPr fontAlgn="ctr"/>
                      <a:r>
                        <a:rPr lang="en-US" sz="1600">
                          <a:effectLst/>
                        </a:rPr>
                        <a:t>OB-2</a:t>
                      </a:r>
                    </a:p>
                  </a:txBody>
                  <a:tcPr marL="82920" marR="82920" marT="41438" marB="41438"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669">
                <a:tc>
                  <a:txBody>
                    <a:bodyPr/>
                    <a:lstStyle/>
                    <a:p>
                      <a:pPr fontAlgn="ctr"/>
                      <a:r>
                        <a:rPr lang="en-US" sz="1600">
                          <a:effectLst/>
                        </a:rPr>
                        <a:t>OB-4</a:t>
                      </a:r>
                    </a:p>
                  </a:txBody>
                  <a:tcPr marL="82920" marR="82920" marT="41438" marB="41438"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669">
                <a:tc>
                  <a:txBody>
                    <a:bodyPr/>
                    <a:lstStyle/>
                    <a:p>
                      <a:pPr fontAlgn="ctr"/>
                      <a:r>
                        <a:rPr lang="en-US" sz="1600">
                          <a:effectLst/>
                        </a:rPr>
                        <a:t>OB-5</a:t>
                      </a:r>
                    </a:p>
                  </a:txBody>
                  <a:tcPr marL="82920" marR="82920" marT="41438" marB="41438"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669">
                <a:tc>
                  <a:txBody>
                    <a:bodyPr/>
                    <a:lstStyle/>
                    <a:p>
                      <a:pPr fontAlgn="ctr"/>
                      <a:r>
                        <a:rPr lang="en-US" sz="1600">
                          <a:effectLst/>
                        </a:rPr>
                        <a:t>OB-7</a:t>
                      </a:r>
                    </a:p>
                  </a:txBody>
                  <a:tcPr marL="82920" marR="82920" marT="41438" marB="41438"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669">
                <a:tc>
                  <a:txBody>
                    <a:bodyPr/>
                    <a:lstStyle/>
                    <a:p>
                      <a:pPr fontAlgn="ctr"/>
                      <a:r>
                        <a:rPr lang="en-US" sz="1600" dirty="0">
                          <a:effectLst/>
                        </a:rPr>
                        <a:t>OB-8</a:t>
                      </a:r>
                    </a:p>
                  </a:txBody>
                  <a:tcPr marL="82920" marR="82920" marT="41438" marB="41438"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bl>
          </a:graphicData>
        </a:graphic>
      </p:graphicFrame>
      <p:graphicFrame>
        <p:nvGraphicFramePr>
          <p:cNvPr id="7" name="Table 6">
            <a:extLst>
              <a:ext uri="{FF2B5EF4-FFF2-40B4-BE49-F238E27FC236}">
                <a16:creationId xmlns:a16="http://schemas.microsoft.com/office/drawing/2014/main" id="{04747DF3-B4E2-4E01-8D6D-C7B6DEF5663F}"/>
              </a:ext>
            </a:extLst>
          </p:cNvPr>
          <p:cNvGraphicFramePr>
            <a:graphicFrameLocks noGrp="1"/>
          </p:cNvGraphicFramePr>
          <p:nvPr/>
        </p:nvGraphicFramePr>
        <p:xfrm>
          <a:off x="7951869" y="4407327"/>
          <a:ext cx="2893944" cy="1327472"/>
        </p:xfrm>
        <a:graphic>
          <a:graphicData uri="http://schemas.openxmlformats.org/drawingml/2006/table">
            <a:tbl>
              <a:tblPr/>
              <a:tblGrid>
                <a:gridCol w="2893944">
                  <a:extLst>
                    <a:ext uri="{9D8B030D-6E8A-4147-A177-3AD203B41FA5}">
                      <a16:colId xmlns:a16="http://schemas.microsoft.com/office/drawing/2014/main" val="20000"/>
                    </a:ext>
                  </a:extLst>
                </a:gridCol>
              </a:tblGrid>
              <a:tr h="331868">
                <a:tc>
                  <a:txBody>
                    <a:bodyPr/>
                    <a:lstStyle/>
                    <a:p>
                      <a:pPr fontAlgn="ctr"/>
                      <a:r>
                        <a:rPr lang="en-US" sz="1600">
                          <a:effectLst/>
                        </a:rPr>
                        <a:t>Cluster 2</a:t>
                      </a:r>
                    </a:p>
                  </a:txBody>
                  <a:tcPr marL="82921" marR="82921"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868">
                <a:tc>
                  <a:txBody>
                    <a:bodyPr/>
                    <a:lstStyle/>
                    <a:p>
                      <a:pPr fontAlgn="ctr"/>
                      <a:r>
                        <a:rPr lang="en-US" sz="1600">
                          <a:effectLst/>
                        </a:rPr>
                        <a:t>OB-1</a:t>
                      </a:r>
                    </a:p>
                  </a:txBody>
                  <a:tcPr marL="82921" marR="82921"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868">
                <a:tc>
                  <a:txBody>
                    <a:bodyPr/>
                    <a:lstStyle/>
                    <a:p>
                      <a:pPr fontAlgn="ctr"/>
                      <a:r>
                        <a:rPr lang="en-US" sz="1600">
                          <a:effectLst/>
                        </a:rPr>
                        <a:t>OB-3</a:t>
                      </a:r>
                    </a:p>
                  </a:txBody>
                  <a:tcPr marL="82921" marR="82921"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868">
                <a:tc>
                  <a:txBody>
                    <a:bodyPr/>
                    <a:lstStyle/>
                    <a:p>
                      <a:pPr fontAlgn="ctr"/>
                      <a:r>
                        <a:rPr lang="en-US" sz="1600" dirty="0">
                          <a:effectLst/>
                        </a:rPr>
                        <a:t>OB-6</a:t>
                      </a:r>
                    </a:p>
                  </a:txBody>
                  <a:tcPr marL="82921" marR="82921"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42246F25-58C0-4FC6-87CE-1A880123567A}"/>
              </a:ext>
            </a:extLst>
          </p:cNvPr>
          <p:cNvSpPr txBox="1">
            <a:spLocks/>
          </p:cNvSpPr>
          <p:nvPr/>
        </p:nvSpPr>
        <p:spPr bwMode="auto">
          <a:xfrm>
            <a:off x="1102869" y="304615"/>
            <a:ext cx="11610332" cy="70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00" tIns="47300" rIns="94600" bIns="47300" anchor="ctr"/>
          <a:lstStyle>
            <a:lvl1pPr algn="ctr" defTabSz="1042988" rtl="0" eaLnBrk="0" fontAlgn="base" hangingPunct="0">
              <a:spcBef>
                <a:spcPct val="0"/>
              </a:spcBef>
              <a:spcAft>
                <a:spcPct val="0"/>
              </a:spcAft>
              <a:defRPr sz="4800" b="1">
                <a:solidFill>
                  <a:schemeClr val="tx2"/>
                </a:solidFill>
                <a:latin typeface="+mj-lt"/>
                <a:ea typeface="+mj-ea"/>
                <a:cs typeface="+mj-cs"/>
              </a:defRPr>
            </a:lvl1pPr>
            <a:lvl2pPr algn="ctr" defTabSz="1042988" rtl="0" eaLnBrk="0" fontAlgn="base" hangingPunct="0">
              <a:spcBef>
                <a:spcPct val="0"/>
              </a:spcBef>
              <a:spcAft>
                <a:spcPct val="0"/>
              </a:spcAft>
              <a:defRPr sz="4800" b="1">
                <a:solidFill>
                  <a:schemeClr val="tx2"/>
                </a:solidFill>
                <a:latin typeface="Tahoma" pitchFamily="34" charset="0"/>
              </a:defRPr>
            </a:lvl2pPr>
            <a:lvl3pPr algn="ctr" defTabSz="1042988" rtl="0" eaLnBrk="0" fontAlgn="base" hangingPunct="0">
              <a:spcBef>
                <a:spcPct val="0"/>
              </a:spcBef>
              <a:spcAft>
                <a:spcPct val="0"/>
              </a:spcAft>
              <a:defRPr sz="4800" b="1">
                <a:solidFill>
                  <a:schemeClr val="tx2"/>
                </a:solidFill>
                <a:latin typeface="Tahoma" pitchFamily="34" charset="0"/>
              </a:defRPr>
            </a:lvl3pPr>
            <a:lvl4pPr algn="ctr" defTabSz="1042988" rtl="0" eaLnBrk="0" fontAlgn="base" hangingPunct="0">
              <a:spcBef>
                <a:spcPct val="0"/>
              </a:spcBef>
              <a:spcAft>
                <a:spcPct val="0"/>
              </a:spcAft>
              <a:defRPr sz="4800" b="1">
                <a:solidFill>
                  <a:schemeClr val="tx2"/>
                </a:solidFill>
                <a:latin typeface="Tahoma" pitchFamily="34" charset="0"/>
              </a:defRPr>
            </a:lvl4pPr>
            <a:lvl5pPr algn="ctr" defTabSz="1042988" rtl="0" eaLnBrk="0" fontAlgn="base" hangingPunct="0">
              <a:spcBef>
                <a:spcPct val="0"/>
              </a:spcBef>
              <a:spcAft>
                <a:spcPct val="0"/>
              </a:spcAft>
              <a:defRPr sz="4800" b="1">
                <a:solidFill>
                  <a:schemeClr val="tx2"/>
                </a:solidFill>
                <a:latin typeface="Tahoma" pitchFamily="34" charset="0"/>
              </a:defRPr>
            </a:lvl5pPr>
            <a:lvl6pPr marL="457200" algn="ctr" defTabSz="1042988" rtl="0" fontAlgn="base">
              <a:spcBef>
                <a:spcPct val="0"/>
              </a:spcBef>
              <a:spcAft>
                <a:spcPct val="0"/>
              </a:spcAft>
              <a:defRPr sz="4800" b="1">
                <a:solidFill>
                  <a:schemeClr val="tx2"/>
                </a:solidFill>
                <a:latin typeface="Tahoma" pitchFamily="34" charset="0"/>
              </a:defRPr>
            </a:lvl6pPr>
            <a:lvl7pPr marL="914400" algn="ctr" defTabSz="1042988" rtl="0" fontAlgn="base">
              <a:spcBef>
                <a:spcPct val="0"/>
              </a:spcBef>
              <a:spcAft>
                <a:spcPct val="0"/>
              </a:spcAft>
              <a:defRPr sz="4800" b="1">
                <a:solidFill>
                  <a:schemeClr val="tx2"/>
                </a:solidFill>
                <a:latin typeface="Tahoma" pitchFamily="34" charset="0"/>
              </a:defRPr>
            </a:lvl7pPr>
            <a:lvl8pPr marL="1371600" algn="ctr" defTabSz="1042988" rtl="0" fontAlgn="base">
              <a:spcBef>
                <a:spcPct val="0"/>
              </a:spcBef>
              <a:spcAft>
                <a:spcPct val="0"/>
              </a:spcAft>
              <a:defRPr sz="4800" b="1">
                <a:solidFill>
                  <a:schemeClr val="tx2"/>
                </a:solidFill>
                <a:latin typeface="Tahoma" pitchFamily="34" charset="0"/>
              </a:defRPr>
            </a:lvl8pPr>
            <a:lvl9pPr marL="1828800" algn="ctr" defTabSz="1042988" rtl="0" fontAlgn="base">
              <a:spcBef>
                <a:spcPct val="0"/>
              </a:spcBef>
              <a:spcAft>
                <a:spcPct val="0"/>
              </a:spcAft>
              <a:defRPr sz="4800" b="1">
                <a:solidFill>
                  <a:schemeClr val="tx2"/>
                </a:solidFill>
                <a:latin typeface="Tahoma" pitchFamily="34" charset="0"/>
              </a:defRPr>
            </a:lvl9pPr>
          </a:lstStyle>
          <a:p>
            <a:pPr>
              <a:defRPr/>
            </a:pPr>
            <a:r>
              <a:rPr lang="en-US" sz="3300" kern="0" dirty="0"/>
              <a:t>Step 2: Cluster Formation</a:t>
            </a:r>
          </a:p>
        </p:txBody>
      </p:sp>
      <p:sp>
        <p:nvSpPr>
          <p:cNvPr id="2" name="Footer Placeholder 1">
            <a:extLst>
              <a:ext uri="{FF2B5EF4-FFF2-40B4-BE49-F238E27FC236}">
                <a16:creationId xmlns:a16="http://schemas.microsoft.com/office/drawing/2014/main" id="{85D3A745-2F7A-4610-8DCA-079C593EAAF1}"/>
              </a:ext>
            </a:extLst>
          </p:cNvPr>
          <p:cNvSpPr>
            <a:spLocks noGrp="1"/>
          </p:cNvSpPr>
          <p:nvPr>
            <p:ph type="ftr" sz="quarter" idx="11"/>
          </p:nvPr>
        </p:nvSpPr>
        <p:spPr/>
        <p:txBody>
          <a:bodyPr/>
          <a:lstStyle/>
          <a:p>
            <a:r>
              <a:rPr lang="en-US"/>
              <a:t>Kmeans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C0B44FF-10AD-4CAA-906C-9810B01F9074}"/>
              </a:ext>
            </a:extLst>
          </p:cNvPr>
          <p:cNvSpPr>
            <a:spLocks noGrp="1"/>
          </p:cNvSpPr>
          <p:nvPr>
            <p:ph type="title"/>
          </p:nvPr>
        </p:nvSpPr>
        <p:spPr/>
        <p:txBody>
          <a:bodyPr/>
          <a:lstStyle/>
          <a:p>
            <a:r>
              <a:rPr lang="en-US" altLang="en-US" b="0">
                <a:solidFill>
                  <a:srgbClr val="3D4251"/>
                </a:solidFill>
                <a:latin typeface="Lora"/>
              </a:rPr>
              <a:t>updating cluster centroids </a:t>
            </a:r>
            <a:endParaRPr lang="en-US" altLang="en-US"/>
          </a:p>
        </p:txBody>
      </p:sp>
      <p:pic>
        <p:nvPicPr>
          <p:cNvPr id="30723" name="Content Placeholder 4">
            <a:extLst>
              <a:ext uri="{FF2B5EF4-FFF2-40B4-BE49-F238E27FC236}">
                <a16:creationId xmlns:a16="http://schemas.microsoft.com/office/drawing/2014/main" id="{FBD5F075-99BE-4A17-9F8B-B44A47D9EE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91836" y="1418358"/>
            <a:ext cx="2557037" cy="642139"/>
          </a:xfrm>
        </p:spPr>
      </p:pic>
      <p:sp>
        <p:nvSpPr>
          <p:cNvPr id="30725" name="Rectangle 5">
            <a:extLst>
              <a:ext uri="{FF2B5EF4-FFF2-40B4-BE49-F238E27FC236}">
                <a16:creationId xmlns:a16="http://schemas.microsoft.com/office/drawing/2014/main" id="{FC5817AE-9BC2-4D1F-A087-C757F159EB7F}"/>
              </a:ext>
            </a:extLst>
          </p:cNvPr>
          <p:cNvSpPr>
            <a:spLocks noChangeArrowheads="1"/>
          </p:cNvSpPr>
          <p:nvPr/>
        </p:nvSpPr>
        <p:spPr bwMode="auto">
          <a:xfrm>
            <a:off x="621982" y="2712713"/>
            <a:ext cx="4713818" cy="257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US" altLang="en-US" sz="1814">
                <a:solidFill>
                  <a:srgbClr val="3D4251"/>
                </a:solidFill>
                <a:latin typeface="Lora"/>
              </a:rPr>
              <a:t>the updated cluster 1 will be ((1+2+1+1+2)/5, (2+1+1+1+1)/5,(2+2+1+2+1)/5) = (1.4,1.2,1.6). </a:t>
            </a:r>
          </a:p>
          <a:p>
            <a:endParaRPr lang="en-US" altLang="en-US" sz="1814">
              <a:solidFill>
                <a:srgbClr val="3D4251"/>
              </a:solidFill>
              <a:latin typeface="Lora"/>
            </a:endParaRPr>
          </a:p>
          <a:p>
            <a:r>
              <a:rPr lang="en-US" altLang="en-US" sz="1632">
                <a:solidFill>
                  <a:srgbClr val="FF0000"/>
                </a:solidFill>
              </a:rPr>
              <a:t>New C2</a:t>
            </a:r>
          </a:p>
          <a:p>
            <a:endParaRPr lang="en-US" altLang="en-US" sz="1814">
              <a:solidFill>
                <a:srgbClr val="3D4251"/>
              </a:solidFill>
              <a:latin typeface="Lora"/>
            </a:endParaRPr>
          </a:p>
          <a:p>
            <a:endParaRPr lang="en-US" altLang="en-US" sz="1814">
              <a:solidFill>
                <a:srgbClr val="3D4251"/>
              </a:solidFill>
              <a:latin typeface="Lora"/>
            </a:endParaRPr>
          </a:p>
          <a:p>
            <a:endParaRPr lang="en-US" altLang="en-US" sz="1814">
              <a:solidFill>
                <a:srgbClr val="3D4251"/>
              </a:solidFill>
              <a:latin typeface="Lora"/>
            </a:endParaRPr>
          </a:p>
          <a:p>
            <a:r>
              <a:rPr lang="en-US" altLang="en-US" sz="1814">
                <a:solidFill>
                  <a:srgbClr val="3D4251"/>
                </a:solidFill>
                <a:latin typeface="Lora"/>
              </a:rPr>
              <a:t>And for cluster 2 it will be ((1+1+2)/3, (4+4+4)/3, (1+2+2)/3) = (1.33, 4, 1.66).</a:t>
            </a:r>
            <a:endParaRPr lang="en-US" altLang="en-US" sz="1814"/>
          </a:p>
        </p:txBody>
      </p:sp>
      <p:graphicFrame>
        <p:nvGraphicFramePr>
          <p:cNvPr id="7" name="Table 6">
            <a:extLst>
              <a:ext uri="{FF2B5EF4-FFF2-40B4-BE49-F238E27FC236}">
                <a16:creationId xmlns:a16="http://schemas.microsoft.com/office/drawing/2014/main" id="{146794DB-AF3B-4ECB-BBAA-93B1E94C4E14}"/>
              </a:ext>
            </a:extLst>
          </p:cNvPr>
          <p:cNvGraphicFramePr>
            <a:graphicFrameLocks noGrp="1"/>
          </p:cNvGraphicFramePr>
          <p:nvPr/>
        </p:nvGraphicFramePr>
        <p:xfrm>
          <a:off x="4921145" y="2336933"/>
          <a:ext cx="6340764" cy="3731894"/>
        </p:xfrm>
        <a:graphic>
          <a:graphicData uri="http://schemas.openxmlformats.org/drawingml/2006/table">
            <a:tbl>
              <a:tblPr/>
              <a:tblGrid>
                <a:gridCol w="1056794">
                  <a:extLst>
                    <a:ext uri="{9D8B030D-6E8A-4147-A177-3AD203B41FA5}">
                      <a16:colId xmlns:a16="http://schemas.microsoft.com/office/drawing/2014/main" val="20000"/>
                    </a:ext>
                  </a:extLst>
                </a:gridCol>
                <a:gridCol w="1056794">
                  <a:extLst>
                    <a:ext uri="{9D8B030D-6E8A-4147-A177-3AD203B41FA5}">
                      <a16:colId xmlns:a16="http://schemas.microsoft.com/office/drawing/2014/main" val="20001"/>
                    </a:ext>
                  </a:extLst>
                </a:gridCol>
                <a:gridCol w="1056794">
                  <a:extLst>
                    <a:ext uri="{9D8B030D-6E8A-4147-A177-3AD203B41FA5}">
                      <a16:colId xmlns:a16="http://schemas.microsoft.com/office/drawing/2014/main" val="20002"/>
                    </a:ext>
                  </a:extLst>
                </a:gridCol>
                <a:gridCol w="1056794">
                  <a:extLst>
                    <a:ext uri="{9D8B030D-6E8A-4147-A177-3AD203B41FA5}">
                      <a16:colId xmlns:a16="http://schemas.microsoft.com/office/drawing/2014/main" val="20003"/>
                    </a:ext>
                  </a:extLst>
                </a:gridCol>
                <a:gridCol w="1056794">
                  <a:extLst>
                    <a:ext uri="{9D8B030D-6E8A-4147-A177-3AD203B41FA5}">
                      <a16:colId xmlns:a16="http://schemas.microsoft.com/office/drawing/2014/main" val="20004"/>
                    </a:ext>
                  </a:extLst>
                </a:gridCol>
                <a:gridCol w="1056794">
                  <a:extLst>
                    <a:ext uri="{9D8B030D-6E8A-4147-A177-3AD203B41FA5}">
                      <a16:colId xmlns:a16="http://schemas.microsoft.com/office/drawing/2014/main" val="20005"/>
                    </a:ext>
                  </a:extLst>
                </a:gridCol>
              </a:tblGrid>
              <a:tr h="1078102">
                <a:tc>
                  <a:txBody>
                    <a:bodyPr/>
                    <a:lstStyle/>
                    <a:p>
                      <a:pPr fontAlgn="ctr"/>
                      <a:r>
                        <a:rPr lang="en-US" sz="1600" dirty="0">
                          <a:solidFill>
                            <a:schemeClr val="tx1"/>
                          </a:solidFill>
                          <a:effectLst/>
                        </a:rPr>
                        <a:t>Objects</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X</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Y</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Z</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Distance from C1(1.4,1.2,1.6)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Distance from C2(1.33, 4, 1.66)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724">
                <a:tc>
                  <a:txBody>
                    <a:bodyPr/>
                    <a:lstStyle/>
                    <a:p>
                      <a:pPr fontAlgn="ctr"/>
                      <a:r>
                        <a:rPr lang="en-US" sz="1600">
                          <a:solidFill>
                            <a:schemeClr val="tx1"/>
                          </a:solidFill>
                          <a:effectLst/>
                        </a:rPr>
                        <a:t>OB-1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3.8</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724">
                <a:tc>
                  <a:txBody>
                    <a:bodyPr/>
                    <a:lstStyle/>
                    <a:p>
                      <a:pPr fontAlgn="ctr"/>
                      <a:r>
                        <a:rPr lang="en-US" sz="1600">
                          <a:solidFill>
                            <a:schemeClr val="tx1"/>
                          </a:solidFill>
                          <a:effectLst/>
                        </a:rPr>
                        <a:t>OB-2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1.6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2.66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724">
                <a:tc>
                  <a:txBody>
                    <a:bodyPr/>
                    <a:lstStyle/>
                    <a:p>
                      <a:pPr fontAlgn="ctr"/>
                      <a:r>
                        <a:rPr lang="en-US" sz="1600">
                          <a:solidFill>
                            <a:schemeClr val="tx1"/>
                          </a:solidFill>
                          <a:effectLst/>
                        </a:rPr>
                        <a:t>OB-3</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3.6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0.66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724">
                <a:tc>
                  <a:txBody>
                    <a:bodyPr/>
                    <a:lstStyle/>
                    <a:p>
                      <a:pPr fontAlgn="ctr"/>
                      <a:r>
                        <a:rPr lang="en-US" sz="1600">
                          <a:solidFill>
                            <a:schemeClr val="tx1"/>
                          </a:solidFill>
                          <a:effectLst/>
                        </a:rPr>
                        <a:t>OB-4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1.2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724">
                <a:tc>
                  <a:txBody>
                    <a:bodyPr/>
                    <a:lstStyle/>
                    <a:p>
                      <a:pPr fontAlgn="ctr"/>
                      <a:r>
                        <a:rPr lang="en-US" sz="1600">
                          <a:solidFill>
                            <a:schemeClr val="tx1"/>
                          </a:solidFill>
                          <a:effectLst/>
                        </a:rPr>
                        <a:t>OB-5</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1.2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r h="331724">
                <a:tc>
                  <a:txBody>
                    <a:bodyPr/>
                    <a:lstStyle/>
                    <a:p>
                      <a:pPr fontAlgn="ctr"/>
                      <a:r>
                        <a:rPr lang="en-US" sz="1600">
                          <a:solidFill>
                            <a:schemeClr val="tx1"/>
                          </a:solidFill>
                          <a:effectLst/>
                        </a:rPr>
                        <a:t>OB-6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3.8</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1724">
                <a:tc>
                  <a:txBody>
                    <a:bodyPr/>
                    <a:lstStyle/>
                    <a:p>
                      <a:pPr fontAlgn="ctr"/>
                      <a:r>
                        <a:rPr lang="en-US" sz="1600">
                          <a:solidFill>
                            <a:schemeClr val="tx1"/>
                          </a:solidFill>
                          <a:effectLst/>
                        </a:rPr>
                        <a:t>OB-7</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3.66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7"/>
                  </a:ext>
                </a:extLst>
              </a:tr>
              <a:tr h="331724">
                <a:tc>
                  <a:txBody>
                    <a:bodyPr/>
                    <a:lstStyle/>
                    <a:p>
                      <a:pPr fontAlgn="ctr"/>
                      <a:r>
                        <a:rPr lang="en-US" sz="1600">
                          <a:solidFill>
                            <a:schemeClr val="tx1"/>
                          </a:solidFill>
                          <a:effectLst/>
                        </a:rPr>
                        <a:t>OB-8</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rgbClr val="FF0000"/>
                          </a:solidFill>
                          <a:effectLst/>
                        </a:rPr>
                        <a:t>1.4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rgbClr val="FF0000"/>
                          </a:solidFill>
                          <a:effectLst/>
                        </a:rPr>
                        <a:t>4.33</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30798" name="Rectangle 1">
            <a:extLst>
              <a:ext uri="{FF2B5EF4-FFF2-40B4-BE49-F238E27FC236}">
                <a16:creationId xmlns:a16="http://schemas.microsoft.com/office/drawing/2014/main" id="{0A2B589E-89BE-474E-AAA6-C3A28C8D510C}"/>
              </a:ext>
            </a:extLst>
          </p:cNvPr>
          <p:cNvSpPr>
            <a:spLocks noChangeArrowheads="1"/>
          </p:cNvSpPr>
          <p:nvPr/>
        </p:nvSpPr>
        <p:spPr bwMode="auto">
          <a:xfrm>
            <a:off x="2925620" y="1253097"/>
            <a:ext cx="184731" cy="148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br>
              <a:rPr lang="en-US" altLang="en-US" sz="4535"/>
            </a:br>
            <a:endParaRPr lang="en-US" altLang="en-US" sz="4535"/>
          </a:p>
        </p:txBody>
      </p:sp>
      <p:sp>
        <p:nvSpPr>
          <p:cNvPr id="30799" name="TextBox 8">
            <a:extLst>
              <a:ext uri="{FF2B5EF4-FFF2-40B4-BE49-F238E27FC236}">
                <a16:creationId xmlns:a16="http://schemas.microsoft.com/office/drawing/2014/main" id="{DEF24961-D86D-44F5-A945-66A65CAAC702}"/>
              </a:ext>
            </a:extLst>
          </p:cNvPr>
          <p:cNvSpPr txBox="1">
            <a:spLocks noChangeArrowheads="1"/>
          </p:cNvSpPr>
          <p:nvPr/>
        </p:nvSpPr>
        <p:spPr bwMode="auto">
          <a:xfrm>
            <a:off x="774598" y="2253426"/>
            <a:ext cx="875561"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US" altLang="en-US" sz="1632">
                <a:solidFill>
                  <a:srgbClr val="FF0000"/>
                </a:solidFill>
              </a:rPr>
              <a:t>New C1</a:t>
            </a:r>
          </a:p>
        </p:txBody>
      </p:sp>
      <p:sp>
        <p:nvSpPr>
          <p:cNvPr id="2" name="Footer Placeholder 1">
            <a:extLst>
              <a:ext uri="{FF2B5EF4-FFF2-40B4-BE49-F238E27FC236}">
                <a16:creationId xmlns:a16="http://schemas.microsoft.com/office/drawing/2014/main" id="{2FC95669-695D-4B42-9132-3F87893EA35F}"/>
              </a:ext>
            </a:extLst>
          </p:cNvPr>
          <p:cNvSpPr>
            <a:spLocks noGrp="1"/>
          </p:cNvSpPr>
          <p:nvPr>
            <p:ph type="ftr" sz="quarter" idx="11"/>
          </p:nvPr>
        </p:nvSpPr>
        <p:spPr/>
        <p:txBody>
          <a:bodyPr/>
          <a:lstStyle/>
          <a:p>
            <a:r>
              <a:rPr lang="en-US"/>
              <a:t>Kmeans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F937E5C3-C648-4A5C-8319-1FA25082AE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535">
                <a:solidFill>
                  <a:schemeClr val="tx1"/>
                </a:solidFill>
                <a:latin typeface="Times New Roman" panose="02020603050405020304" pitchFamily="18" charset="0"/>
              </a:defRPr>
            </a:lvl1pPr>
            <a:lvl2pPr marL="673781" indent="-259147">
              <a:defRPr sz="4535">
                <a:solidFill>
                  <a:schemeClr val="tx1"/>
                </a:solidFill>
                <a:latin typeface="Times New Roman" panose="02020603050405020304" pitchFamily="18" charset="0"/>
              </a:defRPr>
            </a:lvl2pPr>
            <a:lvl3pPr marL="1036587" indent="-207317">
              <a:defRPr sz="4535">
                <a:solidFill>
                  <a:schemeClr val="tx1"/>
                </a:solidFill>
                <a:latin typeface="Times New Roman" panose="02020603050405020304" pitchFamily="18" charset="0"/>
              </a:defRPr>
            </a:lvl3pPr>
            <a:lvl4pPr marL="1451221" indent="-207317">
              <a:defRPr sz="4535">
                <a:solidFill>
                  <a:schemeClr val="tx1"/>
                </a:solidFill>
                <a:latin typeface="Times New Roman" panose="02020603050405020304" pitchFamily="18" charset="0"/>
              </a:defRPr>
            </a:lvl4pPr>
            <a:lvl5pPr marL="1865856" indent="-207317">
              <a:defRPr sz="4535">
                <a:solidFill>
                  <a:schemeClr val="tx1"/>
                </a:solidFill>
                <a:latin typeface="Times New Roman" panose="02020603050405020304" pitchFamily="18" charset="0"/>
              </a:defRPr>
            </a:lvl5pPr>
            <a:lvl6pPr marL="2280491" indent="-207317" eaLnBrk="0" fontAlgn="base" hangingPunct="0">
              <a:spcBef>
                <a:spcPct val="0"/>
              </a:spcBef>
              <a:spcAft>
                <a:spcPct val="0"/>
              </a:spcAft>
              <a:defRPr sz="4535">
                <a:solidFill>
                  <a:schemeClr val="tx1"/>
                </a:solidFill>
                <a:latin typeface="Times New Roman" panose="02020603050405020304" pitchFamily="18" charset="0"/>
              </a:defRPr>
            </a:lvl6pPr>
            <a:lvl7pPr marL="2695125" indent="-207317" eaLnBrk="0" fontAlgn="base" hangingPunct="0">
              <a:spcBef>
                <a:spcPct val="0"/>
              </a:spcBef>
              <a:spcAft>
                <a:spcPct val="0"/>
              </a:spcAft>
              <a:defRPr sz="4535">
                <a:solidFill>
                  <a:schemeClr val="tx1"/>
                </a:solidFill>
                <a:latin typeface="Times New Roman" panose="02020603050405020304" pitchFamily="18" charset="0"/>
              </a:defRPr>
            </a:lvl7pPr>
            <a:lvl8pPr marL="3109760" indent="-207317" eaLnBrk="0" fontAlgn="base" hangingPunct="0">
              <a:spcBef>
                <a:spcPct val="0"/>
              </a:spcBef>
              <a:spcAft>
                <a:spcPct val="0"/>
              </a:spcAft>
              <a:defRPr sz="4535">
                <a:solidFill>
                  <a:schemeClr val="tx1"/>
                </a:solidFill>
                <a:latin typeface="Times New Roman" panose="02020603050405020304" pitchFamily="18" charset="0"/>
              </a:defRPr>
            </a:lvl8pPr>
            <a:lvl9pPr marL="3524395" indent="-207317" eaLnBrk="0" fontAlgn="base" hangingPunct="0">
              <a:spcBef>
                <a:spcPct val="0"/>
              </a:spcBef>
              <a:spcAft>
                <a:spcPct val="0"/>
              </a:spcAft>
              <a:defRPr sz="4535">
                <a:solidFill>
                  <a:schemeClr val="tx1"/>
                </a:solidFill>
                <a:latin typeface="Times New Roman" panose="02020603050405020304" pitchFamily="18" charset="0"/>
              </a:defRPr>
            </a:lvl9pPr>
          </a:lstStyle>
          <a:p>
            <a:fld id="{EFB4F9A1-8D2D-4136-BD57-3206A07F2B1F}" type="slidenum">
              <a:rPr lang="en-GB" altLang="en-US" sz="1451">
                <a:latin typeface="Arial" panose="020B0604020202020204" pitchFamily="34" charset="0"/>
              </a:rPr>
              <a:pPr/>
              <a:t>17</a:t>
            </a:fld>
            <a:endParaRPr lang="en-GB" altLang="en-US" sz="1451">
              <a:latin typeface="Arial" panose="020B0604020202020204" pitchFamily="34" charset="0"/>
            </a:endParaRPr>
          </a:p>
        </p:txBody>
      </p:sp>
      <p:graphicFrame>
        <p:nvGraphicFramePr>
          <p:cNvPr id="3" name="Table 2">
            <a:extLst>
              <a:ext uri="{FF2B5EF4-FFF2-40B4-BE49-F238E27FC236}">
                <a16:creationId xmlns:a16="http://schemas.microsoft.com/office/drawing/2014/main" id="{D969A57D-4605-4D16-99E0-F36BB0C019F6}"/>
              </a:ext>
            </a:extLst>
          </p:cNvPr>
          <p:cNvGraphicFramePr>
            <a:graphicFrameLocks noGrp="1"/>
          </p:cNvGraphicFramePr>
          <p:nvPr>
            <p:extLst>
              <p:ext uri="{D42A27DB-BD31-4B8C-83A1-F6EECF244321}">
                <p14:modId xmlns:p14="http://schemas.microsoft.com/office/powerpoint/2010/main" val="537241227"/>
              </p:ext>
            </p:extLst>
          </p:nvPr>
        </p:nvGraphicFramePr>
        <p:xfrm>
          <a:off x="1190625" y="180152"/>
          <a:ext cx="9182100" cy="3731894"/>
        </p:xfrm>
        <a:graphic>
          <a:graphicData uri="http://schemas.openxmlformats.org/drawingml/2006/table">
            <a:tbl>
              <a:tblPr/>
              <a:tblGrid>
                <a:gridCol w="1530350">
                  <a:extLst>
                    <a:ext uri="{9D8B030D-6E8A-4147-A177-3AD203B41FA5}">
                      <a16:colId xmlns:a16="http://schemas.microsoft.com/office/drawing/2014/main" val="20000"/>
                    </a:ext>
                  </a:extLst>
                </a:gridCol>
                <a:gridCol w="1530350">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gridCol w="1530350">
                  <a:extLst>
                    <a:ext uri="{9D8B030D-6E8A-4147-A177-3AD203B41FA5}">
                      <a16:colId xmlns:a16="http://schemas.microsoft.com/office/drawing/2014/main" val="20004"/>
                    </a:ext>
                  </a:extLst>
                </a:gridCol>
                <a:gridCol w="1530350">
                  <a:extLst>
                    <a:ext uri="{9D8B030D-6E8A-4147-A177-3AD203B41FA5}">
                      <a16:colId xmlns:a16="http://schemas.microsoft.com/office/drawing/2014/main" val="20005"/>
                    </a:ext>
                  </a:extLst>
                </a:gridCol>
              </a:tblGrid>
              <a:tr h="1078102">
                <a:tc>
                  <a:txBody>
                    <a:bodyPr/>
                    <a:lstStyle/>
                    <a:p>
                      <a:pPr fontAlgn="ctr"/>
                      <a:r>
                        <a:rPr lang="en-US" sz="1600" dirty="0">
                          <a:solidFill>
                            <a:schemeClr val="tx1"/>
                          </a:solidFill>
                          <a:effectLst/>
                        </a:rPr>
                        <a:t>Objects</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X</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Y</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Z</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Distance from C1(1.4,1.2,1.6)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Distance from C2(1.33, 4, 1.66)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724">
                <a:tc>
                  <a:txBody>
                    <a:bodyPr/>
                    <a:lstStyle/>
                    <a:p>
                      <a:pPr fontAlgn="ctr"/>
                      <a:r>
                        <a:rPr lang="en-US" sz="1600">
                          <a:solidFill>
                            <a:schemeClr val="tx1"/>
                          </a:solidFill>
                          <a:effectLst/>
                        </a:rPr>
                        <a:t>OB-1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3.8</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724">
                <a:tc>
                  <a:txBody>
                    <a:bodyPr/>
                    <a:lstStyle/>
                    <a:p>
                      <a:pPr fontAlgn="ctr"/>
                      <a:r>
                        <a:rPr lang="en-US" sz="1600">
                          <a:solidFill>
                            <a:schemeClr val="tx1"/>
                          </a:solidFill>
                          <a:effectLst/>
                        </a:rPr>
                        <a:t>OB-2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1.6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2.66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724">
                <a:tc>
                  <a:txBody>
                    <a:bodyPr/>
                    <a:lstStyle/>
                    <a:p>
                      <a:pPr fontAlgn="ctr"/>
                      <a:r>
                        <a:rPr lang="en-US" sz="1600">
                          <a:solidFill>
                            <a:schemeClr val="tx1"/>
                          </a:solidFill>
                          <a:effectLst/>
                        </a:rPr>
                        <a:t>OB-3</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3.6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0.66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724">
                <a:tc>
                  <a:txBody>
                    <a:bodyPr/>
                    <a:lstStyle/>
                    <a:p>
                      <a:pPr fontAlgn="ctr"/>
                      <a:r>
                        <a:rPr lang="en-US" sz="1600">
                          <a:solidFill>
                            <a:schemeClr val="tx1"/>
                          </a:solidFill>
                          <a:effectLst/>
                        </a:rPr>
                        <a:t>OB-4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1.2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724">
                <a:tc>
                  <a:txBody>
                    <a:bodyPr/>
                    <a:lstStyle/>
                    <a:p>
                      <a:pPr fontAlgn="ctr"/>
                      <a:r>
                        <a:rPr lang="en-US" sz="1600">
                          <a:solidFill>
                            <a:schemeClr val="tx1"/>
                          </a:solidFill>
                          <a:effectLst/>
                        </a:rPr>
                        <a:t>OB-5</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1.2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r h="331724">
                <a:tc>
                  <a:txBody>
                    <a:bodyPr/>
                    <a:lstStyle/>
                    <a:p>
                      <a:pPr fontAlgn="ctr"/>
                      <a:r>
                        <a:rPr lang="en-US" sz="1600">
                          <a:solidFill>
                            <a:schemeClr val="tx1"/>
                          </a:solidFill>
                          <a:effectLst/>
                        </a:rPr>
                        <a:t>OB-6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3.8</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1724">
                <a:tc>
                  <a:txBody>
                    <a:bodyPr/>
                    <a:lstStyle/>
                    <a:p>
                      <a:pPr fontAlgn="ctr"/>
                      <a:r>
                        <a:rPr lang="en-US" sz="1600">
                          <a:solidFill>
                            <a:schemeClr val="tx1"/>
                          </a:solidFill>
                          <a:effectLst/>
                        </a:rPr>
                        <a:t>OB-7</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solidFill>
                            <a:srgbClr val="FF0000"/>
                          </a:solidFill>
                          <a:effectLst/>
                        </a:rPr>
                        <a:t>3.66</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7"/>
                  </a:ext>
                </a:extLst>
              </a:tr>
              <a:tr h="331724">
                <a:tc>
                  <a:txBody>
                    <a:bodyPr/>
                    <a:lstStyle/>
                    <a:p>
                      <a:pPr fontAlgn="ctr"/>
                      <a:r>
                        <a:rPr lang="en-US" sz="1600">
                          <a:solidFill>
                            <a:schemeClr val="tx1"/>
                          </a:solidFill>
                          <a:effectLst/>
                        </a:rPr>
                        <a:t>OB-8</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2</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chemeClr val="tx1"/>
                          </a:solidFill>
                          <a:effectLst/>
                        </a:rPr>
                        <a:t>1</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rgbClr val="FF0000"/>
                          </a:solidFill>
                          <a:effectLst/>
                        </a:rPr>
                        <a:t>1.4</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rgbClr val="FF0000"/>
                          </a:solidFill>
                          <a:effectLst/>
                        </a:rPr>
                        <a:t>4.33</a:t>
                      </a:r>
                    </a:p>
                  </a:txBody>
                  <a:tcPr marL="82922" marR="82922"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graphicFrame>
        <p:nvGraphicFramePr>
          <p:cNvPr id="4" name="Table 3">
            <a:extLst>
              <a:ext uri="{FF2B5EF4-FFF2-40B4-BE49-F238E27FC236}">
                <a16:creationId xmlns:a16="http://schemas.microsoft.com/office/drawing/2014/main" id="{7DB931BF-D4CA-40FA-BF4D-B3E4D5B4E0AB}"/>
              </a:ext>
            </a:extLst>
          </p:cNvPr>
          <p:cNvGraphicFramePr>
            <a:graphicFrameLocks noGrp="1"/>
          </p:cNvGraphicFramePr>
          <p:nvPr/>
        </p:nvGraphicFramePr>
        <p:xfrm>
          <a:off x="705489" y="4050263"/>
          <a:ext cx="2479290" cy="1991208"/>
        </p:xfrm>
        <a:graphic>
          <a:graphicData uri="http://schemas.openxmlformats.org/drawingml/2006/table">
            <a:tbl>
              <a:tblPr/>
              <a:tblGrid>
                <a:gridCol w="2479290">
                  <a:extLst>
                    <a:ext uri="{9D8B030D-6E8A-4147-A177-3AD203B41FA5}">
                      <a16:colId xmlns:a16="http://schemas.microsoft.com/office/drawing/2014/main" val="20000"/>
                    </a:ext>
                  </a:extLst>
                </a:gridCol>
              </a:tblGrid>
              <a:tr h="331868">
                <a:tc>
                  <a:txBody>
                    <a:bodyPr/>
                    <a:lstStyle/>
                    <a:p>
                      <a:pPr fontAlgn="ctr"/>
                      <a:r>
                        <a:rPr lang="en-US" sz="1600">
                          <a:effectLst/>
                        </a:rPr>
                        <a:t>Cluster 1</a:t>
                      </a:r>
                    </a:p>
                  </a:txBody>
                  <a:tcPr marL="82919" marR="82919"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868">
                <a:tc>
                  <a:txBody>
                    <a:bodyPr/>
                    <a:lstStyle/>
                    <a:p>
                      <a:pPr fontAlgn="ctr"/>
                      <a:r>
                        <a:rPr lang="en-US" sz="1600">
                          <a:effectLst/>
                        </a:rPr>
                        <a:t>OB-2</a:t>
                      </a:r>
                    </a:p>
                  </a:txBody>
                  <a:tcPr marL="82919" marR="82919"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868">
                <a:tc>
                  <a:txBody>
                    <a:bodyPr/>
                    <a:lstStyle/>
                    <a:p>
                      <a:pPr fontAlgn="ctr"/>
                      <a:r>
                        <a:rPr lang="en-US" sz="1600">
                          <a:effectLst/>
                        </a:rPr>
                        <a:t>OB-4</a:t>
                      </a:r>
                    </a:p>
                  </a:txBody>
                  <a:tcPr marL="82919" marR="82919"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868">
                <a:tc>
                  <a:txBody>
                    <a:bodyPr/>
                    <a:lstStyle/>
                    <a:p>
                      <a:pPr fontAlgn="ctr"/>
                      <a:r>
                        <a:rPr lang="en-US" sz="1600">
                          <a:effectLst/>
                        </a:rPr>
                        <a:t>OB-5</a:t>
                      </a:r>
                    </a:p>
                  </a:txBody>
                  <a:tcPr marL="82919" marR="82919"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868">
                <a:tc>
                  <a:txBody>
                    <a:bodyPr/>
                    <a:lstStyle/>
                    <a:p>
                      <a:pPr fontAlgn="ctr"/>
                      <a:r>
                        <a:rPr lang="en-US" sz="1600">
                          <a:effectLst/>
                        </a:rPr>
                        <a:t>OB-7</a:t>
                      </a:r>
                    </a:p>
                  </a:txBody>
                  <a:tcPr marL="82919" marR="82919"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1868">
                <a:tc>
                  <a:txBody>
                    <a:bodyPr/>
                    <a:lstStyle/>
                    <a:p>
                      <a:pPr fontAlgn="ctr"/>
                      <a:r>
                        <a:rPr lang="en-US" sz="1600" dirty="0">
                          <a:effectLst/>
                        </a:rPr>
                        <a:t>OB-8</a:t>
                      </a:r>
                    </a:p>
                  </a:txBody>
                  <a:tcPr marL="82919" marR="82919"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5"/>
                  </a:ext>
                </a:extLst>
              </a:tr>
            </a:tbl>
          </a:graphicData>
        </a:graphic>
      </p:graphicFrame>
      <p:graphicFrame>
        <p:nvGraphicFramePr>
          <p:cNvPr id="5" name="Table 4">
            <a:extLst>
              <a:ext uri="{FF2B5EF4-FFF2-40B4-BE49-F238E27FC236}">
                <a16:creationId xmlns:a16="http://schemas.microsoft.com/office/drawing/2014/main" id="{1644ACAE-ADEF-42B0-A390-057CD3F116CA}"/>
              </a:ext>
            </a:extLst>
          </p:cNvPr>
          <p:cNvGraphicFramePr>
            <a:graphicFrameLocks noGrp="1"/>
          </p:cNvGraphicFramePr>
          <p:nvPr/>
        </p:nvGraphicFramePr>
        <p:xfrm>
          <a:off x="6874918" y="4382850"/>
          <a:ext cx="3723254" cy="1326396"/>
        </p:xfrm>
        <a:graphic>
          <a:graphicData uri="http://schemas.openxmlformats.org/drawingml/2006/table">
            <a:tbl>
              <a:tblPr/>
              <a:tblGrid>
                <a:gridCol w="3723254">
                  <a:extLst>
                    <a:ext uri="{9D8B030D-6E8A-4147-A177-3AD203B41FA5}">
                      <a16:colId xmlns:a16="http://schemas.microsoft.com/office/drawing/2014/main" val="20000"/>
                    </a:ext>
                  </a:extLst>
                </a:gridCol>
              </a:tblGrid>
              <a:tr h="331599">
                <a:tc>
                  <a:txBody>
                    <a:bodyPr/>
                    <a:lstStyle/>
                    <a:p>
                      <a:pPr fontAlgn="ctr"/>
                      <a:r>
                        <a:rPr lang="en-US" sz="1600" dirty="0">
                          <a:effectLst/>
                        </a:rPr>
                        <a:t>Cluster 2</a:t>
                      </a:r>
                    </a:p>
                  </a:txBody>
                  <a:tcPr marL="82924" marR="82924"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tcPr>
                </a:tc>
                <a:extLst>
                  <a:ext uri="{0D108BD9-81ED-4DB2-BD59-A6C34878D82A}">
                    <a16:rowId xmlns:a16="http://schemas.microsoft.com/office/drawing/2014/main" val="10000"/>
                  </a:ext>
                </a:extLst>
              </a:tr>
              <a:tr h="331599">
                <a:tc>
                  <a:txBody>
                    <a:bodyPr/>
                    <a:lstStyle/>
                    <a:p>
                      <a:pPr fontAlgn="ctr"/>
                      <a:r>
                        <a:rPr lang="en-US" sz="1600" dirty="0">
                          <a:effectLst/>
                        </a:rPr>
                        <a:t>OB-1</a:t>
                      </a:r>
                    </a:p>
                  </a:txBody>
                  <a:tcPr marL="82924" marR="82924"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599">
                <a:tc>
                  <a:txBody>
                    <a:bodyPr/>
                    <a:lstStyle/>
                    <a:p>
                      <a:pPr fontAlgn="ctr"/>
                      <a:r>
                        <a:rPr lang="en-US" sz="1600">
                          <a:effectLst/>
                        </a:rPr>
                        <a:t>OB-3</a:t>
                      </a:r>
                    </a:p>
                  </a:txBody>
                  <a:tcPr marL="82924" marR="82924"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tcPr>
                </a:tc>
                <a:extLst>
                  <a:ext uri="{0D108BD9-81ED-4DB2-BD59-A6C34878D82A}">
                    <a16:rowId xmlns:a16="http://schemas.microsoft.com/office/drawing/2014/main" val="10002"/>
                  </a:ext>
                </a:extLst>
              </a:tr>
              <a:tr h="331599">
                <a:tc>
                  <a:txBody>
                    <a:bodyPr/>
                    <a:lstStyle/>
                    <a:p>
                      <a:pPr fontAlgn="ctr"/>
                      <a:r>
                        <a:rPr lang="en-US" sz="1600" dirty="0">
                          <a:effectLst/>
                        </a:rPr>
                        <a:t>OB-6</a:t>
                      </a:r>
                    </a:p>
                  </a:txBody>
                  <a:tcPr marL="82924" marR="82924"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bl>
          </a:graphicData>
        </a:graphic>
      </p:graphicFrame>
      <p:sp>
        <p:nvSpPr>
          <p:cNvPr id="31847" name="Rectangle 6">
            <a:extLst>
              <a:ext uri="{FF2B5EF4-FFF2-40B4-BE49-F238E27FC236}">
                <a16:creationId xmlns:a16="http://schemas.microsoft.com/office/drawing/2014/main" id="{208533A5-0B49-45C3-AEFA-4B07B904CCFB}"/>
              </a:ext>
            </a:extLst>
          </p:cNvPr>
          <p:cNvSpPr>
            <a:spLocks noChangeArrowheads="1"/>
          </p:cNvSpPr>
          <p:nvPr/>
        </p:nvSpPr>
        <p:spPr bwMode="auto">
          <a:xfrm>
            <a:off x="3331636" y="5726159"/>
            <a:ext cx="6096000" cy="9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US" altLang="en-US" sz="1814">
                <a:solidFill>
                  <a:srgbClr val="FF0000"/>
                </a:solidFill>
                <a:latin typeface="Lora"/>
              </a:rPr>
              <a:t>This is where the algorithm no longer updates the centroids. Because there is no change in the current cluster formation, it is the same as the previous formation.</a:t>
            </a:r>
            <a:endParaRPr lang="en-US" altLang="en-US" sz="1814">
              <a:solidFill>
                <a:srgbClr val="FF0000"/>
              </a:solidFill>
            </a:endParaRPr>
          </a:p>
        </p:txBody>
      </p:sp>
      <p:sp>
        <p:nvSpPr>
          <p:cNvPr id="2" name="Footer Placeholder 1">
            <a:extLst>
              <a:ext uri="{FF2B5EF4-FFF2-40B4-BE49-F238E27FC236}">
                <a16:creationId xmlns:a16="http://schemas.microsoft.com/office/drawing/2014/main" id="{07425A99-B2B8-4ADE-96A5-25DF76DAAD3B}"/>
              </a:ext>
            </a:extLst>
          </p:cNvPr>
          <p:cNvSpPr>
            <a:spLocks noGrp="1"/>
          </p:cNvSpPr>
          <p:nvPr>
            <p:ph type="ftr" sz="quarter" idx="11"/>
          </p:nvPr>
        </p:nvSpPr>
        <p:spPr/>
        <p:txBody>
          <a:bodyPr/>
          <a:lstStyle/>
          <a:p>
            <a:r>
              <a:rPr lang="en-US"/>
              <a:t>Kmeans</a:t>
            </a:r>
          </a:p>
        </p:txBody>
      </p:sp>
      <p:sp>
        <p:nvSpPr>
          <p:cNvPr id="6" name="TextBox 5">
            <a:extLst>
              <a:ext uri="{FF2B5EF4-FFF2-40B4-BE49-F238E27FC236}">
                <a16:creationId xmlns:a16="http://schemas.microsoft.com/office/drawing/2014/main" id="{A58C9124-680C-43F6-8B11-DFD02CC6CDF4}"/>
              </a:ext>
            </a:extLst>
          </p:cNvPr>
          <p:cNvSpPr txBox="1"/>
          <p:nvPr/>
        </p:nvSpPr>
        <p:spPr>
          <a:xfrm>
            <a:off x="7696200" y="4050263"/>
            <a:ext cx="1808252" cy="369332"/>
          </a:xfrm>
          <a:prstGeom prst="rect">
            <a:avLst/>
          </a:prstGeom>
          <a:noFill/>
        </p:spPr>
        <p:txBody>
          <a:bodyPr wrap="none" rtlCol="0">
            <a:spAutoFit/>
          </a:bodyPr>
          <a:lstStyle/>
          <a:p>
            <a:r>
              <a:rPr lang="en-US" dirty="0"/>
              <a:t>It is convergence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8855AA89-7099-4B15-92B5-AEC2C76434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535">
                <a:solidFill>
                  <a:schemeClr val="tx1"/>
                </a:solidFill>
                <a:latin typeface="Times New Roman" panose="02020603050405020304" pitchFamily="18" charset="0"/>
              </a:defRPr>
            </a:lvl1pPr>
            <a:lvl2pPr marL="673781" indent="-259147">
              <a:defRPr sz="4535">
                <a:solidFill>
                  <a:schemeClr val="tx1"/>
                </a:solidFill>
                <a:latin typeface="Times New Roman" panose="02020603050405020304" pitchFamily="18" charset="0"/>
              </a:defRPr>
            </a:lvl2pPr>
            <a:lvl3pPr marL="1036587" indent="-207317">
              <a:defRPr sz="4535">
                <a:solidFill>
                  <a:schemeClr val="tx1"/>
                </a:solidFill>
                <a:latin typeface="Times New Roman" panose="02020603050405020304" pitchFamily="18" charset="0"/>
              </a:defRPr>
            </a:lvl3pPr>
            <a:lvl4pPr marL="1451221" indent="-207317">
              <a:defRPr sz="4535">
                <a:solidFill>
                  <a:schemeClr val="tx1"/>
                </a:solidFill>
                <a:latin typeface="Times New Roman" panose="02020603050405020304" pitchFamily="18" charset="0"/>
              </a:defRPr>
            </a:lvl4pPr>
            <a:lvl5pPr marL="1865856" indent="-207317">
              <a:defRPr sz="4535">
                <a:solidFill>
                  <a:schemeClr val="tx1"/>
                </a:solidFill>
                <a:latin typeface="Times New Roman" panose="02020603050405020304" pitchFamily="18" charset="0"/>
              </a:defRPr>
            </a:lvl5pPr>
            <a:lvl6pPr marL="2280491" indent="-207317" eaLnBrk="0" fontAlgn="base" hangingPunct="0">
              <a:spcBef>
                <a:spcPct val="0"/>
              </a:spcBef>
              <a:spcAft>
                <a:spcPct val="0"/>
              </a:spcAft>
              <a:defRPr sz="4535">
                <a:solidFill>
                  <a:schemeClr val="tx1"/>
                </a:solidFill>
                <a:latin typeface="Times New Roman" panose="02020603050405020304" pitchFamily="18" charset="0"/>
              </a:defRPr>
            </a:lvl6pPr>
            <a:lvl7pPr marL="2695125" indent="-207317" eaLnBrk="0" fontAlgn="base" hangingPunct="0">
              <a:spcBef>
                <a:spcPct val="0"/>
              </a:spcBef>
              <a:spcAft>
                <a:spcPct val="0"/>
              </a:spcAft>
              <a:defRPr sz="4535">
                <a:solidFill>
                  <a:schemeClr val="tx1"/>
                </a:solidFill>
                <a:latin typeface="Times New Roman" panose="02020603050405020304" pitchFamily="18" charset="0"/>
              </a:defRPr>
            </a:lvl7pPr>
            <a:lvl8pPr marL="3109760" indent="-207317" eaLnBrk="0" fontAlgn="base" hangingPunct="0">
              <a:spcBef>
                <a:spcPct val="0"/>
              </a:spcBef>
              <a:spcAft>
                <a:spcPct val="0"/>
              </a:spcAft>
              <a:defRPr sz="4535">
                <a:solidFill>
                  <a:schemeClr val="tx1"/>
                </a:solidFill>
                <a:latin typeface="Times New Roman" panose="02020603050405020304" pitchFamily="18" charset="0"/>
              </a:defRPr>
            </a:lvl8pPr>
            <a:lvl9pPr marL="3524395" indent="-207317" eaLnBrk="0" fontAlgn="base" hangingPunct="0">
              <a:spcBef>
                <a:spcPct val="0"/>
              </a:spcBef>
              <a:spcAft>
                <a:spcPct val="0"/>
              </a:spcAft>
              <a:defRPr sz="4535">
                <a:solidFill>
                  <a:schemeClr val="tx1"/>
                </a:solidFill>
                <a:latin typeface="Times New Roman" panose="02020603050405020304" pitchFamily="18" charset="0"/>
              </a:defRPr>
            </a:lvl9pPr>
          </a:lstStyle>
          <a:p>
            <a:fld id="{6CA92361-68FB-473B-B3BD-443AA86041AA}" type="slidenum">
              <a:rPr lang="en-GB" altLang="en-US" sz="1451">
                <a:latin typeface="Arial" panose="020B0604020202020204" pitchFamily="34" charset="0"/>
              </a:rPr>
              <a:pPr/>
              <a:t>18</a:t>
            </a:fld>
            <a:endParaRPr lang="en-GB" altLang="en-US" sz="1451">
              <a:latin typeface="Arial" panose="020B0604020202020204" pitchFamily="34" charset="0"/>
            </a:endParaRPr>
          </a:p>
        </p:txBody>
      </p:sp>
      <p:sp>
        <p:nvSpPr>
          <p:cNvPr id="4" name="Title 1">
            <a:extLst>
              <a:ext uri="{FF2B5EF4-FFF2-40B4-BE49-F238E27FC236}">
                <a16:creationId xmlns:a16="http://schemas.microsoft.com/office/drawing/2014/main" id="{918864B0-3A36-48B6-9779-4695C9737A76}"/>
              </a:ext>
            </a:extLst>
          </p:cNvPr>
          <p:cNvSpPr txBox="1">
            <a:spLocks/>
          </p:cNvSpPr>
          <p:nvPr/>
        </p:nvSpPr>
        <p:spPr bwMode="auto">
          <a:xfrm>
            <a:off x="359943" y="85128"/>
            <a:ext cx="11610332" cy="114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00" tIns="47300" rIns="94600" bIns="47300" anchor="ctr"/>
          <a:lstStyle>
            <a:lvl1pPr algn="ctr" defTabSz="1042988" rtl="0" eaLnBrk="0" fontAlgn="base" hangingPunct="0">
              <a:spcBef>
                <a:spcPct val="0"/>
              </a:spcBef>
              <a:spcAft>
                <a:spcPct val="0"/>
              </a:spcAft>
              <a:defRPr sz="4800" b="1">
                <a:solidFill>
                  <a:schemeClr val="tx2"/>
                </a:solidFill>
                <a:latin typeface="+mj-lt"/>
                <a:ea typeface="+mj-ea"/>
                <a:cs typeface="+mj-cs"/>
              </a:defRPr>
            </a:lvl1pPr>
            <a:lvl2pPr algn="ctr" defTabSz="1042988" rtl="0" eaLnBrk="0" fontAlgn="base" hangingPunct="0">
              <a:spcBef>
                <a:spcPct val="0"/>
              </a:spcBef>
              <a:spcAft>
                <a:spcPct val="0"/>
              </a:spcAft>
              <a:defRPr sz="4800" b="1">
                <a:solidFill>
                  <a:schemeClr val="tx2"/>
                </a:solidFill>
                <a:latin typeface="Tahoma" pitchFamily="34" charset="0"/>
              </a:defRPr>
            </a:lvl2pPr>
            <a:lvl3pPr algn="ctr" defTabSz="1042988" rtl="0" eaLnBrk="0" fontAlgn="base" hangingPunct="0">
              <a:spcBef>
                <a:spcPct val="0"/>
              </a:spcBef>
              <a:spcAft>
                <a:spcPct val="0"/>
              </a:spcAft>
              <a:defRPr sz="4800" b="1">
                <a:solidFill>
                  <a:schemeClr val="tx2"/>
                </a:solidFill>
                <a:latin typeface="Tahoma" pitchFamily="34" charset="0"/>
              </a:defRPr>
            </a:lvl3pPr>
            <a:lvl4pPr algn="ctr" defTabSz="1042988" rtl="0" eaLnBrk="0" fontAlgn="base" hangingPunct="0">
              <a:spcBef>
                <a:spcPct val="0"/>
              </a:spcBef>
              <a:spcAft>
                <a:spcPct val="0"/>
              </a:spcAft>
              <a:defRPr sz="4800" b="1">
                <a:solidFill>
                  <a:schemeClr val="tx2"/>
                </a:solidFill>
                <a:latin typeface="Tahoma" pitchFamily="34" charset="0"/>
              </a:defRPr>
            </a:lvl4pPr>
            <a:lvl5pPr algn="ctr" defTabSz="1042988" rtl="0" eaLnBrk="0" fontAlgn="base" hangingPunct="0">
              <a:spcBef>
                <a:spcPct val="0"/>
              </a:spcBef>
              <a:spcAft>
                <a:spcPct val="0"/>
              </a:spcAft>
              <a:defRPr sz="4800" b="1">
                <a:solidFill>
                  <a:schemeClr val="tx2"/>
                </a:solidFill>
                <a:latin typeface="Tahoma" pitchFamily="34" charset="0"/>
              </a:defRPr>
            </a:lvl5pPr>
            <a:lvl6pPr marL="457200" algn="ctr" defTabSz="1042988" rtl="0" fontAlgn="base">
              <a:spcBef>
                <a:spcPct val="0"/>
              </a:spcBef>
              <a:spcAft>
                <a:spcPct val="0"/>
              </a:spcAft>
              <a:defRPr sz="4800" b="1">
                <a:solidFill>
                  <a:schemeClr val="tx2"/>
                </a:solidFill>
                <a:latin typeface="Tahoma" pitchFamily="34" charset="0"/>
              </a:defRPr>
            </a:lvl6pPr>
            <a:lvl7pPr marL="914400" algn="ctr" defTabSz="1042988" rtl="0" fontAlgn="base">
              <a:spcBef>
                <a:spcPct val="0"/>
              </a:spcBef>
              <a:spcAft>
                <a:spcPct val="0"/>
              </a:spcAft>
              <a:defRPr sz="4800" b="1">
                <a:solidFill>
                  <a:schemeClr val="tx2"/>
                </a:solidFill>
                <a:latin typeface="Tahoma" pitchFamily="34" charset="0"/>
              </a:defRPr>
            </a:lvl7pPr>
            <a:lvl8pPr marL="1371600" algn="ctr" defTabSz="1042988" rtl="0" fontAlgn="base">
              <a:spcBef>
                <a:spcPct val="0"/>
              </a:spcBef>
              <a:spcAft>
                <a:spcPct val="0"/>
              </a:spcAft>
              <a:defRPr sz="4800" b="1">
                <a:solidFill>
                  <a:schemeClr val="tx2"/>
                </a:solidFill>
                <a:latin typeface="Tahoma" pitchFamily="34" charset="0"/>
              </a:defRPr>
            </a:lvl8pPr>
            <a:lvl9pPr marL="1828800" algn="ctr" defTabSz="1042988" rtl="0" fontAlgn="base">
              <a:spcBef>
                <a:spcPct val="0"/>
              </a:spcBef>
              <a:spcAft>
                <a:spcPct val="0"/>
              </a:spcAft>
              <a:defRPr sz="4800" b="1">
                <a:solidFill>
                  <a:schemeClr val="tx2"/>
                </a:solidFill>
                <a:latin typeface="Tahoma" pitchFamily="34" charset="0"/>
              </a:defRPr>
            </a:lvl9pPr>
          </a:lstStyle>
          <a:p>
            <a:pPr>
              <a:defRPr/>
            </a:pPr>
            <a:r>
              <a:rPr lang="en-US" sz="4353" kern="0" dirty="0"/>
              <a:t>Step 3: Apply test sets</a:t>
            </a:r>
          </a:p>
        </p:txBody>
      </p:sp>
      <p:graphicFrame>
        <p:nvGraphicFramePr>
          <p:cNvPr id="5" name="Table 4">
            <a:extLst>
              <a:ext uri="{FF2B5EF4-FFF2-40B4-BE49-F238E27FC236}">
                <a16:creationId xmlns:a16="http://schemas.microsoft.com/office/drawing/2014/main" id="{C0E1266D-9839-4AD7-AE32-B81F8C9B7422}"/>
              </a:ext>
            </a:extLst>
          </p:cNvPr>
          <p:cNvGraphicFramePr>
            <a:graphicFrameLocks noGrp="1"/>
          </p:cNvGraphicFramePr>
          <p:nvPr/>
        </p:nvGraphicFramePr>
        <p:xfrm>
          <a:off x="359944" y="3108651"/>
          <a:ext cx="4048644" cy="1658620"/>
        </p:xfrm>
        <a:graphic>
          <a:graphicData uri="http://schemas.openxmlformats.org/drawingml/2006/table">
            <a:tbl>
              <a:tblPr/>
              <a:tblGrid>
                <a:gridCol w="1012161">
                  <a:extLst>
                    <a:ext uri="{9D8B030D-6E8A-4147-A177-3AD203B41FA5}">
                      <a16:colId xmlns:a16="http://schemas.microsoft.com/office/drawing/2014/main" val="20000"/>
                    </a:ext>
                  </a:extLst>
                </a:gridCol>
                <a:gridCol w="1012161">
                  <a:extLst>
                    <a:ext uri="{9D8B030D-6E8A-4147-A177-3AD203B41FA5}">
                      <a16:colId xmlns:a16="http://schemas.microsoft.com/office/drawing/2014/main" val="20001"/>
                    </a:ext>
                  </a:extLst>
                </a:gridCol>
                <a:gridCol w="1012161">
                  <a:extLst>
                    <a:ext uri="{9D8B030D-6E8A-4147-A177-3AD203B41FA5}">
                      <a16:colId xmlns:a16="http://schemas.microsoft.com/office/drawing/2014/main" val="20002"/>
                    </a:ext>
                  </a:extLst>
                </a:gridCol>
                <a:gridCol w="1012161">
                  <a:extLst>
                    <a:ext uri="{9D8B030D-6E8A-4147-A177-3AD203B41FA5}">
                      <a16:colId xmlns:a16="http://schemas.microsoft.com/office/drawing/2014/main" val="20003"/>
                    </a:ext>
                  </a:extLst>
                </a:gridCol>
              </a:tblGrid>
              <a:tr h="331724">
                <a:tc>
                  <a:txBody>
                    <a:bodyPr/>
                    <a:lstStyle/>
                    <a:p>
                      <a:pPr fontAlgn="ctr"/>
                      <a:r>
                        <a:rPr lang="en-US" sz="1600" dirty="0">
                          <a:effectLst/>
                        </a:rPr>
                        <a:t>Objects</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X</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Y</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Z</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724">
                <a:tc>
                  <a:txBody>
                    <a:bodyPr/>
                    <a:lstStyle/>
                    <a:p>
                      <a:pPr fontAlgn="ctr"/>
                      <a:r>
                        <a:rPr lang="en-US" sz="1600">
                          <a:effectLst/>
                        </a:rPr>
                        <a:t>OB-1</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4</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effectLst/>
                        </a:rPr>
                        <a:t>1</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724">
                <a:tc>
                  <a:txBody>
                    <a:bodyPr/>
                    <a:lstStyle/>
                    <a:p>
                      <a:pPr fontAlgn="ctr"/>
                      <a:r>
                        <a:rPr lang="en-US" sz="1600">
                          <a:effectLst/>
                        </a:rPr>
                        <a:t>OB-2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724">
                <a:tc>
                  <a:txBody>
                    <a:bodyPr/>
                    <a:lstStyle/>
                    <a:p>
                      <a:pPr fontAlgn="ctr"/>
                      <a:r>
                        <a:rPr lang="en-US" sz="1600">
                          <a:effectLst/>
                        </a:rPr>
                        <a:t>OB-3</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a:effectLst/>
                        </a:rPr>
                        <a:t>1</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724">
                <a:tc>
                  <a:txBody>
                    <a:bodyPr/>
                    <a:lstStyle/>
                    <a:p>
                      <a:pPr fontAlgn="ctr"/>
                      <a:r>
                        <a:rPr lang="en-US" sz="1600">
                          <a:effectLst/>
                        </a:rPr>
                        <a:t>OB-4</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effectLst/>
                        </a:rPr>
                        <a:t>2</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effectLst/>
                        </a:rPr>
                        <a:t>1</a:t>
                      </a:r>
                    </a:p>
                  </a:txBody>
                  <a:tcPr marL="82926" marR="82926" marT="41465" marB="41465"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2804" name="TextBox 5">
            <a:extLst>
              <a:ext uri="{FF2B5EF4-FFF2-40B4-BE49-F238E27FC236}">
                <a16:creationId xmlns:a16="http://schemas.microsoft.com/office/drawing/2014/main" id="{8337B4E0-7A19-49F3-971C-3FD163AD235C}"/>
              </a:ext>
            </a:extLst>
          </p:cNvPr>
          <p:cNvSpPr txBox="1">
            <a:spLocks noChangeArrowheads="1"/>
          </p:cNvSpPr>
          <p:nvPr/>
        </p:nvSpPr>
        <p:spPr bwMode="auto">
          <a:xfrm>
            <a:off x="498162" y="1369405"/>
            <a:ext cx="2261645" cy="790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US" altLang="en-US" sz="4535">
                <a:solidFill>
                  <a:srgbClr val="FF0000"/>
                </a:solidFill>
              </a:rPr>
              <a:t>Test Sets</a:t>
            </a:r>
          </a:p>
        </p:txBody>
      </p:sp>
      <p:graphicFrame>
        <p:nvGraphicFramePr>
          <p:cNvPr id="7" name="Table 6">
            <a:extLst>
              <a:ext uri="{FF2B5EF4-FFF2-40B4-BE49-F238E27FC236}">
                <a16:creationId xmlns:a16="http://schemas.microsoft.com/office/drawing/2014/main" id="{2D23704D-2F31-4969-9E04-FCC52D307C52}"/>
              </a:ext>
            </a:extLst>
          </p:cNvPr>
          <p:cNvGraphicFramePr>
            <a:graphicFrameLocks noGrp="1"/>
          </p:cNvGraphicFramePr>
          <p:nvPr/>
        </p:nvGraphicFramePr>
        <p:xfrm>
          <a:off x="7409074" y="2083533"/>
          <a:ext cx="2963053" cy="1326396"/>
        </p:xfrm>
        <a:graphic>
          <a:graphicData uri="http://schemas.openxmlformats.org/drawingml/2006/table">
            <a:tbl>
              <a:tblPr/>
              <a:tblGrid>
                <a:gridCol w="2963053">
                  <a:extLst>
                    <a:ext uri="{9D8B030D-6E8A-4147-A177-3AD203B41FA5}">
                      <a16:colId xmlns:a16="http://schemas.microsoft.com/office/drawing/2014/main" val="20000"/>
                    </a:ext>
                  </a:extLst>
                </a:gridCol>
              </a:tblGrid>
              <a:tr h="331599">
                <a:tc>
                  <a:txBody>
                    <a:bodyPr/>
                    <a:lstStyle/>
                    <a:p>
                      <a:pPr fontAlgn="ctr"/>
                      <a:r>
                        <a:rPr lang="en-US" sz="1600" dirty="0">
                          <a:effectLst/>
                        </a:rPr>
                        <a:t>Cluster 1</a:t>
                      </a:r>
                    </a:p>
                  </a:txBody>
                  <a:tcPr marL="82921" marR="82921"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599">
                <a:tc>
                  <a:txBody>
                    <a:bodyPr/>
                    <a:lstStyle/>
                    <a:p>
                      <a:pPr fontAlgn="ctr"/>
                      <a:r>
                        <a:rPr lang="en-US" sz="1600" dirty="0">
                          <a:effectLst/>
                        </a:rPr>
                        <a:t>OB-2</a:t>
                      </a:r>
                    </a:p>
                  </a:txBody>
                  <a:tcPr marL="82921" marR="82921"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599">
                <a:tc>
                  <a:txBody>
                    <a:bodyPr/>
                    <a:lstStyle/>
                    <a:p>
                      <a:pPr fontAlgn="ctr"/>
                      <a:r>
                        <a:rPr lang="en-US" sz="1600">
                          <a:effectLst/>
                        </a:rPr>
                        <a:t>OB-3</a:t>
                      </a:r>
                    </a:p>
                  </a:txBody>
                  <a:tcPr marL="82921" marR="82921"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599">
                <a:tc>
                  <a:txBody>
                    <a:bodyPr/>
                    <a:lstStyle/>
                    <a:p>
                      <a:pPr fontAlgn="ctr"/>
                      <a:r>
                        <a:rPr lang="en-US" sz="1600" dirty="0">
                          <a:effectLst/>
                        </a:rPr>
                        <a:t>OB-4</a:t>
                      </a:r>
                    </a:p>
                  </a:txBody>
                  <a:tcPr marL="82921" marR="82921" marT="41403" marB="41403"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bl>
          </a:graphicData>
        </a:graphic>
      </p:graphicFrame>
      <p:graphicFrame>
        <p:nvGraphicFramePr>
          <p:cNvPr id="10" name="Table 9">
            <a:extLst>
              <a:ext uri="{FF2B5EF4-FFF2-40B4-BE49-F238E27FC236}">
                <a16:creationId xmlns:a16="http://schemas.microsoft.com/office/drawing/2014/main" id="{8970B063-5E81-4A2A-8BCF-6D171E4F67E3}"/>
              </a:ext>
            </a:extLst>
          </p:cNvPr>
          <p:cNvGraphicFramePr>
            <a:graphicFrameLocks noGrp="1"/>
          </p:cNvGraphicFramePr>
          <p:nvPr/>
        </p:nvGraphicFramePr>
        <p:xfrm>
          <a:off x="4402827" y="2391644"/>
          <a:ext cx="2115028" cy="2405861"/>
        </p:xfrm>
        <a:graphic>
          <a:graphicData uri="http://schemas.openxmlformats.org/drawingml/2006/table">
            <a:tbl>
              <a:tblPr/>
              <a:tblGrid>
                <a:gridCol w="1057514">
                  <a:extLst>
                    <a:ext uri="{9D8B030D-6E8A-4147-A177-3AD203B41FA5}">
                      <a16:colId xmlns:a16="http://schemas.microsoft.com/office/drawing/2014/main" val="20000"/>
                    </a:ext>
                  </a:extLst>
                </a:gridCol>
                <a:gridCol w="1057514">
                  <a:extLst>
                    <a:ext uri="{9D8B030D-6E8A-4147-A177-3AD203B41FA5}">
                      <a16:colId xmlns:a16="http://schemas.microsoft.com/office/drawing/2014/main" val="20001"/>
                    </a:ext>
                  </a:extLst>
                </a:gridCol>
              </a:tblGrid>
              <a:tr h="1078489">
                <a:tc>
                  <a:txBody>
                    <a:bodyPr/>
                    <a:lstStyle/>
                    <a:p>
                      <a:pPr fontAlgn="ctr"/>
                      <a:r>
                        <a:rPr lang="en-US" sz="1600" dirty="0">
                          <a:solidFill>
                            <a:srgbClr val="FF0000"/>
                          </a:solidFill>
                          <a:effectLst/>
                        </a:rPr>
                        <a:t>Distance from C1(1.4,1.2,1.6)</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a:solidFill>
                            <a:srgbClr val="FF0000"/>
                          </a:solidFill>
                          <a:effectLst/>
                        </a:rPr>
                        <a:t>Distance from C2(1.33, 4, 1.66)</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1843">
                <a:tc>
                  <a:txBody>
                    <a:bodyPr/>
                    <a:lstStyle/>
                    <a:p>
                      <a:pPr fontAlgn="ctr"/>
                      <a:r>
                        <a:rPr lang="en-US" sz="1600" dirty="0">
                          <a:solidFill>
                            <a:srgbClr val="FF0000"/>
                          </a:solidFill>
                          <a:effectLst/>
                        </a:rPr>
                        <a:t>4</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rgbClr val="FF0000"/>
                          </a:solidFill>
                          <a:effectLst/>
                        </a:rPr>
                        <a:t>0.73</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r h="33184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dirty="0">
                          <a:solidFill>
                            <a:srgbClr val="FF0000"/>
                          </a:solidFill>
                          <a:effectLst/>
                        </a:rPr>
                        <a:t>2.4</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rgbClr val="FF0000"/>
                          </a:solidFill>
                          <a:effectLst/>
                        </a:rPr>
                        <a:t>3.01</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1843">
                <a:tc>
                  <a:txBody>
                    <a:bodyPr/>
                    <a:lstStyle/>
                    <a:p>
                      <a:pPr fontAlgn="ctr"/>
                      <a:r>
                        <a:rPr lang="en-US" sz="1600" dirty="0">
                          <a:solidFill>
                            <a:srgbClr val="FF0000"/>
                          </a:solidFill>
                          <a:effectLst/>
                        </a:rPr>
                        <a:t>1.6</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tc>
                  <a:txBody>
                    <a:bodyPr/>
                    <a:lstStyle/>
                    <a:p>
                      <a:pPr fontAlgn="ctr"/>
                      <a:r>
                        <a:rPr lang="en-US" sz="1600" dirty="0">
                          <a:solidFill>
                            <a:srgbClr val="FF0000"/>
                          </a:solidFill>
                          <a:effectLst/>
                        </a:rPr>
                        <a:t>2.99</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3"/>
                  </a:ext>
                </a:extLst>
              </a:tr>
              <a:tr h="331843">
                <a:tc>
                  <a:txBody>
                    <a:bodyPr/>
                    <a:lstStyle/>
                    <a:p>
                      <a:pPr fontAlgn="ctr"/>
                      <a:r>
                        <a:rPr lang="en-US" sz="1600" dirty="0">
                          <a:solidFill>
                            <a:srgbClr val="FF0000"/>
                          </a:solidFill>
                          <a:effectLst/>
                        </a:rPr>
                        <a:t>1.4</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tc>
                  <a:txBody>
                    <a:bodyPr/>
                    <a:lstStyle/>
                    <a:p>
                      <a:pPr fontAlgn="ctr"/>
                      <a:r>
                        <a:rPr lang="en-US" sz="1600" dirty="0">
                          <a:solidFill>
                            <a:srgbClr val="FF0000"/>
                          </a:solidFill>
                          <a:effectLst/>
                        </a:rPr>
                        <a:t>3.33</a:t>
                      </a:r>
                    </a:p>
                  </a:txBody>
                  <a:tcPr marL="82978" marR="82978" marT="41480" marB="41480"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11" name="Rectangle 10">
            <a:extLst>
              <a:ext uri="{FF2B5EF4-FFF2-40B4-BE49-F238E27FC236}">
                <a16:creationId xmlns:a16="http://schemas.microsoft.com/office/drawing/2014/main" id="{D234525B-3506-4127-8B29-430849C87519}"/>
              </a:ext>
            </a:extLst>
          </p:cNvPr>
          <p:cNvSpPr/>
          <p:nvPr/>
        </p:nvSpPr>
        <p:spPr>
          <a:xfrm>
            <a:off x="517490" y="5359794"/>
            <a:ext cx="7178710" cy="873829"/>
          </a:xfrm>
          <a:prstGeom prst="rect">
            <a:avLst/>
          </a:prstGeom>
        </p:spPr>
        <p:txBody>
          <a:bodyPr wrap="square">
            <a:spAutoFit/>
          </a:bodyPr>
          <a:lstStyle/>
          <a:p>
            <a:pPr>
              <a:defRPr/>
            </a:pPr>
            <a:r>
              <a:rPr lang="en-US" sz="2539" kern="0" dirty="0">
                <a:solidFill>
                  <a:srgbClr val="000000"/>
                </a:solidFill>
                <a:latin typeface="Tahoma"/>
              </a:rPr>
              <a:t>d=|x2–x1|+|y2–y1|+|z2–z1| (</a:t>
            </a:r>
            <a:r>
              <a:rPr lang="en-US" sz="2539" kern="0" dirty="0" err="1">
                <a:solidFill>
                  <a:srgbClr val="000000"/>
                </a:solidFill>
                <a:latin typeface="Tahoma"/>
              </a:rPr>
              <a:t>Manhathan</a:t>
            </a:r>
            <a:r>
              <a:rPr lang="en-US" sz="2539" kern="0" dirty="0">
                <a:solidFill>
                  <a:srgbClr val="000000"/>
                </a:solidFill>
                <a:latin typeface="Tahoma"/>
              </a:rPr>
              <a:t> Distance)</a:t>
            </a:r>
            <a:endParaRPr lang="en-US" sz="1632" dirty="0"/>
          </a:p>
        </p:txBody>
      </p:sp>
      <p:graphicFrame>
        <p:nvGraphicFramePr>
          <p:cNvPr id="12" name="Table 11">
            <a:extLst>
              <a:ext uri="{FF2B5EF4-FFF2-40B4-BE49-F238E27FC236}">
                <a16:creationId xmlns:a16="http://schemas.microsoft.com/office/drawing/2014/main" id="{573DEF79-A916-4911-85F9-FC4211A59FF6}"/>
              </a:ext>
            </a:extLst>
          </p:cNvPr>
          <p:cNvGraphicFramePr>
            <a:graphicFrameLocks noGrp="1"/>
          </p:cNvGraphicFramePr>
          <p:nvPr/>
        </p:nvGraphicFramePr>
        <p:xfrm>
          <a:off x="7547292" y="5132973"/>
          <a:ext cx="3654145" cy="663736"/>
        </p:xfrm>
        <a:graphic>
          <a:graphicData uri="http://schemas.openxmlformats.org/drawingml/2006/table">
            <a:tbl>
              <a:tblPr/>
              <a:tblGrid>
                <a:gridCol w="3654145">
                  <a:extLst>
                    <a:ext uri="{9D8B030D-6E8A-4147-A177-3AD203B41FA5}">
                      <a16:colId xmlns:a16="http://schemas.microsoft.com/office/drawing/2014/main" val="20000"/>
                    </a:ext>
                  </a:extLst>
                </a:gridCol>
              </a:tblGrid>
              <a:tr h="331868">
                <a:tc>
                  <a:txBody>
                    <a:bodyPr/>
                    <a:lstStyle/>
                    <a:p>
                      <a:pPr fontAlgn="ctr"/>
                      <a:r>
                        <a:rPr lang="en-US" sz="1600" dirty="0">
                          <a:effectLst/>
                        </a:rPr>
                        <a:t>Cluster 2</a:t>
                      </a:r>
                    </a:p>
                  </a:txBody>
                  <a:tcPr marL="82923" marR="82923"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tcPr>
                </a:tc>
                <a:extLst>
                  <a:ext uri="{0D108BD9-81ED-4DB2-BD59-A6C34878D82A}">
                    <a16:rowId xmlns:a16="http://schemas.microsoft.com/office/drawing/2014/main" val="10000"/>
                  </a:ext>
                </a:extLst>
              </a:tr>
              <a:tr h="331868">
                <a:tc>
                  <a:txBody>
                    <a:bodyPr/>
                    <a:lstStyle/>
                    <a:p>
                      <a:pPr fontAlgn="ctr"/>
                      <a:r>
                        <a:rPr lang="en-US" sz="1600" dirty="0">
                          <a:effectLst/>
                        </a:rPr>
                        <a:t>OB-1</a:t>
                      </a:r>
                    </a:p>
                  </a:txBody>
                  <a:tcPr marL="82923" marR="82923" marT="41484" marB="41484" anchor="ctr">
                    <a:lnL w="7620" cap="flat" cmpd="sng" algn="ctr">
                      <a:solidFill>
                        <a:srgbClr val="E3E7E8"/>
                      </a:solidFill>
                      <a:prstDash val="solid"/>
                      <a:round/>
                      <a:headEnd type="none" w="med" len="med"/>
                      <a:tailEnd type="none" w="med" len="med"/>
                    </a:lnL>
                    <a:lnR w="7620" cap="flat" cmpd="sng" algn="ctr">
                      <a:solidFill>
                        <a:srgbClr val="E3E7E8"/>
                      </a:solidFill>
                      <a:prstDash val="solid"/>
                      <a:round/>
                      <a:headEnd type="none" w="med" len="med"/>
                      <a:tailEnd type="none" w="med" len="med"/>
                    </a:lnR>
                    <a:lnT w="7620" cap="flat" cmpd="sng" algn="ctr">
                      <a:solidFill>
                        <a:srgbClr val="E3E7E8"/>
                      </a:solidFill>
                      <a:prstDash val="solid"/>
                      <a:round/>
                      <a:headEnd type="none" w="med" len="med"/>
                      <a:tailEnd type="none" w="med" len="med"/>
                    </a:lnT>
                    <a:lnB w="7620"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0001"/>
                  </a:ext>
                </a:extLst>
              </a:tr>
            </a:tbl>
          </a:graphicData>
        </a:graphic>
      </p:graphicFrame>
      <p:sp>
        <p:nvSpPr>
          <p:cNvPr id="2" name="Footer Placeholder 1">
            <a:extLst>
              <a:ext uri="{FF2B5EF4-FFF2-40B4-BE49-F238E27FC236}">
                <a16:creationId xmlns:a16="http://schemas.microsoft.com/office/drawing/2014/main" id="{2083CE49-5734-4FDA-951C-20140A84570D}"/>
              </a:ext>
            </a:extLst>
          </p:cNvPr>
          <p:cNvSpPr>
            <a:spLocks noGrp="1"/>
          </p:cNvSpPr>
          <p:nvPr>
            <p:ph type="ftr" sz="quarter" idx="11"/>
          </p:nvPr>
        </p:nvSpPr>
        <p:spPr/>
        <p:txBody>
          <a:bodyPr/>
          <a:lstStyle/>
          <a:p>
            <a:r>
              <a:rPr lang="en-US"/>
              <a:t>Kmeans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BB3C28B3-24F3-4B3E-937F-CC3A07E285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535">
                <a:solidFill>
                  <a:schemeClr val="tx1"/>
                </a:solidFill>
                <a:latin typeface="Times New Roman" panose="02020603050405020304" pitchFamily="18" charset="0"/>
              </a:defRPr>
            </a:lvl1pPr>
            <a:lvl2pPr marL="673781" indent="-259147">
              <a:defRPr sz="4535">
                <a:solidFill>
                  <a:schemeClr val="tx1"/>
                </a:solidFill>
                <a:latin typeface="Times New Roman" panose="02020603050405020304" pitchFamily="18" charset="0"/>
              </a:defRPr>
            </a:lvl2pPr>
            <a:lvl3pPr marL="1036587" indent="-207317">
              <a:defRPr sz="4535">
                <a:solidFill>
                  <a:schemeClr val="tx1"/>
                </a:solidFill>
                <a:latin typeface="Times New Roman" panose="02020603050405020304" pitchFamily="18" charset="0"/>
              </a:defRPr>
            </a:lvl3pPr>
            <a:lvl4pPr marL="1451221" indent="-207317">
              <a:defRPr sz="4535">
                <a:solidFill>
                  <a:schemeClr val="tx1"/>
                </a:solidFill>
                <a:latin typeface="Times New Roman" panose="02020603050405020304" pitchFamily="18" charset="0"/>
              </a:defRPr>
            </a:lvl4pPr>
            <a:lvl5pPr marL="1865856" indent="-207317">
              <a:defRPr sz="4535">
                <a:solidFill>
                  <a:schemeClr val="tx1"/>
                </a:solidFill>
                <a:latin typeface="Times New Roman" panose="02020603050405020304" pitchFamily="18" charset="0"/>
              </a:defRPr>
            </a:lvl5pPr>
            <a:lvl6pPr marL="2280491" indent="-207317" eaLnBrk="0" fontAlgn="base" hangingPunct="0">
              <a:spcBef>
                <a:spcPct val="0"/>
              </a:spcBef>
              <a:spcAft>
                <a:spcPct val="0"/>
              </a:spcAft>
              <a:defRPr sz="4535">
                <a:solidFill>
                  <a:schemeClr val="tx1"/>
                </a:solidFill>
                <a:latin typeface="Times New Roman" panose="02020603050405020304" pitchFamily="18" charset="0"/>
              </a:defRPr>
            </a:lvl6pPr>
            <a:lvl7pPr marL="2695125" indent="-207317" eaLnBrk="0" fontAlgn="base" hangingPunct="0">
              <a:spcBef>
                <a:spcPct val="0"/>
              </a:spcBef>
              <a:spcAft>
                <a:spcPct val="0"/>
              </a:spcAft>
              <a:defRPr sz="4535">
                <a:solidFill>
                  <a:schemeClr val="tx1"/>
                </a:solidFill>
                <a:latin typeface="Times New Roman" panose="02020603050405020304" pitchFamily="18" charset="0"/>
              </a:defRPr>
            </a:lvl7pPr>
            <a:lvl8pPr marL="3109760" indent="-207317" eaLnBrk="0" fontAlgn="base" hangingPunct="0">
              <a:spcBef>
                <a:spcPct val="0"/>
              </a:spcBef>
              <a:spcAft>
                <a:spcPct val="0"/>
              </a:spcAft>
              <a:defRPr sz="4535">
                <a:solidFill>
                  <a:schemeClr val="tx1"/>
                </a:solidFill>
                <a:latin typeface="Times New Roman" panose="02020603050405020304" pitchFamily="18" charset="0"/>
              </a:defRPr>
            </a:lvl8pPr>
            <a:lvl9pPr marL="3524395" indent="-207317" eaLnBrk="0" fontAlgn="base" hangingPunct="0">
              <a:spcBef>
                <a:spcPct val="0"/>
              </a:spcBef>
              <a:spcAft>
                <a:spcPct val="0"/>
              </a:spcAft>
              <a:defRPr sz="4535">
                <a:solidFill>
                  <a:schemeClr val="tx1"/>
                </a:solidFill>
                <a:latin typeface="Times New Roman" panose="02020603050405020304" pitchFamily="18" charset="0"/>
              </a:defRPr>
            </a:lvl9pPr>
          </a:lstStyle>
          <a:p>
            <a:fld id="{4B8E1793-1053-4F8B-98F9-552A85FE3A1F}" type="slidenum">
              <a:rPr lang="en-GB" altLang="en-US" sz="1451">
                <a:latin typeface="Arial" panose="020B0604020202020204" pitchFamily="34" charset="0"/>
              </a:rPr>
              <a:pPr/>
              <a:t>19</a:t>
            </a:fld>
            <a:endParaRPr lang="en-GB" altLang="en-US" sz="1451">
              <a:latin typeface="Arial" panose="020B0604020202020204" pitchFamily="34" charset="0"/>
            </a:endParaRPr>
          </a:p>
        </p:txBody>
      </p:sp>
      <p:sp>
        <p:nvSpPr>
          <p:cNvPr id="3" name="Title 1">
            <a:extLst>
              <a:ext uri="{FF2B5EF4-FFF2-40B4-BE49-F238E27FC236}">
                <a16:creationId xmlns:a16="http://schemas.microsoft.com/office/drawing/2014/main" id="{D46F77C5-9499-4F48-91E7-78F5BFB2B89A}"/>
              </a:ext>
            </a:extLst>
          </p:cNvPr>
          <p:cNvSpPr txBox="1">
            <a:spLocks/>
          </p:cNvSpPr>
          <p:nvPr/>
        </p:nvSpPr>
        <p:spPr bwMode="auto">
          <a:xfrm>
            <a:off x="98111" y="0"/>
            <a:ext cx="11610332" cy="114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00" tIns="47300" rIns="94600" bIns="47300" anchor="ctr"/>
          <a:lstStyle>
            <a:lvl1pPr algn="ctr" defTabSz="1042988" rtl="0" eaLnBrk="0" fontAlgn="base" hangingPunct="0">
              <a:spcBef>
                <a:spcPct val="0"/>
              </a:spcBef>
              <a:spcAft>
                <a:spcPct val="0"/>
              </a:spcAft>
              <a:defRPr sz="4800" b="1">
                <a:solidFill>
                  <a:schemeClr val="tx2"/>
                </a:solidFill>
                <a:latin typeface="+mj-lt"/>
                <a:ea typeface="+mj-ea"/>
                <a:cs typeface="+mj-cs"/>
              </a:defRPr>
            </a:lvl1pPr>
            <a:lvl2pPr algn="ctr" defTabSz="1042988" rtl="0" eaLnBrk="0" fontAlgn="base" hangingPunct="0">
              <a:spcBef>
                <a:spcPct val="0"/>
              </a:spcBef>
              <a:spcAft>
                <a:spcPct val="0"/>
              </a:spcAft>
              <a:defRPr sz="4800" b="1">
                <a:solidFill>
                  <a:schemeClr val="tx2"/>
                </a:solidFill>
                <a:latin typeface="Tahoma" pitchFamily="34" charset="0"/>
              </a:defRPr>
            </a:lvl2pPr>
            <a:lvl3pPr algn="ctr" defTabSz="1042988" rtl="0" eaLnBrk="0" fontAlgn="base" hangingPunct="0">
              <a:spcBef>
                <a:spcPct val="0"/>
              </a:spcBef>
              <a:spcAft>
                <a:spcPct val="0"/>
              </a:spcAft>
              <a:defRPr sz="4800" b="1">
                <a:solidFill>
                  <a:schemeClr val="tx2"/>
                </a:solidFill>
                <a:latin typeface="Tahoma" pitchFamily="34" charset="0"/>
              </a:defRPr>
            </a:lvl3pPr>
            <a:lvl4pPr algn="ctr" defTabSz="1042988" rtl="0" eaLnBrk="0" fontAlgn="base" hangingPunct="0">
              <a:spcBef>
                <a:spcPct val="0"/>
              </a:spcBef>
              <a:spcAft>
                <a:spcPct val="0"/>
              </a:spcAft>
              <a:defRPr sz="4800" b="1">
                <a:solidFill>
                  <a:schemeClr val="tx2"/>
                </a:solidFill>
                <a:latin typeface="Tahoma" pitchFamily="34" charset="0"/>
              </a:defRPr>
            </a:lvl4pPr>
            <a:lvl5pPr algn="ctr" defTabSz="1042988" rtl="0" eaLnBrk="0" fontAlgn="base" hangingPunct="0">
              <a:spcBef>
                <a:spcPct val="0"/>
              </a:spcBef>
              <a:spcAft>
                <a:spcPct val="0"/>
              </a:spcAft>
              <a:defRPr sz="4800" b="1">
                <a:solidFill>
                  <a:schemeClr val="tx2"/>
                </a:solidFill>
                <a:latin typeface="Tahoma" pitchFamily="34" charset="0"/>
              </a:defRPr>
            </a:lvl5pPr>
            <a:lvl6pPr marL="457200" algn="ctr" defTabSz="1042988" rtl="0" fontAlgn="base">
              <a:spcBef>
                <a:spcPct val="0"/>
              </a:spcBef>
              <a:spcAft>
                <a:spcPct val="0"/>
              </a:spcAft>
              <a:defRPr sz="4800" b="1">
                <a:solidFill>
                  <a:schemeClr val="tx2"/>
                </a:solidFill>
                <a:latin typeface="Tahoma" pitchFamily="34" charset="0"/>
              </a:defRPr>
            </a:lvl6pPr>
            <a:lvl7pPr marL="914400" algn="ctr" defTabSz="1042988" rtl="0" fontAlgn="base">
              <a:spcBef>
                <a:spcPct val="0"/>
              </a:spcBef>
              <a:spcAft>
                <a:spcPct val="0"/>
              </a:spcAft>
              <a:defRPr sz="4800" b="1">
                <a:solidFill>
                  <a:schemeClr val="tx2"/>
                </a:solidFill>
                <a:latin typeface="Tahoma" pitchFamily="34" charset="0"/>
              </a:defRPr>
            </a:lvl7pPr>
            <a:lvl8pPr marL="1371600" algn="ctr" defTabSz="1042988" rtl="0" fontAlgn="base">
              <a:spcBef>
                <a:spcPct val="0"/>
              </a:spcBef>
              <a:spcAft>
                <a:spcPct val="0"/>
              </a:spcAft>
              <a:defRPr sz="4800" b="1">
                <a:solidFill>
                  <a:schemeClr val="tx2"/>
                </a:solidFill>
                <a:latin typeface="Tahoma" pitchFamily="34" charset="0"/>
              </a:defRPr>
            </a:lvl8pPr>
            <a:lvl9pPr marL="1828800" algn="ctr" defTabSz="1042988" rtl="0" fontAlgn="base">
              <a:spcBef>
                <a:spcPct val="0"/>
              </a:spcBef>
              <a:spcAft>
                <a:spcPct val="0"/>
              </a:spcAft>
              <a:defRPr sz="4800" b="1">
                <a:solidFill>
                  <a:schemeClr val="tx2"/>
                </a:solidFill>
                <a:latin typeface="Tahoma" pitchFamily="34" charset="0"/>
              </a:defRPr>
            </a:lvl9pPr>
          </a:lstStyle>
          <a:p>
            <a:pPr>
              <a:defRPr/>
            </a:pPr>
            <a:r>
              <a:rPr lang="en-US" sz="4353" kern="0" dirty="0"/>
              <a:t>Step 4: Measuring performance</a:t>
            </a:r>
          </a:p>
        </p:txBody>
      </p:sp>
      <p:sp>
        <p:nvSpPr>
          <p:cNvPr id="33796" name="Rectangle 3">
            <a:extLst>
              <a:ext uri="{FF2B5EF4-FFF2-40B4-BE49-F238E27FC236}">
                <a16:creationId xmlns:a16="http://schemas.microsoft.com/office/drawing/2014/main" id="{88776865-5A34-46B7-90FE-85E30F3C7385}"/>
              </a:ext>
            </a:extLst>
          </p:cNvPr>
          <p:cNvSpPr>
            <a:spLocks noChangeArrowheads="1"/>
          </p:cNvSpPr>
          <p:nvPr/>
        </p:nvSpPr>
        <p:spPr bwMode="auto">
          <a:xfrm>
            <a:off x="515439" y="2253426"/>
            <a:ext cx="6096000" cy="9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lvl="1">
              <a:buFont typeface="Arial" panose="020B0604020202020204" pitchFamily="34" charset="0"/>
              <a:buChar char="•"/>
            </a:pPr>
            <a:r>
              <a:rPr lang="en-US" altLang="en-US" sz="1814">
                <a:solidFill>
                  <a:srgbClr val="FF0000"/>
                </a:solidFill>
                <a:latin typeface="Lora"/>
              </a:rPr>
              <a:t>Adjusted rand index</a:t>
            </a:r>
          </a:p>
          <a:p>
            <a:pPr>
              <a:buFont typeface="Arial" panose="020B0604020202020204" pitchFamily="34" charset="0"/>
              <a:buChar char="•"/>
            </a:pPr>
            <a:r>
              <a:rPr lang="en-US" altLang="en-US" sz="1814">
                <a:solidFill>
                  <a:srgbClr val="FF0000"/>
                </a:solidFill>
                <a:latin typeface="Lora"/>
              </a:rPr>
              <a:t>Mutual information based scoring</a:t>
            </a:r>
          </a:p>
          <a:p>
            <a:pPr>
              <a:buFont typeface="Arial" panose="020B0604020202020204" pitchFamily="34" charset="0"/>
              <a:buChar char="•"/>
            </a:pPr>
            <a:r>
              <a:rPr lang="en-US" altLang="en-US" sz="1814">
                <a:solidFill>
                  <a:srgbClr val="FF0000"/>
                </a:solidFill>
                <a:latin typeface="Lora"/>
              </a:rPr>
              <a:t>Homogeneity, completeness and v-measure</a:t>
            </a:r>
          </a:p>
        </p:txBody>
      </p:sp>
      <p:sp>
        <p:nvSpPr>
          <p:cNvPr id="2" name="Footer Placeholder 1">
            <a:extLst>
              <a:ext uri="{FF2B5EF4-FFF2-40B4-BE49-F238E27FC236}">
                <a16:creationId xmlns:a16="http://schemas.microsoft.com/office/drawing/2014/main" id="{AF2C42D6-ABB8-406E-894C-9F7DCE6CEED9}"/>
              </a:ext>
            </a:extLst>
          </p:cNvPr>
          <p:cNvSpPr>
            <a:spLocks noGrp="1"/>
          </p:cNvSpPr>
          <p:nvPr>
            <p:ph type="ftr" sz="quarter" idx="11"/>
          </p:nvPr>
        </p:nvSpPr>
        <p:spPr/>
        <p:txBody>
          <a:bodyPr/>
          <a:lstStyle/>
          <a:p>
            <a:r>
              <a:rPr lang="en-US"/>
              <a:t>Kmeans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4D9406B2-C9EF-41E0-AEF4-73C7569A119C}"/>
              </a:ext>
            </a:extLst>
          </p:cNvPr>
          <p:cNvSpPr>
            <a:spLocks noGrp="1" noChangeArrowheads="1"/>
          </p:cNvSpPr>
          <p:nvPr>
            <p:ph type="body" idx="1"/>
          </p:nvPr>
        </p:nvSpPr>
        <p:spPr>
          <a:xfrm>
            <a:off x="1673017" y="1173166"/>
            <a:ext cx="8915076" cy="5183184"/>
          </a:xfrm>
        </p:spPr>
        <p:txBody>
          <a:bodyPr/>
          <a:lstStyle/>
          <a:p>
            <a:pPr marL="483740" indent="-483740">
              <a:lnSpc>
                <a:spcPct val="110000"/>
              </a:lnSpc>
            </a:pPr>
            <a:r>
              <a:rPr lang="en-US" altLang="en-US" dirty="0"/>
              <a:t>Partitioning Clustering Approach</a:t>
            </a:r>
          </a:p>
          <a:p>
            <a:pPr marL="888298" lvl="1" indent="-414635">
              <a:lnSpc>
                <a:spcPct val="110000"/>
              </a:lnSpc>
            </a:pPr>
            <a:r>
              <a:rPr lang="en-US" altLang="en-US" dirty="0"/>
              <a:t>a typical clustering analysis approach via </a:t>
            </a:r>
            <a:r>
              <a:rPr lang="en-US" altLang="en-US" dirty="0">
                <a:solidFill>
                  <a:srgbClr val="FF0000"/>
                </a:solidFill>
              </a:rPr>
              <a:t>iteratively </a:t>
            </a:r>
            <a:r>
              <a:rPr lang="en-US" altLang="en-US" dirty="0"/>
              <a:t>partitioning training data set to learn a partition of the given data space</a:t>
            </a:r>
            <a:endParaRPr lang="en-US" altLang="en-US" dirty="0">
              <a:solidFill>
                <a:srgbClr val="FF0000"/>
              </a:solidFill>
            </a:endParaRPr>
          </a:p>
          <a:p>
            <a:pPr marL="888298" lvl="1" indent="-414635">
              <a:lnSpc>
                <a:spcPct val="110000"/>
              </a:lnSpc>
            </a:pPr>
            <a:r>
              <a:rPr lang="en-US" altLang="en-US" dirty="0"/>
              <a:t>learning a partition on a data set to produce several non-empty clusters (usually, the number of clusters given in advance)</a:t>
            </a:r>
          </a:p>
          <a:p>
            <a:pPr marL="888298" lvl="1" indent="-414635">
              <a:lnSpc>
                <a:spcPct val="110000"/>
              </a:lnSpc>
            </a:pPr>
            <a:r>
              <a:rPr lang="en-US" altLang="en-US" dirty="0"/>
              <a:t>in principle, optimal partition achieved via </a:t>
            </a:r>
            <a:r>
              <a:rPr lang="en-US" altLang="en-US" dirty="0" err="1">
                <a:solidFill>
                  <a:srgbClr val="FF0000"/>
                </a:solidFill>
              </a:rPr>
              <a:t>minimising</a:t>
            </a:r>
            <a:r>
              <a:rPr lang="en-US" altLang="en-US" dirty="0">
                <a:solidFill>
                  <a:srgbClr val="FF0000"/>
                </a:solidFill>
              </a:rPr>
              <a:t> the sum of squared distance to its “representative object” in each cluster</a:t>
            </a:r>
          </a:p>
          <a:p>
            <a:pPr marL="483740" indent="-483740">
              <a:lnSpc>
                <a:spcPct val="110000"/>
              </a:lnSpc>
            </a:pPr>
            <a:endParaRPr lang="en-US" altLang="en-US" sz="1814" dirty="0">
              <a:solidFill>
                <a:schemeClr val="accent2"/>
              </a:solidFill>
            </a:endParaRPr>
          </a:p>
        </p:txBody>
      </p:sp>
      <p:graphicFrame>
        <p:nvGraphicFramePr>
          <p:cNvPr id="6149" name="Object 4">
            <a:extLst>
              <a:ext uri="{FF2B5EF4-FFF2-40B4-BE49-F238E27FC236}">
                <a16:creationId xmlns:a16="http://schemas.microsoft.com/office/drawing/2014/main" id="{DD511B22-0FE1-4314-BE31-4BAF4D92B29C}"/>
              </a:ext>
            </a:extLst>
          </p:cNvPr>
          <p:cNvGraphicFramePr>
            <a:graphicFrameLocks noChangeAspect="1"/>
          </p:cNvGraphicFramePr>
          <p:nvPr/>
        </p:nvGraphicFramePr>
        <p:xfrm>
          <a:off x="5973620" y="5363336"/>
          <a:ext cx="3425220" cy="884021"/>
        </p:xfrm>
        <a:graphic>
          <a:graphicData uri="http://schemas.openxmlformats.org/presentationml/2006/ole">
            <mc:AlternateContent xmlns:mc="http://schemas.openxmlformats.org/markup-compatibility/2006">
              <mc:Choice xmlns:v="urn:schemas-microsoft-com:vml" Requires="v">
                <p:oleObj spid="_x0000_s5146" name="Equation" r:id="rId4" imgW="1600200" imgH="431800" progId="Equation.3">
                  <p:embed/>
                </p:oleObj>
              </mc:Choice>
              <mc:Fallback>
                <p:oleObj name="Equation" r:id="rId4" imgW="1600200" imgH="431800" progId="Equation.3">
                  <p:embed/>
                  <p:pic>
                    <p:nvPicPr>
                      <p:cNvPr id="6149" name="Object 4">
                        <a:extLst>
                          <a:ext uri="{FF2B5EF4-FFF2-40B4-BE49-F238E27FC236}">
                            <a16:creationId xmlns:a16="http://schemas.microsoft.com/office/drawing/2014/main" id="{DD511B22-0FE1-4314-BE31-4BAF4D92B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3620" y="5363336"/>
                        <a:ext cx="3425220" cy="8840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a:extLst>
              <a:ext uri="{FF2B5EF4-FFF2-40B4-BE49-F238E27FC236}">
                <a16:creationId xmlns:a16="http://schemas.microsoft.com/office/drawing/2014/main" id="{03F3F96C-2048-492D-A640-F652A19C4625}"/>
              </a:ext>
            </a:extLst>
          </p:cNvPr>
          <p:cNvGraphicFramePr>
            <a:graphicFrameLocks noChangeAspect="1"/>
          </p:cNvGraphicFramePr>
          <p:nvPr/>
        </p:nvGraphicFramePr>
        <p:xfrm>
          <a:off x="3852833" y="4464918"/>
          <a:ext cx="4625992" cy="776037"/>
        </p:xfrm>
        <a:graphic>
          <a:graphicData uri="http://schemas.openxmlformats.org/presentationml/2006/ole">
            <mc:AlternateContent xmlns:mc="http://schemas.openxmlformats.org/markup-compatibility/2006">
              <mc:Choice xmlns:v="urn:schemas-microsoft-com:vml" Requires="v">
                <p:oleObj spid="_x0000_s5147" name="Equation" r:id="rId6" imgW="1447172" imgH="253890" progId="Equation.3">
                  <p:embed/>
                </p:oleObj>
              </mc:Choice>
              <mc:Fallback>
                <p:oleObj name="Equation" r:id="rId6" imgW="1447172" imgH="253890" progId="Equation.3">
                  <p:embed/>
                  <p:pic>
                    <p:nvPicPr>
                      <p:cNvPr id="6150" name="Object 6">
                        <a:extLst>
                          <a:ext uri="{FF2B5EF4-FFF2-40B4-BE49-F238E27FC236}">
                            <a16:creationId xmlns:a16="http://schemas.microsoft.com/office/drawing/2014/main" id="{03F3F96C-2048-492D-A640-F652A19C4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2833" y="4464918"/>
                        <a:ext cx="4625992" cy="77603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EB8FC772-C766-40C7-B282-2B3FC1CF75F7}"/>
              </a:ext>
            </a:extLst>
          </p:cNvPr>
          <p:cNvSpPr txBox="1"/>
          <p:nvPr/>
        </p:nvSpPr>
        <p:spPr>
          <a:xfrm>
            <a:off x="2433217" y="5570664"/>
            <a:ext cx="3277564" cy="483081"/>
          </a:xfrm>
          <a:prstGeom prst="rect">
            <a:avLst/>
          </a:prstGeom>
          <a:noFill/>
        </p:spPr>
        <p:txBody>
          <a:bodyPr wrap="none">
            <a:spAutoFit/>
          </a:bodyPr>
          <a:lstStyle/>
          <a:p>
            <a:pPr eaLnBrk="1" hangingPunct="1">
              <a:defRPr/>
            </a:pPr>
            <a:r>
              <a:rPr lang="en-GB" sz="2539" dirty="0"/>
              <a:t>e.g., Euclidean distance</a:t>
            </a:r>
          </a:p>
        </p:txBody>
      </p:sp>
      <p:sp>
        <p:nvSpPr>
          <p:cNvPr id="2" name="Footer Placeholder 1">
            <a:extLst>
              <a:ext uri="{FF2B5EF4-FFF2-40B4-BE49-F238E27FC236}">
                <a16:creationId xmlns:a16="http://schemas.microsoft.com/office/drawing/2014/main" id="{937186A1-2C1E-4442-AD89-5E4AF63F3123}"/>
              </a:ext>
            </a:extLst>
          </p:cNvPr>
          <p:cNvSpPr>
            <a:spLocks noGrp="1"/>
          </p:cNvSpPr>
          <p:nvPr>
            <p:ph type="ftr" sz="quarter" idx="11"/>
          </p:nvPr>
        </p:nvSpPr>
        <p:spPr/>
        <p:txBody>
          <a:bodyPr/>
          <a:lstStyle/>
          <a:p>
            <a:r>
              <a:rPr lang="en-US"/>
              <a:t>Kmeans</a:t>
            </a:r>
          </a:p>
        </p:txBody>
      </p:sp>
      <p:sp>
        <p:nvSpPr>
          <p:cNvPr id="9" name="Rectangle 2">
            <a:extLst>
              <a:ext uri="{FF2B5EF4-FFF2-40B4-BE49-F238E27FC236}">
                <a16:creationId xmlns:a16="http://schemas.microsoft.com/office/drawing/2014/main" id="{262B669A-C42C-48D4-B000-116D14BAC946}"/>
              </a:ext>
            </a:extLst>
          </p:cNvPr>
          <p:cNvSpPr txBox="1">
            <a:spLocks noChangeArrowheads="1"/>
          </p:cNvSpPr>
          <p:nvPr/>
        </p:nvSpPr>
        <p:spPr>
          <a:xfrm>
            <a:off x="1565807" y="136525"/>
            <a:ext cx="8707749" cy="147000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r>
              <a:rPr lang="en-US" altLang="en-US" i="1" dirty="0"/>
              <a:t>K</a:t>
            </a:r>
            <a:r>
              <a:rPr lang="en-US" altLang="en-US" dirty="0"/>
              <a:t>-means Clustering </a:t>
            </a:r>
            <a:br>
              <a:rPr lang="en-US" altLang="en-US" dirty="0"/>
            </a:br>
            <a:endParaRPr lang="en-GB" altLang="en-US" dirty="0">
              <a:solidFill>
                <a:srgbClr val="FF00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611E4849-1A5E-4AA3-8ACE-AFDF48E878D3}"/>
              </a:ext>
            </a:extLst>
          </p:cNvPr>
          <p:cNvSpPr>
            <a:spLocks noChangeArrowheads="1"/>
          </p:cNvSpPr>
          <p:nvPr/>
        </p:nvSpPr>
        <p:spPr bwMode="auto">
          <a:xfrm>
            <a:off x="838200" y="1088250"/>
            <a:ext cx="10711913" cy="595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a:buFont typeface="Arial" panose="020B0604020202020204" pitchFamily="34" charset="0"/>
              <a:buChar char="•"/>
            </a:pPr>
            <a:r>
              <a:rPr lang="en-US" altLang="en-US" sz="2539" dirty="0">
                <a:solidFill>
                  <a:srgbClr val="3D4251"/>
                </a:solidFill>
                <a:latin typeface="Lora"/>
              </a:rPr>
              <a:t>Requires to </a:t>
            </a:r>
            <a:r>
              <a:rPr lang="en-US" altLang="en-US" sz="2539" dirty="0">
                <a:solidFill>
                  <a:srgbClr val="FF0000"/>
                </a:solidFill>
                <a:latin typeface="Lora"/>
              </a:rPr>
              <a:t>pre-specify the number of clusters (k</a:t>
            </a:r>
            <a:r>
              <a:rPr lang="en-US" altLang="en-US" sz="2539" dirty="0">
                <a:solidFill>
                  <a:srgbClr val="3D4251"/>
                </a:solidFill>
                <a:latin typeface="Lora"/>
              </a:rPr>
              <a:t>)</a:t>
            </a:r>
            <a:r>
              <a:rPr lang="en-US" altLang="en-US" sz="2539" dirty="0">
                <a:solidFill>
                  <a:srgbClr val="3D4251"/>
                </a:solidFill>
                <a:latin typeface="Lora"/>
                <a:sym typeface="Wingdings" panose="05000000000000000000" pitchFamily="2" charset="2"/>
              </a:rPr>
              <a:t></a:t>
            </a:r>
            <a:r>
              <a:rPr lang="en-US" altLang="en-US" sz="2539" dirty="0">
                <a:solidFill>
                  <a:srgbClr val="3D4251"/>
                </a:solidFill>
                <a:latin typeface="Lora"/>
              </a:rPr>
              <a:t>Hierarchical clustering is an alternative approach that does not require a particular choice of clusters. </a:t>
            </a:r>
          </a:p>
          <a:p>
            <a:pPr>
              <a:buFont typeface="Arial" panose="020B0604020202020204" pitchFamily="34" charset="0"/>
              <a:buChar char="•"/>
            </a:pPr>
            <a:r>
              <a:rPr lang="en-US" altLang="en-US" sz="2539" dirty="0">
                <a:solidFill>
                  <a:srgbClr val="3D4251"/>
                </a:solidFill>
                <a:latin typeface="Lora"/>
              </a:rPr>
              <a:t>is </a:t>
            </a:r>
            <a:r>
              <a:rPr lang="en-US" altLang="en-US" sz="2539" dirty="0">
                <a:solidFill>
                  <a:srgbClr val="FF0000"/>
                </a:solidFill>
                <a:latin typeface="Lora"/>
              </a:rPr>
              <a:t>sensitive to outliers (it affects the outcomes) </a:t>
            </a:r>
            <a:r>
              <a:rPr lang="en-US" altLang="en-US" sz="2539" dirty="0">
                <a:solidFill>
                  <a:srgbClr val="3D4251"/>
                </a:solidFill>
                <a:latin typeface="Lora"/>
              </a:rPr>
              <a:t>and different results can occur if you change </a:t>
            </a:r>
            <a:r>
              <a:rPr lang="en-US" altLang="en-US" sz="2539" dirty="0">
                <a:solidFill>
                  <a:srgbClr val="FF0000"/>
                </a:solidFill>
                <a:latin typeface="Lora"/>
              </a:rPr>
              <a:t>the ordering of the data</a:t>
            </a:r>
            <a:r>
              <a:rPr lang="en-US" altLang="en-US" sz="2539" dirty="0">
                <a:solidFill>
                  <a:srgbClr val="3D4251"/>
                </a:solidFill>
                <a:latin typeface="Lora"/>
              </a:rPr>
              <a:t>.    </a:t>
            </a:r>
            <a:r>
              <a:rPr lang="en-US" altLang="en-US" sz="2539" b="1" dirty="0">
                <a:solidFill>
                  <a:srgbClr val="FF0000"/>
                </a:solidFill>
                <a:highlight>
                  <a:srgbClr val="FFFF00"/>
                </a:highlight>
                <a:latin typeface="Lora"/>
              </a:rPr>
              <a:t>CAREFULLY</a:t>
            </a:r>
            <a:r>
              <a:rPr lang="en-US" altLang="en-US" sz="2539" dirty="0">
                <a:solidFill>
                  <a:srgbClr val="3D4251"/>
                </a:solidFill>
                <a:latin typeface="Lora"/>
              </a:rPr>
              <a:t>!!!</a:t>
            </a:r>
          </a:p>
          <a:p>
            <a:pPr>
              <a:buFont typeface="Arial" panose="020B0604020202020204" pitchFamily="34" charset="0"/>
              <a:buChar char="•"/>
            </a:pPr>
            <a:endParaRPr lang="en-US" altLang="en-US" sz="2539" dirty="0">
              <a:solidFill>
                <a:srgbClr val="3D4251"/>
              </a:solidFill>
              <a:latin typeface="Lora"/>
            </a:endParaRPr>
          </a:p>
          <a:p>
            <a:pPr>
              <a:buFont typeface="Arial" panose="020B0604020202020204" pitchFamily="34" charset="0"/>
              <a:buChar char="•"/>
            </a:pPr>
            <a:r>
              <a:rPr lang="en-US" altLang="en-US" sz="2539" dirty="0">
                <a:solidFill>
                  <a:srgbClr val="3D4251"/>
                </a:solidFill>
                <a:latin typeface="Lora"/>
              </a:rPr>
              <a:t>K-Means is </a:t>
            </a:r>
            <a:r>
              <a:rPr lang="en-US" altLang="en-US" sz="2539" dirty="0">
                <a:solidFill>
                  <a:srgbClr val="FF0000"/>
                </a:solidFill>
                <a:latin typeface="Lora"/>
              </a:rPr>
              <a:t>a lazy learner </a:t>
            </a:r>
            <a:r>
              <a:rPr lang="en-US" altLang="en-US" sz="2539" dirty="0">
                <a:solidFill>
                  <a:srgbClr val="3D4251"/>
                </a:solidFill>
                <a:latin typeface="Lora"/>
              </a:rPr>
              <a:t>where generalization of the training data is delayed until a query is made to the system. </a:t>
            </a:r>
          </a:p>
          <a:p>
            <a:pPr>
              <a:buFont typeface="Arial" panose="020B0604020202020204" pitchFamily="34" charset="0"/>
              <a:buChar char="•"/>
            </a:pPr>
            <a:r>
              <a:rPr lang="en-US" altLang="en-US" sz="2539" dirty="0">
                <a:solidFill>
                  <a:srgbClr val="3D4251"/>
                </a:solidFill>
                <a:latin typeface="Lora"/>
              </a:rPr>
              <a:t>Learning methods can construct </a:t>
            </a:r>
            <a:r>
              <a:rPr lang="en-US" altLang="en-US" sz="2539" dirty="0">
                <a:solidFill>
                  <a:srgbClr val="FF0000"/>
                </a:solidFill>
                <a:latin typeface="Lora"/>
              </a:rPr>
              <a:t>a different approximation or result( based on data) </a:t>
            </a:r>
            <a:r>
              <a:rPr lang="en-US" altLang="en-US" sz="2539" dirty="0">
                <a:solidFill>
                  <a:srgbClr val="3D4251"/>
                </a:solidFill>
                <a:latin typeface="Lora"/>
              </a:rPr>
              <a:t>to the target function for each encountered query. </a:t>
            </a:r>
          </a:p>
          <a:p>
            <a:pPr>
              <a:buFont typeface="Arial" panose="020B0604020202020204" pitchFamily="34" charset="0"/>
              <a:buChar char="•"/>
            </a:pPr>
            <a:endParaRPr lang="en-US" altLang="en-US" sz="2539" dirty="0">
              <a:solidFill>
                <a:srgbClr val="3D4251"/>
              </a:solidFill>
              <a:latin typeface="Lora"/>
            </a:endParaRPr>
          </a:p>
          <a:p>
            <a:pPr>
              <a:buFont typeface="Arial" panose="020B0604020202020204" pitchFamily="34" charset="0"/>
              <a:buChar char="•"/>
            </a:pPr>
            <a:r>
              <a:rPr lang="en-US" altLang="en-US" sz="2539" dirty="0">
                <a:solidFill>
                  <a:srgbClr val="3D4251"/>
                </a:solidFill>
                <a:latin typeface="Lora"/>
              </a:rPr>
              <a:t>It is a good method for online learning, but it requires a possibly </a:t>
            </a:r>
            <a:r>
              <a:rPr lang="en-US" altLang="en-US" sz="2539" dirty="0">
                <a:solidFill>
                  <a:srgbClr val="FF0000"/>
                </a:solidFill>
                <a:latin typeface="Lora"/>
              </a:rPr>
              <a:t>large amount of mem</a:t>
            </a:r>
            <a:r>
              <a:rPr lang="en-US" altLang="en-US" sz="2539" dirty="0">
                <a:solidFill>
                  <a:srgbClr val="3D4251"/>
                </a:solidFill>
                <a:latin typeface="Lora"/>
              </a:rPr>
              <a:t>ory to store the data, and each request involves starting the identification of a local model from scratch.</a:t>
            </a:r>
          </a:p>
        </p:txBody>
      </p:sp>
      <p:sp>
        <p:nvSpPr>
          <p:cNvPr id="4" name="Title 1">
            <a:extLst>
              <a:ext uri="{FF2B5EF4-FFF2-40B4-BE49-F238E27FC236}">
                <a16:creationId xmlns:a16="http://schemas.microsoft.com/office/drawing/2014/main" id="{A6A40CBB-55BF-440D-9C38-20A531BCF45A}"/>
              </a:ext>
            </a:extLst>
          </p:cNvPr>
          <p:cNvSpPr txBox="1">
            <a:spLocks/>
          </p:cNvSpPr>
          <p:nvPr/>
        </p:nvSpPr>
        <p:spPr bwMode="auto">
          <a:xfrm>
            <a:off x="123825" y="209072"/>
            <a:ext cx="11610332" cy="80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00" tIns="47300" rIns="94600" bIns="47300" anchor="ctr"/>
          <a:lstStyle>
            <a:lvl1pPr algn="ctr" defTabSz="1042988" rtl="0" eaLnBrk="0" fontAlgn="base" hangingPunct="0">
              <a:spcBef>
                <a:spcPct val="0"/>
              </a:spcBef>
              <a:spcAft>
                <a:spcPct val="0"/>
              </a:spcAft>
              <a:defRPr sz="4800" b="1">
                <a:solidFill>
                  <a:schemeClr val="tx2"/>
                </a:solidFill>
                <a:latin typeface="+mj-lt"/>
                <a:ea typeface="+mj-ea"/>
                <a:cs typeface="+mj-cs"/>
              </a:defRPr>
            </a:lvl1pPr>
            <a:lvl2pPr algn="ctr" defTabSz="1042988" rtl="0" eaLnBrk="0" fontAlgn="base" hangingPunct="0">
              <a:spcBef>
                <a:spcPct val="0"/>
              </a:spcBef>
              <a:spcAft>
                <a:spcPct val="0"/>
              </a:spcAft>
              <a:defRPr sz="4800" b="1">
                <a:solidFill>
                  <a:schemeClr val="tx2"/>
                </a:solidFill>
                <a:latin typeface="Tahoma" pitchFamily="34" charset="0"/>
              </a:defRPr>
            </a:lvl2pPr>
            <a:lvl3pPr algn="ctr" defTabSz="1042988" rtl="0" eaLnBrk="0" fontAlgn="base" hangingPunct="0">
              <a:spcBef>
                <a:spcPct val="0"/>
              </a:spcBef>
              <a:spcAft>
                <a:spcPct val="0"/>
              </a:spcAft>
              <a:defRPr sz="4800" b="1">
                <a:solidFill>
                  <a:schemeClr val="tx2"/>
                </a:solidFill>
                <a:latin typeface="Tahoma" pitchFamily="34" charset="0"/>
              </a:defRPr>
            </a:lvl3pPr>
            <a:lvl4pPr algn="ctr" defTabSz="1042988" rtl="0" eaLnBrk="0" fontAlgn="base" hangingPunct="0">
              <a:spcBef>
                <a:spcPct val="0"/>
              </a:spcBef>
              <a:spcAft>
                <a:spcPct val="0"/>
              </a:spcAft>
              <a:defRPr sz="4800" b="1">
                <a:solidFill>
                  <a:schemeClr val="tx2"/>
                </a:solidFill>
                <a:latin typeface="Tahoma" pitchFamily="34" charset="0"/>
              </a:defRPr>
            </a:lvl4pPr>
            <a:lvl5pPr algn="ctr" defTabSz="1042988" rtl="0" eaLnBrk="0" fontAlgn="base" hangingPunct="0">
              <a:spcBef>
                <a:spcPct val="0"/>
              </a:spcBef>
              <a:spcAft>
                <a:spcPct val="0"/>
              </a:spcAft>
              <a:defRPr sz="4800" b="1">
                <a:solidFill>
                  <a:schemeClr val="tx2"/>
                </a:solidFill>
                <a:latin typeface="Tahoma" pitchFamily="34" charset="0"/>
              </a:defRPr>
            </a:lvl5pPr>
            <a:lvl6pPr marL="457200" algn="ctr" defTabSz="1042988" rtl="0" fontAlgn="base">
              <a:spcBef>
                <a:spcPct val="0"/>
              </a:spcBef>
              <a:spcAft>
                <a:spcPct val="0"/>
              </a:spcAft>
              <a:defRPr sz="4800" b="1">
                <a:solidFill>
                  <a:schemeClr val="tx2"/>
                </a:solidFill>
                <a:latin typeface="Tahoma" pitchFamily="34" charset="0"/>
              </a:defRPr>
            </a:lvl6pPr>
            <a:lvl7pPr marL="914400" algn="ctr" defTabSz="1042988" rtl="0" fontAlgn="base">
              <a:spcBef>
                <a:spcPct val="0"/>
              </a:spcBef>
              <a:spcAft>
                <a:spcPct val="0"/>
              </a:spcAft>
              <a:defRPr sz="4800" b="1">
                <a:solidFill>
                  <a:schemeClr val="tx2"/>
                </a:solidFill>
                <a:latin typeface="Tahoma" pitchFamily="34" charset="0"/>
              </a:defRPr>
            </a:lvl7pPr>
            <a:lvl8pPr marL="1371600" algn="ctr" defTabSz="1042988" rtl="0" fontAlgn="base">
              <a:spcBef>
                <a:spcPct val="0"/>
              </a:spcBef>
              <a:spcAft>
                <a:spcPct val="0"/>
              </a:spcAft>
              <a:defRPr sz="4800" b="1">
                <a:solidFill>
                  <a:schemeClr val="tx2"/>
                </a:solidFill>
                <a:latin typeface="Tahoma" pitchFamily="34" charset="0"/>
              </a:defRPr>
            </a:lvl8pPr>
            <a:lvl9pPr marL="1828800" algn="ctr" defTabSz="1042988" rtl="0" fontAlgn="base">
              <a:spcBef>
                <a:spcPct val="0"/>
              </a:spcBef>
              <a:spcAft>
                <a:spcPct val="0"/>
              </a:spcAft>
              <a:defRPr sz="4800" b="1">
                <a:solidFill>
                  <a:schemeClr val="tx2"/>
                </a:solidFill>
                <a:latin typeface="Tahoma" pitchFamily="34" charset="0"/>
              </a:defRPr>
            </a:lvl9pPr>
          </a:lstStyle>
          <a:p>
            <a:pPr>
              <a:defRPr/>
            </a:pPr>
            <a:r>
              <a:rPr lang="en-US" sz="4353" kern="0" dirty="0" err="1"/>
              <a:t>Kmeans</a:t>
            </a:r>
            <a:r>
              <a:rPr lang="en-US" sz="4353" kern="0" dirty="0"/>
              <a:t> </a:t>
            </a:r>
            <a:r>
              <a:rPr lang="en-US" sz="4353" kern="0" dirty="0" err="1"/>
              <a:t>Disadvatnages</a:t>
            </a:r>
            <a:endParaRPr lang="en-US" sz="4353" kern="0" dirty="0"/>
          </a:p>
        </p:txBody>
      </p:sp>
      <p:sp>
        <p:nvSpPr>
          <p:cNvPr id="2" name="Footer Placeholder 1">
            <a:extLst>
              <a:ext uri="{FF2B5EF4-FFF2-40B4-BE49-F238E27FC236}">
                <a16:creationId xmlns:a16="http://schemas.microsoft.com/office/drawing/2014/main" id="{2A65672E-7FBA-4AFC-9D8D-0EDF400247CE}"/>
              </a:ext>
            </a:extLst>
          </p:cNvPr>
          <p:cNvSpPr>
            <a:spLocks noGrp="1"/>
          </p:cNvSpPr>
          <p:nvPr>
            <p:ph type="ftr" sz="quarter" idx="11"/>
          </p:nvPr>
        </p:nvSpPr>
        <p:spPr/>
        <p:txBody>
          <a:bodyPr/>
          <a:lstStyle/>
          <a:p>
            <a:r>
              <a:rPr lang="en-US"/>
              <a:t>Kmeans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763E29-DF19-4D0B-AF9F-86C72E707C6C}"/>
              </a:ext>
            </a:extLst>
          </p:cNvPr>
          <p:cNvSpPr/>
          <p:nvPr/>
        </p:nvSpPr>
        <p:spPr>
          <a:xfrm>
            <a:off x="1811235" y="1225667"/>
            <a:ext cx="8790090" cy="4468787"/>
          </a:xfrm>
          <a:prstGeom prst="rect">
            <a:avLst/>
          </a:prstGeom>
        </p:spPr>
        <p:txBody>
          <a:bodyPr wrap="square">
            <a:spAutoFit/>
          </a:bodyPr>
          <a:lstStyle/>
          <a:p>
            <a:pPr marL="483740" indent="-483740" defTabSz="945886">
              <a:spcBef>
                <a:spcPct val="20000"/>
              </a:spcBef>
              <a:buFontTx/>
              <a:buChar char="•"/>
              <a:defRPr/>
            </a:pPr>
            <a:r>
              <a:rPr lang="en-GB" altLang="en-US" sz="2539" kern="0" dirty="0">
                <a:solidFill>
                  <a:srgbClr val="000000"/>
                </a:solidFill>
                <a:latin typeface="Tahoma"/>
              </a:rPr>
              <a:t>There are several </a:t>
            </a:r>
            <a:r>
              <a:rPr lang="en-GB" altLang="en-US" sz="2539" kern="0" dirty="0">
                <a:solidFill>
                  <a:srgbClr val="FF0000"/>
                </a:solidFill>
                <a:latin typeface="Tahoma"/>
              </a:rPr>
              <a:t>variants</a:t>
            </a:r>
            <a:r>
              <a:rPr lang="en-GB" altLang="en-US" sz="2539" kern="0" dirty="0">
                <a:solidFill>
                  <a:srgbClr val="000000"/>
                </a:solidFill>
                <a:latin typeface="Tahoma"/>
              </a:rPr>
              <a:t> of </a:t>
            </a:r>
            <a:r>
              <a:rPr lang="en-GB" altLang="en-US" sz="2539" i="1" kern="0" dirty="0">
                <a:solidFill>
                  <a:srgbClr val="000000"/>
                </a:solidFill>
                <a:latin typeface="Tahoma"/>
              </a:rPr>
              <a:t>K</a:t>
            </a:r>
            <a:r>
              <a:rPr lang="en-GB" altLang="en-US" sz="2539" kern="0" dirty="0">
                <a:solidFill>
                  <a:srgbClr val="000000"/>
                </a:solidFill>
                <a:latin typeface="Tahoma"/>
              </a:rPr>
              <a:t>-means to overcome its weaknesses </a:t>
            </a:r>
          </a:p>
          <a:p>
            <a:pPr marL="888298" lvl="1" indent="-414635" defTabSz="945886">
              <a:spcBef>
                <a:spcPct val="20000"/>
              </a:spcBef>
              <a:buFontTx/>
              <a:buChar char="–"/>
              <a:defRPr/>
            </a:pPr>
            <a:r>
              <a:rPr lang="en-GB" altLang="en-US" sz="2539" i="1" kern="0" dirty="0">
                <a:solidFill>
                  <a:srgbClr val="000000"/>
                </a:solidFill>
                <a:latin typeface="Tahoma"/>
              </a:rPr>
              <a:t>K</a:t>
            </a:r>
            <a:r>
              <a:rPr lang="en-GB" altLang="en-US" sz="2539" kern="0" dirty="0">
                <a:solidFill>
                  <a:srgbClr val="000000"/>
                </a:solidFill>
                <a:latin typeface="Tahoma"/>
              </a:rPr>
              <a:t>-</a:t>
            </a:r>
            <a:r>
              <a:rPr lang="en-GB" altLang="en-US" sz="2539" kern="0" dirty="0" err="1">
                <a:solidFill>
                  <a:srgbClr val="000000"/>
                </a:solidFill>
                <a:latin typeface="Tahoma"/>
              </a:rPr>
              <a:t>Medoids</a:t>
            </a:r>
            <a:r>
              <a:rPr lang="en-GB" altLang="en-US" sz="2539" kern="0" dirty="0">
                <a:solidFill>
                  <a:srgbClr val="000000"/>
                </a:solidFill>
                <a:latin typeface="Tahoma"/>
              </a:rPr>
              <a:t>: resistance to </a:t>
            </a:r>
            <a:r>
              <a:rPr lang="en-GB" altLang="en-US" sz="2539" kern="0" dirty="0">
                <a:solidFill>
                  <a:srgbClr val="FF0000"/>
                </a:solidFill>
                <a:latin typeface="Tahoma"/>
              </a:rPr>
              <a:t>noise and/or outliers</a:t>
            </a:r>
          </a:p>
          <a:p>
            <a:pPr marL="888298" lvl="1" indent="-414635" defTabSz="945886">
              <a:spcBef>
                <a:spcPct val="20000"/>
              </a:spcBef>
              <a:buFontTx/>
              <a:buChar char="–"/>
              <a:defRPr/>
            </a:pPr>
            <a:r>
              <a:rPr lang="en-GB" altLang="en-US" sz="2539" i="1" kern="0" dirty="0">
                <a:solidFill>
                  <a:srgbClr val="000000"/>
                </a:solidFill>
                <a:latin typeface="Tahoma"/>
              </a:rPr>
              <a:t>K</a:t>
            </a:r>
            <a:r>
              <a:rPr lang="en-GB" altLang="en-US" sz="2539" kern="0" dirty="0">
                <a:solidFill>
                  <a:srgbClr val="000000"/>
                </a:solidFill>
                <a:latin typeface="Tahoma"/>
              </a:rPr>
              <a:t>-Modes: extension to </a:t>
            </a:r>
            <a:r>
              <a:rPr lang="en-GB" altLang="en-US" sz="2539" kern="0" dirty="0">
                <a:solidFill>
                  <a:srgbClr val="FF0000"/>
                </a:solidFill>
                <a:latin typeface="Tahoma"/>
              </a:rPr>
              <a:t>categorical data </a:t>
            </a:r>
            <a:r>
              <a:rPr lang="en-GB" altLang="en-US" sz="2539" kern="0" dirty="0">
                <a:solidFill>
                  <a:srgbClr val="000000"/>
                </a:solidFill>
                <a:latin typeface="Tahoma"/>
              </a:rPr>
              <a:t>clustering analysis</a:t>
            </a:r>
          </a:p>
          <a:p>
            <a:pPr marL="888298" lvl="1" indent="-414635" defTabSz="945886">
              <a:spcBef>
                <a:spcPct val="20000"/>
              </a:spcBef>
              <a:buFontTx/>
              <a:buChar char="–"/>
              <a:defRPr/>
            </a:pPr>
            <a:r>
              <a:rPr lang="en-GB" altLang="en-US" sz="2539" kern="0" dirty="0">
                <a:solidFill>
                  <a:srgbClr val="000000"/>
                </a:solidFill>
                <a:latin typeface="Tahoma"/>
              </a:rPr>
              <a:t>CLARA: extension to deal with </a:t>
            </a:r>
            <a:r>
              <a:rPr lang="en-GB" altLang="en-US" sz="2539" kern="0" dirty="0">
                <a:solidFill>
                  <a:srgbClr val="FF0000"/>
                </a:solidFill>
                <a:latin typeface="Tahoma"/>
              </a:rPr>
              <a:t>large data </a:t>
            </a:r>
            <a:r>
              <a:rPr lang="en-GB" altLang="en-US" sz="2539" kern="0" dirty="0">
                <a:solidFill>
                  <a:srgbClr val="000000"/>
                </a:solidFill>
                <a:latin typeface="Tahoma"/>
              </a:rPr>
              <a:t>sets</a:t>
            </a:r>
          </a:p>
          <a:p>
            <a:pPr marL="888298" lvl="1" indent="-414635" defTabSz="945886">
              <a:spcBef>
                <a:spcPct val="20000"/>
              </a:spcBef>
              <a:buFontTx/>
              <a:buChar char="–"/>
              <a:defRPr/>
            </a:pPr>
            <a:r>
              <a:rPr lang="en-GB" altLang="en-US" sz="2539" kern="0" dirty="0">
                <a:solidFill>
                  <a:srgbClr val="000000"/>
                </a:solidFill>
                <a:latin typeface="Tahoma"/>
              </a:rPr>
              <a:t>Mixture models (EM algorithm): handling </a:t>
            </a:r>
            <a:r>
              <a:rPr lang="en-GB" altLang="en-US" sz="2539" kern="0" dirty="0">
                <a:solidFill>
                  <a:srgbClr val="FF0000"/>
                </a:solidFill>
                <a:latin typeface="Tahoma"/>
              </a:rPr>
              <a:t>uncertainty</a:t>
            </a:r>
            <a:r>
              <a:rPr lang="en-GB" altLang="en-US" sz="2539" kern="0" dirty="0">
                <a:solidFill>
                  <a:srgbClr val="000000"/>
                </a:solidFill>
                <a:latin typeface="Tahoma"/>
              </a:rPr>
              <a:t> of clusters</a:t>
            </a:r>
          </a:p>
          <a:p>
            <a:pPr marL="888298" lvl="1" indent="-414635" defTabSz="945886">
              <a:spcBef>
                <a:spcPct val="20000"/>
              </a:spcBef>
              <a:buFontTx/>
              <a:buChar char="–"/>
              <a:defRPr/>
            </a:pPr>
            <a:endParaRPr lang="en-GB" sz="2539" kern="0" dirty="0">
              <a:solidFill>
                <a:srgbClr val="000000"/>
              </a:solidFill>
              <a:latin typeface="Tahoma"/>
            </a:endParaRPr>
          </a:p>
          <a:p>
            <a:pPr marL="888298" lvl="1" indent="-414635" defTabSz="945886">
              <a:spcBef>
                <a:spcPct val="20000"/>
              </a:spcBef>
              <a:buFontTx/>
              <a:buChar char="–"/>
              <a:defRPr/>
            </a:pPr>
            <a:r>
              <a:rPr lang="en-GB" sz="2539" kern="0" dirty="0">
                <a:solidFill>
                  <a:srgbClr val="FF0000"/>
                </a:solidFill>
                <a:highlight>
                  <a:srgbClr val="FFFF00"/>
                </a:highlight>
                <a:latin typeface="Tahoma"/>
              </a:rPr>
              <a:t>CLUSTERING IS </a:t>
            </a:r>
            <a:r>
              <a:rPr lang="en-US" sz="2539" kern="0" dirty="0">
                <a:solidFill>
                  <a:srgbClr val="FF0000"/>
                </a:solidFill>
                <a:highlight>
                  <a:srgbClr val="FFFF00"/>
                </a:highlight>
                <a:latin typeface="Tahoma"/>
              </a:rPr>
              <a:t>UNSUPERVISED </a:t>
            </a:r>
            <a:endParaRPr lang="en-US" sz="2539" dirty="0">
              <a:solidFill>
                <a:srgbClr val="FF0000"/>
              </a:solidFill>
              <a:highlight>
                <a:srgbClr val="FFFF00"/>
              </a:highlight>
            </a:endParaRPr>
          </a:p>
        </p:txBody>
      </p:sp>
      <p:sp>
        <p:nvSpPr>
          <p:cNvPr id="2" name="Footer Placeholder 1">
            <a:extLst>
              <a:ext uri="{FF2B5EF4-FFF2-40B4-BE49-F238E27FC236}">
                <a16:creationId xmlns:a16="http://schemas.microsoft.com/office/drawing/2014/main" id="{14647436-5627-4994-A9C4-BA0FE2718608}"/>
              </a:ext>
            </a:extLst>
          </p:cNvPr>
          <p:cNvSpPr>
            <a:spLocks noGrp="1"/>
          </p:cNvSpPr>
          <p:nvPr>
            <p:ph type="ftr" sz="quarter" idx="11"/>
          </p:nvPr>
        </p:nvSpPr>
        <p:spPr/>
        <p:txBody>
          <a:bodyPr/>
          <a:lstStyle/>
          <a:p>
            <a:r>
              <a:rPr lang="en-US"/>
              <a:t>Kmeans</a:t>
            </a:r>
          </a:p>
        </p:txBody>
      </p:sp>
      <p:sp>
        <p:nvSpPr>
          <p:cNvPr id="4" name="Rectangle 3">
            <a:extLst>
              <a:ext uri="{FF2B5EF4-FFF2-40B4-BE49-F238E27FC236}">
                <a16:creationId xmlns:a16="http://schemas.microsoft.com/office/drawing/2014/main" id="{1897E0CD-962C-4111-996C-D9778BFE5DBD}"/>
              </a:ext>
            </a:extLst>
          </p:cNvPr>
          <p:cNvSpPr/>
          <p:nvPr/>
        </p:nvSpPr>
        <p:spPr>
          <a:xfrm>
            <a:off x="1589807" y="357198"/>
            <a:ext cx="3807453" cy="600164"/>
          </a:xfrm>
          <a:prstGeom prst="rect">
            <a:avLst/>
          </a:prstGeom>
        </p:spPr>
        <p:txBody>
          <a:bodyPr wrap="none">
            <a:spAutoFit/>
          </a:bodyPr>
          <a:lstStyle/>
          <a:p>
            <a:r>
              <a:rPr lang="en-GB" altLang="en-US" sz="3300" kern="0" dirty="0">
                <a:solidFill>
                  <a:srgbClr val="FF0000"/>
                </a:solidFill>
                <a:latin typeface="Arial" panose="020B0604020202020204" pitchFamily="34" charset="0"/>
                <a:cs typeface="Arial" panose="020B0604020202020204" pitchFamily="34" charset="0"/>
              </a:rPr>
              <a:t>Variants</a:t>
            </a:r>
            <a:r>
              <a:rPr lang="en-GB" altLang="en-US" sz="3300" kern="0" dirty="0">
                <a:solidFill>
                  <a:srgbClr val="000000"/>
                </a:solidFill>
                <a:latin typeface="Arial" panose="020B0604020202020204" pitchFamily="34" charset="0"/>
                <a:cs typeface="Arial" panose="020B0604020202020204" pitchFamily="34" charset="0"/>
              </a:rPr>
              <a:t> of </a:t>
            </a:r>
            <a:r>
              <a:rPr lang="en-GB" altLang="en-US" sz="3300" i="1" kern="0" dirty="0">
                <a:solidFill>
                  <a:srgbClr val="000000"/>
                </a:solidFill>
                <a:latin typeface="Arial" panose="020B0604020202020204" pitchFamily="34" charset="0"/>
                <a:cs typeface="Arial" panose="020B0604020202020204" pitchFamily="34" charset="0"/>
              </a:rPr>
              <a:t>K</a:t>
            </a:r>
            <a:r>
              <a:rPr lang="en-GB" altLang="en-US" sz="3300" kern="0" dirty="0">
                <a:solidFill>
                  <a:srgbClr val="000000"/>
                </a:solidFill>
                <a:latin typeface="Arial" panose="020B0604020202020204" pitchFamily="34" charset="0"/>
                <a:cs typeface="Arial" panose="020B0604020202020204" pitchFamily="34" charset="0"/>
              </a:rPr>
              <a:t>-mean</a:t>
            </a:r>
            <a:endParaRPr lang="en-US" sz="3300"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a:extLst>
              <a:ext uri="{FF2B5EF4-FFF2-40B4-BE49-F238E27FC236}">
                <a16:creationId xmlns:a16="http://schemas.microsoft.com/office/drawing/2014/main" id="{C0BCADE5-740C-46A8-802C-0F5700265B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1184" y="1192902"/>
            <a:ext cx="8949631" cy="525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746EE34C-CAF8-4322-8CB9-F905379C7FCF}"/>
              </a:ext>
            </a:extLst>
          </p:cNvPr>
          <p:cNvSpPr txBox="1">
            <a:spLocks/>
          </p:cNvSpPr>
          <p:nvPr/>
        </p:nvSpPr>
        <p:spPr>
          <a:xfrm>
            <a:off x="0" y="254003"/>
            <a:ext cx="10971072" cy="1143180"/>
          </a:xfrm>
          <a:prstGeom prst="rect">
            <a:avLst/>
          </a:prstGeom>
        </p:spPr>
        <p:txBody>
          <a:bodyPr/>
          <a:lstStyle>
            <a:lvl1pPr algn="ctr" defTabSz="1042988" rtl="0" eaLnBrk="0" fontAlgn="base" hangingPunct="0">
              <a:spcBef>
                <a:spcPct val="0"/>
              </a:spcBef>
              <a:spcAft>
                <a:spcPct val="0"/>
              </a:spcAft>
              <a:defRPr sz="4800" b="1">
                <a:solidFill>
                  <a:schemeClr val="tx2"/>
                </a:solidFill>
                <a:latin typeface="+mj-lt"/>
                <a:ea typeface="+mj-ea"/>
                <a:cs typeface="+mj-cs"/>
              </a:defRPr>
            </a:lvl1pPr>
            <a:lvl2pPr algn="ctr" defTabSz="1042988" rtl="0" eaLnBrk="0" fontAlgn="base" hangingPunct="0">
              <a:spcBef>
                <a:spcPct val="0"/>
              </a:spcBef>
              <a:spcAft>
                <a:spcPct val="0"/>
              </a:spcAft>
              <a:defRPr sz="4800" b="1">
                <a:solidFill>
                  <a:schemeClr val="tx2"/>
                </a:solidFill>
                <a:latin typeface="Tahoma" pitchFamily="34" charset="0"/>
              </a:defRPr>
            </a:lvl2pPr>
            <a:lvl3pPr algn="ctr" defTabSz="1042988" rtl="0" eaLnBrk="0" fontAlgn="base" hangingPunct="0">
              <a:spcBef>
                <a:spcPct val="0"/>
              </a:spcBef>
              <a:spcAft>
                <a:spcPct val="0"/>
              </a:spcAft>
              <a:defRPr sz="4800" b="1">
                <a:solidFill>
                  <a:schemeClr val="tx2"/>
                </a:solidFill>
                <a:latin typeface="Tahoma" pitchFamily="34" charset="0"/>
              </a:defRPr>
            </a:lvl3pPr>
            <a:lvl4pPr algn="ctr" defTabSz="1042988" rtl="0" eaLnBrk="0" fontAlgn="base" hangingPunct="0">
              <a:spcBef>
                <a:spcPct val="0"/>
              </a:spcBef>
              <a:spcAft>
                <a:spcPct val="0"/>
              </a:spcAft>
              <a:defRPr sz="4800" b="1">
                <a:solidFill>
                  <a:schemeClr val="tx2"/>
                </a:solidFill>
                <a:latin typeface="Tahoma" pitchFamily="34" charset="0"/>
              </a:defRPr>
            </a:lvl4pPr>
            <a:lvl5pPr algn="ctr" defTabSz="1042988" rtl="0" eaLnBrk="0" fontAlgn="base" hangingPunct="0">
              <a:spcBef>
                <a:spcPct val="0"/>
              </a:spcBef>
              <a:spcAft>
                <a:spcPct val="0"/>
              </a:spcAft>
              <a:defRPr sz="4800" b="1">
                <a:solidFill>
                  <a:schemeClr val="tx2"/>
                </a:solidFill>
                <a:latin typeface="Tahoma" pitchFamily="34" charset="0"/>
              </a:defRPr>
            </a:lvl5pPr>
            <a:lvl6pPr marL="457200" algn="ctr" defTabSz="1042988" rtl="0" fontAlgn="base">
              <a:spcBef>
                <a:spcPct val="0"/>
              </a:spcBef>
              <a:spcAft>
                <a:spcPct val="0"/>
              </a:spcAft>
              <a:defRPr sz="4800" b="1">
                <a:solidFill>
                  <a:schemeClr val="tx2"/>
                </a:solidFill>
                <a:latin typeface="Tahoma" pitchFamily="34" charset="0"/>
              </a:defRPr>
            </a:lvl6pPr>
            <a:lvl7pPr marL="914400" algn="ctr" defTabSz="1042988" rtl="0" fontAlgn="base">
              <a:spcBef>
                <a:spcPct val="0"/>
              </a:spcBef>
              <a:spcAft>
                <a:spcPct val="0"/>
              </a:spcAft>
              <a:defRPr sz="4800" b="1">
                <a:solidFill>
                  <a:schemeClr val="tx2"/>
                </a:solidFill>
                <a:latin typeface="Tahoma" pitchFamily="34" charset="0"/>
              </a:defRPr>
            </a:lvl7pPr>
            <a:lvl8pPr marL="1371600" algn="ctr" defTabSz="1042988" rtl="0" fontAlgn="base">
              <a:spcBef>
                <a:spcPct val="0"/>
              </a:spcBef>
              <a:spcAft>
                <a:spcPct val="0"/>
              </a:spcAft>
              <a:defRPr sz="4800" b="1">
                <a:solidFill>
                  <a:schemeClr val="tx2"/>
                </a:solidFill>
                <a:latin typeface="Tahoma" pitchFamily="34" charset="0"/>
              </a:defRPr>
            </a:lvl8pPr>
            <a:lvl9pPr marL="1828800" algn="ctr" defTabSz="1042988" rtl="0" fontAlgn="base">
              <a:spcBef>
                <a:spcPct val="0"/>
              </a:spcBef>
              <a:spcAft>
                <a:spcPct val="0"/>
              </a:spcAft>
              <a:defRPr sz="4800" b="1">
                <a:solidFill>
                  <a:schemeClr val="tx2"/>
                </a:solidFill>
                <a:latin typeface="Tahoma" pitchFamily="34" charset="0"/>
              </a:defRPr>
            </a:lvl9pPr>
          </a:lstStyle>
          <a:p>
            <a:pPr>
              <a:defRPr/>
            </a:pPr>
            <a:r>
              <a:rPr lang="en-US" sz="3300" kern="0" dirty="0"/>
              <a:t>K-Means Clustering in Python with </a:t>
            </a:r>
            <a:r>
              <a:rPr lang="en-US" sz="3300" kern="0" dirty="0" err="1"/>
              <a:t>scikit</a:t>
            </a:r>
            <a:r>
              <a:rPr lang="en-US" sz="3300" kern="0" dirty="0"/>
              <a:t>-learn</a:t>
            </a:r>
            <a:br>
              <a:rPr lang="en-US" sz="3300" kern="0" dirty="0"/>
            </a:br>
            <a:endParaRPr lang="en-US" sz="3300" kern="0" dirty="0"/>
          </a:p>
        </p:txBody>
      </p:sp>
      <p:sp>
        <p:nvSpPr>
          <p:cNvPr id="2" name="Footer Placeholder 1">
            <a:extLst>
              <a:ext uri="{FF2B5EF4-FFF2-40B4-BE49-F238E27FC236}">
                <a16:creationId xmlns:a16="http://schemas.microsoft.com/office/drawing/2014/main" id="{F711C48A-4391-46EA-804A-088095C360E7}"/>
              </a:ext>
            </a:extLst>
          </p:cNvPr>
          <p:cNvSpPr>
            <a:spLocks noGrp="1"/>
          </p:cNvSpPr>
          <p:nvPr>
            <p:ph type="ftr" sz="quarter" idx="11"/>
          </p:nvPr>
        </p:nvSpPr>
        <p:spPr/>
        <p:txBody>
          <a:bodyPr/>
          <a:lstStyle/>
          <a:p>
            <a:r>
              <a:rPr lang="en-US"/>
              <a:t>Kmeans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a:extLst>
              <a:ext uri="{FF2B5EF4-FFF2-40B4-BE49-F238E27FC236}">
                <a16:creationId xmlns:a16="http://schemas.microsoft.com/office/drawing/2014/main" id="{B6A321CD-387D-45D0-A59D-BE163BD42B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2383" y="698471"/>
            <a:ext cx="7907235" cy="54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9F946280-6FE4-401F-978B-A04F08F0C5CD}"/>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2BD5EAE8-1E6A-45B0-9028-24D0563A73D3}"/>
              </a:ext>
            </a:extLst>
          </p:cNvPr>
          <p:cNvSpPr txBox="1"/>
          <p:nvPr/>
        </p:nvSpPr>
        <p:spPr>
          <a:xfrm>
            <a:off x="692458" y="1811045"/>
            <a:ext cx="3290644" cy="369332"/>
          </a:xfrm>
          <a:prstGeom prst="rect">
            <a:avLst/>
          </a:prstGeom>
          <a:noFill/>
        </p:spPr>
        <p:txBody>
          <a:bodyPr wrap="none" rtlCol="0">
            <a:spAutoFit/>
          </a:bodyPr>
          <a:lstStyle/>
          <a:p>
            <a:r>
              <a:rPr lang="en-US" b="1" dirty="0">
                <a:solidFill>
                  <a:srgbClr val="FF0000"/>
                </a:solidFill>
                <a:highlight>
                  <a:srgbClr val="FFFF00"/>
                </a:highlight>
              </a:rPr>
              <a:t>What is the describe -&gt; </a:t>
            </a:r>
            <a:r>
              <a:rPr lang="en-US" b="1" dirty="0" err="1">
                <a:solidFill>
                  <a:srgbClr val="FF0000"/>
                </a:solidFill>
                <a:highlight>
                  <a:srgbClr val="FFFF00"/>
                </a:highlight>
              </a:rPr>
              <a:t>Statiscis</a:t>
            </a:r>
            <a:r>
              <a:rPr lang="en-US" b="1" dirty="0">
                <a:solidFill>
                  <a:srgbClr val="FF0000"/>
                </a:solidFill>
                <a:highlight>
                  <a:srgbClr val="FFFF00"/>
                </a:highlight>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2">
            <a:extLst>
              <a:ext uri="{FF2B5EF4-FFF2-40B4-BE49-F238E27FC236}">
                <a16:creationId xmlns:a16="http://schemas.microsoft.com/office/drawing/2014/main" id="{C295DE4F-13FE-4740-96CB-1B2746DC02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44804"/>
            <a:ext cx="8285845" cy="574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034C54F5-F77E-44CA-A7D5-4A49BDEE79F9}"/>
              </a:ext>
            </a:extLst>
          </p:cNvPr>
          <p:cNvSpPr>
            <a:spLocks noGrp="1"/>
          </p:cNvSpPr>
          <p:nvPr>
            <p:ph type="ftr" sz="quarter" idx="11"/>
          </p:nvPr>
        </p:nvSpPr>
        <p:spPr/>
        <p:txBody>
          <a:bodyPr/>
          <a:lstStyle/>
          <a:p>
            <a:r>
              <a:rPr lang="en-US"/>
              <a:t>Kmeans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a:extLst>
              <a:ext uri="{FF2B5EF4-FFF2-40B4-BE49-F238E27FC236}">
                <a16:creationId xmlns:a16="http://schemas.microsoft.com/office/drawing/2014/main" id="{DEA44F1E-DD14-411D-BBD3-9993ED7830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42682"/>
            <a:ext cx="7927338" cy="568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C4B4E32-AC97-4EDD-92F4-7D6930E18E3D}"/>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AF9CD3AE-4BC4-4683-B586-B8D716CBA9AA}"/>
              </a:ext>
            </a:extLst>
          </p:cNvPr>
          <p:cNvSpPr txBox="1"/>
          <p:nvPr/>
        </p:nvSpPr>
        <p:spPr>
          <a:xfrm>
            <a:off x="7155402" y="3737499"/>
            <a:ext cx="1140825" cy="369332"/>
          </a:xfrm>
          <a:prstGeom prst="rect">
            <a:avLst/>
          </a:prstGeom>
          <a:noFill/>
        </p:spPr>
        <p:txBody>
          <a:bodyPr wrap="none" rtlCol="0">
            <a:spAutoFit/>
          </a:bodyPr>
          <a:lstStyle/>
          <a:p>
            <a:r>
              <a:rPr lang="en-US" dirty="0"/>
              <a:t>Replacing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a:extLst>
              <a:ext uri="{FF2B5EF4-FFF2-40B4-BE49-F238E27FC236}">
                <a16:creationId xmlns:a16="http://schemas.microsoft.com/office/drawing/2014/main" id="{7E81221E-9A8A-4D26-92BA-848B83590B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13737"/>
            <a:ext cx="7600312" cy="613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36A21574-7288-4EBB-B478-794BBC48809C}"/>
              </a:ext>
            </a:extLst>
          </p:cNvPr>
          <p:cNvSpPr>
            <a:spLocks noGrp="1"/>
          </p:cNvSpPr>
          <p:nvPr>
            <p:ph type="ftr" sz="quarter" idx="11"/>
          </p:nvPr>
        </p:nvSpPr>
        <p:spPr/>
        <p:txBody>
          <a:bodyPr/>
          <a:lstStyle/>
          <a:p>
            <a:r>
              <a:rPr lang="en-US"/>
              <a:t>Kmeans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a:extLst>
              <a:ext uri="{FF2B5EF4-FFF2-40B4-BE49-F238E27FC236}">
                <a16:creationId xmlns:a16="http://schemas.microsoft.com/office/drawing/2014/main" id="{81D151A9-CDE8-44E7-B6D4-DEDF869E1A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853" y="133529"/>
            <a:ext cx="9716872" cy="641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1DCF417-560E-4961-98F6-72A67A8ED052}"/>
              </a:ext>
            </a:extLst>
          </p:cNvPr>
          <p:cNvSpPr>
            <a:spLocks noGrp="1"/>
          </p:cNvSpPr>
          <p:nvPr>
            <p:ph type="ftr" sz="quarter" idx="11"/>
          </p:nvPr>
        </p:nvSpPr>
        <p:spPr/>
        <p:txBody>
          <a:bodyPr/>
          <a:lstStyle/>
          <a:p>
            <a:r>
              <a:rPr lang="en-US"/>
              <a:t>Kmeans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2">
            <a:extLst>
              <a:ext uri="{FF2B5EF4-FFF2-40B4-BE49-F238E27FC236}">
                <a16:creationId xmlns:a16="http://schemas.microsoft.com/office/drawing/2014/main" id="{30A503B7-C91D-4436-A1F1-0870C3D6F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4999" y="195989"/>
            <a:ext cx="6689187" cy="568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C2E5D98C-AE21-44B9-8310-298E6AC14156}"/>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14A4E654-EEFE-4F32-ABA2-585C755A5D71}"/>
              </a:ext>
            </a:extLst>
          </p:cNvPr>
          <p:cNvSpPr txBox="1"/>
          <p:nvPr/>
        </p:nvSpPr>
        <p:spPr>
          <a:xfrm>
            <a:off x="7497133" y="4389066"/>
            <a:ext cx="3789704" cy="646331"/>
          </a:xfrm>
          <a:prstGeom prst="rect">
            <a:avLst/>
          </a:prstGeom>
          <a:noFill/>
        </p:spPr>
        <p:txBody>
          <a:bodyPr wrap="square" rtlCol="0">
            <a:spAutoFit/>
          </a:bodyPr>
          <a:lstStyle/>
          <a:p>
            <a:r>
              <a:rPr lang="en-US" dirty="0"/>
              <a:t>WHAT IS THE ADVANTAGE of binning-&gt; good for labeling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2">
            <a:extLst>
              <a:ext uri="{FF2B5EF4-FFF2-40B4-BE49-F238E27FC236}">
                <a16:creationId xmlns:a16="http://schemas.microsoft.com/office/drawing/2014/main" id="{4D4FEAD1-BA05-4BC3-9F0C-027FBE3914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907" y="885642"/>
            <a:ext cx="7108161" cy="508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3887DE0-1F5B-4393-9478-752F150FADE0}"/>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3F0EE651-713B-4506-B233-704D3BFA061B}"/>
              </a:ext>
            </a:extLst>
          </p:cNvPr>
          <p:cNvSpPr txBox="1"/>
          <p:nvPr/>
        </p:nvSpPr>
        <p:spPr>
          <a:xfrm>
            <a:off x="9605818" y="4027055"/>
            <a:ext cx="1028038" cy="369332"/>
          </a:xfrm>
          <a:prstGeom prst="rect">
            <a:avLst/>
          </a:prstGeom>
          <a:noFill/>
        </p:spPr>
        <p:txBody>
          <a:bodyPr wrap="none" rtlCol="0">
            <a:spAutoFit/>
          </a:bodyPr>
          <a:lstStyle/>
          <a:p>
            <a:r>
              <a:rPr lang="en-US" dirty="0" err="1"/>
              <a:t>Max_iter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82021451-7D44-478B-A088-FB9E37548E00}"/>
              </a:ext>
            </a:extLst>
          </p:cNvPr>
          <p:cNvSpPr>
            <a:spLocks noGrp="1" noChangeArrowheads="1"/>
          </p:cNvSpPr>
          <p:nvPr>
            <p:ph type="title"/>
          </p:nvPr>
        </p:nvSpPr>
        <p:spPr>
          <a:xfrm>
            <a:off x="1603907" y="181"/>
            <a:ext cx="9341249" cy="1143180"/>
          </a:xfrm>
        </p:spPr>
        <p:txBody>
          <a:bodyPr/>
          <a:lstStyle/>
          <a:p>
            <a:pPr eaLnBrk="1" hangingPunct="1"/>
            <a:r>
              <a:rPr lang="en-US" altLang="en-US" b="0"/>
              <a:t>Introduction</a:t>
            </a:r>
            <a:r>
              <a:rPr lang="en-US" altLang="en-US"/>
              <a:t>	</a:t>
            </a:r>
          </a:p>
        </p:txBody>
      </p:sp>
      <p:sp>
        <p:nvSpPr>
          <p:cNvPr id="1029" name="Rectangle 3">
            <a:extLst>
              <a:ext uri="{FF2B5EF4-FFF2-40B4-BE49-F238E27FC236}">
                <a16:creationId xmlns:a16="http://schemas.microsoft.com/office/drawing/2014/main" id="{90EDBDF4-9525-4F55-A4E8-3CC3AE0BB4BB}"/>
              </a:ext>
            </a:extLst>
          </p:cNvPr>
          <p:cNvSpPr>
            <a:spLocks noGrp="1" noChangeArrowheads="1"/>
          </p:cNvSpPr>
          <p:nvPr>
            <p:ph type="body" idx="1"/>
          </p:nvPr>
        </p:nvSpPr>
        <p:spPr>
          <a:xfrm>
            <a:off x="1051034" y="1009462"/>
            <a:ext cx="9398840" cy="5391950"/>
          </a:xfrm>
        </p:spPr>
        <p:txBody>
          <a:bodyPr/>
          <a:lstStyle/>
          <a:p>
            <a:pPr marL="483740" indent="-483740">
              <a:lnSpc>
                <a:spcPct val="110000"/>
              </a:lnSpc>
              <a:buNone/>
              <a:defRPr/>
            </a:pPr>
            <a:endParaRPr lang="en-US" sz="1814" dirty="0">
              <a:solidFill>
                <a:schemeClr val="accent2"/>
              </a:solidFill>
            </a:endParaRPr>
          </a:p>
          <a:p>
            <a:pPr marL="483740" indent="-483740">
              <a:lnSpc>
                <a:spcPct val="110000"/>
              </a:lnSpc>
              <a:defRPr/>
            </a:pPr>
            <a:r>
              <a:rPr lang="en-US" dirty="0"/>
              <a:t>Given a </a:t>
            </a:r>
            <a:r>
              <a:rPr lang="en-US" i="1" dirty="0"/>
              <a:t>K</a:t>
            </a:r>
            <a:r>
              <a:rPr lang="en-US" dirty="0"/>
              <a:t>, find a partition of </a:t>
            </a:r>
            <a:r>
              <a:rPr lang="en-US" i="1" dirty="0"/>
              <a:t>K clusters </a:t>
            </a:r>
            <a:r>
              <a:rPr lang="en-US" dirty="0"/>
              <a:t>to </a:t>
            </a:r>
            <a:r>
              <a:rPr lang="en-US" dirty="0" err="1"/>
              <a:t>optimise</a:t>
            </a:r>
            <a:r>
              <a:rPr lang="en-US" dirty="0"/>
              <a:t> the chosen partitioning criterion (cost function)</a:t>
            </a:r>
          </a:p>
          <a:p>
            <a:pPr marL="888298" lvl="1" indent="-414635">
              <a:lnSpc>
                <a:spcPct val="110000"/>
              </a:lnSpc>
              <a:buFont typeface="Courier New" pitchFamily="49" charset="0"/>
              <a:buChar char="o"/>
              <a:defRPr/>
            </a:pPr>
            <a:r>
              <a:rPr lang="en-US" sz="2358" dirty="0"/>
              <a:t>global optimum: exhaustively search all partitions</a:t>
            </a:r>
          </a:p>
          <a:p>
            <a:pPr marL="473663" indent="-414635">
              <a:lnSpc>
                <a:spcPct val="110000"/>
              </a:lnSpc>
              <a:defRPr/>
            </a:pPr>
            <a:r>
              <a:rPr lang="en-US" sz="2721" dirty="0"/>
              <a:t>The </a:t>
            </a:r>
            <a:r>
              <a:rPr lang="en-US" sz="2721" i="1" dirty="0">
                <a:solidFill>
                  <a:srgbClr val="FF0000"/>
                </a:solidFill>
              </a:rPr>
              <a:t>K-means </a:t>
            </a:r>
            <a:r>
              <a:rPr lang="en-US" sz="2721" dirty="0"/>
              <a:t> algorithm: a heuristic method </a:t>
            </a:r>
          </a:p>
          <a:p>
            <a:pPr marL="888298" lvl="1" indent="-414635">
              <a:lnSpc>
                <a:spcPct val="110000"/>
              </a:lnSpc>
              <a:buFont typeface="Courier New" pitchFamily="49" charset="0"/>
              <a:buChar char="o"/>
              <a:defRPr/>
            </a:pPr>
            <a:r>
              <a:rPr lang="en-US" sz="2358" dirty="0"/>
              <a:t>K-means algorithm (MacQueen’67): each cluster is represented by the centre of the cluster and the algorithm converges to stable </a:t>
            </a:r>
            <a:r>
              <a:rPr lang="en-US" sz="2358" dirty="0" err="1"/>
              <a:t>centriods</a:t>
            </a:r>
            <a:r>
              <a:rPr lang="en-US" sz="2358" dirty="0"/>
              <a:t> of clusters.</a:t>
            </a:r>
          </a:p>
          <a:p>
            <a:pPr marL="888298" lvl="1" indent="-414635">
              <a:lnSpc>
                <a:spcPct val="110000"/>
              </a:lnSpc>
              <a:buFont typeface="Courier New" pitchFamily="49" charset="0"/>
              <a:buChar char="o"/>
              <a:defRPr/>
            </a:pPr>
            <a:r>
              <a:rPr lang="en-US" sz="2358" dirty="0"/>
              <a:t>K-means algorithm is the simplest partitioning method for clustering analysis and widely used in data mining applications. </a:t>
            </a:r>
          </a:p>
          <a:p>
            <a:pPr marL="888298" lvl="1" indent="-414635">
              <a:lnSpc>
                <a:spcPct val="110000"/>
              </a:lnSpc>
              <a:buNone/>
              <a:defRPr/>
            </a:pPr>
            <a:endParaRPr lang="en-US" sz="2358" dirty="0"/>
          </a:p>
        </p:txBody>
      </p:sp>
      <p:sp>
        <p:nvSpPr>
          <p:cNvPr id="2" name="Footer Placeholder 1">
            <a:extLst>
              <a:ext uri="{FF2B5EF4-FFF2-40B4-BE49-F238E27FC236}">
                <a16:creationId xmlns:a16="http://schemas.microsoft.com/office/drawing/2014/main" id="{9A0A184E-288A-44E9-A4FC-F16B1BADFBFB}"/>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2">
            <a:extLst>
              <a:ext uri="{FF2B5EF4-FFF2-40B4-BE49-F238E27FC236}">
                <a16:creationId xmlns:a16="http://schemas.microsoft.com/office/drawing/2014/main" id="{064A6A87-B4E8-487F-89F9-009DFE3E88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5689" y="663917"/>
            <a:ext cx="7774776" cy="5543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8C3A5A9-CF0A-4CB9-86ED-B1D3D3E1D032}"/>
              </a:ext>
            </a:extLst>
          </p:cNvPr>
          <p:cNvSpPr>
            <a:spLocks noGrp="1"/>
          </p:cNvSpPr>
          <p:nvPr>
            <p:ph type="ftr" sz="quarter" idx="11"/>
          </p:nvPr>
        </p:nvSpPr>
        <p:spPr/>
        <p:txBody>
          <a:bodyPr/>
          <a:lstStyle/>
          <a:p>
            <a:r>
              <a:rPr lang="en-US"/>
              <a:t>Kmeans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2">
            <a:extLst>
              <a:ext uri="{FF2B5EF4-FFF2-40B4-BE49-F238E27FC236}">
                <a16:creationId xmlns:a16="http://schemas.microsoft.com/office/drawing/2014/main" id="{9E60DF7A-E158-42EF-BB54-F200C3EB6C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5690" y="581849"/>
            <a:ext cx="8411155" cy="569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13D56C2-F06B-4399-BDBB-B77D94437AEE}"/>
              </a:ext>
            </a:extLst>
          </p:cNvPr>
          <p:cNvSpPr>
            <a:spLocks noGrp="1"/>
          </p:cNvSpPr>
          <p:nvPr>
            <p:ph type="ftr" sz="quarter" idx="11"/>
          </p:nvPr>
        </p:nvSpPr>
        <p:spPr/>
        <p:txBody>
          <a:bodyPr/>
          <a:lstStyle/>
          <a:p>
            <a:r>
              <a:rPr lang="en-US"/>
              <a:t>Kmeans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2">
            <a:extLst>
              <a:ext uri="{FF2B5EF4-FFF2-40B4-BE49-F238E27FC236}">
                <a16:creationId xmlns:a16="http://schemas.microsoft.com/office/drawing/2014/main" id="{1B7D227D-A2E3-49A6-8A35-EE500DE64B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362" y="619283"/>
            <a:ext cx="8658796" cy="543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EA51A6F-54F9-4219-918F-B4D0B8A3FE5D}"/>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A4083DE3-765A-4B42-BD85-0D32CC4DE34B}"/>
              </a:ext>
            </a:extLst>
          </p:cNvPr>
          <p:cNvSpPr txBox="1"/>
          <p:nvPr/>
        </p:nvSpPr>
        <p:spPr>
          <a:xfrm>
            <a:off x="3249227" y="619283"/>
            <a:ext cx="2146806" cy="369332"/>
          </a:xfrm>
          <a:prstGeom prst="rect">
            <a:avLst/>
          </a:prstGeom>
          <a:noFill/>
        </p:spPr>
        <p:txBody>
          <a:bodyPr wrap="none" rtlCol="0">
            <a:spAutoFit/>
          </a:bodyPr>
          <a:lstStyle/>
          <a:p>
            <a:r>
              <a:rPr lang="en-US" dirty="0"/>
              <a:t>Accuracy of K-Means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a:extLst>
              <a:ext uri="{FF2B5EF4-FFF2-40B4-BE49-F238E27FC236}">
                <a16:creationId xmlns:a16="http://schemas.microsoft.com/office/drawing/2014/main" id="{93D3C89E-8F62-4B86-A720-906C65680A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798" y="594807"/>
            <a:ext cx="9198711" cy="54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0247EEC9-E04C-4D42-BCEE-0459098FC0EE}"/>
              </a:ext>
            </a:extLst>
          </p:cNvPr>
          <p:cNvSpPr>
            <a:spLocks noGrp="1"/>
          </p:cNvSpPr>
          <p:nvPr>
            <p:ph type="ftr" sz="quarter" idx="11"/>
          </p:nvPr>
        </p:nvSpPr>
        <p:spPr/>
        <p:txBody>
          <a:bodyPr/>
          <a:lstStyle/>
          <a:p>
            <a:r>
              <a:rPr lang="en-US"/>
              <a:t>Kmeans</a:t>
            </a:r>
          </a:p>
        </p:txBody>
      </p:sp>
      <p:sp>
        <p:nvSpPr>
          <p:cNvPr id="3" name="TextBox 2">
            <a:extLst>
              <a:ext uri="{FF2B5EF4-FFF2-40B4-BE49-F238E27FC236}">
                <a16:creationId xmlns:a16="http://schemas.microsoft.com/office/drawing/2014/main" id="{637FEFA5-5CF3-4AED-AE5F-89BB8AA541CF}"/>
              </a:ext>
            </a:extLst>
          </p:cNvPr>
          <p:cNvSpPr txBox="1"/>
          <p:nvPr/>
        </p:nvSpPr>
        <p:spPr>
          <a:xfrm>
            <a:off x="6424473" y="2512380"/>
            <a:ext cx="4774897" cy="646331"/>
          </a:xfrm>
          <a:prstGeom prst="rect">
            <a:avLst/>
          </a:prstGeom>
          <a:noFill/>
        </p:spPr>
        <p:txBody>
          <a:bodyPr wrap="none" rtlCol="0">
            <a:spAutoFit/>
          </a:bodyPr>
          <a:lstStyle/>
          <a:p>
            <a:r>
              <a:rPr lang="en-US" dirty="0"/>
              <a:t>Do not use K-mean without scaling</a:t>
            </a:r>
          </a:p>
          <a:p>
            <a:r>
              <a:rPr lang="en-US" dirty="0"/>
              <a:t>It will give us accurate results and improve speed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37C2-A5DC-4E43-8852-2F06ACCE1C2C}"/>
              </a:ext>
            </a:extLst>
          </p:cNvPr>
          <p:cNvSpPr>
            <a:spLocks noGrp="1"/>
          </p:cNvSpPr>
          <p:nvPr>
            <p:ph type="ctrTitle"/>
          </p:nvPr>
        </p:nvSpPr>
        <p:spPr>
          <a:xfrm>
            <a:off x="704850" y="-1306512"/>
            <a:ext cx="9144000" cy="2387600"/>
          </a:xfrm>
        </p:spPr>
        <p:txBody>
          <a:bodyPr/>
          <a:lstStyle/>
          <a:p>
            <a:r>
              <a:rPr lang="en-US" dirty="0"/>
              <a:t>Determine optimal k</a:t>
            </a:r>
          </a:p>
        </p:txBody>
      </p:sp>
    </p:spTree>
    <p:extLst>
      <p:ext uri="{BB962C8B-B14F-4D97-AF65-F5344CB8AC3E}">
        <p14:creationId xmlns:p14="http://schemas.microsoft.com/office/powerpoint/2010/main" val="127431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4758BE1-6EB3-409A-9DDF-E26697FB88AD}"/>
              </a:ext>
            </a:extLst>
          </p:cNvPr>
          <p:cNvSpPr>
            <a:spLocks noGrp="1" noChangeArrowheads="1"/>
          </p:cNvSpPr>
          <p:nvPr>
            <p:ph type="title" idx="4294967295"/>
          </p:nvPr>
        </p:nvSpPr>
        <p:spPr>
          <a:xfrm>
            <a:off x="1066800" y="381000"/>
            <a:ext cx="10515600" cy="1325563"/>
          </a:xfrm>
          <a:noFill/>
        </p:spPr>
        <p:txBody>
          <a:bodyPr vert="horz" lIns="92075" tIns="46038" rIns="92075" bIns="46038" rtlCol="0" anchor="ctr">
            <a:normAutofit fontScale="90000"/>
          </a:bodyPr>
          <a:lstStyle/>
          <a:p>
            <a:pPr eaLnBrk="1" hangingPunct="1"/>
            <a:r>
              <a:rPr lang="en-US" altLang="en-US" sz="3300" dirty="0">
                <a:latin typeface="Arial" panose="020B0604020202020204" pitchFamily="34" charset="0"/>
                <a:cs typeface="Arial" panose="020B0604020202020204" pitchFamily="34" charset="0"/>
                <a:sym typeface="Symbol" panose="05050102010706020507" pitchFamily="18" charset="2"/>
              </a:rPr>
              <a:t>Centroid, Radius and Diameter of a </a:t>
            </a:r>
            <a:r>
              <a:rPr lang="en-US" altLang="en-US" sz="3300" dirty="0">
                <a:latin typeface="Arial" panose="020B0604020202020204" pitchFamily="34" charset="0"/>
                <a:cs typeface="Arial" panose="020B0604020202020204" pitchFamily="34" charset="0"/>
              </a:rPr>
              <a:t>Cluster </a:t>
            </a:r>
            <a:br>
              <a:rPr lang="en-US" altLang="en-US" sz="3300" dirty="0">
                <a:latin typeface="Arial" panose="020B0604020202020204" pitchFamily="34" charset="0"/>
                <a:cs typeface="Arial" panose="020B0604020202020204" pitchFamily="34" charset="0"/>
              </a:rPr>
            </a:br>
            <a:br>
              <a:rPr lang="en-US" altLang="en-US" sz="3300" dirty="0">
                <a:latin typeface="Arial" panose="020B0604020202020204" pitchFamily="34" charset="0"/>
                <a:cs typeface="Arial" panose="020B0604020202020204" pitchFamily="34" charset="0"/>
              </a:rPr>
            </a:br>
            <a:r>
              <a:rPr lang="en-US" altLang="en-US" sz="3300" dirty="0">
                <a:latin typeface="Arial" panose="020B0604020202020204" pitchFamily="34" charset="0"/>
                <a:cs typeface="Arial" panose="020B0604020202020204" pitchFamily="34" charset="0"/>
              </a:rPr>
              <a:t>(for numerical data sets)</a:t>
            </a:r>
          </a:p>
        </p:txBody>
      </p:sp>
      <p:sp>
        <p:nvSpPr>
          <p:cNvPr id="31747" name="Rectangle 3">
            <a:extLst>
              <a:ext uri="{FF2B5EF4-FFF2-40B4-BE49-F238E27FC236}">
                <a16:creationId xmlns:a16="http://schemas.microsoft.com/office/drawing/2014/main" id="{13F0A6FE-BEF7-47A7-B674-12A8F395BA5F}"/>
              </a:ext>
            </a:extLst>
          </p:cNvPr>
          <p:cNvSpPr>
            <a:spLocks noGrp="1" noChangeArrowheads="1"/>
          </p:cNvSpPr>
          <p:nvPr>
            <p:ph type="body" sz="half" idx="4294967295"/>
          </p:nvPr>
        </p:nvSpPr>
        <p:spPr>
          <a:xfrm>
            <a:off x="1562100" y="1752600"/>
            <a:ext cx="8153400" cy="5105400"/>
          </a:xfrm>
          <a:noFill/>
        </p:spPr>
        <p:txBody>
          <a:bodyPr vert="horz" lIns="92075" tIns="46038" rIns="92075" bIns="46038" rtlCol="0">
            <a:normAutofit/>
          </a:bodyPr>
          <a:lstStyle/>
          <a:p>
            <a:pPr eaLnBrk="1" hangingPunct="1">
              <a:lnSpc>
                <a:spcPct val="130000"/>
              </a:lnSpc>
            </a:pPr>
            <a:r>
              <a:rPr lang="en-US" altLang="en-US" sz="2400" dirty="0">
                <a:cs typeface="Tahoma" panose="020B0604030504040204" pitchFamily="34" charset="0"/>
                <a:sym typeface="Symbol" panose="05050102010706020507" pitchFamily="18" charset="2"/>
              </a:rPr>
              <a:t>Centroid:  the “middle” of a cluster</a:t>
            </a:r>
          </a:p>
          <a:p>
            <a:pPr eaLnBrk="1" hangingPunct="1">
              <a:lnSpc>
                <a:spcPct val="130000"/>
              </a:lnSpc>
            </a:pPr>
            <a:endParaRPr lang="en-US" altLang="en-US" sz="2400" dirty="0">
              <a:cs typeface="Tahoma" panose="020B0604030504040204" pitchFamily="34" charset="0"/>
              <a:sym typeface="Symbol" panose="05050102010706020507" pitchFamily="18" charset="2"/>
            </a:endParaRPr>
          </a:p>
          <a:p>
            <a:pPr eaLnBrk="1" hangingPunct="1">
              <a:lnSpc>
                <a:spcPct val="130000"/>
              </a:lnSpc>
            </a:pPr>
            <a:r>
              <a:rPr lang="en-US" altLang="en-US" sz="2400" dirty="0">
                <a:cs typeface="Tahoma" panose="020B0604030504040204" pitchFamily="34" charset="0"/>
                <a:sym typeface="Symbol" panose="05050102010706020507" pitchFamily="18" charset="2"/>
              </a:rPr>
              <a:t>Radius: square root of average distance from any point of the cluster to its centroid</a:t>
            </a:r>
          </a:p>
          <a:p>
            <a:pPr eaLnBrk="1" hangingPunct="1">
              <a:lnSpc>
                <a:spcPct val="130000"/>
              </a:lnSpc>
            </a:pPr>
            <a:endParaRPr lang="en-US" altLang="en-US" sz="2400" dirty="0">
              <a:cs typeface="Tahoma" panose="020B0604030504040204" pitchFamily="34" charset="0"/>
              <a:sym typeface="Symbol" panose="05050102010706020507" pitchFamily="18" charset="2"/>
            </a:endParaRPr>
          </a:p>
          <a:p>
            <a:pPr eaLnBrk="1" hangingPunct="1">
              <a:lnSpc>
                <a:spcPct val="130000"/>
              </a:lnSpc>
            </a:pPr>
            <a:r>
              <a:rPr lang="en-US" altLang="en-US" sz="2400" dirty="0">
                <a:cs typeface="Tahoma" panose="020B0604030504040204" pitchFamily="34" charset="0"/>
                <a:sym typeface="Symbol" panose="05050102010706020507" pitchFamily="18" charset="2"/>
              </a:rPr>
              <a:t>Diameter: square root of average mean squared distance between all pairs of points in the cluster</a:t>
            </a:r>
          </a:p>
        </p:txBody>
      </p:sp>
      <p:graphicFrame>
        <p:nvGraphicFramePr>
          <p:cNvPr id="31748" name="Object 4">
            <a:extLst>
              <a:ext uri="{FF2B5EF4-FFF2-40B4-BE49-F238E27FC236}">
                <a16:creationId xmlns:a16="http://schemas.microsoft.com/office/drawing/2014/main" id="{B6FB47F1-8914-4C73-B670-72B1653E8A82}"/>
              </a:ext>
            </a:extLst>
          </p:cNvPr>
          <p:cNvGraphicFramePr>
            <a:graphicFrameLocks noGrp="1" noChangeAspect="1"/>
          </p:cNvGraphicFramePr>
          <p:nvPr>
            <p:ph sz="quarter" idx="4294967295"/>
            <p:extLst>
              <p:ext uri="{D42A27DB-BD31-4B8C-83A1-F6EECF244321}">
                <p14:modId xmlns:p14="http://schemas.microsoft.com/office/powerpoint/2010/main" val="2089527622"/>
              </p:ext>
            </p:extLst>
          </p:nvPr>
        </p:nvGraphicFramePr>
        <p:xfrm>
          <a:off x="6986588" y="1752600"/>
          <a:ext cx="2136775" cy="876300"/>
        </p:xfrm>
        <a:graphic>
          <a:graphicData uri="http://schemas.openxmlformats.org/presentationml/2006/ole">
            <mc:AlternateContent xmlns:mc="http://schemas.openxmlformats.org/markup-compatibility/2006">
              <mc:Choice xmlns:v="urn:schemas-microsoft-com:vml" Requires="v">
                <p:oleObj spid="_x0000_s9242" name="Equation" r:id="rId4" imgW="1269449" imgH="520474" progId="Equation.3">
                  <p:embed/>
                </p:oleObj>
              </mc:Choice>
              <mc:Fallback>
                <p:oleObj name="Equation" r:id="rId4" imgW="1269449" imgH="520474" progId="Equation.3">
                  <p:embed/>
                  <p:pic>
                    <p:nvPicPr>
                      <p:cNvPr id="31748" name="Object 4">
                        <a:extLst>
                          <a:ext uri="{FF2B5EF4-FFF2-40B4-BE49-F238E27FC236}">
                            <a16:creationId xmlns:a16="http://schemas.microsoft.com/office/drawing/2014/main" id="{B6FB47F1-8914-4C73-B670-72B1653E8A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6588" y="1752600"/>
                        <a:ext cx="21367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7FE657D7-4363-4296-93FF-C50C68E983E5}"/>
              </a:ext>
            </a:extLst>
          </p:cNvPr>
          <p:cNvGraphicFramePr>
            <a:graphicFrameLocks noChangeAspect="1"/>
          </p:cNvGraphicFramePr>
          <p:nvPr>
            <p:extLst>
              <p:ext uri="{D42A27DB-BD31-4B8C-83A1-F6EECF244321}">
                <p14:modId xmlns:p14="http://schemas.microsoft.com/office/powerpoint/2010/main" val="3152626567"/>
              </p:ext>
            </p:extLst>
          </p:nvPr>
        </p:nvGraphicFramePr>
        <p:xfrm>
          <a:off x="6640512" y="3370263"/>
          <a:ext cx="2828925" cy="1069975"/>
        </p:xfrm>
        <a:graphic>
          <a:graphicData uri="http://schemas.openxmlformats.org/presentationml/2006/ole">
            <mc:AlternateContent xmlns:mc="http://schemas.openxmlformats.org/markup-compatibility/2006">
              <mc:Choice xmlns:v="urn:schemas-microsoft-com:vml" Requires="v">
                <p:oleObj spid="_x0000_s9243" name="Equation" r:id="rId6" imgW="2451100" imgH="927100" progId="Equation.3">
                  <p:embed/>
                </p:oleObj>
              </mc:Choice>
              <mc:Fallback>
                <p:oleObj name="Equation" r:id="rId6" imgW="2451100" imgH="927100" progId="Equation.3">
                  <p:embed/>
                  <p:pic>
                    <p:nvPicPr>
                      <p:cNvPr id="31749" name="Object 5">
                        <a:extLst>
                          <a:ext uri="{FF2B5EF4-FFF2-40B4-BE49-F238E27FC236}">
                            <a16:creationId xmlns:a16="http://schemas.microsoft.com/office/drawing/2014/main" id="{7FE657D7-4363-4296-93FF-C50C68E983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0512" y="3370263"/>
                        <a:ext cx="28289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a:extLst>
              <a:ext uri="{FF2B5EF4-FFF2-40B4-BE49-F238E27FC236}">
                <a16:creationId xmlns:a16="http://schemas.microsoft.com/office/drawing/2014/main" id="{EE849058-90D2-43BA-BBAE-EA05394033B4}"/>
              </a:ext>
            </a:extLst>
          </p:cNvPr>
          <p:cNvGraphicFramePr>
            <a:graphicFrameLocks noGrp="1" noChangeAspect="1"/>
          </p:cNvGraphicFramePr>
          <p:nvPr>
            <p:ph sz="quarter" idx="4294967295"/>
            <p:extLst>
              <p:ext uri="{D42A27DB-BD31-4B8C-83A1-F6EECF244321}">
                <p14:modId xmlns:p14="http://schemas.microsoft.com/office/powerpoint/2010/main" val="932369902"/>
              </p:ext>
            </p:extLst>
          </p:nvPr>
        </p:nvGraphicFramePr>
        <p:xfrm>
          <a:off x="6896100" y="5181601"/>
          <a:ext cx="3048000" cy="1006475"/>
        </p:xfrm>
        <a:graphic>
          <a:graphicData uri="http://schemas.openxmlformats.org/presentationml/2006/ole">
            <mc:AlternateContent xmlns:mc="http://schemas.openxmlformats.org/markup-compatibility/2006">
              <mc:Choice xmlns:v="urn:schemas-microsoft-com:vml" Requires="v">
                <p:oleObj spid="_x0000_s9244" name="Equation" r:id="rId8" imgW="2959100" imgH="977900" progId="Equation.3">
                  <p:embed/>
                </p:oleObj>
              </mc:Choice>
              <mc:Fallback>
                <p:oleObj name="Equation" r:id="rId8" imgW="2959100" imgH="977900" progId="Equation.3">
                  <p:embed/>
                  <p:pic>
                    <p:nvPicPr>
                      <p:cNvPr id="31750" name="Object 6">
                        <a:extLst>
                          <a:ext uri="{FF2B5EF4-FFF2-40B4-BE49-F238E27FC236}">
                            <a16:creationId xmlns:a16="http://schemas.microsoft.com/office/drawing/2014/main" id="{EE849058-90D2-43BA-BBAE-EA05394033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6100" y="5181601"/>
                        <a:ext cx="3048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Slide Number Placeholder 9">
            <a:extLst>
              <a:ext uri="{FF2B5EF4-FFF2-40B4-BE49-F238E27FC236}">
                <a16:creationId xmlns:a16="http://schemas.microsoft.com/office/drawing/2014/main" id="{0E168EF2-FF10-4DC5-8EF8-C91170D93BF0}"/>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9631F4FC-0492-46FD-8B63-4B6B32D227A9}" type="slidenum">
              <a:rPr lang="en-US" altLang="en-US" sz="1200"/>
              <a:pPr algn="r" eaLnBrk="1" hangingPunct="1"/>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967C17-C3C7-49DF-9F38-0E782D7E9F56}"/>
              </a:ext>
            </a:extLst>
          </p:cNvPr>
          <p:cNvSpPr/>
          <p:nvPr/>
        </p:nvSpPr>
        <p:spPr>
          <a:xfrm>
            <a:off x="1057274" y="419101"/>
            <a:ext cx="10563226" cy="6555641"/>
          </a:xfrm>
          <a:prstGeom prst="rect">
            <a:avLst/>
          </a:prstGeom>
        </p:spPr>
        <p:txBody>
          <a:bodyPr wrap="square">
            <a:spAutoFit/>
          </a:bodyPr>
          <a:lstStyle/>
          <a:p>
            <a:r>
              <a:rPr lang="en-US" sz="2800" b="0" i="0" dirty="0">
                <a:solidFill>
                  <a:srgbClr val="000000"/>
                </a:solidFill>
                <a:effectLst/>
                <a:latin typeface="Georgia" panose="02040502050405020303" pitchFamily="18" charset="0"/>
              </a:rPr>
              <a:t>The </a:t>
            </a:r>
            <a:r>
              <a:rPr lang="en-US" sz="2800" b="0" i="0" dirty="0">
                <a:solidFill>
                  <a:srgbClr val="000000"/>
                </a:solidFill>
                <a:effectLst/>
                <a:highlight>
                  <a:srgbClr val="FF0000"/>
                </a:highlight>
                <a:latin typeface="Georgia" panose="02040502050405020303" pitchFamily="18" charset="0"/>
              </a:rPr>
              <a:t>elbow</a:t>
            </a:r>
            <a:r>
              <a:rPr lang="en-US" sz="2800" b="0" i="0" dirty="0">
                <a:solidFill>
                  <a:srgbClr val="000000"/>
                </a:solidFill>
                <a:effectLst/>
                <a:latin typeface="Georgia" panose="02040502050405020303" pitchFamily="18" charset="0"/>
              </a:rPr>
              <a:t> method is used to determine the optimal number of clusters in k-means </a:t>
            </a:r>
            <a:r>
              <a:rPr lang="en-US" sz="2800" b="0" i="0" dirty="0" err="1">
                <a:solidFill>
                  <a:srgbClr val="000000"/>
                </a:solidFill>
                <a:effectLst/>
                <a:latin typeface="Georgia" panose="02040502050405020303" pitchFamily="18" charset="0"/>
              </a:rPr>
              <a:t>clustering.What</a:t>
            </a:r>
            <a:r>
              <a:rPr lang="en-US" sz="2800" b="0" i="0" dirty="0">
                <a:solidFill>
                  <a:srgbClr val="000000"/>
                </a:solidFill>
                <a:effectLst/>
                <a:latin typeface="Georgia" panose="02040502050405020303" pitchFamily="18" charset="0"/>
              </a:rPr>
              <a:t> is the elbow?  </a:t>
            </a:r>
            <a:r>
              <a:rPr lang="en-US" sz="2800" b="1" dirty="0">
                <a:solidFill>
                  <a:srgbClr val="FF0000"/>
                </a:solidFill>
                <a:highlight>
                  <a:srgbClr val="FFFF00"/>
                </a:highlight>
                <a:latin typeface="Georgia" panose="02040502050405020303" pitchFamily="18" charset="0"/>
              </a:rPr>
              <a:t>Try to find the optimal number</a:t>
            </a:r>
            <a:endParaRPr lang="en-US" sz="2800" b="1" i="0" dirty="0">
              <a:solidFill>
                <a:srgbClr val="FF0000"/>
              </a:solidFill>
              <a:effectLst/>
              <a:highlight>
                <a:srgbClr val="FFFF00"/>
              </a:highlight>
              <a:latin typeface="Georgia" panose="02040502050405020303" pitchFamily="18" charset="0"/>
            </a:endParaRPr>
          </a:p>
          <a:p>
            <a:endParaRPr lang="en-US" sz="2800" dirty="0">
              <a:solidFill>
                <a:srgbClr val="FF0000"/>
              </a:solidFill>
              <a:highlight>
                <a:srgbClr val="FFFF00"/>
              </a:highlight>
              <a:latin typeface="Georgia" panose="02040502050405020303" pitchFamily="18" charset="0"/>
            </a:endParaRPr>
          </a:p>
          <a:p>
            <a:r>
              <a:rPr lang="en-US" sz="2800" b="0" i="0" dirty="0">
                <a:solidFill>
                  <a:srgbClr val="000000"/>
                </a:solidFill>
                <a:effectLst/>
                <a:latin typeface="Georgia" panose="02040502050405020303" pitchFamily="18" charset="0"/>
              </a:rPr>
              <a:t>The elbow method plots the value of the cost function produced by different values of </a:t>
            </a:r>
            <a:r>
              <a:rPr lang="en-US" sz="2800" b="0" i="1" dirty="0">
                <a:solidFill>
                  <a:srgbClr val="000000"/>
                </a:solidFill>
                <a:effectLst/>
                <a:latin typeface="Georgia" panose="02040502050405020303" pitchFamily="18" charset="0"/>
              </a:rPr>
              <a:t>k</a:t>
            </a:r>
            <a:r>
              <a:rPr lang="en-US" sz="2800" b="0" i="0" dirty="0">
                <a:solidFill>
                  <a:srgbClr val="000000"/>
                </a:solidFill>
                <a:effectLst/>
                <a:latin typeface="Georgia" panose="02040502050405020303" pitchFamily="18" charset="0"/>
              </a:rPr>
              <a:t>. </a:t>
            </a:r>
          </a:p>
          <a:p>
            <a:endParaRPr lang="en-US" sz="2800" dirty="0">
              <a:solidFill>
                <a:srgbClr val="000000"/>
              </a:solidFill>
              <a:latin typeface="Georgia" panose="02040502050405020303" pitchFamily="18" charset="0"/>
            </a:endParaRPr>
          </a:p>
          <a:p>
            <a:r>
              <a:rPr lang="en-US" sz="2800" b="0" i="0" dirty="0">
                <a:solidFill>
                  <a:srgbClr val="000000"/>
                </a:solidFill>
                <a:effectLst/>
                <a:latin typeface="Georgia" panose="02040502050405020303" pitchFamily="18" charset="0"/>
              </a:rPr>
              <a:t>If </a:t>
            </a:r>
            <a:r>
              <a:rPr lang="en-US" sz="2800" b="0" i="1" dirty="0">
                <a:solidFill>
                  <a:srgbClr val="000000"/>
                </a:solidFill>
                <a:effectLst/>
                <a:latin typeface="Georgia" panose="02040502050405020303" pitchFamily="18" charset="0"/>
              </a:rPr>
              <a:t>k</a:t>
            </a:r>
            <a:r>
              <a:rPr lang="en-US" sz="2800" b="0" i="0" dirty="0">
                <a:solidFill>
                  <a:srgbClr val="000000"/>
                </a:solidFill>
                <a:effectLst/>
                <a:latin typeface="Georgia" panose="02040502050405020303" pitchFamily="18" charset="0"/>
              </a:rPr>
              <a:t> increases, average distortion will decrease, each cluster will have fewer constituent instances, and the instances will be closer to their respective centroids.</a:t>
            </a:r>
          </a:p>
          <a:p>
            <a:endParaRPr lang="en-US" sz="2800" dirty="0">
              <a:solidFill>
                <a:srgbClr val="000000"/>
              </a:solidFill>
              <a:latin typeface="Georgia" panose="02040502050405020303" pitchFamily="18" charset="0"/>
            </a:endParaRPr>
          </a:p>
          <a:p>
            <a:r>
              <a:rPr lang="en-US" sz="2800" b="0" i="0" dirty="0">
                <a:solidFill>
                  <a:srgbClr val="000000"/>
                </a:solidFill>
                <a:effectLst/>
                <a:latin typeface="Georgia" panose="02040502050405020303" pitchFamily="18" charset="0"/>
              </a:rPr>
              <a:t> However, the improvements in average distortion will decline as </a:t>
            </a:r>
            <a:r>
              <a:rPr lang="en-US" sz="2800" b="0" i="1" dirty="0">
                <a:solidFill>
                  <a:srgbClr val="000000"/>
                </a:solidFill>
                <a:effectLst/>
                <a:latin typeface="Georgia" panose="02040502050405020303" pitchFamily="18" charset="0"/>
              </a:rPr>
              <a:t>k</a:t>
            </a:r>
            <a:r>
              <a:rPr lang="en-US" sz="2800" b="0" i="0" dirty="0">
                <a:solidFill>
                  <a:srgbClr val="000000"/>
                </a:solidFill>
                <a:effectLst/>
                <a:latin typeface="Georgia" panose="02040502050405020303" pitchFamily="18" charset="0"/>
              </a:rPr>
              <a:t> increases. </a:t>
            </a:r>
            <a:r>
              <a:rPr lang="en-US" sz="2800" b="0" i="0" dirty="0">
                <a:solidFill>
                  <a:srgbClr val="FF0000"/>
                </a:solidFill>
                <a:effectLst/>
                <a:latin typeface="Georgia" panose="02040502050405020303" pitchFamily="18" charset="0"/>
              </a:rPr>
              <a:t>The value of </a:t>
            </a:r>
            <a:r>
              <a:rPr lang="en-US" sz="2800" b="0" i="1" dirty="0">
                <a:solidFill>
                  <a:srgbClr val="FF0000"/>
                </a:solidFill>
                <a:effectLst/>
                <a:latin typeface="Georgia" panose="02040502050405020303" pitchFamily="18" charset="0"/>
              </a:rPr>
              <a:t>k</a:t>
            </a:r>
            <a:r>
              <a:rPr lang="en-US" sz="2800" b="0" i="0" dirty="0">
                <a:solidFill>
                  <a:srgbClr val="FF0000"/>
                </a:solidFill>
                <a:effectLst/>
                <a:latin typeface="Georgia" panose="02040502050405020303" pitchFamily="18" charset="0"/>
              </a:rPr>
              <a:t> at which improvement in distortion declines the most is called the elbow</a:t>
            </a:r>
            <a:r>
              <a:rPr lang="en-US" sz="2800" b="0" i="0" dirty="0">
                <a:solidFill>
                  <a:srgbClr val="000000"/>
                </a:solidFill>
                <a:effectLst/>
                <a:latin typeface="Georgia" panose="02040502050405020303" pitchFamily="18" charset="0"/>
              </a:rPr>
              <a:t>, at which we should stop dividing the data into further clusters.</a:t>
            </a:r>
            <a:endParaRPr lang="en-US" sz="2800" dirty="0"/>
          </a:p>
        </p:txBody>
      </p:sp>
    </p:spTree>
    <p:extLst>
      <p:ext uri="{BB962C8B-B14F-4D97-AF65-F5344CB8AC3E}">
        <p14:creationId xmlns:p14="http://schemas.microsoft.com/office/powerpoint/2010/main" val="1826537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26ACB-4A19-431F-8FF3-99C1994B2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0" y="323850"/>
            <a:ext cx="6229350" cy="4705350"/>
          </a:xfrm>
          <a:prstGeom prst="rect">
            <a:avLst/>
          </a:prstGeom>
        </p:spPr>
      </p:pic>
      <p:sp>
        <p:nvSpPr>
          <p:cNvPr id="4" name="Rectangle 3">
            <a:extLst>
              <a:ext uri="{FF2B5EF4-FFF2-40B4-BE49-F238E27FC236}">
                <a16:creationId xmlns:a16="http://schemas.microsoft.com/office/drawing/2014/main" id="{066D9AF3-88C7-46D3-986D-F7B4A43B39BD}"/>
              </a:ext>
            </a:extLst>
          </p:cNvPr>
          <p:cNvSpPr/>
          <p:nvPr/>
        </p:nvSpPr>
        <p:spPr>
          <a:xfrm>
            <a:off x="2495550" y="5162461"/>
            <a:ext cx="7181850" cy="923330"/>
          </a:xfrm>
          <a:prstGeom prst="rect">
            <a:avLst/>
          </a:prstGeom>
        </p:spPr>
        <p:txBody>
          <a:bodyPr wrap="square">
            <a:spAutoFit/>
          </a:bodyPr>
          <a:lstStyle/>
          <a:p>
            <a:r>
              <a:rPr lang="en-US" b="0" i="0" u="none" strike="noStrike" dirty="0">
                <a:solidFill>
                  <a:srgbClr val="111111"/>
                </a:solidFill>
                <a:effectLst/>
                <a:latin typeface="-apple-system"/>
              </a:rPr>
              <a:t>When K increases, the centroids are closer to the clusters centroids.</a:t>
            </a:r>
          </a:p>
          <a:p>
            <a:r>
              <a:rPr lang="en-US" b="0" i="0" u="none" strike="noStrike" dirty="0">
                <a:solidFill>
                  <a:srgbClr val="111111"/>
                </a:solidFill>
                <a:effectLst/>
                <a:latin typeface="-apple-system"/>
              </a:rPr>
              <a:t>The improvements will decline, at some point rapidly, creating the elbow shape.</a:t>
            </a:r>
          </a:p>
        </p:txBody>
      </p:sp>
      <p:pic>
        <p:nvPicPr>
          <p:cNvPr id="5" name="Picture 4">
            <a:extLst>
              <a:ext uri="{FF2B5EF4-FFF2-40B4-BE49-F238E27FC236}">
                <a16:creationId xmlns:a16="http://schemas.microsoft.com/office/drawing/2014/main" id="{A1661B16-56B3-4011-91E3-DB0A32E51C4D}"/>
              </a:ext>
            </a:extLst>
          </p:cNvPr>
          <p:cNvPicPr>
            <a:picLocks noChangeAspect="1"/>
          </p:cNvPicPr>
          <p:nvPr/>
        </p:nvPicPr>
        <p:blipFill>
          <a:blip r:embed="rId3"/>
          <a:stretch>
            <a:fillRect/>
          </a:stretch>
        </p:blipFill>
        <p:spPr>
          <a:xfrm>
            <a:off x="1812131" y="366022"/>
            <a:ext cx="8567738" cy="5719769"/>
          </a:xfrm>
          <a:prstGeom prst="rect">
            <a:avLst/>
          </a:prstGeom>
        </p:spPr>
      </p:pic>
      <p:cxnSp>
        <p:nvCxnSpPr>
          <p:cNvPr id="7" name="Straight Connector 6">
            <a:extLst>
              <a:ext uri="{FF2B5EF4-FFF2-40B4-BE49-F238E27FC236}">
                <a16:creationId xmlns:a16="http://schemas.microsoft.com/office/drawing/2014/main" id="{2E2E410A-6F41-4978-8EF6-4D2379974EDA}"/>
              </a:ext>
            </a:extLst>
          </p:cNvPr>
          <p:cNvCxnSpPr/>
          <p:nvPr/>
        </p:nvCxnSpPr>
        <p:spPr>
          <a:xfrm flipV="1">
            <a:off x="5007006" y="4429957"/>
            <a:ext cx="0" cy="59036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9C7125D-0D18-49C4-A963-2AAED845B8EF}"/>
              </a:ext>
            </a:extLst>
          </p:cNvPr>
          <p:cNvSpPr txBox="1"/>
          <p:nvPr/>
        </p:nvSpPr>
        <p:spPr>
          <a:xfrm>
            <a:off x="4208016" y="6258757"/>
            <a:ext cx="2806153" cy="369332"/>
          </a:xfrm>
          <a:prstGeom prst="rect">
            <a:avLst/>
          </a:prstGeom>
          <a:noFill/>
        </p:spPr>
        <p:txBody>
          <a:bodyPr wrap="none" rtlCol="0">
            <a:spAutoFit/>
          </a:bodyPr>
          <a:lstStyle/>
          <a:p>
            <a:r>
              <a:rPr lang="en-US" dirty="0"/>
              <a:t>Try to minimize these errors</a:t>
            </a:r>
          </a:p>
        </p:txBody>
      </p:sp>
    </p:spTree>
    <p:extLst>
      <p:ext uri="{BB962C8B-B14F-4D97-AF65-F5344CB8AC3E}">
        <p14:creationId xmlns:p14="http://schemas.microsoft.com/office/powerpoint/2010/main" val="73791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6BBE6A-41E2-40BD-A354-962042A72869}"/>
              </a:ext>
            </a:extLst>
          </p:cNvPr>
          <p:cNvSpPr/>
          <p:nvPr/>
        </p:nvSpPr>
        <p:spPr>
          <a:xfrm>
            <a:off x="619124" y="1047750"/>
            <a:ext cx="11229975" cy="5170646"/>
          </a:xfrm>
          <a:prstGeom prst="rect">
            <a:avLst/>
          </a:prstGeom>
        </p:spPr>
        <p:txBody>
          <a:bodyPr wrap="square">
            <a:spAutoFit/>
          </a:bodyPr>
          <a:lstStyle/>
          <a:p>
            <a:pPr algn="just">
              <a:buFont typeface="+mj-lt"/>
              <a:buAutoNum type="arabicPeriod"/>
            </a:pPr>
            <a:r>
              <a:rPr lang="en-US" sz="3300" b="0" i="0" dirty="0">
                <a:solidFill>
                  <a:srgbClr val="021B34"/>
                </a:solidFill>
                <a:effectLst/>
                <a:latin typeface="Arial" panose="020B0604020202020204" pitchFamily="34" charset="0"/>
                <a:cs typeface="Arial" panose="020B0604020202020204" pitchFamily="34" charset="0"/>
              </a:rPr>
              <a:t>Compute clustering algorithm (e.g., k-means clustering) for different values of k. For instance, by varying k from 1 to 10 clusters.</a:t>
            </a:r>
          </a:p>
          <a:p>
            <a:pPr algn="just">
              <a:buFont typeface="+mj-lt"/>
              <a:buAutoNum type="arabicPeriod"/>
            </a:pPr>
            <a:r>
              <a:rPr lang="en-US" sz="3300" b="0" i="0" dirty="0">
                <a:solidFill>
                  <a:srgbClr val="021B34"/>
                </a:solidFill>
                <a:effectLst/>
                <a:latin typeface="Arial" panose="020B0604020202020204" pitchFamily="34" charset="0"/>
                <a:cs typeface="Arial" panose="020B0604020202020204" pitchFamily="34" charset="0"/>
              </a:rPr>
              <a:t>For each k, calculate the </a:t>
            </a:r>
            <a:r>
              <a:rPr lang="en-US" sz="3300" b="1" i="0" dirty="0">
                <a:solidFill>
                  <a:srgbClr val="021B34"/>
                </a:solidFill>
                <a:effectLst/>
                <a:latin typeface="Arial" panose="020B0604020202020204" pitchFamily="34" charset="0"/>
                <a:cs typeface="Arial" panose="020B0604020202020204" pitchFamily="34" charset="0"/>
              </a:rPr>
              <a:t>total within-cluster sum of square (</a:t>
            </a:r>
            <a:r>
              <a:rPr lang="en-US" sz="3300" b="1" i="0" dirty="0" err="1">
                <a:solidFill>
                  <a:srgbClr val="021B34"/>
                </a:solidFill>
                <a:effectLst/>
                <a:latin typeface="Arial" panose="020B0604020202020204" pitchFamily="34" charset="0"/>
                <a:cs typeface="Arial" panose="020B0604020202020204" pitchFamily="34" charset="0"/>
              </a:rPr>
              <a:t>wss</a:t>
            </a:r>
            <a:r>
              <a:rPr lang="en-US" sz="3300" b="0" i="0" dirty="0">
                <a:solidFill>
                  <a:srgbClr val="021B34"/>
                </a:solidFill>
                <a:effectLst/>
                <a:latin typeface="Arial" panose="020B0604020202020204" pitchFamily="34" charset="0"/>
                <a:cs typeface="Arial" panose="020B0604020202020204" pitchFamily="34" charset="0"/>
              </a:rPr>
              <a:t>).</a:t>
            </a:r>
            <a:endParaRPr lang="en-US" sz="3300" b="1" i="0" dirty="0">
              <a:solidFill>
                <a:srgbClr val="FF0000"/>
              </a:solidFill>
              <a:effectLst/>
              <a:highlight>
                <a:srgbClr val="FFFF00"/>
              </a:highlight>
              <a:latin typeface="Arial" panose="020B0604020202020204" pitchFamily="34" charset="0"/>
              <a:cs typeface="Arial" panose="020B0604020202020204" pitchFamily="34" charset="0"/>
            </a:endParaRPr>
          </a:p>
          <a:p>
            <a:pPr algn="just">
              <a:buFont typeface="+mj-lt"/>
              <a:buAutoNum type="arabicPeriod"/>
            </a:pPr>
            <a:r>
              <a:rPr lang="en-US" sz="3300" b="0" i="0" dirty="0">
                <a:solidFill>
                  <a:srgbClr val="021B34"/>
                </a:solidFill>
                <a:effectLst/>
                <a:latin typeface="Arial" panose="020B0604020202020204" pitchFamily="34" charset="0"/>
                <a:cs typeface="Arial" panose="020B0604020202020204" pitchFamily="34" charset="0"/>
              </a:rPr>
              <a:t>Plot the curve of </a:t>
            </a:r>
            <a:r>
              <a:rPr lang="en-US" sz="3300" b="0" i="0" dirty="0" err="1">
                <a:solidFill>
                  <a:srgbClr val="021B34"/>
                </a:solidFill>
                <a:effectLst/>
                <a:latin typeface="Arial" panose="020B0604020202020204" pitchFamily="34" charset="0"/>
                <a:cs typeface="Arial" panose="020B0604020202020204" pitchFamily="34" charset="0"/>
              </a:rPr>
              <a:t>wss</a:t>
            </a:r>
            <a:r>
              <a:rPr lang="en-US" sz="3300" b="0" i="0" dirty="0">
                <a:solidFill>
                  <a:srgbClr val="021B34"/>
                </a:solidFill>
                <a:effectLst/>
                <a:latin typeface="Arial" panose="020B0604020202020204" pitchFamily="34" charset="0"/>
                <a:cs typeface="Arial" panose="020B0604020202020204" pitchFamily="34" charset="0"/>
              </a:rPr>
              <a:t> according to the number of clusters k.</a:t>
            </a:r>
          </a:p>
          <a:p>
            <a:pPr algn="just">
              <a:buFont typeface="+mj-lt"/>
              <a:buAutoNum type="arabicPeriod"/>
            </a:pPr>
            <a:r>
              <a:rPr lang="en-US" sz="3300" b="0" i="0" dirty="0">
                <a:solidFill>
                  <a:srgbClr val="021B34"/>
                </a:solidFill>
                <a:effectLst/>
                <a:latin typeface="Arial" panose="020B0604020202020204" pitchFamily="34" charset="0"/>
                <a:cs typeface="Arial" panose="020B0604020202020204" pitchFamily="34" charset="0"/>
              </a:rPr>
              <a:t>The location of a bend (knee) in the plot is generally considered an indicator of the appropriate number of clusters. </a:t>
            </a:r>
            <a:r>
              <a:rPr lang="en-US" sz="3300" b="1" i="0" dirty="0">
                <a:solidFill>
                  <a:srgbClr val="FF0000"/>
                </a:solidFill>
                <a:effectLst/>
                <a:highlight>
                  <a:srgbClr val="FFFF00"/>
                </a:highlight>
                <a:latin typeface="Arial" panose="020B0604020202020204" pitchFamily="34" charset="0"/>
                <a:cs typeface="Arial" panose="020B0604020202020204" pitchFamily="34" charset="0"/>
              </a:rPr>
              <a:t>How they are close to centroid?</a:t>
            </a:r>
          </a:p>
        </p:txBody>
      </p:sp>
      <p:sp>
        <p:nvSpPr>
          <p:cNvPr id="3" name="Rectangle 2">
            <a:extLst>
              <a:ext uri="{FF2B5EF4-FFF2-40B4-BE49-F238E27FC236}">
                <a16:creationId xmlns:a16="http://schemas.microsoft.com/office/drawing/2014/main" id="{5EBBDE82-6F9F-4BB6-8FA8-3A11A9CEE0FD}"/>
              </a:ext>
            </a:extLst>
          </p:cNvPr>
          <p:cNvSpPr/>
          <p:nvPr/>
        </p:nvSpPr>
        <p:spPr>
          <a:xfrm>
            <a:off x="1596829" y="339522"/>
            <a:ext cx="6152646" cy="600164"/>
          </a:xfrm>
          <a:prstGeom prst="rect">
            <a:avLst/>
          </a:prstGeom>
        </p:spPr>
        <p:txBody>
          <a:bodyPr wrap="none">
            <a:spAutoFit/>
          </a:bodyPr>
          <a:lstStyle/>
          <a:p>
            <a:r>
              <a:rPr lang="en-US" sz="3300" b="1" dirty="0" err="1">
                <a:solidFill>
                  <a:srgbClr val="FF0000"/>
                </a:solidFill>
                <a:latin typeface="Arial" panose="020B0604020202020204" pitchFamily="34" charset="0"/>
                <a:cs typeface="Arial" panose="020B0604020202020204" pitchFamily="34" charset="0"/>
              </a:rPr>
              <a:t>WSS:Cost</a:t>
            </a:r>
            <a:r>
              <a:rPr lang="en-US" sz="3300" b="1" dirty="0">
                <a:solidFill>
                  <a:srgbClr val="FF0000"/>
                </a:solidFill>
                <a:latin typeface="Arial" panose="020B0604020202020204" pitchFamily="34" charset="0"/>
                <a:cs typeface="Arial" panose="020B0604020202020204" pitchFamily="34" charset="0"/>
              </a:rPr>
              <a:t> Function/Objective</a:t>
            </a:r>
            <a:endParaRPr lang="en-US" sz="3300" dirty="0"/>
          </a:p>
        </p:txBody>
      </p:sp>
    </p:spTree>
    <p:extLst>
      <p:ext uri="{BB962C8B-B14F-4D97-AF65-F5344CB8AC3E}">
        <p14:creationId xmlns:p14="http://schemas.microsoft.com/office/powerpoint/2010/main" val="2955299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E4BFBA-959F-465A-868C-3086C608F40E}"/>
              </a:ext>
            </a:extLst>
          </p:cNvPr>
          <p:cNvPicPr>
            <a:picLocks noChangeAspect="1"/>
          </p:cNvPicPr>
          <p:nvPr/>
        </p:nvPicPr>
        <p:blipFill>
          <a:blip r:embed="rId2"/>
          <a:stretch>
            <a:fillRect/>
          </a:stretch>
        </p:blipFill>
        <p:spPr>
          <a:xfrm>
            <a:off x="7948612" y="2938462"/>
            <a:ext cx="3895725" cy="1171575"/>
          </a:xfrm>
          <a:prstGeom prst="rect">
            <a:avLst/>
          </a:prstGeom>
        </p:spPr>
      </p:pic>
      <p:pic>
        <p:nvPicPr>
          <p:cNvPr id="3" name="Picture 2">
            <a:extLst>
              <a:ext uri="{FF2B5EF4-FFF2-40B4-BE49-F238E27FC236}">
                <a16:creationId xmlns:a16="http://schemas.microsoft.com/office/drawing/2014/main" id="{411F2ABE-C1D8-4ED9-85E5-131029715BB9}"/>
              </a:ext>
            </a:extLst>
          </p:cNvPr>
          <p:cNvPicPr>
            <a:picLocks noChangeAspect="1"/>
          </p:cNvPicPr>
          <p:nvPr/>
        </p:nvPicPr>
        <p:blipFill>
          <a:blip r:embed="rId3"/>
          <a:stretch>
            <a:fillRect/>
          </a:stretch>
        </p:blipFill>
        <p:spPr>
          <a:xfrm>
            <a:off x="1152525" y="90488"/>
            <a:ext cx="6305550" cy="5095629"/>
          </a:xfrm>
          <a:prstGeom prst="rect">
            <a:avLst/>
          </a:prstGeom>
        </p:spPr>
      </p:pic>
      <p:sp>
        <p:nvSpPr>
          <p:cNvPr id="4" name="Rectangle 3">
            <a:extLst>
              <a:ext uri="{FF2B5EF4-FFF2-40B4-BE49-F238E27FC236}">
                <a16:creationId xmlns:a16="http://schemas.microsoft.com/office/drawing/2014/main" id="{CE337660-283E-46FB-B42D-B2B380D0207D}"/>
              </a:ext>
            </a:extLst>
          </p:cNvPr>
          <p:cNvSpPr/>
          <p:nvPr/>
        </p:nvSpPr>
        <p:spPr>
          <a:xfrm>
            <a:off x="7381875" y="90488"/>
            <a:ext cx="3219450" cy="1309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BCDD7B-A2C3-4FD8-91A3-DF058AF013CE}"/>
              </a:ext>
            </a:extLst>
          </p:cNvPr>
          <p:cNvSpPr txBox="1"/>
          <p:nvPr/>
        </p:nvSpPr>
        <p:spPr>
          <a:xfrm>
            <a:off x="8096435" y="2753796"/>
            <a:ext cx="1745286" cy="369332"/>
          </a:xfrm>
          <a:prstGeom prst="rect">
            <a:avLst/>
          </a:prstGeom>
          <a:noFill/>
        </p:spPr>
        <p:txBody>
          <a:bodyPr wrap="none" rtlCol="0">
            <a:spAutoFit/>
          </a:bodyPr>
          <a:lstStyle/>
          <a:p>
            <a:r>
              <a:rPr lang="en-US" dirty="0"/>
              <a:t>LOSS FUNCTION </a:t>
            </a:r>
          </a:p>
        </p:txBody>
      </p:sp>
      <p:sp>
        <p:nvSpPr>
          <p:cNvPr id="6" name="TextBox 5">
            <a:extLst>
              <a:ext uri="{FF2B5EF4-FFF2-40B4-BE49-F238E27FC236}">
                <a16:creationId xmlns:a16="http://schemas.microsoft.com/office/drawing/2014/main" id="{246326B6-7ECD-468F-90CF-8790D4B5BABE}"/>
              </a:ext>
            </a:extLst>
          </p:cNvPr>
          <p:cNvSpPr txBox="1"/>
          <p:nvPr/>
        </p:nvSpPr>
        <p:spPr>
          <a:xfrm>
            <a:off x="3517037" y="5186117"/>
            <a:ext cx="874663" cy="369332"/>
          </a:xfrm>
          <a:prstGeom prst="rect">
            <a:avLst/>
          </a:prstGeom>
          <a:noFill/>
        </p:spPr>
        <p:txBody>
          <a:bodyPr wrap="none" rtlCol="0">
            <a:spAutoFit/>
          </a:bodyPr>
          <a:lstStyle/>
          <a:p>
            <a:r>
              <a:rPr lang="en-US" dirty="0"/>
              <a:t>ELBOW</a:t>
            </a:r>
          </a:p>
        </p:txBody>
      </p:sp>
      <p:sp>
        <p:nvSpPr>
          <p:cNvPr id="7" name="TextBox 6">
            <a:extLst>
              <a:ext uri="{FF2B5EF4-FFF2-40B4-BE49-F238E27FC236}">
                <a16:creationId xmlns:a16="http://schemas.microsoft.com/office/drawing/2014/main" id="{B61AA8D7-B56B-4A3D-B388-F2CFC497DB16}"/>
              </a:ext>
            </a:extLst>
          </p:cNvPr>
          <p:cNvSpPr txBox="1"/>
          <p:nvPr/>
        </p:nvSpPr>
        <p:spPr>
          <a:xfrm>
            <a:off x="514165" y="4110037"/>
            <a:ext cx="2884444" cy="369332"/>
          </a:xfrm>
          <a:prstGeom prst="rect">
            <a:avLst/>
          </a:prstGeom>
          <a:noFill/>
        </p:spPr>
        <p:txBody>
          <a:bodyPr wrap="none" rtlCol="0">
            <a:spAutoFit/>
          </a:bodyPr>
          <a:lstStyle/>
          <a:p>
            <a:r>
              <a:rPr lang="en-US" dirty="0"/>
              <a:t>Sum of SQUARED DISTANCES</a:t>
            </a:r>
          </a:p>
        </p:txBody>
      </p:sp>
    </p:spTree>
    <p:extLst>
      <p:ext uri="{BB962C8B-B14F-4D97-AF65-F5344CB8AC3E}">
        <p14:creationId xmlns:p14="http://schemas.microsoft.com/office/powerpoint/2010/main" val="222714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0610D1E-4279-46F1-9860-E12A5B5A751C}"/>
              </a:ext>
            </a:extLst>
          </p:cNvPr>
          <p:cNvSpPr>
            <a:spLocks noGrp="1" noChangeArrowheads="1"/>
          </p:cNvSpPr>
          <p:nvPr>
            <p:ph type="title"/>
          </p:nvPr>
        </p:nvSpPr>
        <p:spPr>
          <a:xfrm>
            <a:off x="1603907" y="181"/>
            <a:ext cx="9341249" cy="1143180"/>
          </a:xfrm>
        </p:spPr>
        <p:txBody>
          <a:bodyPr/>
          <a:lstStyle/>
          <a:p>
            <a:pPr eaLnBrk="1" hangingPunct="1"/>
            <a:r>
              <a:rPr lang="en-US" altLang="en-US" b="0"/>
              <a:t> K-means Algorithm</a:t>
            </a:r>
            <a:r>
              <a:rPr lang="en-US" altLang="en-US"/>
              <a:t>	</a:t>
            </a:r>
          </a:p>
        </p:txBody>
      </p:sp>
      <p:sp>
        <p:nvSpPr>
          <p:cNvPr id="10244" name="Rectangle 3">
            <a:extLst>
              <a:ext uri="{FF2B5EF4-FFF2-40B4-BE49-F238E27FC236}">
                <a16:creationId xmlns:a16="http://schemas.microsoft.com/office/drawing/2014/main" id="{A3BD17AB-C2F4-412C-BA35-6A67160B4674}"/>
              </a:ext>
            </a:extLst>
          </p:cNvPr>
          <p:cNvSpPr>
            <a:spLocks noGrp="1" noChangeArrowheads="1"/>
          </p:cNvSpPr>
          <p:nvPr>
            <p:ph type="body" idx="1"/>
          </p:nvPr>
        </p:nvSpPr>
        <p:spPr>
          <a:xfrm>
            <a:off x="1673017" y="1285898"/>
            <a:ext cx="9122403" cy="5183184"/>
          </a:xfrm>
        </p:spPr>
        <p:txBody>
          <a:bodyPr/>
          <a:lstStyle/>
          <a:p>
            <a:pPr marL="483740" indent="-483740"/>
            <a:r>
              <a:rPr lang="en-US" altLang="en-US"/>
              <a:t>Given the cluster number </a:t>
            </a:r>
            <a:r>
              <a:rPr lang="en-US" altLang="en-US" i="1"/>
              <a:t>K</a:t>
            </a:r>
            <a:r>
              <a:rPr lang="en-US" altLang="en-US"/>
              <a:t>, the </a:t>
            </a:r>
            <a:r>
              <a:rPr lang="en-US" altLang="en-US" i="1"/>
              <a:t>K-means  </a:t>
            </a:r>
            <a:r>
              <a:rPr lang="en-US" altLang="en-US"/>
              <a:t>algorithm is carried out in three steps after initialisation:</a:t>
            </a:r>
          </a:p>
          <a:p>
            <a:pPr marL="2168194" lvl="4" indent="-276423">
              <a:lnSpc>
                <a:spcPct val="120000"/>
              </a:lnSpc>
            </a:pPr>
            <a:endParaRPr lang="en-US" altLang="en-US" sz="1632"/>
          </a:p>
          <a:p>
            <a:pPr marL="888298" lvl="1" indent="-414635">
              <a:lnSpc>
                <a:spcPct val="110000"/>
              </a:lnSpc>
            </a:pPr>
            <a:endParaRPr lang="en-US" altLang="en-US" sz="2539"/>
          </a:p>
        </p:txBody>
      </p:sp>
      <p:sp>
        <p:nvSpPr>
          <p:cNvPr id="8198" name="Text Box 5">
            <a:extLst>
              <a:ext uri="{FF2B5EF4-FFF2-40B4-BE49-F238E27FC236}">
                <a16:creationId xmlns:a16="http://schemas.microsoft.com/office/drawing/2014/main" id="{C3C4C00C-4123-4988-820E-50CDDC20436F}"/>
              </a:ext>
            </a:extLst>
          </p:cNvPr>
          <p:cNvSpPr txBox="1">
            <a:spLocks noChangeArrowheads="1"/>
          </p:cNvSpPr>
          <p:nvPr/>
        </p:nvSpPr>
        <p:spPr bwMode="auto">
          <a:xfrm>
            <a:off x="1949453" y="2253426"/>
            <a:ext cx="8776858" cy="4295856"/>
          </a:xfrm>
          <a:prstGeom prst="rect">
            <a:avLst/>
          </a:prstGeom>
          <a:noFill/>
          <a:ln w="9525">
            <a:noFill/>
            <a:miter lim="800000"/>
            <a:headEnd/>
            <a:tailEnd/>
          </a:ln>
        </p:spPr>
        <p:txBody>
          <a:bodyPr>
            <a:spAutoFit/>
          </a:bodyPr>
          <a:lstStyle/>
          <a:p>
            <a:pPr marL="310976" indent="-310976" defTabSz="945886">
              <a:lnSpc>
                <a:spcPct val="150000"/>
              </a:lnSpc>
              <a:defRPr/>
            </a:pPr>
            <a:r>
              <a:rPr lang="en-GB" sz="2539" dirty="0">
                <a:latin typeface="Tahoma" pitchFamily="34" charset="0"/>
              </a:rPr>
              <a:t>Initialisation: set seed points (randomly)</a:t>
            </a:r>
          </a:p>
          <a:p>
            <a:pPr marL="488060" indent="-488060" defTabSz="945886">
              <a:lnSpc>
                <a:spcPct val="120000"/>
              </a:lnSpc>
              <a:buFont typeface="+mj-lt"/>
              <a:buAutoNum type="arabicParenR"/>
              <a:defRPr/>
            </a:pPr>
            <a:r>
              <a:rPr lang="en-GB" sz="2539" dirty="0">
                <a:latin typeface="Tahoma" pitchFamily="34" charset="0"/>
              </a:rPr>
              <a:t>Assign each object to the cluster of the nearest seed point measured with a specific distance metric</a:t>
            </a:r>
          </a:p>
          <a:p>
            <a:pPr marL="488060" indent="-488060" defTabSz="945886">
              <a:lnSpc>
                <a:spcPct val="120000"/>
              </a:lnSpc>
              <a:buFont typeface="+mj-lt"/>
              <a:buAutoNum type="arabicParenR"/>
              <a:defRPr/>
            </a:pPr>
            <a:r>
              <a:rPr lang="en-GB" sz="2539" dirty="0">
                <a:latin typeface="Tahoma" pitchFamily="34" charset="0"/>
              </a:rPr>
              <a:t>Compute new seed points as the centroids of the clusters of the current partition (the centroid is the centre, i.e., </a:t>
            </a:r>
            <a:r>
              <a:rPr lang="en-GB" sz="2539" i="1" dirty="0">
                <a:solidFill>
                  <a:srgbClr val="FF0000"/>
                </a:solidFill>
                <a:latin typeface="Tahoma" pitchFamily="34" charset="0"/>
              </a:rPr>
              <a:t>mean point</a:t>
            </a:r>
            <a:r>
              <a:rPr lang="en-GB" sz="2539" dirty="0">
                <a:latin typeface="Tahoma" pitchFamily="34" charset="0"/>
              </a:rPr>
              <a:t>, of the cluster)</a:t>
            </a:r>
          </a:p>
          <a:p>
            <a:pPr marL="488060" indent="-488060" defTabSz="945886">
              <a:lnSpc>
                <a:spcPct val="120000"/>
              </a:lnSpc>
              <a:buFont typeface="+mj-lt"/>
              <a:buAutoNum type="arabicParenR"/>
              <a:defRPr/>
            </a:pPr>
            <a:r>
              <a:rPr lang="en-GB" sz="2539" dirty="0">
                <a:latin typeface="Tahoma" pitchFamily="34" charset="0"/>
              </a:rPr>
              <a:t>Go back to Step 1), stop when no more new assignment (i.e., membership in each cluster no longer changes)</a:t>
            </a:r>
          </a:p>
          <a:p>
            <a:pPr marL="414635" indent="-414635" defTabSz="945886">
              <a:buFont typeface="+mj-lt"/>
              <a:buAutoNum type="arabicParenR"/>
              <a:defRPr/>
            </a:pPr>
            <a:endParaRPr lang="en-GB" sz="2177" dirty="0">
              <a:latin typeface="Tahoma" pitchFamily="34" charset="0"/>
            </a:endParaRPr>
          </a:p>
        </p:txBody>
      </p:sp>
      <p:sp>
        <p:nvSpPr>
          <p:cNvPr id="2" name="Footer Placeholder 1">
            <a:extLst>
              <a:ext uri="{FF2B5EF4-FFF2-40B4-BE49-F238E27FC236}">
                <a16:creationId xmlns:a16="http://schemas.microsoft.com/office/drawing/2014/main" id="{E7927B9C-081B-4FF8-BCC7-4C953383D693}"/>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2015.cnblogs.com/blog/757363/201603/757363-20160302204602220-2123147050.jpg">
            <a:extLst>
              <a:ext uri="{FF2B5EF4-FFF2-40B4-BE49-F238E27FC236}">
                <a16:creationId xmlns:a16="http://schemas.microsoft.com/office/drawing/2014/main" id="{1EFCB00E-6CE8-47E7-81F5-49F967D4C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611504"/>
            <a:ext cx="9544259" cy="51796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4F5DF4-CF75-47B3-A01C-D64B482A5271}"/>
              </a:ext>
            </a:extLst>
          </p:cNvPr>
          <p:cNvSpPr txBox="1"/>
          <p:nvPr/>
        </p:nvSpPr>
        <p:spPr>
          <a:xfrm>
            <a:off x="9987378" y="4266672"/>
            <a:ext cx="2288960" cy="369332"/>
          </a:xfrm>
          <a:prstGeom prst="rect">
            <a:avLst/>
          </a:prstGeom>
          <a:noFill/>
        </p:spPr>
        <p:txBody>
          <a:bodyPr wrap="none" rtlCol="0">
            <a:spAutoFit/>
          </a:bodyPr>
          <a:lstStyle/>
          <a:p>
            <a:r>
              <a:rPr lang="en-US" dirty="0"/>
              <a:t>AVERAGE or Minimum</a:t>
            </a:r>
          </a:p>
        </p:txBody>
      </p:sp>
    </p:spTree>
    <p:extLst>
      <p:ext uri="{BB962C8B-B14F-4D97-AF65-F5344CB8AC3E}">
        <p14:creationId xmlns:p14="http://schemas.microsoft.com/office/powerpoint/2010/main" val="3958332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FD68A5-F469-47CB-96FB-E8E48402BE03}"/>
              </a:ext>
            </a:extLst>
          </p:cNvPr>
          <p:cNvSpPr/>
          <p:nvPr/>
        </p:nvSpPr>
        <p:spPr>
          <a:xfrm>
            <a:off x="1056641" y="414675"/>
            <a:ext cx="9499599" cy="6186309"/>
          </a:xfrm>
          <a:prstGeom prst="rect">
            <a:avLst/>
          </a:prstGeom>
          <a:solidFill>
            <a:schemeClr val="accent1">
              <a:lumMod val="20000"/>
              <a:lumOff val="80000"/>
            </a:schemeClr>
          </a:solidFill>
        </p:spPr>
        <p:txBody>
          <a:bodyPr wrap="square">
            <a:spAutoFit/>
          </a:bodyPr>
          <a:lstStyle/>
          <a:p>
            <a:r>
              <a:rPr lang="en-US" b="1" i="0" u="none" strike="noStrike" dirty="0">
                <a:solidFill>
                  <a:srgbClr val="333333"/>
                </a:solidFill>
                <a:effectLst/>
                <a:latin typeface="&amp;quot"/>
              </a:rPr>
              <a:t>from</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sklearn.cluster</a:t>
            </a:r>
            <a:r>
              <a:rPr lang="en-US" b="0" i="0" u="none" strike="noStrike" dirty="0">
                <a:solidFill>
                  <a:srgbClr val="525252"/>
                </a:solidFill>
                <a:effectLst/>
                <a:latin typeface="&amp;quot"/>
              </a:rPr>
              <a:t> </a:t>
            </a:r>
            <a:r>
              <a:rPr lang="en-US" b="1" i="0" u="none" strike="noStrike" dirty="0">
                <a:solidFill>
                  <a:srgbClr val="333333"/>
                </a:solidFill>
                <a:effectLst/>
                <a:latin typeface="&amp;quot"/>
              </a:rPr>
              <a:t>import</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KMeans</a:t>
            </a:r>
            <a:br>
              <a:rPr lang="en-US" dirty="0"/>
            </a:br>
            <a:r>
              <a:rPr lang="en-US" b="1" i="0" u="none" strike="noStrike" dirty="0">
                <a:solidFill>
                  <a:srgbClr val="333333"/>
                </a:solidFill>
                <a:effectLst/>
                <a:latin typeface="&amp;quot"/>
              </a:rPr>
              <a:t>from</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sklearn</a:t>
            </a:r>
            <a:r>
              <a:rPr lang="en-US" b="0" i="0" u="none" strike="noStrike" dirty="0">
                <a:solidFill>
                  <a:srgbClr val="525252"/>
                </a:solidFill>
                <a:effectLst/>
                <a:latin typeface="&amp;quot"/>
              </a:rPr>
              <a:t> </a:t>
            </a:r>
            <a:r>
              <a:rPr lang="en-US" b="1" i="0" u="none" strike="noStrike" dirty="0">
                <a:solidFill>
                  <a:srgbClr val="333333"/>
                </a:solidFill>
                <a:effectLst/>
                <a:latin typeface="&amp;quot"/>
              </a:rPr>
              <a:t>import</a:t>
            </a:r>
            <a:r>
              <a:rPr lang="en-US" b="0" i="0" u="none" strike="noStrike" dirty="0">
                <a:solidFill>
                  <a:srgbClr val="525252"/>
                </a:solidFill>
                <a:effectLst/>
                <a:latin typeface="&amp;quot"/>
              </a:rPr>
              <a:t> metrics</a:t>
            </a:r>
            <a:br>
              <a:rPr lang="en-US" dirty="0"/>
            </a:br>
            <a:r>
              <a:rPr lang="en-US" b="1" i="0" u="none" strike="noStrike" dirty="0">
                <a:solidFill>
                  <a:srgbClr val="333333"/>
                </a:solidFill>
                <a:effectLst/>
                <a:latin typeface="&amp;quot"/>
              </a:rPr>
              <a:t>from</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scipy.spatial.distance</a:t>
            </a:r>
            <a:r>
              <a:rPr lang="en-US" b="0" i="0" u="none" strike="noStrike" dirty="0">
                <a:solidFill>
                  <a:srgbClr val="525252"/>
                </a:solidFill>
                <a:effectLst/>
                <a:latin typeface="&amp;quot"/>
              </a:rPr>
              <a:t> </a:t>
            </a:r>
            <a:r>
              <a:rPr lang="en-US" b="1" i="0" u="none" strike="noStrike" dirty="0">
                <a:solidFill>
                  <a:srgbClr val="333333"/>
                </a:solidFill>
                <a:effectLst/>
                <a:latin typeface="&amp;quot"/>
              </a:rPr>
              <a:t>import</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cdist</a:t>
            </a:r>
            <a:br>
              <a:rPr lang="en-US" dirty="0"/>
            </a:br>
            <a:r>
              <a:rPr lang="en-US" b="1" i="0" u="none" strike="noStrike" dirty="0">
                <a:solidFill>
                  <a:srgbClr val="333333"/>
                </a:solidFill>
                <a:effectLst/>
                <a:latin typeface="&amp;quot"/>
              </a:rPr>
              <a:t>import</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numpy</a:t>
            </a:r>
            <a:r>
              <a:rPr lang="en-US" b="0" i="0" u="none" strike="noStrike" dirty="0">
                <a:solidFill>
                  <a:srgbClr val="525252"/>
                </a:solidFill>
                <a:effectLst/>
                <a:latin typeface="&amp;quot"/>
              </a:rPr>
              <a:t> </a:t>
            </a:r>
            <a:r>
              <a:rPr lang="en-US" b="1" i="0" u="none" strike="noStrike" dirty="0">
                <a:solidFill>
                  <a:srgbClr val="333333"/>
                </a:solidFill>
                <a:effectLst/>
                <a:latin typeface="&amp;quot"/>
              </a:rPr>
              <a:t>as</a:t>
            </a:r>
            <a:r>
              <a:rPr lang="en-US" b="0" i="0" u="none" strike="noStrike" dirty="0">
                <a:solidFill>
                  <a:srgbClr val="525252"/>
                </a:solidFill>
                <a:effectLst/>
                <a:latin typeface="&amp;quot"/>
              </a:rPr>
              <a:t> np</a:t>
            </a:r>
            <a:br>
              <a:rPr lang="en-US" dirty="0"/>
            </a:br>
            <a:r>
              <a:rPr lang="en-US" b="1" i="0" u="none" strike="noStrike" dirty="0">
                <a:solidFill>
                  <a:srgbClr val="333333"/>
                </a:solidFill>
                <a:effectLst/>
                <a:latin typeface="&amp;quot"/>
              </a:rPr>
              <a:t>import</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matplotlib.pyplot</a:t>
            </a:r>
            <a:r>
              <a:rPr lang="en-US" b="0" i="0" u="none" strike="noStrike" dirty="0">
                <a:solidFill>
                  <a:srgbClr val="525252"/>
                </a:solidFill>
                <a:effectLst/>
                <a:latin typeface="&amp;quot"/>
              </a:rPr>
              <a:t> </a:t>
            </a:r>
            <a:r>
              <a:rPr lang="en-US" b="1" i="0" u="none" strike="noStrike" dirty="0">
                <a:solidFill>
                  <a:srgbClr val="333333"/>
                </a:solidFill>
                <a:effectLst/>
                <a:latin typeface="&amp;quot"/>
              </a:rPr>
              <a:t>as</a:t>
            </a:r>
            <a:r>
              <a:rPr lang="en-US" b="0" i="0" u="none" strike="noStrike" dirty="0">
                <a:solidFill>
                  <a:srgbClr val="525252"/>
                </a:solidFill>
                <a:effectLst/>
                <a:latin typeface="&amp;quot"/>
              </a:rPr>
              <a:t> </a:t>
            </a:r>
            <a:r>
              <a:rPr lang="en-US" b="0" i="0" u="none" strike="noStrike" dirty="0" err="1">
                <a:solidFill>
                  <a:srgbClr val="525252"/>
                </a:solidFill>
                <a:effectLst/>
                <a:latin typeface="&amp;quot"/>
              </a:rPr>
              <a:t>plt</a:t>
            </a:r>
            <a:br>
              <a:rPr lang="en-US" dirty="0"/>
            </a:br>
            <a:br>
              <a:rPr lang="en-US" dirty="0"/>
            </a:br>
            <a:r>
              <a:rPr lang="en-US" b="0" i="0" u="none" strike="noStrike" dirty="0">
                <a:solidFill>
                  <a:srgbClr val="525252"/>
                </a:solidFill>
                <a:effectLst/>
                <a:latin typeface="&amp;quot"/>
              </a:rPr>
              <a:t>x1 = </a:t>
            </a:r>
            <a:r>
              <a:rPr lang="en-US" b="0" i="0" u="none" strike="noStrike" dirty="0" err="1">
                <a:solidFill>
                  <a:srgbClr val="525252"/>
                </a:solidFill>
                <a:effectLst/>
                <a:latin typeface="&amp;quot"/>
              </a:rPr>
              <a:t>np.array</a:t>
            </a:r>
            <a:r>
              <a:rPr lang="en-US" b="0" i="0" u="none" strike="noStrike" dirty="0">
                <a:solidFill>
                  <a:srgbClr val="525252"/>
                </a:solidFill>
                <a:effectLst/>
                <a:latin typeface="&amp;quot"/>
              </a:rPr>
              <a:t>([</a:t>
            </a:r>
            <a:r>
              <a:rPr lang="en-US" b="0" i="0" u="none" strike="noStrike" dirty="0">
                <a:solidFill>
                  <a:srgbClr val="008080"/>
                </a:solidFill>
                <a:effectLst/>
                <a:latin typeface="&amp;quot"/>
              </a:rPr>
              <a:t>3</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a:t>
            </a:r>
            <a:r>
              <a:rPr lang="en-US" b="0" i="0" u="none" strike="noStrike" dirty="0">
                <a:solidFill>
                  <a:srgbClr val="525252"/>
                </a:solidFill>
                <a:effectLst/>
                <a:latin typeface="&amp;quot"/>
              </a:rPr>
              <a:t>, </a:t>
            </a:r>
            <a:r>
              <a:rPr lang="en-US" b="0" i="0" u="none" strike="noStrike" dirty="0">
                <a:solidFill>
                  <a:srgbClr val="008080"/>
                </a:solidFill>
                <a:effectLst/>
                <a:latin typeface="&amp;quot"/>
              </a:rPr>
              <a:t>2</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5</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7</a:t>
            </a:r>
            <a:r>
              <a:rPr lang="en-US" b="0" i="0" u="none" strike="noStrike" dirty="0">
                <a:solidFill>
                  <a:srgbClr val="525252"/>
                </a:solidFill>
                <a:effectLst/>
                <a:latin typeface="&amp;quot"/>
              </a:rPr>
              <a:t>, </a:t>
            </a:r>
            <a:r>
              <a:rPr lang="en-US" b="0" i="0" u="none" strike="noStrike" dirty="0">
                <a:solidFill>
                  <a:srgbClr val="008080"/>
                </a:solidFill>
                <a:effectLst/>
                <a:latin typeface="&amp;quot"/>
              </a:rPr>
              <a:t>8</a:t>
            </a:r>
            <a:r>
              <a:rPr lang="en-US" b="0" i="0" u="none" strike="noStrike" dirty="0">
                <a:solidFill>
                  <a:srgbClr val="525252"/>
                </a:solidFill>
                <a:effectLst/>
                <a:latin typeface="&amp;quot"/>
              </a:rPr>
              <a:t>, </a:t>
            </a:r>
            <a:r>
              <a:rPr lang="en-US" b="0" i="0" u="none" strike="noStrike" dirty="0">
                <a:solidFill>
                  <a:srgbClr val="008080"/>
                </a:solidFill>
                <a:effectLst/>
                <a:latin typeface="&amp;quot"/>
              </a:rPr>
              <a:t>9</a:t>
            </a:r>
            <a:r>
              <a:rPr lang="en-US" b="0" i="0" u="none" strike="noStrike" dirty="0">
                <a:solidFill>
                  <a:srgbClr val="525252"/>
                </a:solidFill>
                <a:effectLst/>
                <a:latin typeface="&amp;quot"/>
              </a:rPr>
              <a:t>, </a:t>
            </a:r>
            <a:r>
              <a:rPr lang="en-US" b="0" i="0" u="none" strike="noStrike" dirty="0">
                <a:solidFill>
                  <a:srgbClr val="008080"/>
                </a:solidFill>
                <a:effectLst/>
                <a:latin typeface="&amp;quot"/>
              </a:rPr>
              <a:t>8</a:t>
            </a:r>
            <a:r>
              <a:rPr lang="en-US" b="0" i="0" u="none" strike="noStrike" dirty="0">
                <a:solidFill>
                  <a:srgbClr val="525252"/>
                </a:solidFill>
                <a:effectLst/>
                <a:latin typeface="&amp;quot"/>
              </a:rPr>
              <a:t>, </a:t>
            </a:r>
            <a:r>
              <a:rPr lang="en-US" b="0" i="0" u="none" strike="noStrike" dirty="0">
                <a:solidFill>
                  <a:srgbClr val="008080"/>
                </a:solidFill>
                <a:effectLst/>
                <a:latin typeface="&amp;quot"/>
              </a:rPr>
              <a:t>9</a:t>
            </a:r>
            <a:r>
              <a:rPr lang="en-US" b="0" i="0" u="none" strike="noStrike" dirty="0">
                <a:solidFill>
                  <a:srgbClr val="525252"/>
                </a:solidFill>
                <a:effectLst/>
                <a:latin typeface="&amp;quot"/>
              </a:rPr>
              <a:t>, </a:t>
            </a:r>
            <a:r>
              <a:rPr lang="en-US" b="0" i="0" u="none" strike="noStrike" dirty="0">
                <a:solidFill>
                  <a:srgbClr val="008080"/>
                </a:solidFill>
                <a:effectLst/>
                <a:latin typeface="&amp;quot"/>
              </a:rPr>
              <a:t>9</a:t>
            </a:r>
            <a:r>
              <a:rPr lang="en-US" b="0" i="0" u="none" strike="noStrike" dirty="0">
                <a:solidFill>
                  <a:srgbClr val="525252"/>
                </a:solidFill>
                <a:effectLst/>
                <a:latin typeface="&amp;quot"/>
              </a:rPr>
              <a:t>, </a:t>
            </a:r>
            <a:r>
              <a:rPr lang="en-US" b="0" i="0" u="none" strike="noStrike" dirty="0">
                <a:solidFill>
                  <a:srgbClr val="008080"/>
                </a:solidFill>
                <a:effectLst/>
                <a:latin typeface="&amp;quot"/>
              </a:rPr>
              <a:t>8</a:t>
            </a:r>
            <a:r>
              <a:rPr lang="en-US" b="0" i="0" u="none" strike="noStrike" dirty="0">
                <a:solidFill>
                  <a:srgbClr val="525252"/>
                </a:solidFill>
                <a:effectLst/>
                <a:latin typeface="&amp;quot"/>
              </a:rPr>
              <a:t>])</a:t>
            </a:r>
            <a:br>
              <a:rPr lang="en-US" dirty="0"/>
            </a:br>
            <a:r>
              <a:rPr lang="en-US" b="0" i="0" u="none" strike="noStrike" dirty="0">
                <a:solidFill>
                  <a:srgbClr val="525252"/>
                </a:solidFill>
                <a:effectLst/>
                <a:latin typeface="&amp;quot"/>
              </a:rPr>
              <a:t>x2 = </a:t>
            </a:r>
            <a:r>
              <a:rPr lang="en-US" b="0" i="0" u="none" strike="noStrike" dirty="0" err="1">
                <a:solidFill>
                  <a:srgbClr val="525252"/>
                </a:solidFill>
                <a:effectLst/>
                <a:latin typeface="&amp;quot"/>
              </a:rPr>
              <a:t>np.array</a:t>
            </a:r>
            <a:r>
              <a:rPr lang="en-US" b="0" i="0" u="none" strike="noStrike" dirty="0">
                <a:solidFill>
                  <a:srgbClr val="525252"/>
                </a:solidFill>
                <a:effectLst/>
                <a:latin typeface="&amp;quot"/>
              </a:rPr>
              <a:t>([</a:t>
            </a:r>
            <a:r>
              <a:rPr lang="en-US" b="0" i="0" u="none" strike="noStrike" dirty="0">
                <a:solidFill>
                  <a:srgbClr val="008080"/>
                </a:solidFill>
                <a:effectLst/>
                <a:latin typeface="&amp;quot"/>
              </a:rPr>
              <a:t>5</a:t>
            </a:r>
            <a:r>
              <a:rPr lang="en-US" b="0" i="0" u="none" strike="noStrike" dirty="0">
                <a:solidFill>
                  <a:srgbClr val="525252"/>
                </a:solidFill>
                <a:effectLst/>
                <a:latin typeface="&amp;quot"/>
              </a:rPr>
              <a:t>, </a:t>
            </a:r>
            <a:r>
              <a:rPr lang="en-US" b="0" i="0" u="none" strike="noStrike" dirty="0">
                <a:solidFill>
                  <a:srgbClr val="008080"/>
                </a:solidFill>
                <a:effectLst/>
                <a:latin typeface="&amp;quot"/>
              </a:rPr>
              <a:t>4</a:t>
            </a:r>
            <a:r>
              <a:rPr lang="en-US" b="0" i="0" u="none" strike="noStrike" dirty="0">
                <a:solidFill>
                  <a:srgbClr val="525252"/>
                </a:solidFill>
                <a:effectLst/>
                <a:latin typeface="&amp;quot"/>
              </a:rPr>
              <a:t>, </a:t>
            </a:r>
            <a:r>
              <a:rPr lang="en-US" b="0" i="0" u="none" strike="noStrike" dirty="0">
                <a:solidFill>
                  <a:srgbClr val="008080"/>
                </a:solidFill>
                <a:effectLst/>
                <a:latin typeface="&amp;quot"/>
              </a:rPr>
              <a:t>5</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5</a:t>
            </a:r>
            <a:r>
              <a:rPr lang="en-US" b="0" i="0" u="none" strike="noStrike" dirty="0">
                <a:solidFill>
                  <a:srgbClr val="525252"/>
                </a:solidFill>
                <a:effectLst/>
                <a:latin typeface="&amp;quot"/>
              </a:rPr>
              <a:t>, </a:t>
            </a:r>
            <a:r>
              <a:rPr lang="en-US" b="0" i="0" u="none" strike="noStrike" dirty="0">
                <a:solidFill>
                  <a:srgbClr val="008080"/>
                </a:solidFill>
                <a:effectLst/>
                <a:latin typeface="&amp;quot"/>
              </a:rPr>
              <a:t>8</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7</a:t>
            </a:r>
            <a:r>
              <a:rPr lang="en-US" b="0" i="0" u="none" strike="noStrike" dirty="0">
                <a:solidFill>
                  <a:srgbClr val="525252"/>
                </a:solidFill>
                <a:effectLst/>
                <a:latin typeface="&amp;quot"/>
              </a:rPr>
              <a:t>, </a:t>
            </a:r>
            <a:r>
              <a:rPr lang="en-US" b="0" i="0" u="none" strike="noStrike" dirty="0">
                <a:solidFill>
                  <a:srgbClr val="008080"/>
                </a:solidFill>
                <a:effectLst/>
                <a:latin typeface="&amp;quot"/>
              </a:rPr>
              <a:t>6</a:t>
            </a:r>
            <a:r>
              <a:rPr lang="en-US" b="0" i="0" u="none" strike="noStrike" dirty="0">
                <a:solidFill>
                  <a:srgbClr val="525252"/>
                </a:solidFill>
                <a:effectLst/>
                <a:latin typeface="&amp;quot"/>
              </a:rPr>
              <a:t>, </a:t>
            </a:r>
            <a:r>
              <a:rPr lang="en-US" b="0" i="0" u="none" strike="noStrike" dirty="0">
                <a:solidFill>
                  <a:srgbClr val="008080"/>
                </a:solidFill>
                <a:effectLst/>
                <a:latin typeface="&amp;quot"/>
              </a:rPr>
              <a:t>7</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a:t>
            </a:r>
            <a:r>
              <a:rPr lang="en-US" b="0" i="0" u="none" strike="noStrike" dirty="0">
                <a:solidFill>
                  <a:srgbClr val="525252"/>
                </a:solidFill>
                <a:effectLst/>
                <a:latin typeface="&amp;quot"/>
              </a:rPr>
              <a:t>, </a:t>
            </a:r>
            <a:r>
              <a:rPr lang="en-US" b="0" i="0" u="none" strike="noStrike" dirty="0">
                <a:solidFill>
                  <a:srgbClr val="008080"/>
                </a:solidFill>
                <a:effectLst/>
                <a:latin typeface="&amp;quot"/>
              </a:rPr>
              <a:t>2</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a:t>
            </a:r>
            <a:r>
              <a:rPr lang="en-US" b="0" i="0" u="none" strike="noStrike" dirty="0">
                <a:solidFill>
                  <a:srgbClr val="525252"/>
                </a:solidFill>
                <a:effectLst/>
                <a:latin typeface="&amp;quot"/>
              </a:rPr>
              <a:t>, </a:t>
            </a:r>
            <a:r>
              <a:rPr lang="en-US" b="0" i="0" u="none" strike="noStrike" dirty="0">
                <a:solidFill>
                  <a:srgbClr val="008080"/>
                </a:solidFill>
                <a:effectLst/>
                <a:latin typeface="&amp;quot"/>
              </a:rPr>
              <a:t>2</a:t>
            </a:r>
            <a:r>
              <a:rPr lang="en-US" b="0" i="0" u="none" strike="noStrike" dirty="0">
                <a:solidFill>
                  <a:srgbClr val="525252"/>
                </a:solidFill>
                <a:effectLst/>
                <a:latin typeface="&amp;quot"/>
              </a:rPr>
              <a:t>, </a:t>
            </a:r>
            <a:r>
              <a:rPr lang="en-US" b="0" i="0" u="none" strike="noStrike" dirty="0">
                <a:solidFill>
                  <a:srgbClr val="008080"/>
                </a:solidFill>
                <a:effectLst/>
                <a:latin typeface="&amp;quot"/>
              </a:rPr>
              <a:t>3</a:t>
            </a:r>
            <a:r>
              <a:rPr lang="en-US" b="0" i="0" u="none" strike="noStrike" dirty="0">
                <a:solidFill>
                  <a:srgbClr val="525252"/>
                </a:solidFill>
                <a:effectLst/>
                <a:latin typeface="&amp;quot"/>
              </a:rPr>
              <a:t>, </a:t>
            </a:r>
            <a:r>
              <a:rPr lang="en-US" b="0" i="0" u="none" strike="noStrike" dirty="0">
                <a:solidFill>
                  <a:srgbClr val="008080"/>
                </a:solidFill>
                <a:effectLst/>
                <a:latin typeface="&amp;quot"/>
              </a:rPr>
              <a:t>2</a:t>
            </a:r>
            <a:r>
              <a:rPr lang="en-US" b="0" i="0" u="none" strike="noStrike" dirty="0">
                <a:solidFill>
                  <a:srgbClr val="525252"/>
                </a:solidFill>
                <a:effectLst/>
                <a:latin typeface="&amp;quot"/>
              </a:rPr>
              <a:t>, </a:t>
            </a:r>
            <a:r>
              <a:rPr lang="en-US" b="0" i="0" u="none" strike="noStrike" dirty="0">
                <a:solidFill>
                  <a:srgbClr val="008080"/>
                </a:solidFill>
                <a:effectLst/>
                <a:latin typeface="&amp;quot"/>
              </a:rPr>
              <a:t>3</a:t>
            </a:r>
            <a:r>
              <a:rPr lang="en-US" b="0" i="0" u="none" strike="noStrike" dirty="0">
                <a:solidFill>
                  <a:srgbClr val="525252"/>
                </a:solidFill>
                <a:effectLst/>
                <a:latin typeface="&amp;quot"/>
              </a:rPr>
              <a:t>])</a:t>
            </a:r>
            <a:br>
              <a:rPr lang="en-US" dirty="0"/>
            </a:br>
            <a:br>
              <a:rPr lang="en-US" dirty="0"/>
            </a:br>
            <a:r>
              <a:rPr lang="en-US" b="0" i="0" u="none" strike="noStrike" dirty="0" err="1">
                <a:solidFill>
                  <a:srgbClr val="525252"/>
                </a:solidFill>
                <a:effectLst/>
                <a:latin typeface="&amp;quot"/>
              </a:rPr>
              <a:t>plt.plot</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plt.xlim</a:t>
            </a:r>
            <a:r>
              <a:rPr lang="en-US" b="0" i="0" u="none" strike="noStrike" dirty="0">
                <a:solidFill>
                  <a:srgbClr val="525252"/>
                </a:solidFill>
                <a:effectLst/>
                <a:latin typeface="&amp;quot"/>
              </a:rPr>
              <a:t>([</a:t>
            </a:r>
            <a:r>
              <a:rPr lang="en-US" b="0" i="0" u="none" strike="noStrike" dirty="0">
                <a:solidFill>
                  <a:srgbClr val="008080"/>
                </a:solidFill>
                <a:effectLst/>
                <a:latin typeface="&amp;quot"/>
              </a:rPr>
              <a:t>0</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10</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plt.ylim</a:t>
            </a:r>
            <a:r>
              <a:rPr lang="en-US" b="0" i="0" u="none" strike="noStrike" dirty="0">
                <a:solidFill>
                  <a:srgbClr val="525252"/>
                </a:solidFill>
                <a:effectLst/>
                <a:latin typeface="&amp;quot"/>
              </a:rPr>
              <a:t>([</a:t>
            </a:r>
            <a:r>
              <a:rPr lang="en-US" b="0" i="0" u="none" strike="noStrike" dirty="0">
                <a:solidFill>
                  <a:srgbClr val="008080"/>
                </a:solidFill>
                <a:effectLst/>
                <a:latin typeface="&amp;quot"/>
              </a:rPr>
              <a:t>0</a:t>
            </a:r>
            <a:r>
              <a:rPr lang="en-US" b="0" i="0" u="none" strike="noStrike" dirty="0">
                <a:solidFill>
                  <a:srgbClr val="525252"/>
                </a:solidFill>
                <a:effectLst/>
                <a:latin typeface="&amp;quot"/>
              </a:rPr>
              <a:t>, </a:t>
            </a:r>
            <a:r>
              <a:rPr lang="en-US" b="0" i="0" u="none" strike="noStrike" dirty="0">
                <a:solidFill>
                  <a:srgbClr val="008080"/>
                </a:solidFill>
                <a:effectLst/>
                <a:latin typeface="&amp;quot"/>
              </a:rPr>
              <a:t>10</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plt.title</a:t>
            </a:r>
            <a:r>
              <a:rPr lang="en-US" b="0" i="0" u="none" strike="noStrike" dirty="0">
                <a:solidFill>
                  <a:srgbClr val="525252"/>
                </a:solidFill>
                <a:effectLst/>
                <a:latin typeface="&amp;quot"/>
              </a:rPr>
              <a:t>(</a:t>
            </a:r>
            <a:r>
              <a:rPr lang="en-US" b="0" i="0" u="none" strike="noStrike" dirty="0">
                <a:solidFill>
                  <a:srgbClr val="DD1144"/>
                </a:solidFill>
                <a:effectLst/>
                <a:latin typeface="&amp;quot"/>
              </a:rPr>
              <a:t>'Dataset'</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plt.scatter</a:t>
            </a:r>
            <a:r>
              <a:rPr lang="en-US" b="0" i="0" u="none" strike="noStrike" dirty="0">
                <a:solidFill>
                  <a:srgbClr val="525252"/>
                </a:solidFill>
                <a:effectLst/>
                <a:latin typeface="&amp;quot"/>
              </a:rPr>
              <a:t>(x1, x2)</a:t>
            </a:r>
            <a:br>
              <a:rPr lang="en-US" dirty="0"/>
            </a:br>
            <a:r>
              <a:rPr lang="en-US" b="0" i="0" u="none" strike="noStrike" dirty="0" err="1">
                <a:solidFill>
                  <a:srgbClr val="525252"/>
                </a:solidFill>
                <a:effectLst/>
                <a:latin typeface="&amp;quot"/>
              </a:rPr>
              <a:t>plt.show</a:t>
            </a:r>
            <a:r>
              <a:rPr lang="en-US" b="0" i="0" u="none" strike="noStrike" dirty="0">
                <a:solidFill>
                  <a:srgbClr val="525252"/>
                </a:solidFill>
                <a:effectLst/>
                <a:latin typeface="&amp;quot"/>
              </a:rPr>
              <a:t>()</a:t>
            </a:r>
            <a:br>
              <a:rPr lang="en-US" dirty="0"/>
            </a:br>
            <a:br>
              <a:rPr lang="en-US" dirty="0"/>
            </a:br>
            <a:r>
              <a:rPr lang="en-US" b="0" i="1" u="none" strike="noStrike" dirty="0">
                <a:solidFill>
                  <a:srgbClr val="999988"/>
                </a:solidFill>
                <a:effectLst/>
                <a:latin typeface="&amp;quot"/>
              </a:rPr>
              <a:t># create new plot and data</a:t>
            </a:r>
            <a:br>
              <a:rPr lang="en-US" dirty="0"/>
            </a:br>
            <a:r>
              <a:rPr lang="en-US" b="0" i="0" u="none" strike="noStrike" dirty="0" err="1">
                <a:solidFill>
                  <a:srgbClr val="525252"/>
                </a:solidFill>
                <a:effectLst/>
                <a:latin typeface="&amp;quot"/>
              </a:rPr>
              <a:t>plt.plot</a:t>
            </a:r>
            <a:r>
              <a:rPr lang="en-US" b="0" i="0" u="none" strike="noStrike" dirty="0">
                <a:solidFill>
                  <a:srgbClr val="525252"/>
                </a:solidFill>
                <a:effectLst/>
                <a:latin typeface="&amp;quot"/>
              </a:rPr>
              <a:t>()</a:t>
            </a:r>
            <a:br>
              <a:rPr lang="en-US" dirty="0"/>
            </a:br>
            <a:r>
              <a:rPr lang="en-US" b="0" i="0" u="none" strike="noStrike" dirty="0">
                <a:solidFill>
                  <a:srgbClr val="525252"/>
                </a:solidFill>
                <a:effectLst/>
                <a:latin typeface="&amp;quot"/>
              </a:rPr>
              <a:t>X = </a:t>
            </a:r>
            <a:r>
              <a:rPr lang="en-US" b="0" i="0" u="none" strike="noStrike" dirty="0" err="1">
                <a:solidFill>
                  <a:srgbClr val="525252"/>
                </a:solidFill>
                <a:effectLst/>
                <a:latin typeface="&amp;quot"/>
              </a:rPr>
              <a:t>np.array</a:t>
            </a:r>
            <a:r>
              <a:rPr lang="en-US" b="0" i="0" u="none" strike="noStrike" dirty="0">
                <a:solidFill>
                  <a:srgbClr val="525252"/>
                </a:solidFill>
                <a:effectLst/>
                <a:latin typeface="&amp;quot"/>
              </a:rPr>
              <a:t>(list(zip(x1, x2))).reshape(</a:t>
            </a:r>
            <a:r>
              <a:rPr lang="en-US" b="0" i="0" u="none" strike="noStrike" dirty="0" err="1">
                <a:solidFill>
                  <a:srgbClr val="525252"/>
                </a:solidFill>
                <a:effectLst/>
                <a:latin typeface="&amp;quot"/>
              </a:rPr>
              <a:t>len</a:t>
            </a:r>
            <a:r>
              <a:rPr lang="en-US" b="0" i="0" u="none" strike="noStrike" dirty="0">
                <a:solidFill>
                  <a:srgbClr val="525252"/>
                </a:solidFill>
                <a:effectLst/>
                <a:latin typeface="&amp;quot"/>
              </a:rPr>
              <a:t>(x1), </a:t>
            </a:r>
            <a:r>
              <a:rPr lang="en-US" b="0" i="0" u="none" strike="noStrike" dirty="0">
                <a:solidFill>
                  <a:srgbClr val="008080"/>
                </a:solidFill>
                <a:effectLst/>
                <a:latin typeface="&amp;quot"/>
              </a:rPr>
              <a:t>2</a:t>
            </a:r>
            <a:r>
              <a:rPr lang="en-US" b="0" i="0" u="none" strike="noStrike" dirty="0">
                <a:solidFill>
                  <a:srgbClr val="525252"/>
                </a:solidFill>
                <a:effectLst/>
                <a:latin typeface="&amp;quot"/>
              </a:rPr>
              <a:t>)</a:t>
            </a:r>
            <a:br>
              <a:rPr lang="en-US" dirty="0"/>
            </a:br>
            <a:r>
              <a:rPr lang="en-US" b="0" i="0" u="none" strike="noStrike" dirty="0">
                <a:solidFill>
                  <a:srgbClr val="525252"/>
                </a:solidFill>
                <a:effectLst/>
                <a:latin typeface="&amp;quot"/>
              </a:rPr>
              <a:t>colors = [</a:t>
            </a:r>
            <a:r>
              <a:rPr lang="en-US" b="0" i="0" u="none" strike="noStrike" dirty="0">
                <a:solidFill>
                  <a:srgbClr val="DD1144"/>
                </a:solidFill>
                <a:effectLst/>
                <a:latin typeface="&amp;quot"/>
              </a:rPr>
              <a:t>'b'</a:t>
            </a:r>
            <a:r>
              <a:rPr lang="en-US" b="0" i="0" u="none" strike="noStrike" dirty="0">
                <a:solidFill>
                  <a:srgbClr val="525252"/>
                </a:solidFill>
                <a:effectLst/>
                <a:latin typeface="&amp;quot"/>
              </a:rPr>
              <a:t>, </a:t>
            </a:r>
            <a:r>
              <a:rPr lang="en-US" b="0" i="0" u="none" strike="noStrike" dirty="0">
                <a:solidFill>
                  <a:srgbClr val="DD1144"/>
                </a:solidFill>
                <a:effectLst/>
                <a:latin typeface="&amp;quot"/>
              </a:rPr>
              <a:t>'g'</a:t>
            </a:r>
            <a:r>
              <a:rPr lang="en-US" b="0" i="0" u="none" strike="noStrike" dirty="0">
                <a:solidFill>
                  <a:srgbClr val="525252"/>
                </a:solidFill>
                <a:effectLst/>
                <a:latin typeface="&amp;quot"/>
              </a:rPr>
              <a:t>, </a:t>
            </a:r>
            <a:r>
              <a:rPr lang="en-US" b="0" i="0" u="none" strike="noStrike" dirty="0">
                <a:solidFill>
                  <a:srgbClr val="DD1144"/>
                </a:solidFill>
                <a:effectLst/>
                <a:latin typeface="&amp;quot"/>
              </a:rPr>
              <a:t>'r'</a:t>
            </a:r>
            <a:r>
              <a:rPr lang="en-US" b="0" i="0" u="none" strike="noStrike" dirty="0">
                <a:solidFill>
                  <a:srgbClr val="525252"/>
                </a:solidFill>
                <a:effectLst/>
                <a:latin typeface="&amp;quot"/>
              </a:rPr>
              <a:t>]</a:t>
            </a:r>
            <a:br>
              <a:rPr lang="en-US" dirty="0"/>
            </a:br>
            <a:r>
              <a:rPr lang="en-US" b="0" i="0" u="none" strike="noStrike" dirty="0">
                <a:solidFill>
                  <a:srgbClr val="525252"/>
                </a:solidFill>
                <a:effectLst/>
                <a:latin typeface="&amp;quot"/>
              </a:rPr>
              <a:t>markers = [</a:t>
            </a:r>
            <a:r>
              <a:rPr lang="en-US" b="0" i="0" u="none" strike="noStrike" dirty="0">
                <a:solidFill>
                  <a:srgbClr val="DD1144"/>
                </a:solidFill>
                <a:effectLst/>
                <a:latin typeface="&amp;quot"/>
              </a:rPr>
              <a:t>'o'</a:t>
            </a:r>
            <a:r>
              <a:rPr lang="en-US" b="0" i="0" u="none" strike="noStrike" dirty="0">
                <a:solidFill>
                  <a:srgbClr val="525252"/>
                </a:solidFill>
                <a:effectLst/>
                <a:latin typeface="&amp;quot"/>
              </a:rPr>
              <a:t>, </a:t>
            </a:r>
            <a:r>
              <a:rPr lang="en-US" b="0" i="0" u="none" strike="noStrike" dirty="0">
                <a:solidFill>
                  <a:srgbClr val="DD1144"/>
                </a:solidFill>
                <a:effectLst/>
                <a:latin typeface="&amp;quot"/>
              </a:rPr>
              <a:t>'v'</a:t>
            </a:r>
            <a:r>
              <a:rPr lang="en-US" b="0" i="0" u="none" strike="noStrike" dirty="0">
                <a:solidFill>
                  <a:srgbClr val="525252"/>
                </a:solidFill>
                <a:effectLst/>
                <a:latin typeface="&amp;quot"/>
              </a:rPr>
              <a:t>, </a:t>
            </a:r>
            <a:r>
              <a:rPr lang="en-US" b="0" i="0" u="none" strike="noStrike" dirty="0">
                <a:solidFill>
                  <a:srgbClr val="DD1144"/>
                </a:solidFill>
                <a:effectLst/>
                <a:latin typeface="&amp;quot"/>
              </a:rPr>
              <a:t>'s'</a:t>
            </a:r>
            <a:r>
              <a:rPr lang="en-US" b="0" i="0" u="none" strike="noStrike" dirty="0">
                <a:solidFill>
                  <a:srgbClr val="525252"/>
                </a:solidFill>
                <a:effectLst/>
                <a:latin typeface="&amp;quot"/>
              </a:rPr>
              <a:t>]</a:t>
            </a:r>
            <a:br>
              <a:rPr lang="en-US" dirty="0"/>
            </a:br>
            <a:endParaRPr lang="en-US" dirty="0"/>
          </a:p>
        </p:txBody>
      </p:sp>
      <p:sp>
        <p:nvSpPr>
          <p:cNvPr id="2" name="TextBox 1">
            <a:extLst>
              <a:ext uri="{FF2B5EF4-FFF2-40B4-BE49-F238E27FC236}">
                <a16:creationId xmlns:a16="http://schemas.microsoft.com/office/drawing/2014/main" id="{716F6304-2EFC-4166-A6A9-ACD7F2C7CF2F}"/>
              </a:ext>
            </a:extLst>
          </p:cNvPr>
          <p:cNvSpPr txBox="1"/>
          <p:nvPr/>
        </p:nvSpPr>
        <p:spPr>
          <a:xfrm>
            <a:off x="7546019" y="1242874"/>
            <a:ext cx="3452933" cy="369332"/>
          </a:xfrm>
          <a:prstGeom prst="rect">
            <a:avLst/>
          </a:prstGeom>
          <a:noFill/>
        </p:spPr>
        <p:txBody>
          <a:bodyPr wrap="none" rtlCol="0">
            <a:spAutoFit/>
          </a:bodyPr>
          <a:lstStyle/>
          <a:p>
            <a:r>
              <a:rPr lang="en-US" dirty="0"/>
              <a:t>Elbow -&gt; graph number of clusters </a:t>
            </a:r>
          </a:p>
        </p:txBody>
      </p:sp>
    </p:spTree>
    <p:extLst>
      <p:ext uri="{BB962C8B-B14F-4D97-AF65-F5344CB8AC3E}">
        <p14:creationId xmlns:p14="http://schemas.microsoft.com/office/powerpoint/2010/main" val="2581577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1E1F09-918B-4C79-9B94-51C698640DED}"/>
              </a:ext>
            </a:extLst>
          </p:cNvPr>
          <p:cNvSpPr/>
          <p:nvPr/>
        </p:nvSpPr>
        <p:spPr>
          <a:xfrm>
            <a:off x="1066800" y="300564"/>
            <a:ext cx="9276080" cy="4801314"/>
          </a:xfrm>
          <a:prstGeom prst="rect">
            <a:avLst/>
          </a:prstGeom>
          <a:solidFill>
            <a:schemeClr val="accent1">
              <a:lumMod val="20000"/>
              <a:lumOff val="80000"/>
            </a:schemeClr>
          </a:solidFill>
        </p:spPr>
        <p:txBody>
          <a:bodyPr wrap="square">
            <a:spAutoFit/>
          </a:bodyPr>
          <a:lstStyle/>
          <a:p>
            <a:br>
              <a:rPr lang="en-US" dirty="0"/>
            </a:br>
            <a:r>
              <a:rPr lang="en-US" b="0" i="1" u="none" strike="noStrike" dirty="0">
                <a:solidFill>
                  <a:srgbClr val="999988"/>
                </a:solidFill>
                <a:effectLst/>
                <a:latin typeface="&amp;quot"/>
              </a:rPr>
              <a:t># k means determine k</a:t>
            </a:r>
            <a:br>
              <a:rPr lang="en-US" dirty="0"/>
            </a:br>
            <a:r>
              <a:rPr lang="en-US" b="0" i="0" u="none" strike="noStrike" dirty="0">
                <a:solidFill>
                  <a:srgbClr val="525252"/>
                </a:solidFill>
                <a:effectLst/>
                <a:latin typeface="&amp;quot"/>
              </a:rPr>
              <a:t>distortions = []</a:t>
            </a:r>
            <a:br>
              <a:rPr lang="en-US" dirty="0"/>
            </a:br>
            <a:r>
              <a:rPr lang="en-US" b="0" i="0" u="none" strike="noStrike" dirty="0">
                <a:solidFill>
                  <a:srgbClr val="525252"/>
                </a:solidFill>
                <a:effectLst/>
                <a:latin typeface="&amp;quot"/>
              </a:rPr>
              <a:t>K = range(</a:t>
            </a:r>
            <a:r>
              <a:rPr lang="en-US" b="0" i="0" u="none" strike="noStrike" dirty="0">
                <a:solidFill>
                  <a:srgbClr val="008080"/>
                </a:solidFill>
                <a:effectLst/>
                <a:latin typeface="&amp;quot"/>
              </a:rPr>
              <a:t>1</a:t>
            </a:r>
            <a:r>
              <a:rPr lang="en-US" b="0" i="0" u="none" strike="noStrike" dirty="0">
                <a:solidFill>
                  <a:srgbClr val="525252"/>
                </a:solidFill>
                <a:effectLst/>
                <a:latin typeface="&amp;quot"/>
              </a:rPr>
              <a:t>,</a:t>
            </a:r>
            <a:r>
              <a:rPr lang="en-US" b="0" i="0" u="none" strike="noStrike" dirty="0">
                <a:solidFill>
                  <a:srgbClr val="008080"/>
                </a:solidFill>
                <a:effectLst/>
                <a:latin typeface="&amp;quot"/>
              </a:rPr>
              <a:t>10</a:t>
            </a:r>
            <a:r>
              <a:rPr lang="en-US" b="0" i="0" u="none" strike="noStrike" dirty="0">
                <a:solidFill>
                  <a:srgbClr val="525252"/>
                </a:solidFill>
                <a:effectLst/>
                <a:latin typeface="&amp;quot"/>
              </a:rPr>
              <a:t>)</a:t>
            </a:r>
            <a:br>
              <a:rPr lang="en-US" dirty="0"/>
            </a:br>
            <a:r>
              <a:rPr lang="en-US" b="1" i="0" u="none" strike="noStrike" dirty="0">
                <a:solidFill>
                  <a:srgbClr val="333333"/>
                </a:solidFill>
                <a:effectLst/>
                <a:latin typeface="&amp;quot"/>
              </a:rPr>
              <a:t>for</a:t>
            </a:r>
            <a:r>
              <a:rPr lang="en-US" b="0" i="0" u="none" strike="noStrike" dirty="0">
                <a:solidFill>
                  <a:srgbClr val="525252"/>
                </a:solidFill>
                <a:effectLst/>
                <a:latin typeface="&amp;quot"/>
              </a:rPr>
              <a:t> k </a:t>
            </a:r>
            <a:r>
              <a:rPr lang="en-US" b="1" i="0" u="none" strike="noStrike" dirty="0">
                <a:solidFill>
                  <a:srgbClr val="333333"/>
                </a:solidFill>
                <a:effectLst/>
                <a:latin typeface="&amp;quot"/>
              </a:rPr>
              <a:t>in</a:t>
            </a:r>
            <a:r>
              <a:rPr lang="en-US" b="0" i="0" u="none" strike="noStrike" dirty="0">
                <a:solidFill>
                  <a:srgbClr val="525252"/>
                </a:solidFill>
                <a:effectLst/>
                <a:latin typeface="&amp;quot"/>
              </a:rPr>
              <a:t> K:</a:t>
            </a:r>
            <a:br>
              <a:rPr lang="en-US" dirty="0"/>
            </a:br>
            <a:r>
              <a:rPr lang="en-US" b="0" i="0" u="none" strike="noStrike" dirty="0" err="1">
                <a:solidFill>
                  <a:srgbClr val="525252"/>
                </a:solidFill>
                <a:effectLst/>
                <a:latin typeface="&amp;quot"/>
              </a:rPr>
              <a:t>kmeanModel</a:t>
            </a:r>
            <a:r>
              <a:rPr lang="en-US" b="0" i="0" u="none" strike="noStrike" dirty="0">
                <a:solidFill>
                  <a:srgbClr val="525252"/>
                </a:solidFill>
                <a:effectLst/>
                <a:latin typeface="&amp;quot"/>
              </a:rPr>
              <a:t> = </a:t>
            </a:r>
            <a:r>
              <a:rPr lang="en-US" b="0" i="0" u="none" strike="noStrike" dirty="0" err="1">
                <a:solidFill>
                  <a:srgbClr val="525252"/>
                </a:solidFill>
                <a:effectLst/>
                <a:latin typeface="&amp;quot"/>
              </a:rPr>
              <a:t>KMeans</a:t>
            </a:r>
            <a:r>
              <a:rPr lang="en-US" b="0" i="0" u="none" strike="noStrike" dirty="0">
                <a:solidFill>
                  <a:srgbClr val="525252"/>
                </a:solidFill>
                <a:effectLst/>
                <a:latin typeface="&amp;quot"/>
              </a:rPr>
              <a:t>(</a:t>
            </a:r>
            <a:r>
              <a:rPr lang="en-US" b="0" i="0" u="none" strike="noStrike" dirty="0" err="1">
                <a:solidFill>
                  <a:srgbClr val="525252"/>
                </a:solidFill>
                <a:effectLst/>
                <a:latin typeface="&amp;quot"/>
              </a:rPr>
              <a:t>n_clusters</a:t>
            </a:r>
            <a:r>
              <a:rPr lang="en-US" b="0" i="0" u="none" strike="noStrike" dirty="0">
                <a:solidFill>
                  <a:srgbClr val="525252"/>
                </a:solidFill>
                <a:effectLst/>
                <a:latin typeface="&amp;quot"/>
              </a:rPr>
              <a:t>=k).fit(X)</a:t>
            </a:r>
            <a:br>
              <a:rPr lang="en-US" dirty="0"/>
            </a:br>
            <a:r>
              <a:rPr lang="en-US" b="0" i="0" u="none" strike="noStrike" dirty="0" err="1">
                <a:solidFill>
                  <a:srgbClr val="525252"/>
                </a:solidFill>
                <a:effectLst/>
                <a:latin typeface="&amp;quot"/>
              </a:rPr>
              <a:t>kmeanModel.fit</a:t>
            </a:r>
            <a:r>
              <a:rPr lang="en-US" b="0" i="0" u="none" strike="noStrike" dirty="0">
                <a:solidFill>
                  <a:srgbClr val="525252"/>
                </a:solidFill>
                <a:effectLst/>
                <a:latin typeface="&amp;quot"/>
              </a:rPr>
              <a:t>(X)</a:t>
            </a:r>
            <a:br>
              <a:rPr lang="en-US" dirty="0"/>
            </a:br>
            <a:r>
              <a:rPr lang="en-US" b="0" i="0" u="none" strike="noStrike" dirty="0" err="1">
                <a:solidFill>
                  <a:srgbClr val="525252"/>
                </a:solidFill>
                <a:effectLst/>
                <a:latin typeface="&amp;quot"/>
              </a:rPr>
              <a:t>distortions.append</a:t>
            </a:r>
            <a:r>
              <a:rPr lang="en-US" b="0" i="0" u="none" strike="noStrike" dirty="0">
                <a:solidFill>
                  <a:srgbClr val="525252"/>
                </a:solidFill>
                <a:effectLst/>
                <a:latin typeface="&amp;quot"/>
              </a:rPr>
              <a:t>(</a:t>
            </a:r>
            <a:r>
              <a:rPr lang="en-US" b="0" i="0" u="none" strike="noStrike" dirty="0" err="1">
                <a:solidFill>
                  <a:srgbClr val="525252"/>
                </a:solidFill>
                <a:effectLst/>
                <a:latin typeface="&amp;quot"/>
              </a:rPr>
              <a:t>np.sum</a:t>
            </a:r>
            <a:r>
              <a:rPr lang="en-US" b="0" i="0" u="none" strike="noStrike" dirty="0">
                <a:solidFill>
                  <a:srgbClr val="525252"/>
                </a:solidFill>
                <a:effectLst/>
                <a:latin typeface="&amp;quot"/>
              </a:rPr>
              <a:t>(</a:t>
            </a:r>
            <a:r>
              <a:rPr lang="en-US" b="0" i="0" u="none" strike="noStrike" dirty="0" err="1">
                <a:solidFill>
                  <a:srgbClr val="525252"/>
                </a:solidFill>
                <a:effectLst/>
                <a:latin typeface="&amp;quot"/>
              </a:rPr>
              <a:t>np.min</a:t>
            </a:r>
            <a:r>
              <a:rPr lang="en-US" b="0" i="0" u="none" strike="noStrike" dirty="0">
                <a:solidFill>
                  <a:srgbClr val="525252"/>
                </a:solidFill>
                <a:effectLst/>
                <a:latin typeface="&amp;quot"/>
              </a:rPr>
              <a:t>(</a:t>
            </a:r>
            <a:r>
              <a:rPr lang="en-US" b="0" i="0" u="none" strike="noStrike" dirty="0" err="1">
                <a:solidFill>
                  <a:srgbClr val="525252"/>
                </a:solidFill>
                <a:effectLst/>
                <a:latin typeface="&amp;quot"/>
              </a:rPr>
              <a:t>cdist</a:t>
            </a:r>
            <a:r>
              <a:rPr lang="en-US" b="0" i="0" u="none" strike="noStrike" dirty="0">
                <a:solidFill>
                  <a:srgbClr val="525252"/>
                </a:solidFill>
                <a:effectLst/>
                <a:latin typeface="&amp;quot"/>
              </a:rPr>
              <a:t>(X, </a:t>
            </a:r>
            <a:r>
              <a:rPr lang="en-US" b="0" i="0" u="none" strike="noStrike" dirty="0" err="1">
                <a:solidFill>
                  <a:srgbClr val="525252"/>
                </a:solidFill>
                <a:effectLst/>
                <a:latin typeface="&amp;quot"/>
              </a:rPr>
              <a:t>kmeanModel.cluster_centers</a:t>
            </a:r>
            <a:r>
              <a:rPr lang="en-US" b="0" i="0" u="none" strike="noStrike" dirty="0">
                <a:solidFill>
                  <a:srgbClr val="525252"/>
                </a:solidFill>
                <a:effectLst/>
                <a:latin typeface="&amp;quot"/>
              </a:rPr>
              <a:t>_, </a:t>
            </a:r>
            <a:r>
              <a:rPr lang="en-US" b="0" i="0" u="none" strike="noStrike" dirty="0">
                <a:solidFill>
                  <a:srgbClr val="DD1144"/>
                </a:solidFill>
                <a:effectLst/>
                <a:latin typeface="&amp;quot"/>
              </a:rPr>
              <a:t>'</a:t>
            </a:r>
            <a:r>
              <a:rPr lang="en-US" b="0" i="0" u="none" strike="noStrike" dirty="0" err="1">
                <a:solidFill>
                  <a:srgbClr val="DD1144"/>
                </a:solidFill>
                <a:effectLst/>
                <a:latin typeface="&amp;quot"/>
              </a:rPr>
              <a:t>euclidean</a:t>
            </a:r>
            <a:r>
              <a:rPr lang="en-US" b="0" i="0" u="none" strike="noStrike" dirty="0">
                <a:solidFill>
                  <a:srgbClr val="DD1144"/>
                </a:solidFill>
                <a:effectLst/>
                <a:latin typeface="&amp;quot"/>
              </a:rPr>
              <a:t>'</a:t>
            </a:r>
            <a:r>
              <a:rPr lang="en-US" b="0" i="0" u="none" strike="noStrike" dirty="0">
                <a:solidFill>
                  <a:srgbClr val="525252"/>
                </a:solidFill>
                <a:effectLst/>
                <a:latin typeface="&amp;quot"/>
              </a:rPr>
              <a:t>), axis=</a:t>
            </a:r>
            <a:r>
              <a:rPr lang="en-US" b="0" i="0" u="none" strike="noStrike" dirty="0">
                <a:solidFill>
                  <a:srgbClr val="008080"/>
                </a:solidFill>
                <a:effectLst/>
                <a:latin typeface="&amp;quot"/>
              </a:rPr>
              <a:t>1</a:t>
            </a:r>
            <a:r>
              <a:rPr lang="en-US" b="0" i="0" u="none" strike="noStrike" dirty="0">
                <a:solidFill>
                  <a:srgbClr val="525252"/>
                </a:solidFill>
                <a:effectLst/>
                <a:latin typeface="&amp;quot"/>
              </a:rPr>
              <a:t>)) / </a:t>
            </a:r>
            <a:r>
              <a:rPr lang="en-US" b="0" i="0" u="none" strike="noStrike" dirty="0" err="1">
                <a:solidFill>
                  <a:srgbClr val="525252"/>
                </a:solidFill>
                <a:effectLst/>
                <a:latin typeface="&amp;quot"/>
              </a:rPr>
              <a:t>X.shape</a:t>
            </a:r>
            <a:r>
              <a:rPr lang="en-US" b="0" i="0" u="none" strike="noStrike" dirty="0">
                <a:solidFill>
                  <a:srgbClr val="525252"/>
                </a:solidFill>
                <a:effectLst/>
                <a:latin typeface="&amp;quot"/>
              </a:rPr>
              <a:t>[</a:t>
            </a:r>
            <a:r>
              <a:rPr lang="en-US" b="0" i="0" u="none" strike="noStrike" dirty="0">
                <a:solidFill>
                  <a:srgbClr val="008080"/>
                </a:solidFill>
                <a:effectLst/>
                <a:latin typeface="&amp;quot"/>
              </a:rPr>
              <a:t>0</a:t>
            </a:r>
            <a:r>
              <a:rPr lang="en-US" b="0" i="0" u="none" strike="noStrike" dirty="0">
                <a:solidFill>
                  <a:srgbClr val="525252"/>
                </a:solidFill>
                <a:effectLst/>
                <a:latin typeface="&amp;quot"/>
              </a:rPr>
              <a:t>])</a:t>
            </a:r>
            <a:br>
              <a:rPr lang="en-US" dirty="0"/>
            </a:br>
            <a:br>
              <a:rPr lang="en-US" dirty="0"/>
            </a:br>
            <a:r>
              <a:rPr lang="en-US" b="0" i="1" u="none" strike="noStrike" dirty="0">
                <a:solidFill>
                  <a:srgbClr val="999988"/>
                </a:solidFill>
                <a:effectLst/>
                <a:latin typeface="&amp;quot"/>
              </a:rPr>
              <a:t># Plot the elbow</a:t>
            </a:r>
            <a:br>
              <a:rPr lang="en-US" dirty="0"/>
            </a:br>
            <a:r>
              <a:rPr lang="en-US" b="0" i="0" u="none" strike="noStrike" dirty="0" err="1">
                <a:solidFill>
                  <a:srgbClr val="525252"/>
                </a:solidFill>
                <a:effectLst/>
                <a:latin typeface="&amp;quot"/>
              </a:rPr>
              <a:t>plt.plot</a:t>
            </a:r>
            <a:r>
              <a:rPr lang="en-US" b="0" i="0" u="none" strike="noStrike" dirty="0">
                <a:solidFill>
                  <a:srgbClr val="525252"/>
                </a:solidFill>
                <a:effectLst/>
                <a:latin typeface="&amp;quot"/>
              </a:rPr>
              <a:t>(K, distortions, </a:t>
            </a:r>
            <a:r>
              <a:rPr lang="en-US" b="0" i="0" u="none" strike="noStrike" dirty="0">
                <a:solidFill>
                  <a:srgbClr val="DD1144"/>
                </a:solidFill>
                <a:effectLst/>
                <a:latin typeface="&amp;quot"/>
              </a:rPr>
              <a:t>'bx-'</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plt.xlabel</a:t>
            </a:r>
            <a:r>
              <a:rPr lang="en-US" b="0" i="0" u="none" strike="noStrike" dirty="0">
                <a:solidFill>
                  <a:srgbClr val="525252"/>
                </a:solidFill>
                <a:effectLst/>
                <a:latin typeface="&amp;quot"/>
              </a:rPr>
              <a:t>(</a:t>
            </a:r>
            <a:r>
              <a:rPr lang="en-US" b="0" i="0" u="none" strike="noStrike" dirty="0">
                <a:solidFill>
                  <a:srgbClr val="DD1144"/>
                </a:solidFill>
                <a:effectLst/>
                <a:latin typeface="&amp;quot"/>
              </a:rPr>
              <a:t>'k'</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plt.ylabel</a:t>
            </a:r>
            <a:r>
              <a:rPr lang="en-US" b="0" i="0" u="none" strike="noStrike" dirty="0">
                <a:solidFill>
                  <a:srgbClr val="525252"/>
                </a:solidFill>
                <a:effectLst/>
                <a:latin typeface="&amp;quot"/>
              </a:rPr>
              <a:t>(</a:t>
            </a:r>
            <a:r>
              <a:rPr lang="en-US" b="0" i="0" u="none" strike="noStrike" dirty="0">
                <a:solidFill>
                  <a:srgbClr val="DD1144"/>
                </a:solidFill>
                <a:effectLst/>
                <a:latin typeface="&amp;quot"/>
              </a:rPr>
              <a:t>'Distortion'</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plt.title</a:t>
            </a:r>
            <a:r>
              <a:rPr lang="en-US" b="0" i="0" u="none" strike="noStrike" dirty="0">
                <a:solidFill>
                  <a:srgbClr val="525252"/>
                </a:solidFill>
                <a:effectLst/>
                <a:latin typeface="&amp;quot"/>
              </a:rPr>
              <a:t>(</a:t>
            </a:r>
            <a:r>
              <a:rPr lang="en-US" b="0" i="0" u="none" strike="noStrike" dirty="0">
                <a:solidFill>
                  <a:srgbClr val="DD1144"/>
                </a:solidFill>
                <a:effectLst/>
                <a:latin typeface="&amp;quot"/>
              </a:rPr>
              <a:t>'The Elbow Method showing the optimal k'</a:t>
            </a:r>
            <a:r>
              <a:rPr lang="en-US" b="0" i="0" u="none" strike="noStrike" dirty="0">
                <a:solidFill>
                  <a:srgbClr val="525252"/>
                </a:solidFill>
                <a:effectLst/>
                <a:latin typeface="&amp;quot"/>
              </a:rPr>
              <a:t>)</a:t>
            </a:r>
            <a:br>
              <a:rPr lang="en-US" dirty="0"/>
            </a:br>
            <a:r>
              <a:rPr lang="en-US" b="0" i="0" u="none" strike="noStrike" dirty="0" err="1">
                <a:solidFill>
                  <a:srgbClr val="525252"/>
                </a:solidFill>
                <a:effectLst/>
                <a:latin typeface="&amp;quot"/>
              </a:rPr>
              <a:t>plt.show</a:t>
            </a:r>
            <a:r>
              <a:rPr lang="en-US" b="0" i="0" u="none" strike="noStrike" dirty="0">
                <a:solidFill>
                  <a:srgbClr val="525252"/>
                </a:solidFill>
                <a:effectLst/>
                <a:latin typeface="&amp;quot"/>
              </a:rPr>
              <a:t>()</a:t>
            </a:r>
            <a:br>
              <a:rPr lang="en-US" dirty="0"/>
            </a:br>
            <a:endParaRPr lang="en-US" dirty="0"/>
          </a:p>
        </p:txBody>
      </p:sp>
      <p:sp>
        <p:nvSpPr>
          <p:cNvPr id="4" name="TextBox 3">
            <a:extLst>
              <a:ext uri="{FF2B5EF4-FFF2-40B4-BE49-F238E27FC236}">
                <a16:creationId xmlns:a16="http://schemas.microsoft.com/office/drawing/2014/main" id="{F9CB3A9E-73B1-4A94-959B-2C02FFB3FA41}"/>
              </a:ext>
            </a:extLst>
          </p:cNvPr>
          <p:cNvSpPr txBox="1"/>
          <p:nvPr/>
        </p:nvSpPr>
        <p:spPr>
          <a:xfrm>
            <a:off x="490590" y="4968315"/>
            <a:ext cx="10129464" cy="646331"/>
          </a:xfrm>
          <a:prstGeom prst="rect">
            <a:avLst/>
          </a:prstGeom>
          <a:noFill/>
        </p:spPr>
        <p:txBody>
          <a:bodyPr wrap="square">
            <a:spAutoFit/>
          </a:bodyPr>
          <a:lstStyle/>
          <a:p>
            <a:endParaRPr lang="en-US" dirty="0"/>
          </a:p>
          <a:p>
            <a:r>
              <a:rPr lang="en-US" dirty="0"/>
              <a:t>cluster = </a:t>
            </a:r>
            <a:r>
              <a:rPr lang="en-US" dirty="0" err="1"/>
              <a:t>AgglomerativeClustering</a:t>
            </a:r>
            <a:r>
              <a:rPr lang="en-US" dirty="0"/>
              <a:t>(</a:t>
            </a:r>
            <a:r>
              <a:rPr lang="en-US" dirty="0" err="1"/>
              <a:t>n_clusters</a:t>
            </a:r>
            <a:r>
              <a:rPr lang="en-US" dirty="0"/>
              <a:t>=3, affinity='</a:t>
            </a:r>
            <a:r>
              <a:rPr lang="en-US" dirty="0" err="1"/>
              <a:t>euclidean</a:t>
            </a:r>
            <a:r>
              <a:rPr lang="en-US" dirty="0"/>
              <a:t>', linkage='ward')  </a:t>
            </a:r>
          </a:p>
        </p:txBody>
      </p:sp>
      <p:pic>
        <p:nvPicPr>
          <p:cNvPr id="5" name="Picture 4">
            <a:extLst>
              <a:ext uri="{FF2B5EF4-FFF2-40B4-BE49-F238E27FC236}">
                <a16:creationId xmlns:a16="http://schemas.microsoft.com/office/drawing/2014/main" id="{B831506A-54A1-4A64-A8D7-E64482FB4915}"/>
              </a:ext>
            </a:extLst>
          </p:cNvPr>
          <p:cNvPicPr>
            <a:picLocks noChangeAspect="1"/>
          </p:cNvPicPr>
          <p:nvPr/>
        </p:nvPicPr>
        <p:blipFill>
          <a:blip r:embed="rId2"/>
          <a:stretch>
            <a:fillRect/>
          </a:stretch>
        </p:blipFill>
        <p:spPr>
          <a:xfrm>
            <a:off x="8135102" y="3673778"/>
            <a:ext cx="4182218" cy="2883658"/>
          </a:xfrm>
          <a:prstGeom prst="rect">
            <a:avLst/>
          </a:prstGeom>
        </p:spPr>
      </p:pic>
      <p:sp>
        <p:nvSpPr>
          <p:cNvPr id="3" name="TextBox 2">
            <a:extLst>
              <a:ext uri="{FF2B5EF4-FFF2-40B4-BE49-F238E27FC236}">
                <a16:creationId xmlns:a16="http://schemas.microsoft.com/office/drawing/2014/main" id="{75ECA183-0EC9-43B9-8ED1-CA842A5277BA}"/>
              </a:ext>
            </a:extLst>
          </p:cNvPr>
          <p:cNvSpPr txBox="1"/>
          <p:nvPr/>
        </p:nvSpPr>
        <p:spPr>
          <a:xfrm>
            <a:off x="4776186" y="3053918"/>
            <a:ext cx="1669368" cy="369332"/>
          </a:xfrm>
          <a:prstGeom prst="rect">
            <a:avLst/>
          </a:prstGeom>
          <a:noFill/>
        </p:spPr>
        <p:txBody>
          <a:bodyPr wrap="none" rtlCol="0">
            <a:spAutoFit/>
          </a:bodyPr>
          <a:lstStyle/>
          <a:p>
            <a:r>
              <a:rPr lang="en-US" dirty="0"/>
              <a:t>They are similar</a:t>
            </a:r>
          </a:p>
        </p:txBody>
      </p:sp>
      <p:sp>
        <p:nvSpPr>
          <p:cNvPr id="6" name="TextBox 5">
            <a:extLst>
              <a:ext uri="{FF2B5EF4-FFF2-40B4-BE49-F238E27FC236}">
                <a16:creationId xmlns:a16="http://schemas.microsoft.com/office/drawing/2014/main" id="{0D39806B-2CCD-456C-837F-A05881ABA5B9}"/>
              </a:ext>
            </a:extLst>
          </p:cNvPr>
          <p:cNvSpPr txBox="1"/>
          <p:nvPr/>
        </p:nvSpPr>
        <p:spPr>
          <a:xfrm>
            <a:off x="4315332" y="874022"/>
            <a:ext cx="5134034" cy="369332"/>
          </a:xfrm>
          <a:prstGeom prst="rect">
            <a:avLst/>
          </a:prstGeom>
          <a:noFill/>
        </p:spPr>
        <p:txBody>
          <a:bodyPr wrap="none" rtlCol="0">
            <a:spAutoFit/>
          </a:bodyPr>
          <a:lstStyle/>
          <a:p>
            <a:r>
              <a:rPr lang="en-US" b="1" dirty="0">
                <a:solidFill>
                  <a:srgbClr val="FF0000"/>
                </a:solidFill>
                <a:highlight>
                  <a:srgbClr val="FFFF00"/>
                </a:highlight>
              </a:rPr>
              <a:t>What is the difference between K-mean Vs Agg Vs A</a:t>
            </a:r>
          </a:p>
        </p:txBody>
      </p:sp>
    </p:spTree>
    <p:extLst>
      <p:ext uri="{BB962C8B-B14F-4D97-AF65-F5344CB8AC3E}">
        <p14:creationId xmlns:p14="http://schemas.microsoft.com/office/powerpoint/2010/main" val="156873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0027533-0FE1-4EF5-B924-4E95F5F9B62E}"/>
              </a:ext>
            </a:extLst>
          </p:cNvPr>
          <p:cNvPicPr>
            <a:picLocks noChangeAspect="1"/>
          </p:cNvPicPr>
          <p:nvPr/>
        </p:nvPicPr>
        <p:blipFill>
          <a:blip r:embed="rId2"/>
          <a:stretch>
            <a:fillRect/>
          </a:stretch>
        </p:blipFill>
        <p:spPr>
          <a:xfrm>
            <a:off x="6067746" y="3808411"/>
            <a:ext cx="6667500" cy="3105150"/>
          </a:xfrm>
          <a:prstGeom prst="rect">
            <a:avLst/>
          </a:prstGeom>
        </p:spPr>
      </p:pic>
      <p:sp>
        <p:nvSpPr>
          <p:cNvPr id="2" name="Footer Placeholder 1">
            <a:extLst>
              <a:ext uri="{FF2B5EF4-FFF2-40B4-BE49-F238E27FC236}">
                <a16:creationId xmlns:a16="http://schemas.microsoft.com/office/drawing/2014/main" id="{63A15F6E-7D81-4637-86D3-5488F8559229}"/>
              </a:ext>
            </a:extLst>
          </p:cNvPr>
          <p:cNvSpPr>
            <a:spLocks noGrp="1"/>
          </p:cNvSpPr>
          <p:nvPr>
            <p:ph type="ftr" sz="quarter" idx="11"/>
          </p:nvPr>
        </p:nvSpPr>
        <p:spPr/>
        <p:txBody>
          <a:bodyPr/>
          <a:lstStyle/>
          <a:p>
            <a:r>
              <a:rPr lang="en-US"/>
              <a:t>Kmeans</a:t>
            </a:r>
          </a:p>
        </p:txBody>
      </p:sp>
      <p:sp>
        <p:nvSpPr>
          <p:cNvPr id="3" name="Slide Number Placeholder 2">
            <a:extLst>
              <a:ext uri="{FF2B5EF4-FFF2-40B4-BE49-F238E27FC236}">
                <a16:creationId xmlns:a16="http://schemas.microsoft.com/office/drawing/2014/main" id="{E80DCBAC-1238-44BD-A082-78472D29E1DA}"/>
              </a:ext>
            </a:extLst>
          </p:cNvPr>
          <p:cNvSpPr>
            <a:spLocks noGrp="1"/>
          </p:cNvSpPr>
          <p:nvPr>
            <p:ph type="sldNum" sz="quarter" idx="12"/>
          </p:nvPr>
        </p:nvSpPr>
        <p:spPr/>
        <p:txBody>
          <a:bodyPr/>
          <a:lstStyle/>
          <a:p>
            <a:fld id="{94553C80-DEEE-4162-BE14-2BC211C9C7DF}" type="slidenum">
              <a:rPr lang="en-US" smtClean="0"/>
              <a:t>43</a:t>
            </a:fld>
            <a:endParaRPr lang="en-US"/>
          </a:p>
        </p:txBody>
      </p:sp>
      <p:sp>
        <p:nvSpPr>
          <p:cNvPr id="6" name="TextBox 5">
            <a:extLst>
              <a:ext uri="{FF2B5EF4-FFF2-40B4-BE49-F238E27FC236}">
                <a16:creationId xmlns:a16="http://schemas.microsoft.com/office/drawing/2014/main" id="{0997CE05-7DBA-40BD-B02A-BAE31FCD2C2B}"/>
              </a:ext>
            </a:extLst>
          </p:cNvPr>
          <p:cNvSpPr txBox="1"/>
          <p:nvPr/>
        </p:nvSpPr>
        <p:spPr>
          <a:xfrm>
            <a:off x="1137863" y="252389"/>
            <a:ext cx="6097712" cy="923330"/>
          </a:xfrm>
          <a:prstGeom prst="rect">
            <a:avLst/>
          </a:prstGeom>
          <a:noFill/>
        </p:spPr>
        <p:txBody>
          <a:bodyPr wrap="square">
            <a:spAutoFit/>
          </a:bodyPr>
          <a:lstStyle/>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import pandas as pd</a:t>
            </a:r>
          </a:p>
        </p:txBody>
      </p:sp>
      <p:sp>
        <p:nvSpPr>
          <p:cNvPr id="9" name="TextBox 8">
            <a:extLst>
              <a:ext uri="{FF2B5EF4-FFF2-40B4-BE49-F238E27FC236}">
                <a16:creationId xmlns:a16="http://schemas.microsoft.com/office/drawing/2014/main" id="{61917B37-05EB-4F49-9AEC-01B001FE8F1F}"/>
              </a:ext>
            </a:extLst>
          </p:cNvPr>
          <p:cNvSpPr txBox="1"/>
          <p:nvPr/>
        </p:nvSpPr>
        <p:spPr>
          <a:xfrm>
            <a:off x="532544" y="1180184"/>
            <a:ext cx="6097712" cy="369332"/>
          </a:xfrm>
          <a:prstGeom prst="rect">
            <a:avLst/>
          </a:prstGeom>
          <a:noFill/>
        </p:spPr>
        <p:txBody>
          <a:bodyPr wrap="square">
            <a:spAutoFit/>
          </a:bodyPr>
          <a:lstStyle/>
          <a:p>
            <a:r>
              <a:rPr lang="en-US" dirty="0"/>
              <a:t>#2 Importing the </a:t>
            </a:r>
            <a:r>
              <a:rPr lang="en-US" dirty="0" err="1"/>
              <a:t>Mall_Customers</a:t>
            </a:r>
            <a:r>
              <a:rPr lang="en-US" dirty="0"/>
              <a:t> dataset by pandas</a:t>
            </a:r>
          </a:p>
        </p:txBody>
      </p:sp>
      <p:sp>
        <p:nvSpPr>
          <p:cNvPr id="11" name="TextBox 10">
            <a:extLst>
              <a:ext uri="{FF2B5EF4-FFF2-40B4-BE49-F238E27FC236}">
                <a16:creationId xmlns:a16="http://schemas.microsoft.com/office/drawing/2014/main" id="{B6428154-1360-4307-ABC8-865541BB4A89}"/>
              </a:ext>
            </a:extLst>
          </p:cNvPr>
          <p:cNvSpPr txBox="1"/>
          <p:nvPr/>
        </p:nvSpPr>
        <p:spPr>
          <a:xfrm>
            <a:off x="665252" y="1465071"/>
            <a:ext cx="6097712" cy="646331"/>
          </a:xfrm>
          <a:prstGeom prst="rect">
            <a:avLst/>
          </a:prstGeom>
          <a:noFill/>
        </p:spPr>
        <p:txBody>
          <a:bodyPr wrap="square">
            <a:spAutoFit/>
          </a:bodyPr>
          <a:lstStyle/>
          <a:p>
            <a:r>
              <a:rPr lang="en-US" dirty="0"/>
              <a:t>dataset = </a:t>
            </a:r>
            <a:r>
              <a:rPr lang="en-US" dirty="0" err="1"/>
              <a:t>pd.read_csv</a:t>
            </a:r>
            <a:r>
              <a:rPr lang="en-US" dirty="0"/>
              <a:t>('Mall_Customers.csv')</a:t>
            </a:r>
          </a:p>
          <a:p>
            <a:r>
              <a:rPr lang="en-US" dirty="0"/>
              <a:t>X = </a:t>
            </a:r>
            <a:r>
              <a:rPr lang="en-US" dirty="0" err="1"/>
              <a:t>dataset.iloc</a:t>
            </a:r>
            <a:r>
              <a:rPr lang="en-US" dirty="0"/>
              <a:t>[:, [3,4]].values</a:t>
            </a:r>
          </a:p>
        </p:txBody>
      </p:sp>
      <p:sp>
        <p:nvSpPr>
          <p:cNvPr id="13" name="TextBox 12">
            <a:extLst>
              <a:ext uri="{FF2B5EF4-FFF2-40B4-BE49-F238E27FC236}">
                <a16:creationId xmlns:a16="http://schemas.microsoft.com/office/drawing/2014/main" id="{DB259AD1-06E9-41D0-9C3C-4E8E20D0E279}"/>
              </a:ext>
            </a:extLst>
          </p:cNvPr>
          <p:cNvSpPr txBox="1"/>
          <p:nvPr/>
        </p:nvSpPr>
        <p:spPr>
          <a:xfrm>
            <a:off x="665252" y="2152538"/>
            <a:ext cx="9362326" cy="1477328"/>
          </a:xfrm>
          <a:prstGeom prst="rect">
            <a:avLst/>
          </a:prstGeom>
          <a:noFill/>
        </p:spPr>
        <p:txBody>
          <a:bodyPr wrap="square">
            <a:spAutoFit/>
          </a:bodyPr>
          <a:lstStyle/>
          <a:p>
            <a:r>
              <a:rPr lang="en-US" dirty="0"/>
              <a:t>#3 Using the dendrogram to find the optimal numbers of clusters. </a:t>
            </a:r>
          </a:p>
          <a:p>
            <a:r>
              <a:rPr lang="en-US" dirty="0"/>
              <a:t># First thing we're going to do is to import </a:t>
            </a:r>
            <a:r>
              <a:rPr lang="en-US" dirty="0" err="1"/>
              <a:t>scipy</a:t>
            </a:r>
            <a:r>
              <a:rPr lang="en-US" dirty="0"/>
              <a:t> library. </a:t>
            </a:r>
            <a:r>
              <a:rPr lang="en-US" dirty="0" err="1"/>
              <a:t>scipy</a:t>
            </a:r>
            <a:r>
              <a:rPr lang="en-US" dirty="0"/>
              <a:t> is an open source </a:t>
            </a:r>
          </a:p>
          <a:p>
            <a:r>
              <a:rPr lang="en-US" dirty="0"/>
              <a:t># Python library that contains tools to do hierarchical clustering and building dendrograms.</a:t>
            </a:r>
          </a:p>
          <a:p>
            <a:r>
              <a:rPr lang="en-US" dirty="0"/>
              <a:t># Only import the needed tool.</a:t>
            </a:r>
          </a:p>
          <a:p>
            <a:r>
              <a:rPr lang="en-US" dirty="0"/>
              <a:t>import </a:t>
            </a:r>
            <a:r>
              <a:rPr lang="en-US" dirty="0" err="1"/>
              <a:t>scipy.cluster.hierarchy</a:t>
            </a:r>
            <a:r>
              <a:rPr lang="en-US" dirty="0"/>
              <a:t> as sch</a:t>
            </a:r>
          </a:p>
        </p:txBody>
      </p:sp>
      <p:sp>
        <p:nvSpPr>
          <p:cNvPr id="15" name="TextBox 14">
            <a:extLst>
              <a:ext uri="{FF2B5EF4-FFF2-40B4-BE49-F238E27FC236}">
                <a16:creationId xmlns:a16="http://schemas.microsoft.com/office/drawing/2014/main" id="{6442CB65-4530-4C50-9994-1481D2F25E46}"/>
              </a:ext>
            </a:extLst>
          </p:cNvPr>
          <p:cNvSpPr txBox="1"/>
          <p:nvPr/>
        </p:nvSpPr>
        <p:spPr>
          <a:xfrm>
            <a:off x="665252" y="3537533"/>
            <a:ext cx="9362326" cy="2308324"/>
          </a:xfrm>
          <a:prstGeom prst="rect">
            <a:avLst/>
          </a:prstGeom>
          <a:noFill/>
        </p:spPr>
        <p:txBody>
          <a:bodyPr wrap="square">
            <a:spAutoFit/>
          </a:bodyPr>
          <a:lstStyle/>
          <a:p>
            <a:r>
              <a:rPr lang="en-US" dirty="0"/>
              <a:t>#create a dendrogram variable </a:t>
            </a:r>
          </a:p>
          <a:p>
            <a:r>
              <a:rPr lang="en-US" dirty="0"/>
              <a:t># linkage is actually the algorithm itself of hierarchical clustering and then in </a:t>
            </a:r>
          </a:p>
          <a:p>
            <a:r>
              <a:rPr lang="en-US" dirty="0"/>
              <a:t>#linkage we have to specify on which data we apply and engage. This is X dataset</a:t>
            </a:r>
          </a:p>
          <a:p>
            <a:r>
              <a:rPr lang="en-US" dirty="0"/>
              <a:t>dendrogram </a:t>
            </a:r>
            <a:r>
              <a:rPr lang="en-US" dirty="0">
                <a:solidFill>
                  <a:srgbClr val="FF0000"/>
                </a:solidFill>
              </a:rPr>
              <a:t>= </a:t>
            </a:r>
            <a:r>
              <a:rPr lang="en-US" dirty="0" err="1">
                <a:solidFill>
                  <a:srgbClr val="FF0000"/>
                </a:solidFill>
              </a:rPr>
              <a:t>sch.dendrogram</a:t>
            </a:r>
            <a:r>
              <a:rPr lang="en-US" dirty="0">
                <a:solidFill>
                  <a:srgbClr val="FF0000"/>
                </a:solidFill>
              </a:rPr>
              <a:t>(</a:t>
            </a:r>
            <a:r>
              <a:rPr lang="en-US" dirty="0" err="1">
                <a:solidFill>
                  <a:srgbClr val="FF0000"/>
                </a:solidFill>
              </a:rPr>
              <a:t>sch.linkage</a:t>
            </a:r>
            <a:r>
              <a:rPr lang="en-US" dirty="0">
                <a:solidFill>
                  <a:srgbClr val="FF0000"/>
                </a:solidFill>
              </a:rPr>
              <a:t>(X, method  = "ward"))</a:t>
            </a:r>
          </a:p>
          <a:p>
            <a:r>
              <a:rPr lang="en-US" dirty="0" err="1"/>
              <a:t>plt.title</a:t>
            </a:r>
            <a:r>
              <a:rPr lang="en-US" dirty="0"/>
              <a:t>('Dendrogram')</a:t>
            </a:r>
          </a:p>
          <a:p>
            <a:r>
              <a:rPr lang="en-US" dirty="0" err="1"/>
              <a:t>plt.xlabel</a:t>
            </a:r>
            <a:r>
              <a:rPr lang="en-US" dirty="0"/>
              <a:t>('Customers')</a:t>
            </a:r>
          </a:p>
          <a:p>
            <a:r>
              <a:rPr lang="en-US" dirty="0" err="1"/>
              <a:t>plt.ylabel</a:t>
            </a:r>
            <a:r>
              <a:rPr lang="en-US" dirty="0"/>
              <a:t>('Euclidean distances')</a:t>
            </a:r>
          </a:p>
          <a:p>
            <a:r>
              <a:rPr lang="en-US" dirty="0" err="1"/>
              <a:t>plt.show</a:t>
            </a:r>
            <a:r>
              <a:rPr lang="en-US" dirty="0"/>
              <a:t>()</a:t>
            </a:r>
          </a:p>
        </p:txBody>
      </p:sp>
      <p:sp>
        <p:nvSpPr>
          <p:cNvPr id="4" name="TextBox 3">
            <a:extLst>
              <a:ext uri="{FF2B5EF4-FFF2-40B4-BE49-F238E27FC236}">
                <a16:creationId xmlns:a16="http://schemas.microsoft.com/office/drawing/2014/main" id="{BA92FA39-F653-4F8C-A2A2-2DC00990C88E}"/>
              </a:ext>
            </a:extLst>
          </p:cNvPr>
          <p:cNvSpPr txBox="1"/>
          <p:nvPr/>
        </p:nvSpPr>
        <p:spPr>
          <a:xfrm>
            <a:off x="7457243" y="1465071"/>
            <a:ext cx="2862579" cy="369332"/>
          </a:xfrm>
          <a:prstGeom prst="rect">
            <a:avLst/>
          </a:prstGeom>
          <a:noFill/>
        </p:spPr>
        <p:txBody>
          <a:bodyPr wrap="none" rtlCol="0">
            <a:spAutoFit/>
          </a:bodyPr>
          <a:lstStyle/>
          <a:p>
            <a:r>
              <a:rPr lang="en-US" dirty="0" err="1"/>
              <a:t>Aggrogradical</a:t>
            </a:r>
            <a:r>
              <a:rPr lang="en-US" dirty="0"/>
              <a:t> -&gt;dendrogram</a:t>
            </a:r>
          </a:p>
        </p:txBody>
      </p:sp>
    </p:spTree>
    <p:extLst>
      <p:ext uri="{BB962C8B-B14F-4D97-AF65-F5344CB8AC3E}">
        <p14:creationId xmlns:p14="http://schemas.microsoft.com/office/powerpoint/2010/main" val="190133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F7D5BA-D42B-4DED-81D9-D88853B74EED}"/>
              </a:ext>
            </a:extLst>
          </p:cNvPr>
          <p:cNvSpPr>
            <a:spLocks noGrp="1"/>
          </p:cNvSpPr>
          <p:nvPr>
            <p:ph type="ftr" sz="quarter" idx="11"/>
          </p:nvPr>
        </p:nvSpPr>
        <p:spPr/>
        <p:txBody>
          <a:bodyPr/>
          <a:lstStyle/>
          <a:p>
            <a:r>
              <a:rPr lang="en-US"/>
              <a:t>Kmeans</a:t>
            </a:r>
          </a:p>
        </p:txBody>
      </p:sp>
      <p:sp>
        <p:nvSpPr>
          <p:cNvPr id="3" name="Slide Number Placeholder 2">
            <a:extLst>
              <a:ext uri="{FF2B5EF4-FFF2-40B4-BE49-F238E27FC236}">
                <a16:creationId xmlns:a16="http://schemas.microsoft.com/office/drawing/2014/main" id="{9DB8C57C-9410-4E88-9446-70D9C7CEA7FD}"/>
              </a:ext>
            </a:extLst>
          </p:cNvPr>
          <p:cNvSpPr>
            <a:spLocks noGrp="1"/>
          </p:cNvSpPr>
          <p:nvPr>
            <p:ph type="sldNum" sz="quarter" idx="12"/>
          </p:nvPr>
        </p:nvSpPr>
        <p:spPr/>
        <p:txBody>
          <a:bodyPr/>
          <a:lstStyle/>
          <a:p>
            <a:fld id="{94553C80-DEEE-4162-BE14-2BC211C9C7DF}" type="slidenum">
              <a:rPr lang="en-US" smtClean="0"/>
              <a:t>44</a:t>
            </a:fld>
            <a:endParaRPr lang="en-US"/>
          </a:p>
        </p:txBody>
      </p:sp>
      <p:sp>
        <p:nvSpPr>
          <p:cNvPr id="5" name="TextBox 4">
            <a:extLst>
              <a:ext uri="{FF2B5EF4-FFF2-40B4-BE49-F238E27FC236}">
                <a16:creationId xmlns:a16="http://schemas.microsoft.com/office/drawing/2014/main" id="{1B7EA51E-81A4-4F3D-BDD0-DCE7E4AE84FD}"/>
              </a:ext>
            </a:extLst>
          </p:cNvPr>
          <p:cNvSpPr txBox="1"/>
          <p:nvPr/>
        </p:nvSpPr>
        <p:spPr>
          <a:xfrm>
            <a:off x="1117313" y="454954"/>
            <a:ext cx="10328098" cy="2585323"/>
          </a:xfrm>
          <a:prstGeom prst="rect">
            <a:avLst/>
          </a:prstGeom>
          <a:noFill/>
        </p:spPr>
        <p:txBody>
          <a:bodyPr wrap="square">
            <a:spAutoFit/>
          </a:bodyPr>
          <a:lstStyle/>
          <a:p>
            <a:r>
              <a:rPr lang="en-US" dirty="0"/>
              <a:t>#4 Fitting hierarchical clustering to the </a:t>
            </a:r>
            <a:r>
              <a:rPr lang="en-US" dirty="0" err="1"/>
              <a:t>Mall_Customes</a:t>
            </a:r>
            <a:r>
              <a:rPr lang="en-US" dirty="0"/>
              <a:t> dataset</a:t>
            </a:r>
          </a:p>
          <a:p>
            <a:r>
              <a:rPr lang="en-US" dirty="0"/>
              <a:t># There are two algorithms for hierarchical clustering: Agglomerative Hierarchical Clustering and </a:t>
            </a:r>
          </a:p>
          <a:p>
            <a:r>
              <a:rPr lang="en-US" dirty="0"/>
              <a:t># Divisive Hierarchical Clustering. We choose Euclidean distance and ward method for our </a:t>
            </a:r>
          </a:p>
          <a:p>
            <a:r>
              <a:rPr lang="en-US" dirty="0"/>
              <a:t># algorithm class  </a:t>
            </a:r>
          </a:p>
          <a:p>
            <a:r>
              <a:rPr lang="en-US" dirty="0"/>
              <a:t>from </a:t>
            </a:r>
            <a:r>
              <a:rPr lang="en-US" dirty="0" err="1"/>
              <a:t>sklearn.cluster</a:t>
            </a:r>
            <a:r>
              <a:rPr lang="en-US" dirty="0"/>
              <a:t> import </a:t>
            </a:r>
            <a:r>
              <a:rPr lang="en-US" dirty="0" err="1"/>
              <a:t>AgglomerativeClustering</a:t>
            </a:r>
            <a:r>
              <a:rPr lang="en-US" dirty="0"/>
              <a:t> </a:t>
            </a:r>
          </a:p>
          <a:p>
            <a:r>
              <a:rPr lang="en-US" dirty="0" err="1"/>
              <a:t>hc</a:t>
            </a:r>
            <a:r>
              <a:rPr lang="en-US" dirty="0"/>
              <a:t> = </a:t>
            </a:r>
            <a:r>
              <a:rPr lang="en-US" dirty="0" err="1">
                <a:solidFill>
                  <a:srgbClr val="FF0000"/>
                </a:solidFill>
              </a:rPr>
              <a:t>AgglomerativeClustering</a:t>
            </a:r>
            <a:r>
              <a:rPr lang="en-US" dirty="0">
                <a:solidFill>
                  <a:srgbClr val="FF0000"/>
                </a:solidFill>
              </a:rPr>
              <a:t>(</a:t>
            </a:r>
            <a:r>
              <a:rPr lang="en-US" dirty="0" err="1">
                <a:solidFill>
                  <a:srgbClr val="FF0000"/>
                </a:solidFill>
              </a:rPr>
              <a:t>n_clusters</a:t>
            </a:r>
            <a:r>
              <a:rPr lang="en-US" dirty="0">
                <a:solidFill>
                  <a:srgbClr val="FF0000"/>
                </a:solidFill>
              </a:rPr>
              <a:t> = 5, affinity = '</a:t>
            </a:r>
            <a:r>
              <a:rPr lang="en-US" dirty="0" err="1">
                <a:solidFill>
                  <a:srgbClr val="FF0000"/>
                </a:solidFill>
              </a:rPr>
              <a:t>euclidean</a:t>
            </a:r>
            <a:r>
              <a:rPr lang="en-US" dirty="0">
                <a:solidFill>
                  <a:srgbClr val="FF0000"/>
                </a:solidFill>
              </a:rPr>
              <a:t>', linkage ='ward')</a:t>
            </a:r>
          </a:p>
          <a:p>
            <a:r>
              <a:rPr lang="en-US" dirty="0"/>
              <a:t># Lets try to fit the hierarchical clustering algorithm  to dataset X while creating the </a:t>
            </a:r>
          </a:p>
          <a:p>
            <a:r>
              <a:rPr lang="en-US" dirty="0"/>
              <a:t># clusters vector that tells for each customer which cluster the customer belongs to.</a:t>
            </a:r>
          </a:p>
          <a:p>
            <a:r>
              <a:rPr lang="en-US" dirty="0" err="1"/>
              <a:t>y_hc</a:t>
            </a:r>
            <a:r>
              <a:rPr lang="en-US" dirty="0"/>
              <a:t>=</a:t>
            </a:r>
            <a:r>
              <a:rPr lang="en-US" dirty="0" err="1"/>
              <a:t>hc.fit_predict</a:t>
            </a:r>
            <a:r>
              <a:rPr lang="en-US" dirty="0"/>
              <a:t>(X)</a:t>
            </a:r>
          </a:p>
        </p:txBody>
      </p:sp>
      <p:sp>
        <p:nvSpPr>
          <p:cNvPr id="7" name="TextBox 6">
            <a:extLst>
              <a:ext uri="{FF2B5EF4-FFF2-40B4-BE49-F238E27FC236}">
                <a16:creationId xmlns:a16="http://schemas.microsoft.com/office/drawing/2014/main" id="{C947DA50-6C81-4DAD-9236-3E29B78D359C}"/>
              </a:ext>
            </a:extLst>
          </p:cNvPr>
          <p:cNvSpPr txBox="1"/>
          <p:nvPr/>
        </p:nvSpPr>
        <p:spPr>
          <a:xfrm>
            <a:off x="572784" y="3040277"/>
            <a:ext cx="9143144" cy="3139321"/>
          </a:xfrm>
          <a:prstGeom prst="rect">
            <a:avLst/>
          </a:prstGeom>
          <a:noFill/>
        </p:spPr>
        <p:txBody>
          <a:bodyPr wrap="square">
            <a:spAutoFit/>
          </a:bodyPr>
          <a:lstStyle/>
          <a:p>
            <a:r>
              <a:rPr lang="en-US" dirty="0"/>
              <a:t>#5 Visualizing the clusters. This code is similar to k-means visualization code.</a:t>
            </a:r>
          </a:p>
          <a:p>
            <a:r>
              <a:rPr lang="en-US" dirty="0"/>
              <a:t>#We only replace the </a:t>
            </a:r>
            <a:r>
              <a:rPr lang="en-US" dirty="0" err="1"/>
              <a:t>y_kmeans</a:t>
            </a:r>
            <a:r>
              <a:rPr lang="en-US" dirty="0"/>
              <a:t> vector name to </a:t>
            </a:r>
            <a:r>
              <a:rPr lang="en-US" dirty="0" err="1"/>
              <a:t>y_hc</a:t>
            </a:r>
            <a:r>
              <a:rPr lang="en-US" dirty="0"/>
              <a:t> for the hierarchical clustering </a:t>
            </a:r>
          </a:p>
          <a:p>
            <a:r>
              <a:rPr lang="en-US" dirty="0" err="1"/>
              <a:t>plt.scatter</a:t>
            </a:r>
            <a:r>
              <a:rPr lang="en-US" dirty="0"/>
              <a:t>(X[</a:t>
            </a:r>
            <a:r>
              <a:rPr lang="en-US" dirty="0" err="1"/>
              <a:t>y_hc</a:t>
            </a:r>
            <a:r>
              <a:rPr lang="en-US" dirty="0"/>
              <a:t>==0, 0], X[</a:t>
            </a:r>
            <a:r>
              <a:rPr lang="en-US" dirty="0" err="1"/>
              <a:t>y_hc</a:t>
            </a:r>
            <a:r>
              <a:rPr lang="en-US" dirty="0"/>
              <a:t>==0, 1], s=100, c='red', label ='Cluster 1')</a:t>
            </a:r>
          </a:p>
          <a:p>
            <a:r>
              <a:rPr lang="en-US" dirty="0" err="1"/>
              <a:t>plt.scatter</a:t>
            </a:r>
            <a:r>
              <a:rPr lang="en-US" dirty="0"/>
              <a:t>(X[</a:t>
            </a:r>
            <a:r>
              <a:rPr lang="en-US" dirty="0" err="1"/>
              <a:t>y_hc</a:t>
            </a:r>
            <a:r>
              <a:rPr lang="en-US" dirty="0"/>
              <a:t>==1, 0], X[</a:t>
            </a:r>
            <a:r>
              <a:rPr lang="en-US" dirty="0" err="1"/>
              <a:t>y_hc</a:t>
            </a:r>
            <a:r>
              <a:rPr lang="en-US" dirty="0"/>
              <a:t>==1, 1], s=100, c='blue', label ='Cluster 2')</a:t>
            </a:r>
          </a:p>
          <a:p>
            <a:r>
              <a:rPr lang="en-US" dirty="0" err="1"/>
              <a:t>plt.scatter</a:t>
            </a:r>
            <a:r>
              <a:rPr lang="en-US" dirty="0"/>
              <a:t>(X[</a:t>
            </a:r>
            <a:r>
              <a:rPr lang="en-US" dirty="0" err="1"/>
              <a:t>y_hc</a:t>
            </a:r>
            <a:r>
              <a:rPr lang="en-US" dirty="0"/>
              <a:t>==2, 0], X[</a:t>
            </a:r>
            <a:r>
              <a:rPr lang="en-US" dirty="0" err="1"/>
              <a:t>y_hc</a:t>
            </a:r>
            <a:r>
              <a:rPr lang="en-US" dirty="0"/>
              <a:t>==2, 1], s=100, c='green', label ='Cluster 3')</a:t>
            </a:r>
          </a:p>
          <a:p>
            <a:r>
              <a:rPr lang="en-US" dirty="0" err="1"/>
              <a:t>plt.scatter</a:t>
            </a:r>
            <a:r>
              <a:rPr lang="en-US" dirty="0"/>
              <a:t>(X[</a:t>
            </a:r>
            <a:r>
              <a:rPr lang="en-US" dirty="0" err="1"/>
              <a:t>y_hc</a:t>
            </a:r>
            <a:r>
              <a:rPr lang="en-US" dirty="0"/>
              <a:t>==3, 0], X[</a:t>
            </a:r>
            <a:r>
              <a:rPr lang="en-US" dirty="0" err="1"/>
              <a:t>y_hc</a:t>
            </a:r>
            <a:r>
              <a:rPr lang="en-US" dirty="0"/>
              <a:t>==3, 1], s=100, c='cyan', label ='Cluster 4')</a:t>
            </a:r>
          </a:p>
          <a:p>
            <a:r>
              <a:rPr lang="en-US" dirty="0" err="1"/>
              <a:t>plt.scatter</a:t>
            </a:r>
            <a:r>
              <a:rPr lang="en-US" dirty="0"/>
              <a:t>(X[</a:t>
            </a:r>
            <a:r>
              <a:rPr lang="en-US" dirty="0" err="1"/>
              <a:t>y_hc</a:t>
            </a:r>
            <a:r>
              <a:rPr lang="en-US" dirty="0"/>
              <a:t>==4, 0], X[</a:t>
            </a:r>
            <a:r>
              <a:rPr lang="en-US" dirty="0" err="1"/>
              <a:t>y_hc</a:t>
            </a:r>
            <a:r>
              <a:rPr lang="en-US" dirty="0"/>
              <a:t>==4, 1], s=100, c='magenta', label ='Cluster 5')</a:t>
            </a:r>
          </a:p>
          <a:p>
            <a:r>
              <a:rPr lang="en-US" dirty="0" err="1"/>
              <a:t>plt.title</a:t>
            </a:r>
            <a:r>
              <a:rPr lang="en-US" dirty="0"/>
              <a:t>('Clusters of Customers (Hierarchical Clustering Model)')</a:t>
            </a:r>
          </a:p>
          <a:p>
            <a:r>
              <a:rPr lang="en-US" dirty="0" err="1"/>
              <a:t>plt.xlabel</a:t>
            </a:r>
            <a:r>
              <a:rPr lang="en-US" dirty="0"/>
              <a:t>('Annual Income(k$)')</a:t>
            </a:r>
          </a:p>
          <a:p>
            <a:r>
              <a:rPr lang="en-US" dirty="0" err="1"/>
              <a:t>plt.ylabel</a:t>
            </a:r>
            <a:r>
              <a:rPr lang="en-US" dirty="0"/>
              <a:t>('Spending Score(1-100')</a:t>
            </a:r>
          </a:p>
          <a:p>
            <a:r>
              <a:rPr lang="en-US" dirty="0" err="1"/>
              <a:t>plt.show</a:t>
            </a:r>
            <a:r>
              <a:rPr lang="en-US" dirty="0"/>
              <a:t>()</a:t>
            </a:r>
          </a:p>
        </p:txBody>
      </p:sp>
      <p:pic>
        <p:nvPicPr>
          <p:cNvPr id="8" name="Picture 7">
            <a:extLst>
              <a:ext uri="{FF2B5EF4-FFF2-40B4-BE49-F238E27FC236}">
                <a16:creationId xmlns:a16="http://schemas.microsoft.com/office/drawing/2014/main" id="{3D4F3624-5178-47CE-85C1-42001AB56374}"/>
              </a:ext>
            </a:extLst>
          </p:cNvPr>
          <p:cNvPicPr>
            <a:picLocks noChangeAspect="1"/>
          </p:cNvPicPr>
          <p:nvPr/>
        </p:nvPicPr>
        <p:blipFill>
          <a:blip r:embed="rId2"/>
          <a:stretch>
            <a:fillRect/>
          </a:stretch>
        </p:blipFill>
        <p:spPr>
          <a:xfrm>
            <a:off x="8218511" y="3900486"/>
            <a:ext cx="3724275" cy="2647950"/>
          </a:xfrm>
          <a:prstGeom prst="rect">
            <a:avLst/>
          </a:prstGeom>
        </p:spPr>
      </p:pic>
    </p:spTree>
    <p:extLst>
      <p:ext uri="{BB962C8B-B14F-4D97-AF65-F5344CB8AC3E}">
        <p14:creationId xmlns:p14="http://schemas.microsoft.com/office/powerpoint/2010/main" val="1264044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18CF9D-8E3D-493E-B440-CD8253746514}"/>
              </a:ext>
            </a:extLst>
          </p:cNvPr>
          <p:cNvSpPr>
            <a:spLocks noGrp="1"/>
          </p:cNvSpPr>
          <p:nvPr>
            <p:ph type="ftr" sz="quarter" idx="11"/>
          </p:nvPr>
        </p:nvSpPr>
        <p:spPr/>
        <p:txBody>
          <a:bodyPr/>
          <a:lstStyle/>
          <a:p>
            <a:r>
              <a:rPr lang="en-US"/>
              <a:t>Kmeans</a:t>
            </a:r>
          </a:p>
        </p:txBody>
      </p:sp>
      <p:sp>
        <p:nvSpPr>
          <p:cNvPr id="3" name="Slide Number Placeholder 2">
            <a:extLst>
              <a:ext uri="{FF2B5EF4-FFF2-40B4-BE49-F238E27FC236}">
                <a16:creationId xmlns:a16="http://schemas.microsoft.com/office/drawing/2014/main" id="{0E8D8483-F270-4694-A521-92D52550AE5A}"/>
              </a:ext>
            </a:extLst>
          </p:cNvPr>
          <p:cNvSpPr>
            <a:spLocks noGrp="1"/>
          </p:cNvSpPr>
          <p:nvPr>
            <p:ph type="sldNum" sz="quarter" idx="12"/>
          </p:nvPr>
        </p:nvSpPr>
        <p:spPr/>
        <p:txBody>
          <a:bodyPr/>
          <a:lstStyle/>
          <a:p>
            <a:fld id="{94553C80-DEEE-4162-BE14-2BC211C9C7DF}" type="slidenum">
              <a:rPr lang="en-US" smtClean="0"/>
              <a:t>45</a:t>
            </a:fld>
            <a:endParaRPr lang="en-US"/>
          </a:p>
        </p:txBody>
      </p:sp>
      <p:pic>
        <p:nvPicPr>
          <p:cNvPr id="4" name="Picture 3">
            <a:extLst>
              <a:ext uri="{FF2B5EF4-FFF2-40B4-BE49-F238E27FC236}">
                <a16:creationId xmlns:a16="http://schemas.microsoft.com/office/drawing/2014/main" id="{75EE549F-F800-4ADA-9CD3-D8B98D6DC964}"/>
              </a:ext>
            </a:extLst>
          </p:cNvPr>
          <p:cNvPicPr>
            <a:picLocks noChangeAspect="1"/>
          </p:cNvPicPr>
          <p:nvPr/>
        </p:nvPicPr>
        <p:blipFill>
          <a:blip r:embed="rId2"/>
          <a:stretch>
            <a:fillRect/>
          </a:stretch>
        </p:blipFill>
        <p:spPr>
          <a:xfrm>
            <a:off x="1115830" y="316948"/>
            <a:ext cx="8711028" cy="3112052"/>
          </a:xfrm>
          <a:prstGeom prst="rect">
            <a:avLst/>
          </a:prstGeom>
        </p:spPr>
      </p:pic>
      <p:pic>
        <p:nvPicPr>
          <p:cNvPr id="5" name="Picture 4">
            <a:extLst>
              <a:ext uri="{FF2B5EF4-FFF2-40B4-BE49-F238E27FC236}">
                <a16:creationId xmlns:a16="http://schemas.microsoft.com/office/drawing/2014/main" id="{618ECAEB-E581-473F-8CDD-04FCA21311F4}"/>
              </a:ext>
            </a:extLst>
          </p:cNvPr>
          <p:cNvPicPr>
            <a:picLocks noChangeAspect="1"/>
          </p:cNvPicPr>
          <p:nvPr/>
        </p:nvPicPr>
        <p:blipFill>
          <a:blip r:embed="rId3"/>
          <a:stretch>
            <a:fillRect/>
          </a:stretch>
        </p:blipFill>
        <p:spPr>
          <a:xfrm>
            <a:off x="3494123" y="3900486"/>
            <a:ext cx="3724275" cy="2647950"/>
          </a:xfrm>
          <a:prstGeom prst="rect">
            <a:avLst/>
          </a:prstGeom>
        </p:spPr>
      </p:pic>
    </p:spTree>
    <p:extLst>
      <p:ext uri="{BB962C8B-B14F-4D97-AF65-F5344CB8AC3E}">
        <p14:creationId xmlns:p14="http://schemas.microsoft.com/office/powerpoint/2010/main" val="628102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C2532C-6252-4DB0-8658-DDFBB1985A6B}"/>
              </a:ext>
            </a:extLst>
          </p:cNvPr>
          <p:cNvSpPr>
            <a:spLocks noGrp="1"/>
          </p:cNvSpPr>
          <p:nvPr>
            <p:ph type="ftr" sz="quarter" idx="11"/>
          </p:nvPr>
        </p:nvSpPr>
        <p:spPr/>
        <p:txBody>
          <a:bodyPr/>
          <a:lstStyle/>
          <a:p>
            <a:r>
              <a:rPr lang="en-US"/>
              <a:t>Kmeans</a:t>
            </a:r>
          </a:p>
        </p:txBody>
      </p:sp>
      <p:sp>
        <p:nvSpPr>
          <p:cNvPr id="3" name="Slide Number Placeholder 2">
            <a:extLst>
              <a:ext uri="{FF2B5EF4-FFF2-40B4-BE49-F238E27FC236}">
                <a16:creationId xmlns:a16="http://schemas.microsoft.com/office/drawing/2014/main" id="{53A4159A-C0C4-4839-BACA-246A83AA8085}"/>
              </a:ext>
            </a:extLst>
          </p:cNvPr>
          <p:cNvSpPr>
            <a:spLocks noGrp="1"/>
          </p:cNvSpPr>
          <p:nvPr>
            <p:ph type="sldNum" sz="quarter" idx="12"/>
          </p:nvPr>
        </p:nvSpPr>
        <p:spPr/>
        <p:txBody>
          <a:bodyPr/>
          <a:lstStyle/>
          <a:p>
            <a:fld id="{94553C80-DEEE-4162-BE14-2BC211C9C7DF}" type="slidenum">
              <a:rPr lang="en-US" smtClean="0"/>
              <a:t>46</a:t>
            </a:fld>
            <a:endParaRPr lang="en-US"/>
          </a:p>
        </p:txBody>
      </p:sp>
      <p:sp>
        <p:nvSpPr>
          <p:cNvPr id="6" name="TextBox 5">
            <a:extLst>
              <a:ext uri="{FF2B5EF4-FFF2-40B4-BE49-F238E27FC236}">
                <a16:creationId xmlns:a16="http://schemas.microsoft.com/office/drawing/2014/main" id="{727BA539-DBDA-4BB7-BE01-E3488EF591CE}"/>
              </a:ext>
            </a:extLst>
          </p:cNvPr>
          <p:cNvSpPr txBox="1"/>
          <p:nvPr/>
        </p:nvSpPr>
        <p:spPr>
          <a:xfrm>
            <a:off x="1212351" y="365701"/>
            <a:ext cx="9215919" cy="477054"/>
          </a:xfrm>
          <a:prstGeom prst="rect">
            <a:avLst/>
          </a:prstGeom>
          <a:noFill/>
        </p:spPr>
        <p:txBody>
          <a:bodyPr wrap="square">
            <a:spAutoFit/>
          </a:bodyPr>
          <a:lstStyle/>
          <a:p>
            <a:r>
              <a:rPr lang="en-US" sz="2500" dirty="0">
                <a:solidFill>
                  <a:srgbClr val="222222"/>
                </a:solidFill>
                <a:latin typeface="Lato" panose="020F0502020204030203" pitchFamily="34" charset="0"/>
              </a:rPr>
              <a:t>I</a:t>
            </a:r>
            <a:r>
              <a:rPr lang="en-US" sz="2500" b="0" i="0" dirty="0">
                <a:solidFill>
                  <a:srgbClr val="222222"/>
                </a:solidFill>
                <a:effectLst/>
                <a:latin typeface="Lato" panose="020F0502020204030203" pitchFamily="34" charset="0"/>
              </a:rPr>
              <a:t>mpact of different distance metrics on hierarchical clustering</a:t>
            </a:r>
            <a:r>
              <a:rPr lang="en-US" b="0" i="0" dirty="0">
                <a:solidFill>
                  <a:srgbClr val="222222"/>
                </a:solidFill>
                <a:effectLst/>
                <a:latin typeface="Lato" panose="020F0502020204030203" pitchFamily="34" charset="0"/>
              </a:rPr>
              <a:t>,</a:t>
            </a:r>
            <a:endParaRPr lang="en-US" dirty="0"/>
          </a:p>
        </p:txBody>
      </p:sp>
      <p:pic>
        <p:nvPicPr>
          <p:cNvPr id="12290" name="Picture 2">
            <a:extLst>
              <a:ext uri="{FF2B5EF4-FFF2-40B4-BE49-F238E27FC236}">
                <a16:creationId xmlns:a16="http://schemas.microsoft.com/office/drawing/2014/main" id="{0D0E1483-74E9-4955-B53E-8FE100C47F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1714500"/>
            <a:ext cx="61722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601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7D4630-1958-4F31-AD9C-72E043FDEA41}"/>
              </a:ext>
            </a:extLst>
          </p:cNvPr>
          <p:cNvSpPr>
            <a:spLocks noGrp="1"/>
          </p:cNvSpPr>
          <p:nvPr>
            <p:ph type="ftr" sz="quarter" idx="11"/>
          </p:nvPr>
        </p:nvSpPr>
        <p:spPr/>
        <p:txBody>
          <a:bodyPr/>
          <a:lstStyle/>
          <a:p>
            <a:r>
              <a:rPr lang="en-US"/>
              <a:t>Kmeans</a:t>
            </a:r>
          </a:p>
        </p:txBody>
      </p:sp>
      <p:sp>
        <p:nvSpPr>
          <p:cNvPr id="3" name="Slide Number Placeholder 2">
            <a:extLst>
              <a:ext uri="{FF2B5EF4-FFF2-40B4-BE49-F238E27FC236}">
                <a16:creationId xmlns:a16="http://schemas.microsoft.com/office/drawing/2014/main" id="{B5F78B7E-82CC-426B-A524-12717D94DB6E}"/>
              </a:ext>
            </a:extLst>
          </p:cNvPr>
          <p:cNvSpPr>
            <a:spLocks noGrp="1"/>
          </p:cNvSpPr>
          <p:nvPr>
            <p:ph type="sldNum" sz="quarter" idx="12"/>
          </p:nvPr>
        </p:nvSpPr>
        <p:spPr/>
        <p:txBody>
          <a:bodyPr/>
          <a:lstStyle/>
          <a:p>
            <a:fld id="{94553C80-DEEE-4162-BE14-2BC211C9C7DF}" type="slidenum">
              <a:rPr lang="en-US" smtClean="0"/>
              <a:t>47</a:t>
            </a:fld>
            <a:endParaRPr lang="en-US"/>
          </a:p>
        </p:txBody>
      </p:sp>
      <p:graphicFrame>
        <p:nvGraphicFramePr>
          <p:cNvPr id="4" name="Table 3">
            <a:extLst>
              <a:ext uri="{FF2B5EF4-FFF2-40B4-BE49-F238E27FC236}">
                <a16:creationId xmlns:a16="http://schemas.microsoft.com/office/drawing/2014/main" id="{E164B191-85B6-42B4-B0EE-BEACF77F66A7}"/>
              </a:ext>
            </a:extLst>
          </p:cNvPr>
          <p:cNvGraphicFramePr>
            <a:graphicFrameLocks noGrp="1"/>
          </p:cNvGraphicFramePr>
          <p:nvPr>
            <p:extLst>
              <p:ext uri="{D42A27DB-BD31-4B8C-83A1-F6EECF244321}">
                <p14:modId xmlns:p14="http://schemas.microsoft.com/office/powerpoint/2010/main" val="2796448015"/>
              </p:ext>
            </p:extLst>
          </p:nvPr>
        </p:nvGraphicFramePr>
        <p:xfrm>
          <a:off x="-1" y="0"/>
          <a:ext cx="12102958" cy="7352060"/>
        </p:xfrm>
        <a:graphic>
          <a:graphicData uri="http://schemas.openxmlformats.org/drawingml/2006/table">
            <a:tbl>
              <a:tblPr/>
              <a:tblGrid>
                <a:gridCol w="6051479">
                  <a:extLst>
                    <a:ext uri="{9D8B030D-6E8A-4147-A177-3AD203B41FA5}">
                      <a16:colId xmlns:a16="http://schemas.microsoft.com/office/drawing/2014/main" val="184608092"/>
                    </a:ext>
                  </a:extLst>
                </a:gridCol>
                <a:gridCol w="6051479">
                  <a:extLst>
                    <a:ext uri="{9D8B030D-6E8A-4147-A177-3AD203B41FA5}">
                      <a16:colId xmlns:a16="http://schemas.microsoft.com/office/drawing/2014/main" val="1621940659"/>
                    </a:ext>
                  </a:extLst>
                </a:gridCol>
              </a:tblGrid>
              <a:tr h="356623">
                <a:tc>
                  <a:txBody>
                    <a:bodyPr/>
                    <a:lstStyle/>
                    <a:p>
                      <a:pPr algn="l" fontAlgn="base"/>
                      <a:r>
                        <a:rPr lang="en-US" sz="1600" b="1" dirty="0">
                          <a:effectLst/>
                        </a:rPr>
                        <a:t>k-means Clustering (BINNING)(MEANMAX)</a:t>
                      </a:r>
                      <a:endParaRPr lang="en-US" sz="1600" b="0" dirty="0">
                        <a:effectLst/>
                      </a:endParaRPr>
                    </a:p>
                  </a:txBody>
                  <a:tcPr marL="44859" marR="44859" marT="62803" marB="62803" anchor="ctr">
                    <a:lnL>
                      <a:noFill/>
                    </a:lnL>
                    <a:lnR>
                      <a:noFill/>
                    </a:lnR>
                    <a:lnT>
                      <a:noFill/>
                    </a:lnT>
                    <a:lnB>
                      <a:noFill/>
                    </a:lnB>
                    <a:solidFill>
                      <a:srgbClr val="FFFFFF"/>
                    </a:solidFill>
                  </a:tcPr>
                </a:tc>
                <a:tc>
                  <a:txBody>
                    <a:bodyPr/>
                    <a:lstStyle/>
                    <a:p>
                      <a:pPr algn="l" fontAlgn="base"/>
                      <a:r>
                        <a:rPr lang="en-US" sz="1600" b="1" dirty="0">
                          <a:effectLst/>
                        </a:rPr>
                        <a:t>Hierarchical Clustering (DIFFICULT)</a:t>
                      </a:r>
                      <a:endParaRPr lang="en-US" sz="1600" b="0" dirty="0">
                        <a:effectLst/>
                      </a:endParaRP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2946059661"/>
                  </a:ext>
                </a:extLst>
              </a:tr>
              <a:tr h="816943">
                <a:tc>
                  <a:txBody>
                    <a:bodyPr/>
                    <a:lstStyle/>
                    <a:p>
                      <a:pPr algn="l" fontAlgn="base"/>
                      <a:r>
                        <a:rPr lang="en-US" sz="1600" b="0" dirty="0">
                          <a:effectLst/>
                        </a:rPr>
                        <a:t>k-means, using a pre-specified  number of clusters, the method  assigns records to each cluster to  find the mutually exclusive cluster  of spherical shape based on distance.</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dirty="0">
                          <a:effectLst/>
                          <a:highlight>
                            <a:srgbClr val="C0C0C0"/>
                          </a:highlight>
                        </a:rPr>
                        <a:t>Hierarchical methods can be either divisive or agglomerative.</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3503176730"/>
                  </a:ext>
                </a:extLst>
              </a:tr>
              <a:tr h="586783">
                <a:tc>
                  <a:txBody>
                    <a:bodyPr/>
                    <a:lstStyle/>
                    <a:p>
                      <a:pPr algn="l" fontAlgn="base"/>
                      <a:r>
                        <a:rPr lang="en-US" sz="1600" b="0" dirty="0">
                          <a:effectLst/>
                          <a:highlight>
                            <a:srgbClr val="C0C0C0"/>
                          </a:highlight>
                        </a:rPr>
                        <a:t>K Means clustering needed advance knowledge of K i.e. no. of clusters one want to divide your data.</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a:effectLst/>
                        </a:rPr>
                        <a:t>In hierarchical clustering one can stop at any number of clusters, one find appropriate by interpreting the dendrogram.</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3524722162"/>
                  </a:ext>
                </a:extLst>
              </a:tr>
              <a:tr h="586783">
                <a:tc>
                  <a:txBody>
                    <a:bodyPr/>
                    <a:lstStyle/>
                    <a:p>
                      <a:pPr algn="l" fontAlgn="base"/>
                      <a:r>
                        <a:rPr lang="en-US" sz="1600" b="0" dirty="0">
                          <a:effectLst/>
                        </a:rPr>
                        <a:t>One can use median or mean as a cluster </a:t>
                      </a:r>
                      <a:r>
                        <a:rPr lang="en-US" sz="1600" b="0" dirty="0" err="1">
                          <a:effectLst/>
                        </a:rPr>
                        <a:t>centre</a:t>
                      </a:r>
                      <a:r>
                        <a:rPr lang="en-US" sz="1600" b="0" dirty="0">
                          <a:effectLst/>
                        </a:rPr>
                        <a:t> to represent each cluster.</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dirty="0">
                          <a:effectLst/>
                          <a:highlight>
                            <a:srgbClr val="C0C0C0"/>
                          </a:highlight>
                        </a:rPr>
                        <a:t>Agglomerative methods  begin with ‘n’ clusters and sequentially combine similar clusters until only one cluster is obtained.</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822765897"/>
                  </a:ext>
                </a:extLst>
              </a:tr>
              <a:tr h="816943">
                <a:tc>
                  <a:txBody>
                    <a:bodyPr/>
                    <a:lstStyle/>
                    <a:p>
                      <a:pPr algn="l" fontAlgn="base"/>
                      <a:r>
                        <a:rPr lang="en-US" sz="1600" b="0" dirty="0">
                          <a:effectLst/>
                          <a:highlight>
                            <a:srgbClr val="C0C0C0"/>
                          </a:highlight>
                        </a:rPr>
                        <a:t>Methods used are normally less computationally intensive and are suited with very large datasets.</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dirty="0">
                          <a:effectLst/>
                        </a:rPr>
                        <a:t>Divisive methods work in the opposite direction, beginning with one cluster that includes all the records and Hierarchical methods are especially useful when the target is to arrange the clusters into a natural hierarchy.</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2564095904"/>
                  </a:ext>
                </a:extLst>
              </a:tr>
              <a:tr h="586783">
                <a:tc>
                  <a:txBody>
                    <a:bodyPr/>
                    <a:lstStyle/>
                    <a:p>
                      <a:pPr algn="l" fontAlgn="base"/>
                      <a:r>
                        <a:rPr lang="en-US" sz="1600" b="0" dirty="0">
                          <a:effectLst/>
                        </a:rPr>
                        <a:t>In K Means clustering, since one starts with </a:t>
                      </a:r>
                      <a:r>
                        <a:rPr lang="en-US" sz="1600" b="0" dirty="0">
                          <a:effectLst/>
                          <a:highlight>
                            <a:srgbClr val="FFFF00"/>
                          </a:highlight>
                        </a:rPr>
                        <a:t>random choice of clusters</a:t>
                      </a:r>
                      <a:r>
                        <a:rPr lang="en-US" sz="1600" b="0" dirty="0">
                          <a:solidFill>
                            <a:srgbClr val="FF0000"/>
                          </a:solidFill>
                          <a:effectLst/>
                          <a:highlight>
                            <a:srgbClr val="FFFF00"/>
                          </a:highlight>
                        </a:rPr>
                        <a:t>(WEAKEST)</a:t>
                      </a:r>
                      <a:r>
                        <a:rPr lang="en-US" sz="1600" b="0" dirty="0">
                          <a:effectLst/>
                        </a:rPr>
                        <a:t>, the results produced by running the algorithm many times may differ.</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dirty="0">
                          <a:effectLst/>
                          <a:highlight>
                            <a:srgbClr val="C0C0C0"/>
                          </a:highlight>
                        </a:rPr>
                        <a:t>In Hierarchical Clustering, results are reproducible in Hierarchical clustering</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2035818464"/>
                  </a:ext>
                </a:extLst>
              </a:tr>
              <a:tr h="816943">
                <a:tc>
                  <a:txBody>
                    <a:bodyPr/>
                    <a:lstStyle/>
                    <a:p>
                      <a:pPr algn="l" fontAlgn="base"/>
                      <a:r>
                        <a:rPr lang="en-US" sz="1600" b="0" dirty="0">
                          <a:effectLst/>
                          <a:highlight>
                            <a:srgbClr val="C0C0C0"/>
                          </a:highlight>
                        </a:rPr>
                        <a:t>K- means clustering a simply a division of the set of data objects into non-overlapping subsets (clusters) such that each  data object is in exactly one subset).</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a:effectLst/>
                        </a:rPr>
                        <a:t>A hierarchical clustering is a set of nested clusters that are arranged as a tree.</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3325104254"/>
                  </a:ext>
                </a:extLst>
              </a:tr>
              <a:tr h="586783">
                <a:tc>
                  <a:txBody>
                    <a:bodyPr/>
                    <a:lstStyle/>
                    <a:p>
                      <a:pPr algn="l" fontAlgn="base"/>
                      <a:r>
                        <a:rPr lang="en-US" sz="1600" b="0" dirty="0">
                          <a:effectLst/>
                        </a:rPr>
                        <a:t>K Means clustering is found to work well when the structure of the clusters is hyper spherical (like circle in 2D,  sphere in 3D).</a:t>
                      </a:r>
                    </a:p>
                  </a:txBody>
                  <a:tcPr marL="44859" marR="44859" marT="62803" marB="62803" anchor="ctr">
                    <a:lnL>
                      <a:noFill/>
                    </a:lnL>
                    <a:lnR>
                      <a:noFill/>
                    </a:lnR>
                    <a:lnT>
                      <a:noFill/>
                    </a:lnT>
                    <a:lnB>
                      <a:noFill/>
                    </a:lnB>
                    <a:solidFill>
                      <a:srgbClr val="FFFFFF"/>
                    </a:solidFill>
                  </a:tcPr>
                </a:tc>
                <a:tc>
                  <a:txBody>
                    <a:bodyPr/>
                    <a:lstStyle/>
                    <a:p>
                      <a:pPr algn="l" fontAlgn="base"/>
                      <a:r>
                        <a:rPr lang="en-US" sz="1600" b="0">
                          <a:effectLst/>
                        </a:rPr>
                        <a:t>Hierarchical clustering don’t work  as well as, k means when the  shape of the clusters is hyper  spherical.</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35957178"/>
                  </a:ext>
                </a:extLst>
              </a:tr>
              <a:tr h="586783">
                <a:tc>
                  <a:txBody>
                    <a:bodyPr/>
                    <a:lstStyle/>
                    <a:p>
                      <a:pPr algn="l" fontAlgn="base"/>
                      <a:r>
                        <a:rPr lang="en-US" sz="1600" b="1" dirty="0">
                          <a:effectLst/>
                        </a:rPr>
                        <a:t>Advantages:</a:t>
                      </a:r>
                      <a:r>
                        <a:rPr lang="en-US" sz="1600" b="0" dirty="0">
                          <a:effectLst/>
                        </a:rPr>
                        <a:t> 1. Convergence(</a:t>
                      </a:r>
                      <a:r>
                        <a:rPr lang="en-US" sz="1600" b="1" dirty="0">
                          <a:solidFill>
                            <a:srgbClr val="FF0000"/>
                          </a:solidFill>
                          <a:effectLst/>
                          <a:highlight>
                            <a:srgbClr val="FFFF00"/>
                          </a:highlight>
                        </a:rPr>
                        <a:t>very good clusters</a:t>
                      </a:r>
                      <a:r>
                        <a:rPr lang="en-US" sz="1600" b="0" dirty="0">
                          <a:effectLst/>
                        </a:rPr>
                        <a:t>) is guaranteed. 2. Specialized to clusters of different sizes and shapes.</a:t>
                      </a:r>
                    </a:p>
                  </a:txBody>
                  <a:tcPr marL="44859" marR="44859" marT="62803" marB="62803" anchor="ctr">
                    <a:lnL>
                      <a:noFill/>
                    </a:lnL>
                    <a:lnR>
                      <a:noFill/>
                    </a:lnR>
                    <a:lnT>
                      <a:noFill/>
                    </a:lnT>
                    <a:lnB>
                      <a:noFill/>
                    </a:lnB>
                    <a:solidFill>
                      <a:srgbClr val="FFFFFF"/>
                    </a:solidFill>
                  </a:tcPr>
                </a:tc>
                <a:tc>
                  <a:txBody>
                    <a:bodyPr/>
                    <a:lstStyle/>
                    <a:p>
                      <a:pPr algn="l" fontAlgn="base"/>
                      <a:r>
                        <a:rPr lang="en-US" sz="1600" b="1">
                          <a:effectLst/>
                        </a:rPr>
                        <a:t>Advantages: </a:t>
                      </a:r>
                      <a:r>
                        <a:rPr lang="en-US" sz="1600" b="0">
                          <a:effectLst/>
                        </a:rPr>
                        <a:t> 1 .Ease of handling of any forms of similarity or distance. 2. Consequently, applicability to any attributes types.</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2597540347"/>
                  </a:ext>
                </a:extLst>
              </a:tr>
              <a:tr h="816943">
                <a:tc>
                  <a:txBody>
                    <a:bodyPr/>
                    <a:lstStyle/>
                    <a:p>
                      <a:pPr algn="l" fontAlgn="base"/>
                      <a:r>
                        <a:rPr lang="en-US" sz="1600" b="1" dirty="0">
                          <a:effectLst/>
                        </a:rPr>
                        <a:t>Disadvantages:</a:t>
                      </a:r>
                      <a:r>
                        <a:rPr lang="en-US" sz="1600" b="0" dirty="0">
                          <a:effectLst/>
                        </a:rPr>
                        <a:t> 1. K-Value is difficult to predict 2. Didn’t work well with global cluster.</a:t>
                      </a:r>
                    </a:p>
                  </a:txBody>
                  <a:tcPr marL="44859" marR="44859" marT="62803" marB="62803" anchor="ctr">
                    <a:lnL>
                      <a:noFill/>
                    </a:lnL>
                    <a:lnR>
                      <a:noFill/>
                    </a:lnR>
                    <a:lnT>
                      <a:noFill/>
                    </a:lnT>
                    <a:lnB>
                      <a:noFill/>
                    </a:lnB>
                    <a:solidFill>
                      <a:srgbClr val="FFFFFF"/>
                    </a:solidFill>
                  </a:tcPr>
                </a:tc>
                <a:tc>
                  <a:txBody>
                    <a:bodyPr/>
                    <a:lstStyle/>
                    <a:p>
                      <a:pPr algn="l" fontAlgn="base"/>
                      <a:r>
                        <a:rPr lang="en-US" sz="1600" b="1" dirty="0">
                          <a:effectLst/>
                        </a:rPr>
                        <a:t>Disadvantage:</a:t>
                      </a:r>
                      <a:r>
                        <a:rPr lang="en-US" sz="1600" b="0" dirty="0">
                          <a:effectLst/>
                        </a:rPr>
                        <a:t> 1. Hierarchical clustering requires the computation and storage of an </a:t>
                      </a:r>
                      <a:r>
                        <a:rPr lang="en-US" sz="1600" b="0" dirty="0" err="1">
                          <a:effectLst/>
                        </a:rPr>
                        <a:t>n×n</a:t>
                      </a:r>
                      <a:r>
                        <a:rPr lang="en-US" sz="1600" b="0" dirty="0">
                          <a:effectLst/>
                        </a:rPr>
                        <a:t>  distance matrix. For very large datasets, this can be expensive and slow</a:t>
                      </a:r>
                    </a:p>
                  </a:txBody>
                  <a:tcPr marL="44859" marR="44859" marT="62803" marB="62803" anchor="ctr">
                    <a:lnL>
                      <a:noFill/>
                    </a:lnL>
                    <a:lnR>
                      <a:noFill/>
                    </a:lnR>
                    <a:lnT>
                      <a:noFill/>
                    </a:lnT>
                    <a:lnB>
                      <a:noFill/>
                    </a:lnB>
                    <a:solidFill>
                      <a:srgbClr val="FFFFFF"/>
                    </a:solidFill>
                  </a:tcPr>
                </a:tc>
                <a:extLst>
                  <a:ext uri="{0D108BD9-81ED-4DB2-BD59-A6C34878D82A}">
                    <a16:rowId xmlns:a16="http://schemas.microsoft.com/office/drawing/2014/main" val="382527847"/>
                  </a:ext>
                </a:extLst>
              </a:tr>
            </a:tbl>
          </a:graphicData>
        </a:graphic>
      </p:graphicFrame>
    </p:spTree>
    <p:extLst>
      <p:ext uri="{BB962C8B-B14F-4D97-AF65-F5344CB8AC3E}">
        <p14:creationId xmlns:p14="http://schemas.microsoft.com/office/powerpoint/2010/main" val="2476586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1115AF-6A00-46FE-8882-9190B3C1B106}"/>
              </a:ext>
            </a:extLst>
          </p:cNvPr>
          <p:cNvSpPr>
            <a:spLocks noGrp="1"/>
          </p:cNvSpPr>
          <p:nvPr>
            <p:ph type="ftr" sz="quarter" idx="11"/>
          </p:nvPr>
        </p:nvSpPr>
        <p:spPr/>
        <p:txBody>
          <a:bodyPr/>
          <a:lstStyle/>
          <a:p>
            <a:r>
              <a:rPr lang="en-US"/>
              <a:t>Hierarchical Clustering</a:t>
            </a:r>
          </a:p>
        </p:txBody>
      </p:sp>
      <p:sp>
        <p:nvSpPr>
          <p:cNvPr id="3" name="Slide Number Placeholder 2">
            <a:extLst>
              <a:ext uri="{FF2B5EF4-FFF2-40B4-BE49-F238E27FC236}">
                <a16:creationId xmlns:a16="http://schemas.microsoft.com/office/drawing/2014/main" id="{F23B2200-645B-49E6-8F1C-63EB4A954B27}"/>
              </a:ext>
            </a:extLst>
          </p:cNvPr>
          <p:cNvSpPr>
            <a:spLocks noGrp="1"/>
          </p:cNvSpPr>
          <p:nvPr>
            <p:ph type="sldNum" sz="quarter" idx="12"/>
          </p:nvPr>
        </p:nvSpPr>
        <p:spPr/>
        <p:txBody>
          <a:bodyPr/>
          <a:lstStyle/>
          <a:p>
            <a:fld id="{94553C80-DEEE-4162-BE14-2BC211C9C7DF}" type="slidenum">
              <a:rPr lang="en-US" smtClean="0"/>
              <a:t>48</a:t>
            </a:fld>
            <a:endParaRPr lang="en-US"/>
          </a:p>
        </p:txBody>
      </p:sp>
      <p:pic>
        <p:nvPicPr>
          <p:cNvPr id="4" name="Picture 3">
            <a:extLst>
              <a:ext uri="{FF2B5EF4-FFF2-40B4-BE49-F238E27FC236}">
                <a16:creationId xmlns:a16="http://schemas.microsoft.com/office/drawing/2014/main" id="{9F80C8D3-D669-4B07-9CCB-5A01072115BE}"/>
              </a:ext>
            </a:extLst>
          </p:cNvPr>
          <p:cNvPicPr>
            <a:picLocks noChangeAspect="1"/>
          </p:cNvPicPr>
          <p:nvPr/>
        </p:nvPicPr>
        <p:blipFill>
          <a:blip r:embed="rId2"/>
          <a:stretch>
            <a:fillRect/>
          </a:stretch>
        </p:blipFill>
        <p:spPr>
          <a:xfrm>
            <a:off x="857250" y="323850"/>
            <a:ext cx="10477500" cy="6210300"/>
          </a:xfrm>
          <a:prstGeom prst="rect">
            <a:avLst/>
          </a:prstGeom>
        </p:spPr>
      </p:pic>
    </p:spTree>
    <p:extLst>
      <p:ext uri="{BB962C8B-B14F-4D97-AF65-F5344CB8AC3E}">
        <p14:creationId xmlns:p14="http://schemas.microsoft.com/office/powerpoint/2010/main" val="4175319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2D0C2D-1229-4340-A5C8-737A9B4D8187}"/>
              </a:ext>
            </a:extLst>
          </p:cNvPr>
          <p:cNvSpPr>
            <a:spLocks noGrp="1"/>
          </p:cNvSpPr>
          <p:nvPr>
            <p:ph type="ftr" sz="quarter" idx="11"/>
          </p:nvPr>
        </p:nvSpPr>
        <p:spPr/>
        <p:txBody>
          <a:bodyPr/>
          <a:lstStyle/>
          <a:p>
            <a:r>
              <a:rPr lang="en-US"/>
              <a:t>Hierarchical Clustering</a:t>
            </a:r>
          </a:p>
        </p:txBody>
      </p:sp>
      <p:sp>
        <p:nvSpPr>
          <p:cNvPr id="3" name="Slide Number Placeholder 2">
            <a:extLst>
              <a:ext uri="{FF2B5EF4-FFF2-40B4-BE49-F238E27FC236}">
                <a16:creationId xmlns:a16="http://schemas.microsoft.com/office/drawing/2014/main" id="{77AB9E0F-8FFB-4B2C-8B12-9A8361512F4C}"/>
              </a:ext>
            </a:extLst>
          </p:cNvPr>
          <p:cNvSpPr>
            <a:spLocks noGrp="1"/>
          </p:cNvSpPr>
          <p:nvPr>
            <p:ph type="sldNum" sz="quarter" idx="12"/>
          </p:nvPr>
        </p:nvSpPr>
        <p:spPr/>
        <p:txBody>
          <a:bodyPr/>
          <a:lstStyle/>
          <a:p>
            <a:fld id="{94553C80-DEEE-4162-BE14-2BC211C9C7DF}" type="slidenum">
              <a:rPr lang="en-US" smtClean="0"/>
              <a:t>49</a:t>
            </a:fld>
            <a:endParaRPr lang="en-US"/>
          </a:p>
        </p:txBody>
      </p:sp>
      <p:pic>
        <p:nvPicPr>
          <p:cNvPr id="4" name="Picture 3">
            <a:extLst>
              <a:ext uri="{FF2B5EF4-FFF2-40B4-BE49-F238E27FC236}">
                <a16:creationId xmlns:a16="http://schemas.microsoft.com/office/drawing/2014/main" id="{688166A0-549F-4D90-97D9-54552DE1FC9F}"/>
              </a:ext>
            </a:extLst>
          </p:cNvPr>
          <p:cNvPicPr>
            <a:picLocks noChangeAspect="1"/>
          </p:cNvPicPr>
          <p:nvPr/>
        </p:nvPicPr>
        <p:blipFill>
          <a:blip r:embed="rId2"/>
          <a:stretch>
            <a:fillRect/>
          </a:stretch>
        </p:blipFill>
        <p:spPr>
          <a:xfrm>
            <a:off x="1047750" y="347662"/>
            <a:ext cx="10096500" cy="6162675"/>
          </a:xfrm>
          <a:prstGeom prst="rect">
            <a:avLst/>
          </a:prstGeom>
        </p:spPr>
      </p:pic>
    </p:spTree>
    <p:extLst>
      <p:ext uri="{BB962C8B-B14F-4D97-AF65-F5344CB8AC3E}">
        <p14:creationId xmlns:p14="http://schemas.microsoft.com/office/powerpoint/2010/main" val="197705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D5C55ED8-3DA9-4BC1-A0EE-6C89A418C740}"/>
              </a:ext>
            </a:extLst>
          </p:cNvPr>
          <p:cNvSpPr>
            <a:spLocks noGrp="1" noChangeArrowheads="1"/>
          </p:cNvSpPr>
          <p:nvPr>
            <p:ph type="body" idx="1"/>
          </p:nvPr>
        </p:nvSpPr>
        <p:spPr>
          <a:xfrm>
            <a:off x="1603908" y="1147680"/>
            <a:ext cx="9063373" cy="5183184"/>
          </a:xfrm>
        </p:spPr>
        <p:txBody>
          <a:bodyPr/>
          <a:lstStyle/>
          <a:p>
            <a:pPr marL="483740" indent="-483740">
              <a:lnSpc>
                <a:spcPct val="110000"/>
              </a:lnSpc>
            </a:pPr>
            <a:r>
              <a:rPr lang="en-US" altLang="en-US"/>
              <a:t>Problem</a:t>
            </a:r>
          </a:p>
          <a:p>
            <a:pPr marL="483740" indent="-483740">
              <a:buNone/>
            </a:pPr>
            <a:r>
              <a:rPr lang="en-US" altLang="en-US"/>
              <a:t>     </a:t>
            </a:r>
            <a:endParaRPr lang="en-US" altLang="en-US" sz="1814"/>
          </a:p>
        </p:txBody>
      </p:sp>
      <p:sp>
        <p:nvSpPr>
          <p:cNvPr id="12292" name="Rectangle 4">
            <a:extLst>
              <a:ext uri="{FF2B5EF4-FFF2-40B4-BE49-F238E27FC236}">
                <a16:creationId xmlns:a16="http://schemas.microsoft.com/office/drawing/2014/main" id="{DDFF0EA1-9F14-4083-B0C0-904E67BC6502}"/>
              </a:ext>
            </a:extLst>
          </p:cNvPr>
          <p:cNvSpPr>
            <a:spLocks noChangeArrowheads="1"/>
          </p:cNvSpPr>
          <p:nvPr/>
        </p:nvSpPr>
        <p:spPr bwMode="auto">
          <a:xfrm>
            <a:off x="2030080" y="112483"/>
            <a:ext cx="8915076" cy="114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00" tIns="47300" rIns="94600" bIns="47300" anchor="ct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algn="ctr" eaLnBrk="1" hangingPunct="1">
              <a:spcBef>
                <a:spcPct val="0"/>
              </a:spcBef>
              <a:buFontTx/>
              <a:buNone/>
            </a:pPr>
            <a:r>
              <a:rPr lang="en-US" altLang="en-US" sz="4353">
                <a:solidFill>
                  <a:schemeClr val="tx2"/>
                </a:solidFill>
              </a:rPr>
              <a:t>Example</a:t>
            </a:r>
            <a:r>
              <a:rPr lang="en-US" altLang="en-US" sz="4353" b="1">
                <a:solidFill>
                  <a:schemeClr val="tx2"/>
                </a:solidFill>
              </a:rPr>
              <a:t>	</a:t>
            </a:r>
          </a:p>
        </p:txBody>
      </p:sp>
      <p:sp>
        <p:nvSpPr>
          <p:cNvPr id="12293" name="Text Box 6">
            <a:extLst>
              <a:ext uri="{FF2B5EF4-FFF2-40B4-BE49-F238E27FC236}">
                <a16:creationId xmlns:a16="http://schemas.microsoft.com/office/drawing/2014/main" id="{910A0B30-2C75-413F-9F07-3AAAA8F7660A}"/>
              </a:ext>
            </a:extLst>
          </p:cNvPr>
          <p:cNvSpPr txBox="1">
            <a:spLocks noChangeArrowheads="1"/>
          </p:cNvSpPr>
          <p:nvPr/>
        </p:nvSpPr>
        <p:spPr bwMode="auto">
          <a:xfrm>
            <a:off x="2087671" y="1563774"/>
            <a:ext cx="8223985" cy="140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buFontTx/>
              <a:buNone/>
            </a:pPr>
            <a:r>
              <a:rPr lang="en-GB" altLang="en-US" sz="1814"/>
              <a:t>Suppose we have 4 types of medicines and each has two attributes (pH and </a:t>
            </a:r>
          </a:p>
          <a:p>
            <a:pPr eaLnBrk="1" hangingPunct="1">
              <a:buFontTx/>
              <a:buNone/>
            </a:pPr>
            <a:r>
              <a:rPr lang="en-GB" altLang="en-US" sz="1814"/>
              <a:t>weight index). Our goal is to group these objects into </a:t>
            </a:r>
            <a:r>
              <a:rPr lang="en-GB" altLang="en-US" sz="1814" i="1"/>
              <a:t>K=2</a:t>
            </a:r>
            <a:r>
              <a:rPr lang="en-GB" altLang="en-US" sz="1814"/>
              <a:t>  group of medicine.</a:t>
            </a:r>
            <a:endParaRPr lang="en-US" altLang="en-US" sz="1814"/>
          </a:p>
          <a:p>
            <a:pPr eaLnBrk="1" hangingPunct="1">
              <a:spcBef>
                <a:spcPct val="0"/>
              </a:spcBef>
              <a:buFontTx/>
              <a:buNone/>
            </a:pPr>
            <a:endParaRPr lang="en-GB" altLang="en-US" sz="4535">
              <a:latin typeface="Times New Roman" panose="02020603050405020304" pitchFamily="18" charset="0"/>
            </a:endParaRPr>
          </a:p>
        </p:txBody>
      </p:sp>
      <p:graphicFrame>
        <p:nvGraphicFramePr>
          <p:cNvPr id="549929" name="Group 41">
            <a:extLst>
              <a:ext uri="{FF2B5EF4-FFF2-40B4-BE49-F238E27FC236}">
                <a16:creationId xmlns:a16="http://schemas.microsoft.com/office/drawing/2014/main" id="{4404DA19-539C-4F03-9412-44FB8852EDCC}"/>
              </a:ext>
            </a:extLst>
          </p:cNvPr>
          <p:cNvGraphicFramePr>
            <a:graphicFrameLocks noGrp="1"/>
          </p:cNvGraphicFramePr>
          <p:nvPr/>
        </p:nvGraphicFramePr>
        <p:xfrm>
          <a:off x="2087671" y="2738629"/>
          <a:ext cx="3646946" cy="2847872"/>
        </p:xfrm>
        <a:graphic>
          <a:graphicData uri="http://schemas.openxmlformats.org/drawingml/2006/table">
            <a:tbl>
              <a:tblPr/>
              <a:tblGrid>
                <a:gridCol w="1216609">
                  <a:extLst>
                    <a:ext uri="{9D8B030D-6E8A-4147-A177-3AD203B41FA5}">
                      <a16:colId xmlns:a16="http://schemas.microsoft.com/office/drawing/2014/main" val="20000"/>
                    </a:ext>
                  </a:extLst>
                </a:gridCol>
                <a:gridCol w="1213728">
                  <a:extLst>
                    <a:ext uri="{9D8B030D-6E8A-4147-A177-3AD203B41FA5}">
                      <a16:colId xmlns:a16="http://schemas.microsoft.com/office/drawing/2014/main" val="20001"/>
                    </a:ext>
                  </a:extLst>
                </a:gridCol>
                <a:gridCol w="1216609">
                  <a:extLst>
                    <a:ext uri="{9D8B030D-6E8A-4147-A177-3AD203B41FA5}">
                      <a16:colId xmlns:a16="http://schemas.microsoft.com/office/drawing/2014/main" val="20002"/>
                    </a:ext>
                  </a:extLst>
                </a:gridCol>
              </a:tblGrid>
              <a:tr h="636380">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Medicine</a:t>
                      </a:r>
                    </a:p>
                  </a:txBody>
                  <a:tcPr marL="82931" marR="82931" marT="41474" marB="414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Weight</a:t>
                      </a:r>
                    </a:p>
                  </a:txBody>
                  <a:tcPr marL="82931" marR="82931" marT="41474" marB="41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pH-Index</a:t>
                      </a:r>
                    </a:p>
                  </a:txBody>
                  <a:tcPr marL="82931" marR="82931" marT="41474" marB="414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873">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A</a:t>
                      </a:r>
                    </a:p>
                  </a:txBody>
                  <a:tcPr marL="82931" marR="82931" marT="41474" marB="414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82931" marR="82931" marT="41474" marB="41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82931" marR="82931" marT="41474" marB="414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873">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B</a:t>
                      </a:r>
                    </a:p>
                  </a:txBody>
                  <a:tcPr marL="82931" marR="82931" marT="41474" marB="414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2</a:t>
                      </a:r>
                    </a:p>
                  </a:txBody>
                  <a:tcPr marL="82931" marR="82931" marT="41474" marB="41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82931" marR="82931" marT="41474" marB="414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873">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C</a:t>
                      </a:r>
                    </a:p>
                  </a:txBody>
                  <a:tcPr marL="82931" marR="82931" marT="41474" marB="414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4</a:t>
                      </a:r>
                    </a:p>
                  </a:txBody>
                  <a:tcPr marL="82931" marR="82931" marT="41474" marB="41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3</a:t>
                      </a:r>
                    </a:p>
                  </a:txBody>
                  <a:tcPr marL="82931" marR="82931" marT="41474" marB="414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873">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D</a:t>
                      </a:r>
                    </a:p>
                  </a:txBody>
                  <a:tcPr marL="82931" marR="82931" marT="41474" marB="4147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5</a:t>
                      </a:r>
                    </a:p>
                  </a:txBody>
                  <a:tcPr marL="82931" marR="82931" marT="41474" marB="41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4</a:t>
                      </a:r>
                    </a:p>
                  </a:txBody>
                  <a:tcPr marL="82931" marR="82931" marT="41474" marB="4147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2320" name="Group 42">
            <a:extLst>
              <a:ext uri="{FF2B5EF4-FFF2-40B4-BE49-F238E27FC236}">
                <a16:creationId xmlns:a16="http://schemas.microsoft.com/office/drawing/2014/main" id="{0FC147EF-55A6-4FBA-A175-38B442E54962}"/>
              </a:ext>
            </a:extLst>
          </p:cNvPr>
          <p:cNvGrpSpPr>
            <a:grpSpLocks/>
          </p:cNvGrpSpPr>
          <p:nvPr/>
        </p:nvGrpSpPr>
        <p:grpSpPr bwMode="auto">
          <a:xfrm>
            <a:off x="5888673" y="2323975"/>
            <a:ext cx="4293404" cy="3792363"/>
            <a:chOff x="3224" y="1614"/>
            <a:chExt cx="2982" cy="2634"/>
          </a:xfrm>
        </p:grpSpPr>
        <p:pic>
          <p:nvPicPr>
            <p:cNvPr id="12321" name="Picture 36">
              <a:extLst>
                <a:ext uri="{FF2B5EF4-FFF2-40B4-BE49-F238E27FC236}">
                  <a16:creationId xmlns:a16="http://schemas.microsoft.com/office/drawing/2014/main" id="{96ECB05E-0177-4728-8B17-5127487D3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 y="1614"/>
              <a:ext cx="2982" cy="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2" name="Text Box 37">
              <a:extLst>
                <a:ext uri="{FF2B5EF4-FFF2-40B4-BE49-F238E27FC236}">
                  <a16:creationId xmlns:a16="http://schemas.microsoft.com/office/drawing/2014/main" id="{EBB380A3-80CE-4EA4-96CC-4055B2403C40}"/>
                </a:ext>
              </a:extLst>
            </p:cNvPr>
            <p:cNvSpPr txBox="1">
              <a:spLocks noChangeArrowheads="1"/>
            </p:cNvSpPr>
            <p:nvPr/>
          </p:nvSpPr>
          <p:spPr bwMode="auto">
            <a:xfrm>
              <a:off x="4040" y="2948"/>
              <a:ext cx="2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A</a:t>
              </a:r>
            </a:p>
          </p:txBody>
        </p:sp>
        <p:sp>
          <p:nvSpPr>
            <p:cNvPr id="12323" name="Text Box 38">
              <a:extLst>
                <a:ext uri="{FF2B5EF4-FFF2-40B4-BE49-F238E27FC236}">
                  <a16:creationId xmlns:a16="http://schemas.microsoft.com/office/drawing/2014/main" id="{F1CD71F9-8DAF-47F6-814D-07058AA9873A}"/>
                </a:ext>
              </a:extLst>
            </p:cNvPr>
            <p:cNvSpPr txBox="1">
              <a:spLocks noChangeArrowheads="1"/>
            </p:cNvSpPr>
            <p:nvPr/>
          </p:nvSpPr>
          <p:spPr bwMode="auto">
            <a:xfrm>
              <a:off x="4424" y="2948"/>
              <a:ext cx="22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B</a:t>
              </a:r>
            </a:p>
          </p:txBody>
        </p:sp>
        <p:sp>
          <p:nvSpPr>
            <p:cNvPr id="12324" name="Text Box 39">
              <a:extLst>
                <a:ext uri="{FF2B5EF4-FFF2-40B4-BE49-F238E27FC236}">
                  <a16:creationId xmlns:a16="http://schemas.microsoft.com/office/drawing/2014/main" id="{677F452C-27AE-409A-9AC3-CE7DE45E961B}"/>
                </a:ext>
              </a:extLst>
            </p:cNvPr>
            <p:cNvSpPr txBox="1">
              <a:spLocks noChangeArrowheads="1"/>
            </p:cNvSpPr>
            <p:nvPr/>
          </p:nvSpPr>
          <p:spPr bwMode="auto">
            <a:xfrm>
              <a:off x="5192" y="2094"/>
              <a:ext cx="22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C</a:t>
              </a:r>
            </a:p>
          </p:txBody>
        </p:sp>
        <p:sp>
          <p:nvSpPr>
            <p:cNvPr id="12325" name="Text Box 40">
              <a:extLst>
                <a:ext uri="{FF2B5EF4-FFF2-40B4-BE49-F238E27FC236}">
                  <a16:creationId xmlns:a16="http://schemas.microsoft.com/office/drawing/2014/main" id="{CF893564-A2AA-4FDF-98F6-D08B6268E1A7}"/>
                </a:ext>
              </a:extLst>
            </p:cNvPr>
            <p:cNvSpPr txBox="1">
              <a:spLocks noChangeArrowheads="1"/>
            </p:cNvSpPr>
            <p:nvPr/>
          </p:nvSpPr>
          <p:spPr bwMode="auto">
            <a:xfrm>
              <a:off x="5576" y="1700"/>
              <a:ext cx="23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D</a:t>
              </a:r>
            </a:p>
          </p:txBody>
        </p:sp>
      </p:grpSp>
      <p:sp>
        <p:nvSpPr>
          <p:cNvPr id="2" name="Footer Placeholder 1">
            <a:extLst>
              <a:ext uri="{FF2B5EF4-FFF2-40B4-BE49-F238E27FC236}">
                <a16:creationId xmlns:a16="http://schemas.microsoft.com/office/drawing/2014/main" id="{9FB89589-4422-40DC-9627-1F516FA31433}"/>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45137-F327-4AA6-BA63-74E1D8B75FEC}"/>
              </a:ext>
            </a:extLst>
          </p:cNvPr>
          <p:cNvSpPr>
            <a:spLocks noGrp="1"/>
          </p:cNvSpPr>
          <p:nvPr>
            <p:ph type="ftr" sz="quarter" idx="11"/>
          </p:nvPr>
        </p:nvSpPr>
        <p:spPr/>
        <p:txBody>
          <a:bodyPr/>
          <a:lstStyle/>
          <a:p>
            <a:r>
              <a:rPr lang="en-US"/>
              <a:t>Hierarchical Clustering</a:t>
            </a:r>
          </a:p>
        </p:txBody>
      </p:sp>
      <p:sp>
        <p:nvSpPr>
          <p:cNvPr id="3" name="Slide Number Placeholder 2">
            <a:extLst>
              <a:ext uri="{FF2B5EF4-FFF2-40B4-BE49-F238E27FC236}">
                <a16:creationId xmlns:a16="http://schemas.microsoft.com/office/drawing/2014/main" id="{BF4F80CF-00AF-43BB-A65D-2D6ED29857ED}"/>
              </a:ext>
            </a:extLst>
          </p:cNvPr>
          <p:cNvSpPr>
            <a:spLocks noGrp="1"/>
          </p:cNvSpPr>
          <p:nvPr>
            <p:ph type="sldNum" sz="quarter" idx="12"/>
          </p:nvPr>
        </p:nvSpPr>
        <p:spPr/>
        <p:txBody>
          <a:bodyPr/>
          <a:lstStyle/>
          <a:p>
            <a:fld id="{94553C80-DEEE-4162-BE14-2BC211C9C7DF}" type="slidenum">
              <a:rPr lang="en-US" smtClean="0"/>
              <a:t>50</a:t>
            </a:fld>
            <a:endParaRPr lang="en-US"/>
          </a:p>
        </p:txBody>
      </p:sp>
      <p:pic>
        <p:nvPicPr>
          <p:cNvPr id="4" name="Picture 3">
            <a:extLst>
              <a:ext uri="{FF2B5EF4-FFF2-40B4-BE49-F238E27FC236}">
                <a16:creationId xmlns:a16="http://schemas.microsoft.com/office/drawing/2014/main" id="{E4AA4599-120B-494B-BBD4-948CF1DCFE28}"/>
              </a:ext>
            </a:extLst>
          </p:cNvPr>
          <p:cNvPicPr>
            <a:picLocks noChangeAspect="1"/>
          </p:cNvPicPr>
          <p:nvPr/>
        </p:nvPicPr>
        <p:blipFill>
          <a:blip r:embed="rId2"/>
          <a:stretch>
            <a:fillRect/>
          </a:stretch>
        </p:blipFill>
        <p:spPr>
          <a:xfrm>
            <a:off x="1034823" y="159884"/>
            <a:ext cx="4505325" cy="2924175"/>
          </a:xfrm>
          <a:prstGeom prst="rect">
            <a:avLst/>
          </a:prstGeom>
        </p:spPr>
      </p:pic>
      <p:pic>
        <p:nvPicPr>
          <p:cNvPr id="5" name="Picture 4">
            <a:extLst>
              <a:ext uri="{FF2B5EF4-FFF2-40B4-BE49-F238E27FC236}">
                <a16:creationId xmlns:a16="http://schemas.microsoft.com/office/drawing/2014/main" id="{DFAB3617-E470-4A8B-AE6B-072AD6C9852A}"/>
              </a:ext>
            </a:extLst>
          </p:cNvPr>
          <p:cNvPicPr>
            <a:picLocks noChangeAspect="1"/>
          </p:cNvPicPr>
          <p:nvPr/>
        </p:nvPicPr>
        <p:blipFill>
          <a:blip r:embed="rId3"/>
          <a:stretch>
            <a:fillRect/>
          </a:stretch>
        </p:blipFill>
        <p:spPr>
          <a:xfrm>
            <a:off x="5638800" y="273639"/>
            <a:ext cx="4800600" cy="2981325"/>
          </a:xfrm>
          <a:prstGeom prst="rect">
            <a:avLst/>
          </a:prstGeom>
        </p:spPr>
      </p:pic>
      <p:pic>
        <p:nvPicPr>
          <p:cNvPr id="6" name="Picture 5">
            <a:extLst>
              <a:ext uri="{FF2B5EF4-FFF2-40B4-BE49-F238E27FC236}">
                <a16:creationId xmlns:a16="http://schemas.microsoft.com/office/drawing/2014/main" id="{4D220F19-BAF2-428C-8650-AD577AA3B18F}"/>
              </a:ext>
            </a:extLst>
          </p:cNvPr>
          <p:cNvPicPr>
            <a:picLocks noChangeAspect="1"/>
          </p:cNvPicPr>
          <p:nvPr/>
        </p:nvPicPr>
        <p:blipFill>
          <a:blip r:embed="rId4"/>
          <a:stretch>
            <a:fillRect/>
          </a:stretch>
        </p:blipFill>
        <p:spPr>
          <a:xfrm>
            <a:off x="3557587" y="3429000"/>
            <a:ext cx="4162425" cy="2828925"/>
          </a:xfrm>
          <a:prstGeom prst="rect">
            <a:avLst/>
          </a:prstGeom>
        </p:spPr>
      </p:pic>
      <p:sp>
        <p:nvSpPr>
          <p:cNvPr id="7" name="TextBox 6">
            <a:extLst>
              <a:ext uri="{FF2B5EF4-FFF2-40B4-BE49-F238E27FC236}">
                <a16:creationId xmlns:a16="http://schemas.microsoft.com/office/drawing/2014/main" id="{EA0CB7D8-5516-4AEB-9F5D-674ADA98395B}"/>
              </a:ext>
            </a:extLst>
          </p:cNvPr>
          <p:cNvSpPr txBox="1"/>
          <p:nvPr/>
        </p:nvSpPr>
        <p:spPr>
          <a:xfrm>
            <a:off x="1482571" y="3254964"/>
            <a:ext cx="1802096" cy="369332"/>
          </a:xfrm>
          <a:prstGeom prst="rect">
            <a:avLst/>
          </a:prstGeom>
          <a:noFill/>
        </p:spPr>
        <p:txBody>
          <a:bodyPr wrap="none" rtlCol="0">
            <a:spAutoFit/>
          </a:bodyPr>
          <a:lstStyle/>
          <a:p>
            <a:r>
              <a:rPr lang="en-US" dirty="0"/>
              <a:t>K-3 good balance</a:t>
            </a:r>
          </a:p>
        </p:txBody>
      </p:sp>
      <p:sp>
        <p:nvSpPr>
          <p:cNvPr id="8" name="TextBox 7">
            <a:extLst>
              <a:ext uri="{FF2B5EF4-FFF2-40B4-BE49-F238E27FC236}">
                <a16:creationId xmlns:a16="http://schemas.microsoft.com/office/drawing/2014/main" id="{57912E66-E72C-49AD-A6F8-FE1B0ACAA979}"/>
              </a:ext>
            </a:extLst>
          </p:cNvPr>
          <p:cNvSpPr txBox="1"/>
          <p:nvPr/>
        </p:nvSpPr>
        <p:spPr>
          <a:xfrm>
            <a:off x="7548813" y="3346881"/>
            <a:ext cx="3301545" cy="2585323"/>
          </a:xfrm>
          <a:prstGeom prst="rect">
            <a:avLst/>
          </a:prstGeom>
          <a:noFill/>
        </p:spPr>
        <p:txBody>
          <a:bodyPr wrap="none" rtlCol="0">
            <a:spAutoFit/>
          </a:bodyPr>
          <a:lstStyle/>
          <a:p>
            <a:r>
              <a:rPr lang="en-US" dirty="0"/>
              <a:t>Take Dataset Mall</a:t>
            </a:r>
          </a:p>
          <a:p>
            <a:r>
              <a:rPr lang="en-US" dirty="0"/>
              <a:t>I have which K works better</a:t>
            </a:r>
          </a:p>
          <a:p>
            <a:r>
              <a:rPr lang="en-US" dirty="0"/>
              <a:t>Elbow method</a:t>
            </a:r>
          </a:p>
          <a:p>
            <a:r>
              <a:rPr lang="en-US" dirty="0"/>
              <a:t>Apply Agglomerative</a:t>
            </a:r>
          </a:p>
          <a:p>
            <a:r>
              <a:rPr lang="en-US" dirty="0"/>
              <a:t>Apply Dendrogram</a:t>
            </a:r>
          </a:p>
          <a:p>
            <a:r>
              <a:rPr lang="en-US" dirty="0"/>
              <a:t>What is the </a:t>
            </a:r>
            <a:r>
              <a:rPr lang="en-US" dirty="0" err="1"/>
              <a:t>Trush</a:t>
            </a:r>
            <a:r>
              <a:rPr lang="en-US" dirty="0"/>
              <a:t> Hole to get k=5</a:t>
            </a:r>
          </a:p>
          <a:p>
            <a:r>
              <a:rPr lang="en-US" dirty="0"/>
              <a:t>5 clusters. Follow the slides</a:t>
            </a:r>
          </a:p>
          <a:p>
            <a:r>
              <a:rPr lang="en-US" dirty="0"/>
              <a:t>DEADLINE IS Mid MONDAY</a:t>
            </a:r>
          </a:p>
          <a:p>
            <a:endParaRPr lang="en-US" dirty="0"/>
          </a:p>
        </p:txBody>
      </p:sp>
    </p:spTree>
    <p:extLst>
      <p:ext uri="{BB962C8B-B14F-4D97-AF65-F5344CB8AC3E}">
        <p14:creationId xmlns:p14="http://schemas.microsoft.com/office/powerpoint/2010/main" val="3098557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03783-3F33-4D67-B1A1-BD37204F9506}"/>
              </a:ext>
            </a:extLst>
          </p:cNvPr>
          <p:cNvSpPr>
            <a:spLocks noGrp="1"/>
          </p:cNvSpPr>
          <p:nvPr>
            <p:ph type="ftr" sz="quarter" idx="11"/>
          </p:nvPr>
        </p:nvSpPr>
        <p:spPr/>
        <p:txBody>
          <a:bodyPr/>
          <a:lstStyle/>
          <a:p>
            <a:r>
              <a:rPr lang="en-US"/>
              <a:t>Hierarchical Clustering</a:t>
            </a:r>
          </a:p>
        </p:txBody>
      </p:sp>
      <p:sp>
        <p:nvSpPr>
          <p:cNvPr id="3" name="Slide Number Placeholder 2">
            <a:extLst>
              <a:ext uri="{FF2B5EF4-FFF2-40B4-BE49-F238E27FC236}">
                <a16:creationId xmlns:a16="http://schemas.microsoft.com/office/drawing/2014/main" id="{3E085C93-996A-4C9C-B49E-FFDA85E82109}"/>
              </a:ext>
            </a:extLst>
          </p:cNvPr>
          <p:cNvSpPr>
            <a:spLocks noGrp="1"/>
          </p:cNvSpPr>
          <p:nvPr>
            <p:ph type="sldNum" sz="quarter" idx="12"/>
          </p:nvPr>
        </p:nvSpPr>
        <p:spPr/>
        <p:txBody>
          <a:bodyPr/>
          <a:lstStyle/>
          <a:p>
            <a:fld id="{94553C80-DEEE-4162-BE14-2BC211C9C7DF}" type="slidenum">
              <a:rPr lang="en-US" smtClean="0"/>
              <a:t>51</a:t>
            </a:fld>
            <a:endParaRPr lang="en-US"/>
          </a:p>
        </p:txBody>
      </p:sp>
      <p:pic>
        <p:nvPicPr>
          <p:cNvPr id="4" name="Picture 3">
            <a:extLst>
              <a:ext uri="{FF2B5EF4-FFF2-40B4-BE49-F238E27FC236}">
                <a16:creationId xmlns:a16="http://schemas.microsoft.com/office/drawing/2014/main" id="{6BACAC00-799C-47F8-B9E4-BFDD41D9DE45}"/>
              </a:ext>
            </a:extLst>
          </p:cNvPr>
          <p:cNvPicPr>
            <a:picLocks noChangeAspect="1"/>
          </p:cNvPicPr>
          <p:nvPr/>
        </p:nvPicPr>
        <p:blipFill>
          <a:blip r:embed="rId2"/>
          <a:stretch>
            <a:fillRect/>
          </a:stretch>
        </p:blipFill>
        <p:spPr>
          <a:xfrm>
            <a:off x="731520" y="195262"/>
            <a:ext cx="10079355" cy="6467475"/>
          </a:xfrm>
          <a:prstGeom prst="rect">
            <a:avLst/>
          </a:prstGeom>
        </p:spPr>
      </p:pic>
    </p:spTree>
    <p:extLst>
      <p:ext uri="{BB962C8B-B14F-4D97-AF65-F5344CB8AC3E}">
        <p14:creationId xmlns:p14="http://schemas.microsoft.com/office/powerpoint/2010/main" val="181903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61A47A60-E7E3-4837-90EE-4AD02C4A1802}"/>
              </a:ext>
            </a:extLst>
          </p:cNvPr>
          <p:cNvSpPr>
            <a:spLocks noGrp="1" noChangeArrowheads="1"/>
          </p:cNvSpPr>
          <p:nvPr>
            <p:ph type="title"/>
          </p:nvPr>
        </p:nvSpPr>
        <p:spPr>
          <a:xfrm>
            <a:off x="1603908" y="181"/>
            <a:ext cx="8984185" cy="1143180"/>
          </a:xfrm>
        </p:spPr>
        <p:txBody>
          <a:bodyPr/>
          <a:lstStyle/>
          <a:p>
            <a:pPr eaLnBrk="1" hangingPunct="1"/>
            <a:r>
              <a:rPr lang="en-US" altLang="en-US" b="0"/>
              <a:t>Example</a:t>
            </a:r>
          </a:p>
        </p:txBody>
      </p:sp>
      <p:sp>
        <p:nvSpPr>
          <p:cNvPr id="14340" name="Rectangle 3">
            <a:extLst>
              <a:ext uri="{FF2B5EF4-FFF2-40B4-BE49-F238E27FC236}">
                <a16:creationId xmlns:a16="http://schemas.microsoft.com/office/drawing/2014/main" id="{780F4E8F-0D78-4BE4-A15E-9632F2D5A182}"/>
              </a:ext>
            </a:extLst>
          </p:cNvPr>
          <p:cNvSpPr>
            <a:spLocks noGrp="1" noChangeArrowheads="1"/>
          </p:cNvSpPr>
          <p:nvPr>
            <p:ph type="body" idx="1"/>
          </p:nvPr>
        </p:nvSpPr>
        <p:spPr>
          <a:xfrm>
            <a:off x="1603908" y="1218228"/>
            <a:ext cx="9063373" cy="5183184"/>
          </a:xfrm>
        </p:spPr>
        <p:txBody>
          <a:bodyPr/>
          <a:lstStyle/>
          <a:p>
            <a:pPr marL="483740" indent="-483740"/>
            <a:r>
              <a:rPr lang="en-US" altLang="en-US"/>
              <a:t>Step 1: Use initial seed points for partitioning </a:t>
            </a:r>
          </a:p>
          <a:p>
            <a:pPr marL="888298" lvl="1" indent="-414635">
              <a:buNone/>
            </a:pPr>
            <a:r>
              <a:rPr lang="en-US" altLang="en-US"/>
              <a:t>  </a:t>
            </a:r>
          </a:p>
        </p:txBody>
      </p:sp>
      <p:grpSp>
        <p:nvGrpSpPr>
          <p:cNvPr id="14341" name="Group 19">
            <a:extLst>
              <a:ext uri="{FF2B5EF4-FFF2-40B4-BE49-F238E27FC236}">
                <a16:creationId xmlns:a16="http://schemas.microsoft.com/office/drawing/2014/main" id="{86FB752E-DA6E-4CD2-84A6-E414FED2E283}"/>
              </a:ext>
            </a:extLst>
          </p:cNvPr>
          <p:cNvGrpSpPr>
            <a:grpSpLocks/>
          </p:cNvGrpSpPr>
          <p:nvPr/>
        </p:nvGrpSpPr>
        <p:grpSpPr bwMode="auto">
          <a:xfrm>
            <a:off x="1880344" y="1909319"/>
            <a:ext cx="8703429" cy="4014088"/>
            <a:chOff x="488" y="1322"/>
            <a:chExt cx="6045" cy="2788"/>
          </a:xfrm>
        </p:grpSpPr>
        <p:graphicFrame>
          <p:nvGraphicFramePr>
            <p:cNvPr id="14347" name="Object 11">
              <a:extLst>
                <a:ext uri="{FF2B5EF4-FFF2-40B4-BE49-F238E27FC236}">
                  <a16:creationId xmlns:a16="http://schemas.microsoft.com/office/drawing/2014/main" id="{3F951915-6C43-4A64-9A1C-2D6CC0D5958A}"/>
                </a:ext>
              </a:extLst>
            </p:cNvPr>
            <p:cNvGraphicFramePr>
              <a:graphicFrameLocks noChangeAspect="1"/>
            </p:cNvGraphicFramePr>
            <p:nvPr/>
          </p:nvGraphicFramePr>
          <p:xfrm>
            <a:off x="4184" y="1322"/>
            <a:ext cx="1283" cy="292"/>
          </p:xfrm>
          <a:graphic>
            <a:graphicData uri="http://schemas.openxmlformats.org/presentationml/2006/ole">
              <mc:AlternateContent xmlns:mc="http://schemas.openxmlformats.org/markup-compatibility/2006">
                <mc:Choice xmlns:v="urn:schemas-microsoft-com:vml" Requires="v">
                  <p:oleObj spid="_x0000_s6170" name="Equation" r:id="rId4" imgW="723272" imgH="177646" progId="Equation.3">
                    <p:embed/>
                  </p:oleObj>
                </mc:Choice>
                <mc:Fallback>
                  <p:oleObj name="Equation" r:id="rId4" imgW="723272" imgH="177646" progId="Equation.3">
                    <p:embed/>
                    <p:pic>
                      <p:nvPicPr>
                        <p:cNvPr id="14347" name="Object 11">
                          <a:extLst>
                            <a:ext uri="{FF2B5EF4-FFF2-40B4-BE49-F238E27FC236}">
                              <a16:creationId xmlns:a16="http://schemas.microsoft.com/office/drawing/2014/main" id="{3F951915-6C43-4A64-9A1C-2D6CC0D595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 y="1322"/>
                          <a:ext cx="1283" cy="2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7">
              <a:extLst>
                <a:ext uri="{FF2B5EF4-FFF2-40B4-BE49-F238E27FC236}">
                  <a16:creationId xmlns:a16="http://schemas.microsoft.com/office/drawing/2014/main" id="{474BB082-3C10-421F-988E-2DC2044085D5}"/>
                </a:ext>
              </a:extLst>
            </p:cNvPr>
            <p:cNvGraphicFramePr>
              <a:graphicFrameLocks noChangeAspect="1"/>
            </p:cNvGraphicFramePr>
            <p:nvPr/>
          </p:nvGraphicFramePr>
          <p:xfrm>
            <a:off x="3608" y="2688"/>
            <a:ext cx="2832" cy="702"/>
          </p:xfrm>
          <a:graphic>
            <a:graphicData uri="http://schemas.openxmlformats.org/presentationml/2006/ole">
              <mc:AlternateContent xmlns:mc="http://schemas.openxmlformats.org/markup-compatibility/2006">
                <mc:Choice xmlns:v="urn:schemas-microsoft-com:vml" Requires="v">
                  <p:oleObj spid="_x0000_s6171" name="Equation" r:id="rId6" imgW="1803400" imgH="482600" progId="Equation.3">
                    <p:embed/>
                  </p:oleObj>
                </mc:Choice>
                <mc:Fallback>
                  <p:oleObj name="Equation" r:id="rId6" imgW="1803400" imgH="482600" progId="Equation.3">
                    <p:embed/>
                    <p:pic>
                      <p:nvPicPr>
                        <p:cNvPr id="14348" name="Object 7">
                          <a:extLst>
                            <a:ext uri="{FF2B5EF4-FFF2-40B4-BE49-F238E27FC236}">
                              <a16:creationId xmlns:a16="http://schemas.microsoft.com/office/drawing/2014/main" id="{474BB082-3C10-421F-988E-2DC2044085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8" y="2688"/>
                          <a:ext cx="2832" cy="7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9" name="Picture 9">
              <a:extLst>
                <a:ext uri="{FF2B5EF4-FFF2-40B4-BE49-F238E27FC236}">
                  <a16:creationId xmlns:a16="http://schemas.microsoft.com/office/drawing/2014/main" id="{486B6D67-37C3-4333-82DE-B0D4575AD3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 y="1369"/>
              <a:ext cx="2928"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10">
              <a:extLst>
                <a:ext uri="{FF2B5EF4-FFF2-40B4-BE49-F238E27FC236}">
                  <a16:creationId xmlns:a16="http://schemas.microsoft.com/office/drawing/2014/main" id="{99197250-2830-44B1-B4B5-2749CBB9E7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8" y="1614"/>
              <a:ext cx="2832" cy="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12">
              <a:extLst>
                <a:ext uri="{FF2B5EF4-FFF2-40B4-BE49-F238E27FC236}">
                  <a16:creationId xmlns:a16="http://schemas.microsoft.com/office/drawing/2014/main" id="{A3178B19-67B2-41CC-B86E-82ED7B70C5EF}"/>
                </a:ext>
              </a:extLst>
            </p:cNvPr>
            <p:cNvSpPr>
              <a:spLocks noChangeArrowheads="1"/>
            </p:cNvSpPr>
            <p:nvPr/>
          </p:nvSpPr>
          <p:spPr bwMode="auto">
            <a:xfrm>
              <a:off x="4760" y="1614"/>
              <a:ext cx="288" cy="4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endParaRPr lang="en-US" altLang="en-US" sz="4535">
                <a:latin typeface="Times New Roman" panose="02020603050405020304" pitchFamily="18" charset="0"/>
              </a:endParaRPr>
            </a:p>
          </p:txBody>
        </p:sp>
        <p:sp>
          <p:nvSpPr>
            <p:cNvPr id="14352" name="Rectangle 14">
              <a:extLst>
                <a:ext uri="{FF2B5EF4-FFF2-40B4-BE49-F238E27FC236}">
                  <a16:creationId xmlns:a16="http://schemas.microsoft.com/office/drawing/2014/main" id="{AFF46AA7-CC4A-41D5-B8D4-EB2CA1365348}"/>
                </a:ext>
              </a:extLst>
            </p:cNvPr>
            <p:cNvSpPr>
              <a:spLocks noChangeArrowheads="1"/>
            </p:cNvSpPr>
            <p:nvPr/>
          </p:nvSpPr>
          <p:spPr bwMode="auto">
            <a:xfrm>
              <a:off x="3608" y="2718"/>
              <a:ext cx="2832" cy="7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endParaRPr lang="en-US" altLang="en-US" sz="4535">
                <a:latin typeface="Times New Roman" panose="02020603050405020304" pitchFamily="18" charset="0"/>
              </a:endParaRPr>
            </a:p>
          </p:txBody>
        </p:sp>
        <p:sp>
          <p:nvSpPr>
            <p:cNvPr id="14353" name="Rectangle 18">
              <a:extLst>
                <a:ext uri="{FF2B5EF4-FFF2-40B4-BE49-F238E27FC236}">
                  <a16:creationId xmlns:a16="http://schemas.microsoft.com/office/drawing/2014/main" id="{BE2A800B-E204-4A8C-967D-89C5AF8B4503}"/>
                </a:ext>
              </a:extLst>
            </p:cNvPr>
            <p:cNvSpPr>
              <a:spLocks noChangeArrowheads="1"/>
            </p:cNvSpPr>
            <p:nvPr/>
          </p:nvSpPr>
          <p:spPr bwMode="auto">
            <a:xfrm>
              <a:off x="3560" y="3534"/>
              <a:ext cx="2973"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Assign each object to the cluster </a:t>
              </a:r>
            </a:p>
            <a:p>
              <a:pPr eaLnBrk="1" hangingPunct="1">
                <a:spcBef>
                  <a:spcPct val="0"/>
                </a:spcBef>
                <a:buFontTx/>
                <a:buNone/>
              </a:pPr>
              <a:r>
                <a:rPr lang="en-GB" altLang="en-US" sz="2177"/>
                <a:t>with the nearest seed point</a:t>
              </a:r>
            </a:p>
          </p:txBody>
        </p:sp>
      </p:grpSp>
      <p:sp>
        <p:nvSpPr>
          <p:cNvPr id="14342" name="Text Box 20">
            <a:extLst>
              <a:ext uri="{FF2B5EF4-FFF2-40B4-BE49-F238E27FC236}">
                <a16:creationId xmlns:a16="http://schemas.microsoft.com/office/drawing/2014/main" id="{BD296F1E-5897-4C69-AEA2-8249E2333787}"/>
              </a:ext>
            </a:extLst>
          </p:cNvPr>
          <p:cNvSpPr txBox="1">
            <a:spLocks noChangeArrowheads="1"/>
          </p:cNvSpPr>
          <p:nvPr/>
        </p:nvSpPr>
        <p:spPr bwMode="auto">
          <a:xfrm>
            <a:off x="8776858" y="2940197"/>
            <a:ext cx="1704506" cy="31559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451"/>
              <a:t>Euclidean distance</a:t>
            </a:r>
          </a:p>
        </p:txBody>
      </p:sp>
      <p:sp>
        <p:nvSpPr>
          <p:cNvPr id="14343" name="Text Box 40">
            <a:extLst>
              <a:ext uri="{FF2B5EF4-FFF2-40B4-BE49-F238E27FC236}">
                <a16:creationId xmlns:a16="http://schemas.microsoft.com/office/drawing/2014/main" id="{3F22BC99-3955-4449-BF19-C5C83C374432}"/>
              </a:ext>
            </a:extLst>
          </p:cNvPr>
          <p:cNvSpPr txBox="1">
            <a:spLocks noChangeArrowheads="1"/>
          </p:cNvSpPr>
          <p:nvPr/>
        </p:nvSpPr>
        <p:spPr bwMode="auto">
          <a:xfrm flipH="1">
            <a:off x="5197581" y="2512585"/>
            <a:ext cx="552873"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D</a:t>
            </a:r>
          </a:p>
        </p:txBody>
      </p:sp>
      <p:sp>
        <p:nvSpPr>
          <p:cNvPr id="14344" name="Text Box 39">
            <a:extLst>
              <a:ext uri="{FF2B5EF4-FFF2-40B4-BE49-F238E27FC236}">
                <a16:creationId xmlns:a16="http://schemas.microsoft.com/office/drawing/2014/main" id="{54CC63CE-96EB-4055-A0F2-E4D3CCB39014}"/>
              </a:ext>
            </a:extLst>
          </p:cNvPr>
          <p:cNvSpPr txBox="1">
            <a:spLocks noChangeArrowheads="1"/>
          </p:cNvSpPr>
          <p:nvPr/>
        </p:nvSpPr>
        <p:spPr bwMode="auto">
          <a:xfrm>
            <a:off x="4669185" y="3068337"/>
            <a:ext cx="321069"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C</a:t>
            </a:r>
          </a:p>
        </p:txBody>
      </p:sp>
      <p:sp>
        <p:nvSpPr>
          <p:cNvPr id="14345" name="Text Box 37">
            <a:extLst>
              <a:ext uri="{FF2B5EF4-FFF2-40B4-BE49-F238E27FC236}">
                <a16:creationId xmlns:a16="http://schemas.microsoft.com/office/drawing/2014/main" id="{15FF0760-2064-4D62-9AB4-574419239BAE}"/>
              </a:ext>
            </a:extLst>
          </p:cNvPr>
          <p:cNvSpPr txBox="1">
            <a:spLocks noChangeArrowheads="1"/>
          </p:cNvSpPr>
          <p:nvPr/>
        </p:nvSpPr>
        <p:spPr bwMode="auto">
          <a:xfrm>
            <a:off x="3055199" y="4119372"/>
            <a:ext cx="324128"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A</a:t>
            </a:r>
          </a:p>
        </p:txBody>
      </p:sp>
      <p:sp>
        <p:nvSpPr>
          <p:cNvPr id="14346" name="Text Box 38">
            <a:extLst>
              <a:ext uri="{FF2B5EF4-FFF2-40B4-BE49-F238E27FC236}">
                <a16:creationId xmlns:a16="http://schemas.microsoft.com/office/drawing/2014/main" id="{EFED457A-5F74-4546-ADC1-BABB077B0BF9}"/>
              </a:ext>
            </a:extLst>
          </p:cNvPr>
          <p:cNvSpPr txBox="1">
            <a:spLocks noChangeArrowheads="1"/>
          </p:cNvSpPr>
          <p:nvPr/>
        </p:nvSpPr>
        <p:spPr bwMode="auto">
          <a:xfrm>
            <a:off x="3582156" y="4104974"/>
            <a:ext cx="322524"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1814"/>
              <a:t>B</a:t>
            </a:r>
          </a:p>
        </p:txBody>
      </p:sp>
      <p:sp>
        <p:nvSpPr>
          <p:cNvPr id="2" name="Footer Placeholder 1">
            <a:extLst>
              <a:ext uri="{FF2B5EF4-FFF2-40B4-BE49-F238E27FC236}">
                <a16:creationId xmlns:a16="http://schemas.microsoft.com/office/drawing/2014/main" id="{92CBDDB6-E016-488C-9B8C-DC7FC18BF192}"/>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BFC17A80-B714-4688-B5EE-DA88F8D008E6}"/>
              </a:ext>
            </a:extLst>
          </p:cNvPr>
          <p:cNvSpPr>
            <a:spLocks noGrp="1" noChangeArrowheads="1"/>
          </p:cNvSpPr>
          <p:nvPr>
            <p:ph type="title"/>
          </p:nvPr>
        </p:nvSpPr>
        <p:spPr>
          <a:xfrm>
            <a:off x="1603908" y="181"/>
            <a:ext cx="8984185" cy="1143180"/>
          </a:xfrm>
        </p:spPr>
        <p:txBody>
          <a:bodyPr/>
          <a:lstStyle/>
          <a:p>
            <a:pPr eaLnBrk="1" hangingPunct="1"/>
            <a:r>
              <a:rPr lang="en-US" altLang="en-US" b="0"/>
              <a:t>Example</a:t>
            </a:r>
          </a:p>
        </p:txBody>
      </p:sp>
      <p:sp>
        <p:nvSpPr>
          <p:cNvPr id="16388" name="Rectangle 3">
            <a:extLst>
              <a:ext uri="{FF2B5EF4-FFF2-40B4-BE49-F238E27FC236}">
                <a16:creationId xmlns:a16="http://schemas.microsoft.com/office/drawing/2014/main" id="{FBE67964-AA67-43B3-86C0-2E9DD3A61AB8}"/>
              </a:ext>
            </a:extLst>
          </p:cNvPr>
          <p:cNvSpPr>
            <a:spLocks noGrp="1" noChangeArrowheads="1"/>
          </p:cNvSpPr>
          <p:nvPr>
            <p:ph type="body" idx="1"/>
          </p:nvPr>
        </p:nvSpPr>
        <p:spPr>
          <a:xfrm>
            <a:off x="1603908" y="1218228"/>
            <a:ext cx="9063373" cy="5183184"/>
          </a:xfrm>
        </p:spPr>
        <p:txBody>
          <a:bodyPr/>
          <a:lstStyle/>
          <a:p>
            <a:pPr marL="483740" indent="-483740"/>
            <a:r>
              <a:rPr lang="en-US" altLang="en-US"/>
              <a:t>Step 2: </a:t>
            </a:r>
            <a:r>
              <a:rPr lang="en-GB" altLang="en-US"/>
              <a:t>Compute new centroids of the current partition </a:t>
            </a:r>
            <a:endParaRPr lang="en-US" altLang="en-US"/>
          </a:p>
          <a:p>
            <a:pPr marL="888298" lvl="1" indent="-414635">
              <a:buNone/>
            </a:pPr>
            <a:r>
              <a:rPr lang="en-US" altLang="en-US"/>
              <a:t>  </a:t>
            </a:r>
          </a:p>
        </p:txBody>
      </p:sp>
      <p:pic>
        <p:nvPicPr>
          <p:cNvPr id="16389" name="Picture 11">
            <a:extLst>
              <a:ext uri="{FF2B5EF4-FFF2-40B4-BE49-F238E27FC236}">
                <a16:creationId xmlns:a16="http://schemas.microsoft.com/office/drawing/2014/main" id="{0EF0D2DE-C33E-4F84-8375-5D4FA1FC8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562" y="2047538"/>
            <a:ext cx="4146547" cy="389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12">
            <a:extLst>
              <a:ext uri="{FF2B5EF4-FFF2-40B4-BE49-F238E27FC236}">
                <a16:creationId xmlns:a16="http://schemas.microsoft.com/office/drawing/2014/main" id="{7382FE7B-E32B-416A-94D6-0EC9E380F1F7}"/>
              </a:ext>
            </a:extLst>
          </p:cNvPr>
          <p:cNvSpPr txBox="1">
            <a:spLocks noChangeArrowheads="1"/>
          </p:cNvSpPr>
          <p:nvPr/>
        </p:nvSpPr>
        <p:spPr bwMode="auto">
          <a:xfrm>
            <a:off x="6303327" y="2047538"/>
            <a:ext cx="4503611" cy="143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Knowing the members of each </a:t>
            </a:r>
          </a:p>
          <a:p>
            <a:pPr eaLnBrk="1" hangingPunct="1">
              <a:spcBef>
                <a:spcPct val="0"/>
              </a:spcBef>
              <a:buFontTx/>
              <a:buNone/>
            </a:pPr>
            <a:r>
              <a:rPr lang="en-GB" altLang="en-US" sz="2177"/>
              <a:t>cluster, now we compute the new </a:t>
            </a:r>
          </a:p>
          <a:p>
            <a:pPr eaLnBrk="1" hangingPunct="1">
              <a:spcBef>
                <a:spcPct val="0"/>
              </a:spcBef>
              <a:buFontTx/>
              <a:buNone/>
            </a:pPr>
            <a:r>
              <a:rPr lang="en-GB" altLang="en-US" sz="2177"/>
              <a:t>centroid of each group based on </a:t>
            </a:r>
          </a:p>
          <a:p>
            <a:pPr eaLnBrk="1" hangingPunct="1">
              <a:spcBef>
                <a:spcPct val="0"/>
              </a:spcBef>
              <a:buFontTx/>
              <a:buNone/>
            </a:pPr>
            <a:r>
              <a:rPr lang="en-GB" altLang="en-US" sz="2177"/>
              <a:t>these new memberships.</a:t>
            </a:r>
            <a:endParaRPr lang="en-GB" altLang="en-US" sz="4535">
              <a:latin typeface="Times New Roman" panose="02020603050405020304" pitchFamily="18" charset="0"/>
            </a:endParaRPr>
          </a:p>
        </p:txBody>
      </p:sp>
      <p:graphicFrame>
        <p:nvGraphicFramePr>
          <p:cNvPr id="16391" name="Object 14">
            <a:extLst>
              <a:ext uri="{FF2B5EF4-FFF2-40B4-BE49-F238E27FC236}">
                <a16:creationId xmlns:a16="http://schemas.microsoft.com/office/drawing/2014/main" id="{1478EC28-F440-46F1-BC1E-26D2B61F23CD}"/>
              </a:ext>
            </a:extLst>
          </p:cNvPr>
          <p:cNvGraphicFramePr>
            <a:graphicFrameLocks noChangeAspect="1"/>
          </p:cNvGraphicFramePr>
          <p:nvPr/>
        </p:nvGraphicFramePr>
        <p:xfrm>
          <a:off x="6579764" y="3719115"/>
          <a:ext cx="3939220" cy="3138706"/>
        </p:xfrm>
        <a:graphic>
          <a:graphicData uri="http://schemas.openxmlformats.org/presentationml/2006/ole">
            <mc:AlternateContent xmlns:mc="http://schemas.openxmlformats.org/markup-compatibility/2006">
              <mc:Choice xmlns:v="urn:schemas-microsoft-com:vml" Requires="v">
                <p:oleObj spid="_x0000_s7182" name="Equation" r:id="rId5" imgW="1676400" imgH="1511300" progId="Equation.3">
                  <p:embed/>
                </p:oleObj>
              </mc:Choice>
              <mc:Fallback>
                <p:oleObj name="Equation" r:id="rId5" imgW="1676400" imgH="1511300" progId="Equation.3">
                  <p:embed/>
                  <p:pic>
                    <p:nvPicPr>
                      <p:cNvPr id="16391" name="Object 14">
                        <a:extLst>
                          <a:ext uri="{FF2B5EF4-FFF2-40B4-BE49-F238E27FC236}">
                            <a16:creationId xmlns:a16="http://schemas.microsoft.com/office/drawing/2014/main" id="{1478EC28-F440-46F1-BC1E-26D2B61F23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9764" y="3719115"/>
                        <a:ext cx="3939220" cy="3138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A332E0E9-7C0E-4E6F-A8C3-A14F83CD2E98}"/>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5564284F-0691-448A-87BB-6A31EAAC88EF}"/>
              </a:ext>
            </a:extLst>
          </p:cNvPr>
          <p:cNvSpPr>
            <a:spLocks noGrp="1" noChangeArrowheads="1"/>
          </p:cNvSpPr>
          <p:nvPr>
            <p:ph type="title"/>
          </p:nvPr>
        </p:nvSpPr>
        <p:spPr>
          <a:xfrm>
            <a:off x="1603908" y="181"/>
            <a:ext cx="8984185" cy="1143180"/>
          </a:xfrm>
        </p:spPr>
        <p:txBody>
          <a:bodyPr/>
          <a:lstStyle/>
          <a:p>
            <a:pPr eaLnBrk="1" hangingPunct="1"/>
            <a:r>
              <a:rPr lang="en-US" altLang="en-US" b="0"/>
              <a:t>Example</a:t>
            </a:r>
          </a:p>
        </p:txBody>
      </p:sp>
      <p:sp>
        <p:nvSpPr>
          <p:cNvPr id="18436" name="Rectangle 3">
            <a:extLst>
              <a:ext uri="{FF2B5EF4-FFF2-40B4-BE49-F238E27FC236}">
                <a16:creationId xmlns:a16="http://schemas.microsoft.com/office/drawing/2014/main" id="{CD32EE3E-A9C6-4584-B864-210DF77CBB04}"/>
              </a:ext>
            </a:extLst>
          </p:cNvPr>
          <p:cNvSpPr>
            <a:spLocks noGrp="1" noChangeArrowheads="1"/>
          </p:cNvSpPr>
          <p:nvPr>
            <p:ph type="body" idx="1"/>
          </p:nvPr>
        </p:nvSpPr>
        <p:spPr>
          <a:xfrm>
            <a:off x="1603908" y="1218228"/>
            <a:ext cx="9063373" cy="5183184"/>
          </a:xfrm>
        </p:spPr>
        <p:txBody>
          <a:bodyPr/>
          <a:lstStyle/>
          <a:p>
            <a:pPr marL="483740" indent="-483740"/>
            <a:r>
              <a:rPr lang="en-US" altLang="en-US"/>
              <a:t>Step 2: </a:t>
            </a:r>
            <a:r>
              <a:rPr lang="en-GB" altLang="en-US"/>
              <a:t>Renew membership based on new centroids </a:t>
            </a:r>
            <a:endParaRPr lang="en-US" altLang="en-US"/>
          </a:p>
          <a:p>
            <a:pPr marL="888298" lvl="1" indent="-414635">
              <a:buNone/>
            </a:pPr>
            <a:r>
              <a:rPr lang="en-US" altLang="en-US"/>
              <a:t>  </a:t>
            </a:r>
          </a:p>
        </p:txBody>
      </p:sp>
      <p:sp>
        <p:nvSpPr>
          <p:cNvPr id="18437" name="Text Box 5">
            <a:extLst>
              <a:ext uri="{FF2B5EF4-FFF2-40B4-BE49-F238E27FC236}">
                <a16:creationId xmlns:a16="http://schemas.microsoft.com/office/drawing/2014/main" id="{97B7F063-9569-4274-A877-D0317BE5D50F}"/>
              </a:ext>
            </a:extLst>
          </p:cNvPr>
          <p:cNvSpPr txBox="1">
            <a:spLocks noChangeArrowheads="1"/>
          </p:cNvSpPr>
          <p:nvPr/>
        </p:nvSpPr>
        <p:spPr bwMode="auto">
          <a:xfrm>
            <a:off x="6510655" y="2323974"/>
            <a:ext cx="3858592"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Compute the distance of all objects to the new centroids</a:t>
            </a:r>
          </a:p>
        </p:txBody>
      </p:sp>
      <p:pic>
        <p:nvPicPr>
          <p:cNvPr id="18438" name="Picture 7">
            <a:extLst>
              <a:ext uri="{FF2B5EF4-FFF2-40B4-BE49-F238E27FC236}">
                <a16:creationId xmlns:a16="http://schemas.microsoft.com/office/drawing/2014/main" id="{A5B085D3-F02E-415E-96F9-6B5471584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63" y="1978429"/>
            <a:ext cx="4293404" cy="403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8">
            <a:extLst>
              <a:ext uri="{FF2B5EF4-FFF2-40B4-BE49-F238E27FC236}">
                <a16:creationId xmlns:a16="http://schemas.microsoft.com/office/drawing/2014/main" id="{D077EBE6-C11A-4570-A35A-43C070562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655" y="3222393"/>
            <a:ext cx="4008329" cy="17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10">
            <a:extLst>
              <a:ext uri="{FF2B5EF4-FFF2-40B4-BE49-F238E27FC236}">
                <a16:creationId xmlns:a16="http://schemas.microsoft.com/office/drawing/2014/main" id="{E7ADCBB3-3DD2-4F4F-A0C8-AAD4122EC9AD}"/>
              </a:ext>
            </a:extLst>
          </p:cNvPr>
          <p:cNvSpPr>
            <a:spLocks noChangeArrowheads="1"/>
          </p:cNvSpPr>
          <p:nvPr/>
        </p:nvSpPr>
        <p:spPr bwMode="auto">
          <a:xfrm>
            <a:off x="6372437" y="5226558"/>
            <a:ext cx="4357283"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Assign the membership to objects</a:t>
            </a:r>
          </a:p>
        </p:txBody>
      </p:sp>
      <p:sp>
        <p:nvSpPr>
          <p:cNvPr id="2" name="Footer Placeholder 1">
            <a:extLst>
              <a:ext uri="{FF2B5EF4-FFF2-40B4-BE49-F238E27FC236}">
                <a16:creationId xmlns:a16="http://schemas.microsoft.com/office/drawing/2014/main" id="{9FFA509D-B657-44E3-8FB7-3D9CAA8D6675}"/>
              </a:ext>
            </a:extLst>
          </p:cNvPr>
          <p:cNvSpPr>
            <a:spLocks noGrp="1"/>
          </p:cNvSpPr>
          <p:nvPr>
            <p:ph type="ftr" sz="quarter" idx="11"/>
          </p:nvPr>
        </p:nvSpPr>
        <p:spPr/>
        <p:txBody>
          <a:bodyPr/>
          <a:lstStyle/>
          <a:p>
            <a:r>
              <a:rPr lang="en-US"/>
              <a:t>Kmeans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0F1E4E08-C698-4853-9FA2-AEAAF738F888}"/>
              </a:ext>
            </a:extLst>
          </p:cNvPr>
          <p:cNvSpPr>
            <a:spLocks noGrp="1" noChangeArrowheads="1"/>
          </p:cNvSpPr>
          <p:nvPr>
            <p:ph type="title"/>
          </p:nvPr>
        </p:nvSpPr>
        <p:spPr>
          <a:xfrm>
            <a:off x="1603908" y="181"/>
            <a:ext cx="8984185" cy="1143180"/>
          </a:xfrm>
        </p:spPr>
        <p:txBody>
          <a:bodyPr/>
          <a:lstStyle/>
          <a:p>
            <a:pPr eaLnBrk="1" hangingPunct="1"/>
            <a:r>
              <a:rPr lang="en-US" altLang="en-US" b="0"/>
              <a:t>Example</a:t>
            </a:r>
          </a:p>
        </p:txBody>
      </p:sp>
      <p:sp>
        <p:nvSpPr>
          <p:cNvPr id="20484" name="Rectangle 3">
            <a:extLst>
              <a:ext uri="{FF2B5EF4-FFF2-40B4-BE49-F238E27FC236}">
                <a16:creationId xmlns:a16="http://schemas.microsoft.com/office/drawing/2014/main" id="{763189CC-9500-487A-BF58-E4E9DDA24987}"/>
              </a:ext>
            </a:extLst>
          </p:cNvPr>
          <p:cNvSpPr>
            <a:spLocks noGrp="1" noChangeArrowheads="1"/>
          </p:cNvSpPr>
          <p:nvPr>
            <p:ph type="body" idx="1"/>
          </p:nvPr>
        </p:nvSpPr>
        <p:spPr>
          <a:xfrm>
            <a:off x="1603908" y="1218228"/>
            <a:ext cx="9063373" cy="5183184"/>
          </a:xfrm>
        </p:spPr>
        <p:txBody>
          <a:bodyPr/>
          <a:lstStyle/>
          <a:p>
            <a:pPr marL="483740" indent="-483740"/>
            <a:r>
              <a:rPr lang="en-US" altLang="en-US"/>
              <a:t>Step 3: </a:t>
            </a:r>
            <a:r>
              <a:rPr lang="en-GB" altLang="en-US"/>
              <a:t>Repeat the first two steps until its convergence </a:t>
            </a:r>
            <a:endParaRPr lang="en-US" altLang="en-US"/>
          </a:p>
          <a:p>
            <a:pPr marL="888298" lvl="1" indent="-414635">
              <a:buNone/>
            </a:pPr>
            <a:r>
              <a:rPr lang="en-US" altLang="en-US"/>
              <a:t>  </a:t>
            </a:r>
          </a:p>
        </p:txBody>
      </p:sp>
      <p:pic>
        <p:nvPicPr>
          <p:cNvPr id="20485" name="Picture 7">
            <a:extLst>
              <a:ext uri="{FF2B5EF4-FFF2-40B4-BE49-F238E27FC236}">
                <a16:creationId xmlns:a16="http://schemas.microsoft.com/office/drawing/2014/main" id="{3A57225C-17DA-45C7-8204-FD2E52CB3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344" y="1907881"/>
            <a:ext cx="4353874" cy="405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8">
            <a:extLst>
              <a:ext uri="{FF2B5EF4-FFF2-40B4-BE49-F238E27FC236}">
                <a16:creationId xmlns:a16="http://schemas.microsoft.com/office/drawing/2014/main" id="{618371D9-EF51-49DF-B690-9312377A864E}"/>
              </a:ext>
            </a:extLst>
          </p:cNvPr>
          <p:cNvSpPr txBox="1">
            <a:spLocks noChangeArrowheads="1"/>
          </p:cNvSpPr>
          <p:nvPr/>
        </p:nvSpPr>
        <p:spPr bwMode="auto">
          <a:xfrm>
            <a:off x="6303327" y="2228950"/>
            <a:ext cx="4503611" cy="143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177"/>
              <a:t>Knowing the members of each </a:t>
            </a:r>
          </a:p>
          <a:p>
            <a:pPr eaLnBrk="1" hangingPunct="1">
              <a:spcBef>
                <a:spcPct val="0"/>
              </a:spcBef>
              <a:buFontTx/>
              <a:buNone/>
            </a:pPr>
            <a:r>
              <a:rPr lang="en-GB" altLang="en-US" sz="2177"/>
              <a:t>cluster, now we compute the new </a:t>
            </a:r>
          </a:p>
          <a:p>
            <a:pPr eaLnBrk="1" hangingPunct="1">
              <a:spcBef>
                <a:spcPct val="0"/>
              </a:spcBef>
              <a:buFontTx/>
              <a:buNone/>
            </a:pPr>
            <a:r>
              <a:rPr lang="en-GB" altLang="en-US" sz="2177"/>
              <a:t>centroid of each group based on </a:t>
            </a:r>
          </a:p>
          <a:p>
            <a:pPr eaLnBrk="1" hangingPunct="1">
              <a:spcBef>
                <a:spcPct val="0"/>
              </a:spcBef>
              <a:buFontTx/>
              <a:buNone/>
            </a:pPr>
            <a:r>
              <a:rPr lang="en-GB" altLang="en-US" sz="2177"/>
              <a:t>these new memberships.</a:t>
            </a:r>
            <a:endParaRPr lang="en-GB" altLang="en-US" sz="4535">
              <a:latin typeface="Times New Roman" panose="02020603050405020304" pitchFamily="18" charset="0"/>
            </a:endParaRPr>
          </a:p>
        </p:txBody>
      </p:sp>
      <p:graphicFrame>
        <p:nvGraphicFramePr>
          <p:cNvPr id="20487" name="Object 9">
            <a:extLst>
              <a:ext uri="{FF2B5EF4-FFF2-40B4-BE49-F238E27FC236}">
                <a16:creationId xmlns:a16="http://schemas.microsoft.com/office/drawing/2014/main" id="{F243039A-36D1-484F-827F-393317BD9D4B}"/>
              </a:ext>
            </a:extLst>
          </p:cNvPr>
          <p:cNvGraphicFramePr>
            <a:graphicFrameLocks noChangeAspect="1"/>
          </p:cNvGraphicFramePr>
          <p:nvPr/>
        </p:nvGraphicFramePr>
        <p:xfrm>
          <a:off x="6468902" y="3844375"/>
          <a:ext cx="4476255" cy="1685975"/>
        </p:xfrm>
        <a:graphic>
          <a:graphicData uri="http://schemas.openxmlformats.org/presentationml/2006/ole">
            <mc:AlternateContent xmlns:mc="http://schemas.openxmlformats.org/markup-compatibility/2006">
              <mc:Choice xmlns:v="urn:schemas-microsoft-com:vml" Requires="v">
                <p:oleObj spid="_x0000_s8206" name="Equation" r:id="rId5" imgW="1727200" imgH="698500" progId="Equation.3">
                  <p:embed/>
                </p:oleObj>
              </mc:Choice>
              <mc:Fallback>
                <p:oleObj name="Equation" r:id="rId5" imgW="1727200" imgH="698500" progId="Equation.3">
                  <p:embed/>
                  <p:pic>
                    <p:nvPicPr>
                      <p:cNvPr id="20487" name="Object 9">
                        <a:extLst>
                          <a:ext uri="{FF2B5EF4-FFF2-40B4-BE49-F238E27FC236}">
                            <a16:creationId xmlns:a16="http://schemas.microsoft.com/office/drawing/2014/main" id="{F243039A-36D1-484F-827F-393317BD9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8902" y="3844375"/>
                        <a:ext cx="4476255" cy="16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C98FC845-5975-49FC-BD47-B973AE3D4649}"/>
              </a:ext>
            </a:extLst>
          </p:cNvPr>
          <p:cNvSpPr>
            <a:spLocks noGrp="1"/>
          </p:cNvSpPr>
          <p:nvPr>
            <p:ph type="ftr" sz="quarter" idx="11"/>
          </p:nvPr>
        </p:nvSpPr>
        <p:spPr/>
        <p:txBody>
          <a:bodyPr/>
          <a:lstStyle/>
          <a:p>
            <a:r>
              <a:rPr lang="en-US"/>
              <a:t>Kmeans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3279</Words>
  <Application>Microsoft Office PowerPoint</Application>
  <PresentationFormat>Widescreen</PresentationFormat>
  <Paragraphs>644</Paragraphs>
  <Slides>51</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4" baseType="lpstr">
      <vt:lpstr>&amp;quot</vt:lpstr>
      <vt:lpstr>-apple-system</vt:lpstr>
      <vt:lpstr>Arial</vt:lpstr>
      <vt:lpstr>Calibri</vt:lpstr>
      <vt:lpstr>Calibri Light</vt:lpstr>
      <vt:lpstr>Courier New</vt:lpstr>
      <vt:lpstr>Georgia</vt:lpstr>
      <vt:lpstr>Lato</vt:lpstr>
      <vt:lpstr>Lora</vt:lpstr>
      <vt:lpstr>Tahoma</vt:lpstr>
      <vt:lpstr>Times New Roman</vt:lpstr>
      <vt:lpstr>Office Theme</vt:lpstr>
      <vt:lpstr>Equation</vt:lpstr>
      <vt:lpstr>N. Rizk</vt:lpstr>
      <vt:lpstr>PowerPoint Presentation</vt:lpstr>
      <vt:lpstr>Introduction </vt:lpstr>
      <vt:lpstr> K-means Algorithm </vt:lpstr>
      <vt:lpstr>PowerPoint Presentation</vt:lpstr>
      <vt:lpstr>Example</vt:lpstr>
      <vt:lpstr>Example</vt:lpstr>
      <vt:lpstr>Example</vt:lpstr>
      <vt:lpstr>Example</vt:lpstr>
      <vt:lpstr>Example</vt:lpstr>
      <vt:lpstr>Exercise</vt:lpstr>
      <vt:lpstr>Detailed Example </vt:lpstr>
      <vt:lpstr>Algorithm steps</vt:lpstr>
      <vt:lpstr>Step 1:calculation of distances between the objects  and centroids (OB-2 and OB-6):  </vt:lpstr>
      <vt:lpstr>An object which has a shorter distance between a centroid (say C1)  than the other centroid (say C2) will fall into the cluster of C1.</vt:lpstr>
      <vt:lpstr>updating cluster centroids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Determine optimal k</vt:lpstr>
      <vt:lpstr>Centroid, Radius and Diameter of a Cluster   (for numerical data 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Rizk</dc:title>
  <dc:creator>Dr. Nouhad Rizk</dc:creator>
  <cp:lastModifiedBy>Aliev, Dosbol</cp:lastModifiedBy>
  <cp:revision>23</cp:revision>
  <dcterms:created xsi:type="dcterms:W3CDTF">2020-04-11T17:12:32Z</dcterms:created>
  <dcterms:modified xsi:type="dcterms:W3CDTF">2022-04-07T17:32:39Z</dcterms:modified>
</cp:coreProperties>
</file>