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Titillium Web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KYxDo1VlW/usT447XuDAnRmk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8328BB-AA56-46E1-BD7A-2D5C3F6489EB}">
  <a:tblStyle styleId="{458328BB-AA56-46E1-BD7A-2D5C3F6489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itilliumWeb-bold.fntdata"/><Relationship Id="rId12" Type="http://schemas.openxmlformats.org/officeDocument/2006/relationships/slide" Target="slides/slide7.xml"/><Relationship Id="rId34" Type="http://schemas.openxmlformats.org/officeDocument/2006/relationships/font" Target="fonts/TitilliumWeb-regular.fntdata"/><Relationship Id="rId15" Type="http://schemas.openxmlformats.org/officeDocument/2006/relationships/slide" Target="slides/slide10.xml"/><Relationship Id="rId37" Type="http://schemas.openxmlformats.org/officeDocument/2006/relationships/font" Target="fonts/TitilliumWeb-boldItalic.fntdata"/><Relationship Id="rId14" Type="http://schemas.openxmlformats.org/officeDocument/2006/relationships/slide" Target="slides/slide9.xml"/><Relationship Id="rId36" Type="http://schemas.openxmlformats.org/officeDocument/2006/relationships/font" Target="fonts/TitilliumWeb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3581400" y="66151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1552575" y="260350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1543050" y="458787"/>
            <a:ext cx="105156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1427186" y="279401"/>
            <a:ext cx="10515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type="title"/>
          </p:nvPr>
        </p:nvSpPr>
        <p:spPr>
          <a:xfrm>
            <a:off x="1258888" y="322262"/>
            <a:ext cx="105156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15" name="Google Shape;15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9214" y="184149"/>
            <a:ext cx="11290253" cy="65373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N. Rizk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College of Natural and Applied Sciences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Department of Computer Science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University of Houston </a:t>
            </a:r>
            <a:endParaRPr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3581400" y="66151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962275" y="285750"/>
            <a:ext cx="557075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COSC 3337 : Data Science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094" y="184151"/>
            <a:ext cx="7491412" cy="565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2247250" y="577274"/>
            <a:ext cx="3611525" cy="559275"/>
          </a:xfrm>
          <a:custGeom>
            <a:rect b="b" l="l" r="r" t="t"/>
            <a:pathLst>
              <a:path extrusionOk="0" h="22371" w="144461">
                <a:moveTo>
                  <a:pt x="3100" y="19788"/>
                </a:moveTo>
                <a:cubicBezTo>
                  <a:pt x="34581" y="13885"/>
                  <a:pt x="67780" y="26063"/>
                  <a:pt x="99189" y="19788"/>
                </a:cubicBezTo>
                <a:cubicBezTo>
                  <a:pt x="111053" y="17418"/>
                  <a:pt x="123615" y="19625"/>
                  <a:pt x="135352" y="16688"/>
                </a:cubicBezTo>
                <a:cubicBezTo>
                  <a:pt x="138072" y="16007"/>
                  <a:pt x="142063" y="17471"/>
                  <a:pt x="143618" y="15138"/>
                </a:cubicBezTo>
                <a:cubicBezTo>
                  <a:pt x="145050" y="12989"/>
                  <a:pt x="144124" y="9922"/>
                  <a:pt x="143618" y="7389"/>
                </a:cubicBezTo>
                <a:cubicBezTo>
                  <a:pt x="142874" y="3670"/>
                  <a:pt x="138576" y="-468"/>
                  <a:pt x="134835" y="156"/>
                </a:cubicBezTo>
                <a:cubicBezTo>
                  <a:pt x="127840" y="1323"/>
                  <a:pt x="122251" y="6730"/>
                  <a:pt x="116237" y="10489"/>
                </a:cubicBezTo>
                <a:cubicBezTo>
                  <a:pt x="108575" y="15277"/>
                  <a:pt x="98194" y="16064"/>
                  <a:pt x="89374" y="14105"/>
                </a:cubicBezTo>
                <a:cubicBezTo>
                  <a:pt x="82529" y="12584"/>
                  <a:pt x="77062" y="7022"/>
                  <a:pt x="70259" y="5323"/>
                </a:cubicBezTo>
                <a:cubicBezTo>
                  <a:pt x="58256" y="2325"/>
                  <a:pt x="45952" y="11005"/>
                  <a:pt x="33580" y="11005"/>
                </a:cubicBezTo>
                <a:cubicBezTo>
                  <a:pt x="28930" y="11005"/>
                  <a:pt x="24142" y="12131"/>
                  <a:pt x="19631" y="11005"/>
                </a:cubicBezTo>
                <a:cubicBezTo>
                  <a:pt x="16223" y="10154"/>
                  <a:pt x="12440" y="7368"/>
                  <a:pt x="9299" y="8939"/>
                </a:cubicBezTo>
                <a:cubicBezTo>
                  <a:pt x="4428" y="11374"/>
                  <a:pt x="3849" y="18519"/>
                  <a:pt x="0" y="223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925" y="1347787"/>
            <a:ext cx="501015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015" y="104958"/>
            <a:ext cx="6715125" cy="468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" y="0"/>
            <a:ext cx="9309100" cy="507769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050" y="184151"/>
            <a:ext cx="89535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611" y="184151"/>
            <a:ext cx="10106778" cy="430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660" y="370840"/>
            <a:ext cx="5562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692" y="0"/>
            <a:ext cx="103766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700" y="133350"/>
            <a:ext cx="636270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/>
          <p:nvPr/>
        </p:nvSpPr>
        <p:spPr>
          <a:xfrm>
            <a:off x="5343525" y="133350"/>
            <a:ext cx="6781799" cy="6247864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square shows the correlation between the variables on each axis.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Correlation ranges from -1 to +1. Values closer to zero means there is no linear trend between the two variables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close to 1 the correlation is the more positively correlated they are;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as one increases so does the other and the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closer to 1 the stronger this relationship is.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correlation closer to -1 is similar, but instead of both increasing one variable will decrease as the other increases.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diagonals are all 1/dark green because those squares are correlating each variable to itself (so it's a perfect correlation).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rest the larger the number and darker the color the higher the correlation between the two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 is also symmetrical about the diagonal since the same two variables are being paired together in those squares.</a:t>
            </a:r>
            <a:endParaRPr/>
          </a:p>
        </p:txBody>
      </p:sp>
      <p:sp>
        <p:nvSpPr>
          <p:cNvPr id="220" name="Google Shape;220;p1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1433600" y="5566475"/>
            <a:ext cx="7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you can use HeatMap Vs ScatterPlot?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1162375" y="4481600"/>
            <a:ext cx="7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use HeatMap to use Dendrogram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/>
        </p:nvSpPr>
        <p:spPr>
          <a:xfrm>
            <a:off x="1189062" y="466456"/>
            <a:ext cx="10753724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 reorder rows (features) and columns (samples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their similarities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987" y="2195512"/>
            <a:ext cx="32480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5416550" y="1350010"/>
            <a:ext cx="135992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4733925" y="1869042"/>
            <a:ext cx="3248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1                  2                        3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1368425" y="3089393"/>
            <a:ext cx="103246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4145280" y="2413336"/>
            <a:ext cx="457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2228850" y="5753100"/>
            <a:ext cx="4564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How to reorder exams based on the similarity?</a:t>
            </a:r>
            <a:endParaRPr/>
          </a:p>
        </p:txBody>
      </p:sp>
      <p:sp>
        <p:nvSpPr>
          <p:cNvPr id="235" name="Google Shape;235;p19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1369695" y="504190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a heatmap?</a:t>
            </a:r>
            <a:br>
              <a:rPr b="1" i="0" lang="en-US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104900" y="1809750"/>
            <a:ext cx="80391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>
                <a:solidFill>
                  <a:srgbClr val="3D3D3D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heatmap is a way of representing the data in a 2-dimensional form. The data values are represented as colors in the graph. The goal of the heatmap is to provide a colored visual summary of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>
                <a:solidFill>
                  <a:srgbClr val="3D3D3D"/>
                </a:solidFill>
                <a:latin typeface="Titillium Web"/>
                <a:ea typeface="Titillium Web"/>
                <a:cs typeface="Titillium Web"/>
                <a:sym typeface="Titillium Web"/>
              </a:rPr>
              <a:t>(rows features such as exam1, exam2…)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3D3D"/>
                </a:solidFill>
                <a:latin typeface="Titillium Web"/>
                <a:ea typeface="Titillium Web"/>
                <a:cs typeface="Titillium Web"/>
                <a:sym typeface="Titillium Web"/>
              </a:rPr>
              <a:t>(column instances such as student1, student2)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>
              <a:solidFill>
                <a:srgbClr val="3D3D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/>
        </p:nvSpPr>
        <p:spPr>
          <a:xfrm>
            <a:off x="1066801" y="467247"/>
            <a:ext cx="1075372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Exam1 and Exam 3 are similar (highly expressed for student 1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lowly expressed for student 3</a:t>
            </a:r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987" y="2195512"/>
            <a:ext cx="32480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/>
        </p:nvSpPr>
        <p:spPr>
          <a:xfrm>
            <a:off x="5416550" y="1350010"/>
            <a:ext cx="135992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4733925" y="1869042"/>
            <a:ext cx="3248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1                  2                        3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368425" y="3089393"/>
            <a:ext cx="103246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4145280" y="2413336"/>
            <a:ext cx="457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7" name="Google Shape;247;p20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/>
        </p:nvSpPr>
        <p:spPr>
          <a:xfrm>
            <a:off x="981075" y="271277"/>
            <a:ext cx="9763126" cy="1246495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Exam2 and Exam 4 are similar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Exam3  and ………………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Exam4 and ………………………..</a:t>
            </a:r>
            <a:endParaRPr/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987" y="2195512"/>
            <a:ext cx="32480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/>
        </p:nvSpPr>
        <p:spPr>
          <a:xfrm>
            <a:off x="5416550" y="1350010"/>
            <a:ext cx="135992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4733925" y="1869042"/>
            <a:ext cx="3248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1                  2                        3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1368425" y="3089393"/>
            <a:ext cx="103246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4145280" y="2413336"/>
            <a:ext cx="457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9" name="Google Shape;259;p21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60" name="Google Shape;260;p2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677" y="1019175"/>
            <a:ext cx="32766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/>
        </p:nvSpPr>
        <p:spPr>
          <a:xfrm>
            <a:off x="1438276" y="415645"/>
            <a:ext cx="1075372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Forming Clusters</a:t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954400" y="1208424"/>
            <a:ext cx="457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268" name="Google Shape;2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6277" y="981075"/>
            <a:ext cx="34004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7680" y="1194136"/>
            <a:ext cx="32385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5550" y="4101968"/>
            <a:ext cx="66770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2"/>
          <p:cNvSpPr/>
          <p:nvPr/>
        </p:nvSpPr>
        <p:spPr>
          <a:xfrm>
            <a:off x="8763000" y="3633991"/>
            <a:ext cx="1019175" cy="11715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9402300" y="5773125"/>
            <a:ext cx="7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Arrogrative Clustering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-1828800" y="501014"/>
            <a:ext cx="10515600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Dendrogram with heat map</a:t>
            </a:r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7594" y="207011"/>
            <a:ext cx="7263592" cy="61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82" name="Google Shape;282;p23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838200" y="191185"/>
            <a:ext cx="10515600" cy="323166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None/>
            </a:pPr>
            <a:r>
              <a:rPr lang="en-US"/>
              <a:t> </a:t>
            </a:r>
            <a:br>
              <a:rPr lang="en-US"/>
            </a:br>
            <a:r>
              <a:rPr lang="en-US" sz="2200"/>
              <a:t># Standardize:</a:t>
            </a:r>
            <a:br>
              <a:rPr lang="en-US" sz="2200"/>
            </a:br>
            <a:r>
              <a:rPr lang="en-US" sz="2200"/>
              <a:t>sns.clustermap(df, standard_scale=1)</a:t>
            </a:r>
            <a:br>
              <a:rPr lang="en-US" sz="2200"/>
            </a:br>
            <a:endParaRPr sz="2200"/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562100"/>
            <a:ext cx="601980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/>
          <p:nvPr/>
        </p:nvSpPr>
        <p:spPr>
          <a:xfrm>
            <a:off x="7629525" y="19118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Normalize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sns.clustermap(df, z_score=1)</a:t>
            </a:r>
            <a:endParaRPr/>
          </a:p>
        </p:txBody>
      </p:sp>
      <p:pic>
        <p:nvPicPr>
          <p:cNvPr id="290" name="Google Shape;2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5575" y="1385888"/>
            <a:ext cx="5686425" cy="451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Google Shape;297;p25"/>
          <p:cNvGraphicFramePr/>
          <p:nvPr/>
        </p:nvGraphicFramePr>
        <p:xfrm>
          <a:off x="40100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{458328BB-AA56-46E1-BD7A-2D5C3F6489EB}</a:tableStyleId>
              </a:tblPr>
              <a:tblGrid>
                <a:gridCol w="105156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correlation and euclidean distance?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25"/>
          <p:cNvSpPr/>
          <p:nvPr/>
        </p:nvSpPr>
        <p:spPr>
          <a:xfrm>
            <a:off x="3171825" y="365760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sns.clustermap(df, metric="correlation", standard_scale=1)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sns.clustermap(df, metric="euclidean", standard_scale=1)</a:t>
            </a:r>
            <a:endParaRPr/>
          </a:p>
        </p:txBody>
      </p:sp>
      <p:pic>
        <p:nvPicPr>
          <p:cNvPr id="299" name="Google Shape;2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" y="1290637"/>
            <a:ext cx="5762625" cy="4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812" y="1528762"/>
            <a:ext cx="54387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302" name="Google Shape;302;p2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3228825" y="6083075"/>
            <a:ext cx="7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VERY USEFULL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/>
          <p:nvPr/>
        </p:nvSpPr>
        <p:spPr>
          <a:xfrm>
            <a:off x="1914524" y="0"/>
            <a:ext cx="7781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sns.clustermap(df, metric="euclidean", standard_scale=1, method="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sns.clustermap(df, metric="euclidean", standard_scale=1, method="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ward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“)</a:t>
            </a:r>
            <a:endParaRPr/>
          </a:p>
        </p:txBody>
      </p:sp>
      <p:pic>
        <p:nvPicPr>
          <p:cNvPr id="309" name="Google Shape;3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4475"/>
            <a:ext cx="5876925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8900" y="1514475"/>
            <a:ext cx="5753100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312" name="Google Shape;312;p2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6"/>
          <p:cNvSpPr txBox="1"/>
          <p:nvPr/>
        </p:nvSpPr>
        <p:spPr>
          <a:xfrm>
            <a:off x="3332125" y="6250975"/>
            <a:ext cx="7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AGGRORATIVE CLUSTERING HEATMAP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27"/>
          <p:cNvGraphicFramePr/>
          <p:nvPr/>
        </p:nvGraphicFramePr>
        <p:xfrm>
          <a:off x="14573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{458328BB-AA56-46E1-BD7A-2D5C3F6489EB}</a:tableStyleId>
              </a:tblPr>
              <a:tblGrid>
                <a:gridCol w="105156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sns.clustermap(df, metric="euclidean", standard_scale=1, method="ward", cmap="mako")</a:t>
                      </a:r>
                      <a:r>
                        <a:rPr lang="en-US" sz="1800" u="none" cap="none" strike="noStrike"/>
                        <a:t> “viridis“  “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Blues"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9" name="Google Shape;3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2975"/>
            <a:ext cx="4003674" cy="323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1417" y="916081"/>
            <a:ext cx="4449166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4910" y="916081"/>
            <a:ext cx="4003674" cy="32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323" name="Google Shape;323;p2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28"/>
          <p:cNvGraphicFramePr/>
          <p:nvPr/>
        </p:nvGraphicFramePr>
        <p:xfrm>
          <a:off x="1135380" y="4441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{458328BB-AA56-46E1-BD7A-2D5C3F6489EB}</a:tableStyleId>
              </a:tblPr>
              <a:tblGrid>
                <a:gridCol w="105156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use the outlier detection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28"/>
          <p:cNvGraphicFramePr/>
          <p:nvPr/>
        </p:nvGraphicFramePr>
        <p:xfrm>
          <a:off x="4081462" y="4024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{458328BB-AA56-46E1-BD7A-2D5C3F6489EB}</a:tableStyleId>
              </a:tblPr>
              <a:tblGrid>
                <a:gridCol w="10515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sns.clustermap(df, robust=True)                              , robust=False)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0" name="Google Shape;3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75" y="1343025"/>
            <a:ext cx="5343525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5100" y="1123950"/>
            <a:ext cx="5648325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333" name="Google Shape;333;p2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466850" y="636270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Create a heatmap</a:t>
            </a:r>
            <a:br>
              <a:rPr b="1" lang="en-US"/>
            </a:b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1466850" y="2152650"/>
            <a:ext cx="767715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heatmap in Python, we can use the seaborn library. The seaborn library is built on top of Matplotlib. Seaborn library provides a high-level data visualization interface where we can draw our matrix.</a:t>
            </a:r>
            <a:endParaRPr/>
          </a:p>
        </p:txBody>
      </p:sp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8587" y="3171825"/>
            <a:ext cx="46386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775" y="446087"/>
            <a:ext cx="46672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1595120" y="546819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Remove heatmap x tick labels</a:t>
            </a:r>
            <a:br>
              <a:rPr b="1" lang="en-US"/>
            </a:br>
            <a:endParaRPr b="1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120" y="1690688"/>
            <a:ext cx="8291830" cy="389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397000" y="385445"/>
            <a:ext cx="11182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/>
              <a:t>Remove heatmap y tick labels</a:t>
            </a:r>
            <a:br>
              <a:rPr b="1" lang="en-US"/>
            </a:br>
            <a:r>
              <a:rPr lang="en-US"/>
              <a:t>heat_map = sb.heatmap(data, yticklabels=False)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840" y="1632204"/>
            <a:ext cx="6678143" cy="522579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080" y="181257"/>
            <a:ext cx="7404735" cy="566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40" name="Google Shape;140;p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1552575" y="260350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/>
              <a:t>Changing heatmap color</a:t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965" y="1537334"/>
            <a:ext cx="6656070" cy="45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48" name="Google Shape;148;p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107" y="0"/>
            <a:ext cx="82277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162375" y="4610750"/>
            <a:ext cx="7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 means number of colors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2020-04-11T17:12:32Z</dcterms:created>
  <dc:creator>Dr. Nouhad Rizk</dc:creator>
</cp:coreProperties>
</file>