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702" r:id="rId3"/>
    <p:sldId id="723" r:id="rId4"/>
    <p:sldId id="662" r:id="rId5"/>
    <p:sldId id="651" r:id="rId6"/>
    <p:sldId id="645" r:id="rId7"/>
    <p:sldId id="646" r:id="rId8"/>
    <p:sldId id="698" r:id="rId9"/>
    <p:sldId id="633" r:id="rId10"/>
    <p:sldId id="676" r:id="rId11"/>
    <p:sldId id="667" r:id="rId12"/>
    <p:sldId id="715" r:id="rId13"/>
    <p:sldId id="716" r:id="rId14"/>
    <p:sldId id="717" r:id="rId15"/>
    <p:sldId id="718" r:id="rId16"/>
    <p:sldId id="719" r:id="rId17"/>
    <p:sldId id="720" r:id="rId18"/>
    <p:sldId id="606" r:id="rId19"/>
    <p:sldId id="721" r:id="rId20"/>
    <p:sldId id="722" r:id="rId21"/>
    <p:sldId id="725" r:id="rId22"/>
    <p:sldId id="726" r:id="rId23"/>
    <p:sldId id="724" r:id="rId24"/>
    <p:sldId id="622" r:id="rId25"/>
    <p:sldId id="709" r:id="rId26"/>
    <p:sldId id="710" r:id="rId27"/>
    <p:sldId id="711" r:id="rId28"/>
    <p:sldId id="712" r:id="rId29"/>
    <p:sldId id="713" r:id="rId30"/>
    <p:sldId id="7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B3D8-C2B2-421A-9F3D-DE0A9E26C5E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9023-AF0E-4014-B9E3-F6924C4F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E59F4DE-FC18-4520-BB24-0543C91D7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D7A256B3-6884-4CBC-91AF-0470DB8F0018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7F37E2C-2CF2-4327-931D-A14E6BDB1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E0D2D1E-83AF-41CC-B023-915C0ECB8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/>
              <a:t>Wrappers are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80EAEBB9-D4D3-4796-BD17-6ACAD5077B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E32866B0-3CC1-43E4-B666-5D85AE79B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AT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EFD66BB-F530-4A66-9631-1AAB1D9D9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A227A013-DEB7-4336-A0CA-55B2C711A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AT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608-1047-4E7E-AD90-BEC4FEDAE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D5BBE-4D60-4678-9253-D0757805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06E-7ABE-444D-A428-F5B76AA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8203-C996-49A7-AB15-D999589B8E1E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2DA2-B607-4A49-9C45-8B15E2DF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615111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Dimensionality  Reduction (Feature Selection)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8E99-2442-4660-AAE5-CF1462B7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D58-9993-4CA7-A8C7-5C14B1D8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E3B0C-9236-4D95-A8F0-C7148382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F451-7A2A-4CC0-B4FF-5DEE14A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CF1D-F3B3-4B26-BE45-EA165EB2530A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BBB0-ABDD-481C-9E8F-958FEB72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13B9-F0FD-4E02-959D-0EBF203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7B18C-8891-4441-BD62-365ABFC14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00EE-9B26-4625-BC2A-CBCAFFDC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801E-9D85-4490-A556-BA85568C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7D7D-A2B3-4DDC-AE69-051F0D5FAB2B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78A6-EE80-4AE3-9779-90036910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6A87-9D6B-4011-B529-04E2EB36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0CFA70-9968-4079-81D4-6422F725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2C4E3-FC42-4903-A82D-64BCA5FD63B4}" type="datetime1">
              <a:rPr lang="en-US" altLang="en-US" smtClean="0"/>
              <a:t>3/31/2022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2ADD82-FA00-4455-929B-61B5880C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Dimensionality  Reduction (Feature Selection)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4B9D1-0DF4-4C00-86B3-8A5CF06B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BCC1-4B39-4208-8D6D-96E5F657EB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87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4774-DE32-4B58-9759-B2468D2E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D4973-9DBA-4225-BF54-57EB43D3D8EC}" type="datetime1">
              <a:rPr lang="en-US" altLang="en-US" smtClean="0"/>
              <a:t>3/31/2022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CB71-C808-4C7C-9CF6-F2069C41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Dimensionality  Reduction (Feature Selection)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C2E4-F722-424F-AFDD-0A50C3C6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12626-E85B-4967-8DE4-02AD66C6E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266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38A9C-AA3C-4282-BDDB-634130BF6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47978-56C4-4C6D-BF26-C2F0E3BAB17C}" type="datetime1">
              <a:rPr lang="en-US" altLang="en-US" smtClean="0"/>
              <a:t>3/31/2022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6AE098-8063-4DF6-90FD-DD364050F5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9C731-6AFE-4FB2-8D39-AA6FBCF3B5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37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2652-A47A-4A93-8620-1E38EDBC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458787"/>
            <a:ext cx="10515600" cy="444500"/>
          </a:xfrm>
        </p:spPr>
        <p:txBody>
          <a:bodyPr>
            <a:no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C7D4-DFCD-402F-A780-F03109C9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56EB-2AC1-47D8-9EEA-77E957C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6D2C-7EAA-4927-9159-DBD99422A12F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5395-22BE-43E3-8425-8AF85A9E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0A20-B4D6-4900-B356-E7A43BD6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303E-4A94-471C-9A8E-19555A2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B721-9F6B-4ED0-B52B-B72AEE35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F66A-6312-4495-A7A2-63DFBA87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6893-00A2-430B-9395-84DBD80ECAEE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EA11-1B92-4BE4-9485-2D8DFED2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DDAD-AE61-4E00-AAAB-C8D008C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133-2880-4050-9D05-2EEA2C01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86" y="279401"/>
            <a:ext cx="10515600" cy="558800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15D4-8ED5-4618-9BD4-8A973BF8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3894-E238-4182-AA2C-21AA8B9C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3D749-138A-4858-9F40-B5758FA5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0907-704E-4F9C-A3B7-86F2B3F95D4C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8404-E018-4A62-ABA0-A21E0E47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B2D7-C42A-4703-A1B9-A9C0BFD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14BC-831C-4CB6-9974-E6D161D7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322262"/>
            <a:ext cx="10515600" cy="64452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6D15-F4E4-4C9F-B9C9-BD786F6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8237-4DA3-46AE-9AB9-5C728D0A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CD645-9A68-41EB-A51D-AACEB3A56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A6D9-1164-494E-880F-CB11BEAB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521D-4C6D-4DD2-8F69-7A3C2B9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B80-0C8F-486D-A0FC-6592AAADE4C4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27AEE-669D-4DAC-A9CE-59083B2B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BCB2F-E93B-467F-B6B9-49463347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E77B-65FD-43AA-975D-6411FF30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260350"/>
            <a:ext cx="10515600" cy="66357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FA891-CA0D-4718-8D22-6AADE421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A5D-9B10-40F5-BDBA-B23A3E6A4EF0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79DC7-745B-4039-9CCB-9FC1C14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229D9-32D0-4C35-B9A2-5F1073A5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5C5C7-AB9D-45EC-9F47-1D4FE715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99DC-3F90-48F9-809F-F533AED15809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AADE7-AD2D-43D3-92BB-194C617E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F7906-B0D9-49E2-89BF-952F6C98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9E5-37BC-4587-AEAE-58E0047B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B4FA-AFD1-414E-A8D8-72ED1ED5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ED874-8D54-4BDA-8294-BC53BAA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C745-A49E-4E34-9748-5AECA5B2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273C-48CE-4560-929D-440A8415F285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86E8-EF7A-45AA-ACDF-ACD7C87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42EB-BC5F-4437-9D22-CDFEE0F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17FE-774C-4ECD-9AB9-C0CDD5AC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2F01-3A5D-4422-AA71-352C6133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8D55-1271-433E-A65B-A817EB0C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5225-EE90-4F85-835D-B60086B2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A60-84D5-4977-8D28-527037F7386B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83B7-9018-4716-BC2C-7CAC98FA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CC66-54A9-4E41-ABF7-D301E8F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D19D-CC20-4025-BA5D-18354BD4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12CD-C9F0-489F-89BA-171E4C8C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4722-8395-454D-A8E7-E7D175A4E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8854-9621-4E7F-BF6B-8B2EA28D9E00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2BDF-1518-48D2-897D-7F7ED731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u="sng">
                <a:solidFill>
                  <a:srgbClr val="FF0000"/>
                </a:solidFill>
              </a:defRPr>
            </a:lvl1pPr>
          </a:lstStyle>
          <a:p>
            <a:r>
              <a:rPr lang="en-US"/>
              <a:t>Dimensionality  Reduction (Feature Selection)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58CD-3FC4-44AD-A7D3-3908A9BA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553C80-DEEE-4162-BE14-2BC211C9C7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B142B-8AC4-4587-AEE8-CAFBD7C8B3C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4" y="184149"/>
            <a:ext cx="11290253" cy="65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tags" Target="../tags/tag5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DF2-4525-4682-B72D-105814817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DE5B-723B-4358-8229-580135F2A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ECADD-DA6A-40EB-9A34-A12BF924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D37E7-3E09-4191-B8E4-069C9C4A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57702-7DE6-468D-BEC1-023C3A6F92B8}"/>
              </a:ext>
            </a:extLst>
          </p:cNvPr>
          <p:cNvSpPr txBox="1"/>
          <p:nvPr/>
        </p:nvSpPr>
        <p:spPr>
          <a:xfrm>
            <a:off x="2962275" y="285750"/>
            <a:ext cx="55707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3337 : Data Science I</a:t>
            </a:r>
          </a:p>
        </p:txBody>
      </p:sp>
    </p:spTree>
    <p:extLst>
      <p:ext uri="{BB962C8B-B14F-4D97-AF65-F5344CB8AC3E}">
        <p14:creationId xmlns:p14="http://schemas.microsoft.com/office/powerpoint/2010/main" val="103493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95F1B77C-4250-4993-B3F1-F12B0E4E2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089" y="6564313"/>
            <a:ext cx="21351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fld id="{F5626C97-AB41-4A39-8E55-FA4F01393124}" type="slidenum">
              <a:rPr lang="en-GB" altLang="en-US" sz="1200">
                <a:ea typeface="MS PGothic" panose="020B0600070205080204" pitchFamily="34" charset="-128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t>10</a:t>
            </a:fld>
            <a:r>
              <a:rPr lang="en-GB" altLang="en-US" sz="1200">
                <a:ea typeface="MS PGothic" panose="020B0600070205080204" pitchFamily="34" charset="-128"/>
              </a:rPr>
              <a:t>/54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504F1C1-6C65-4AFE-B9DA-3AB4250F49B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738314" y="1339851"/>
            <a:ext cx="8929687" cy="2817813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lIns="0" tIns="0" rIns="0" bIns="0" rtlCol="0" anchor="t">
            <a:noAutofit/>
          </a:bodyPr>
          <a:lstStyle/>
          <a:p>
            <a:pPr marL="646570" indent="-646570">
              <a:lnSpc>
                <a:spcPct val="93000"/>
              </a:lnSpc>
              <a:spcBef>
                <a:spcPts val="726"/>
              </a:spcBef>
              <a:buClr>
                <a:srgbClr val="990000"/>
              </a:buClr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GB" sz="2903" dirty="0">
                <a:solidFill>
                  <a:srgbClr val="990000"/>
                </a:solidFill>
              </a:rPr>
              <a:t>Filter Methods</a:t>
            </a:r>
          </a:p>
          <a:p>
            <a:pPr marL="646570" indent="-646570">
              <a:spcBef>
                <a:spcPts val="726"/>
              </a:spcBef>
              <a:buFont typeface="Arial" charset="0"/>
              <a:buChar char="•"/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GB" sz="2903" dirty="0"/>
              <a:t>Select subsets of variables as a pre-processing step,</a:t>
            </a:r>
            <a:br>
              <a:rPr lang="en-GB" sz="2903" dirty="0"/>
            </a:br>
            <a:r>
              <a:rPr lang="en-GB" sz="2903" dirty="0">
                <a:solidFill>
                  <a:srgbClr val="990000"/>
                </a:solidFill>
              </a:rPr>
              <a:t>independently of the used classifier!!</a:t>
            </a:r>
            <a:br>
              <a:rPr lang="en-GB" sz="2903" dirty="0">
                <a:solidFill>
                  <a:srgbClr val="990000"/>
                </a:solidFill>
              </a:rPr>
            </a:br>
            <a:endParaRPr lang="en-GB" sz="2903" dirty="0">
              <a:solidFill>
                <a:srgbClr val="990000"/>
              </a:solidFill>
            </a:endParaRPr>
          </a:p>
          <a:p>
            <a:pPr marL="646570" indent="-646570">
              <a:spcBef>
                <a:spcPts val="726"/>
              </a:spcBef>
              <a:buClr>
                <a:srgbClr val="990000"/>
              </a:buClr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endParaRPr lang="en-GB" sz="2903" dirty="0">
              <a:solidFill>
                <a:srgbClr val="990000"/>
              </a:solidFill>
            </a:endParaRPr>
          </a:p>
          <a:p>
            <a:pPr marL="646570" indent="-646570">
              <a:spcBef>
                <a:spcPts val="726"/>
              </a:spcBef>
              <a:buClr>
                <a:srgbClr val="990000"/>
              </a:buClr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endParaRPr lang="en-GB" sz="2903" dirty="0">
              <a:solidFill>
                <a:srgbClr val="990000"/>
              </a:solidFill>
            </a:endParaRPr>
          </a:p>
          <a:p>
            <a:pPr marL="646570" indent="-646570">
              <a:spcBef>
                <a:spcPts val="726"/>
              </a:spcBef>
              <a:buFont typeface="Arial" charset="0"/>
              <a:buChar char="•"/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GB" sz="2900" dirty="0"/>
              <a:t>Note that Variable Ranking-FS is a filter method</a:t>
            </a:r>
          </a:p>
          <a:p>
            <a:pPr marL="646570" indent="-646570">
              <a:spcBef>
                <a:spcPts val="726"/>
              </a:spcBef>
              <a:buFont typeface="Arial" charset="0"/>
              <a:buChar char="•"/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US" sz="2900" dirty="0"/>
              <a:t>Feature selection is independent of the prediction model (Information Gain, Minimum Redundancy Maximum Relevance, etc.)</a:t>
            </a:r>
            <a:endParaRPr lang="en-GB" sz="2900" dirty="0"/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29B73348-0D94-465B-BD37-D0B80FAD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6" y="3494089"/>
            <a:ext cx="6824663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4">
            <a:extLst>
              <a:ext uri="{FF2B5EF4-FFF2-40B4-BE49-F238E27FC236}">
                <a16:creationId xmlns:a16="http://schemas.microsoft.com/office/drawing/2014/main" id="{26D0B991-AC91-4EF4-87B8-CA8A7551C10D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1981200" y="303214"/>
            <a:ext cx="8470900" cy="1031875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93000"/>
              </a:lnSpc>
              <a:spcBef>
                <a:spcPct val="0"/>
              </a:spcBef>
              <a:buClr>
                <a:srgbClr val="000082"/>
              </a:buClr>
              <a:buNone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sz="3628" b="1" dirty="0">
                <a:solidFill>
                  <a:srgbClr val="000082"/>
                </a:solidFill>
              </a:rPr>
              <a:t>Feature Subset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18783-C30B-4EA9-827A-3F25A1D0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D805A-5616-467D-B36F-7006FE02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A8F8C796-87C2-4D7A-93B8-DE3171250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089" y="6564313"/>
            <a:ext cx="21351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fld id="{C6DD0AFA-6C92-48FF-8F74-5C843AD64775}" type="slidenum">
              <a:rPr lang="en-GB" altLang="en-US" sz="1200">
                <a:ea typeface="MS PGothic" panose="020B0600070205080204" pitchFamily="34" charset="-128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t>11</a:t>
            </a:fld>
            <a:r>
              <a:rPr lang="en-GB" altLang="en-US" sz="1200">
                <a:ea typeface="MS PGothic" panose="020B0600070205080204" pitchFamily="34" charset="-128"/>
              </a:rPr>
              <a:t>/54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F011B89-BFCA-41B9-8E54-E331421A26F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2184401" y="1403350"/>
            <a:ext cx="4043363" cy="476885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lIns="0" tIns="0" rIns="0" bIns="0" rtlCol="0" anchor="t">
            <a:normAutofit/>
          </a:bodyPr>
          <a:lstStyle/>
          <a:p>
            <a:pPr marL="646570" indent="-646570">
              <a:lnSpc>
                <a:spcPct val="93000"/>
              </a:lnSpc>
              <a:spcBef>
                <a:spcPts val="726"/>
              </a:spcBef>
              <a:buClr>
                <a:srgbClr val="990000"/>
              </a:buClr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GB" sz="2903">
                <a:solidFill>
                  <a:srgbClr val="990000"/>
                </a:solidFill>
              </a:rPr>
              <a:t>Wrapper Methods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61FF9843-3F16-44B9-8B37-24B14E81E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35151"/>
            <a:ext cx="8689975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4">
            <a:extLst>
              <a:ext uri="{FF2B5EF4-FFF2-40B4-BE49-F238E27FC236}">
                <a16:creationId xmlns:a16="http://schemas.microsoft.com/office/drawing/2014/main" id="{6FC51595-7555-4923-96D8-D6E8F6934738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1981200" y="293688"/>
            <a:ext cx="8470900" cy="1143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lIns="0" tIns="0" rIns="0" bIns="0" rtlCol="0" anchor="ctr">
            <a:normAutofit/>
          </a:bodyPr>
          <a:lstStyle/>
          <a:p>
            <a:pPr marL="0" indent="0">
              <a:lnSpc>
                <a:spcPct val="93000"/>
              </a:lnSpc>
              <a:spcBef>
                <a:spcPct val="0"/>
              </a:spcBef>
              <a:buClr>
                <a:srgbClr val="000082"/>
              </a:buClr>
              <a:buNone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sz="3628" b="1">
                <a:solidFill>
                  <a:srgbClr val="000082"/>
                </a:solidFill>
              </a:rPr>
              <a:t>Feature Subset Selection</a:t>
            </a:r>
          </a:p>
        </p:txBody>
      </p:sp>
      <p:sp>
        <p:nvSpPr>
          <p:cNvPr id="17414" name="Rectangle 1">
            <a:extLst>
              <a:ext uri="{FF2B5EF4-FFF2-40B4-BE49-F238E27FC236}">
                <a16:creationId xmlns:a16="http://schemas.microsoft.com/office/drawing/2014/main" id="{12E93C08-FCC7-4367-9AB1-9056D2A1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5189539"/>
            <a:ext cx="7758112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Feature selection is integrated in the prediction model, typically very slow, not able to incorporate domain knowledge (LASSO, SVM-RFE…)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FA1342-9FCE-4F72-AEFF-7A8A60017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9C731-6AFE-4FB2-8D39-AA6FBCF3B54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E7104521-D77F-4088-A6D3-5E19582C2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A64803-5636-4F8D-9A0C-49253305F0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0EB0CB4-BF09-40A4-8B70-0CECC03EB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50838"/>
            <a:ext cx="7772400" cy="493712"/>
          </a:xfrm>
        </p:spPr>
        <p:txBody>
          <a:bodyPr/>
          <a:lstStyle/>
          <a:p>
            <a:r>
              <a:rPr lang="en-US" altLang="en-US" sz="3200"/>
              <a:t>Filters vs Wrappers: Filters</a:t>
            </a:r>
            <a:endParaRPr lang="en-GB" altLang="en-US" sz="3200"/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AE9098E2-53A0-4D6A-9A9B-564B7A784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 the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filter approach </a:t>
            </a:r>
            <a:r>
              <a:rPr lang="en-US" altLang="en-US" sz="2400">
                <a:latin typeface="Times New Roman" panose="02020603050405020304" pitchFamily="18" charset="0"/>
              </a:rPr>
              <a:t>we do not rely on running a particular classifier and searching in the space of feature subsets; instead we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select features on the basis of statistical properties</a:t>
            </a:r>
            <a:r>
              <a:rPr lang="en-US" altLang="en-US" sz="2400">
                <a:latin typeface="Times New Roman" panose="02020603050405020304" pitchFamily="18" charset="0"/>
              </a:rPr>
              <a:t>. A classic example is univariate associations: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9461" name="Line 4">
            <a:extLst>
              <a:ext uri="{FF2B5EF4-FFF2-40B4-BE49-F238E27FC236}">
                <a16:creationId xmlns:a16="http://schemas.microsoft.com/office/drawing/2014/main" id="{5E2E3D41-FC3D-46D7-86EE-197BFAD15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784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2" name="Text Box 5">
            <a:extLst>
              <a:ext uri="{FF2B5EF4-FFF2-40B4-BE49-F238E27FC236}">
                <a16:creationId xmlns:a16="http://schemas.microsoft.com/office/drawing/2014/main" id="{4344B4C9-DB14-4949-97D2-0C29727B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124201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FEATURE 		 ASSOCIATION WITH TARGET</a:t>
            </a:r>
            <a:endParaRPr lang="en-GB" altLang="en-US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36AD92ED-73DB-4E8B-A07A-DD06267A9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17926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	{A}		         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	91%</a:t>
            </a:r>
            <a:endParaRPr lang="en-GB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DF9F06D1-05CE-436D-A337-D774500F1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51326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	{B}		         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90%</a:t>
            </a:r>
            <a:endParaRPr lang="en-GB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5" name="Text Box 8">
            <a:extLst>
              <a:ext uri="{FF2B5EF4-FFF2-40B4-BE49-F238E27FC236}">
                <a16:creationId xmlns:a16="http://schemas.microsoft.com/office/drawing/2014/main" id="{5407DA17-0F23-4F94-BC2E-E54FECB13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84726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	{C}		         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	89%</a:t>
            </a:r>
            <a:endParaRPr lang="en-GB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3FEE23F2-D3C8-438E-B21E-64BAA24AD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114800"/>
            <a:ext cx="57150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7" name="Line 10">
            <a:extLst>
              <a:ext uri="{FF2B5EF4-FFF2-40B4-BE49-F238E27FC236}">
                <a16:creationId xmlns:a16="http://schemas.microsoft.com/office/drawing/2014/main" id="{D1377848-8ADF-42CD-96D2-765D007CA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648200"/>
            <a:ext cx="57150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8" name="Line 11">
            <a:extLst>
              <a:ext uri="{FF2B5EF4-FFF2-40B4-BE49-F238E27FC236}">
                <a16:creationId xmlns:a16="http://schemas.microsoft.com/office/drawing/2014/main" id="{B7299E6A-3186-4E7D-9D9D-451AE9880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81600"/>
            <a:ext cx="57150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9" name="Text Box 12">
            <a:extLst>
              <a:ext uri="{FF2B5EF4-FFF2-40B4-BE49-F238E27FC236}">
                <a16:creationId xmlns:a16="http://schemas.microsoft.com/office/drawing/2014/main" id="{EEF737D7-428E-4FB0-B067-346DD16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5052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Threshold gives suboptimal solution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19470" name="Text Box 13">
            <a:extLst>
              <a:ext uri="{FF2B5EF4-FFF2-40B4-BE49-F238E27FC236}">
                <a16:creationId xmlns:a16="http://schemas.microsoft.com/office/drawing/2014/main" id="{5AB04A95-4EEA-4E36-8D96-62F1D40A1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80060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Threshold gives suboptimal solution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19471" name="Text Box 14">
            <a:extLst>
              <a:ext uri="{FF2B5EF4-FFF2-40B4-BE49-F238E27FC236}">
                <a16:creationId xmlns:a16="http://schemas.microsoft.com/office/drawing/2014/main" id="{36F9A8DE-7E11-4017-90FF-EE8FFF627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191001"/>
            <a:ext cx="2209800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Threshold gives optimal solution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4C059-2E34-4461-816A-C59A567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EACCAFB-6565-4B3E-BA0F-6BBC86048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Selection (wrapper)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D8CE65DF-6906-4901-A206-B6711CF56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2133601"/>
          <a:ext cx="6602413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Bitmap Image" r:id="rId3" imgW="6601746" imgH="3457143" progId="Paint.Picture">
                  <p:embed/>
                </p:oleObj>
              </mc:Choice>
              <mc:Fallback>
                <p:oleObj name="Bitmap Image" r:id="rId3" imgW="6601746" imgH="3457143" progId="Paint.Picture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D8CE65DF-6906-4901-A206-B6711CF56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33601"/>
                        <a:ext cx="6602413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Oval 4">
            <a:extLst>
              <a:ext uri="{FF2B5EF4-FFF2-40B4-BE49-F238E27FC236}">
                <a16:creationId xmlns:a16="http://schemas.microsoft.com/office/drawing/2014/main" id="{BC971A63-F2FE-449F-B91D-2A148444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2238375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141AD248-336C-4C1F-94C0-3E874881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2841625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BE85FF5E-F69F-492E-8425-DCBE6814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3744913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D0068E3F-97DF-43BE-85F8-FBD29051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635500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2BBFA8F9-7310-4CD2-9013-A13E28BD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5240338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5337D6C9-37AB-4C96-8981-479D9D46F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2126" y="2435225"/>
            <a:ext cx="1508125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8FDA0E54-F16B-449F-89B3-8C8820C081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4026" y="2444750"/>
            <a:ext cx="333375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2B461A71-5936-4B19-9EAF-502E7459FF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3939" y="2479675"/>
            <a:ext cx="439737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601F043D-F648-4142-835F-2E1408B8B1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5701" y="2435225"/>
            <a:ext cx="1579563" cy="41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93C3A130-48E5-499E-B8D9-D557B3C0F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3588" y="3051175"/>
            <a:ext cx="199390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D550C2DF-47B0-4654-B8AF-20E5648FFA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64175" y="3063876"/>
            <a:ext cx="12700" cy="652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B00F29BD-C101-4A32-B71B-548E162C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538" y="3074988"/>
            <a:ext cx="2138362" cy="665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755CABA2-1A90-4FEE-A15A-E37685EFE4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6900" y="3989389"/>
            <a:ext cx="831850" cy="687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A3B4A0E9-D676-4511-9E83-4E8FBB93A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3975101"/>
            <a:ext cx="1924050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185DBFED-AD1B-45BA-AD72-40109A528B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2913" y="4868864"/>
            <a:ext cx="296862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3DB86779-E6A9-4B90-893B-B3AD92A1A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347914"/>
            <a:ext cx="723900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n-1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n-2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00" name="Text Box 20">
            <a:extLst>
              <a:ext uri="{FF2B5EF4-FFF2-40B4-BE49-F238E27FC236}">
                <a16:creationId xmlns:a16="http://schemas.microsoft.com/office/drawing/2014/main" id="{F280BC49-7E6E-4755-82DD-AC504F115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65" y="4348163"/>
            <a:ext cx="5539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20501" name="Group 21">
            <a:extLst>
              <a:ext uri="{FF2B5EF4-FFF2-40B4-BE49-F238E27FC236}">
                <a16:creationId xmlns:a16="http://schemas.microsoft.com/office/drawing/2014/main" id="{D4256AA5-9505-459D-B107-D6BCE24AD713}"/>
              </a:ext>
            </a:extLst>
          </p:cNvPr>
          <p:cNvGrpSpPr>
            <a:grpSpLocks/>
          </p:cNvGrpSpPr>
          <p:nvPr/>
        </p:nvGrpSpPr>
        <p:grpSpPr bwMode="auto">
          <a:xfrm>
            <a:off x="5449888" y="1322388"/>
            <a:ext cx="1420812" cy="773112"/>
            <a:chOff x="2547" y="826"/>
            <a:chExt cx="895" cy="487"/>
          </a:xfrm>
        </p:grpSpPr>
        <p:sp>
          <p:nvSpPr>
            <p:cNvPr id="20503" name="AutoShape 22">
              <a:extLst>
                <a:ext uri="{FF2B5EF4-FFF2-40B4-BE49-F238E27FC236}">
                  <a16:creationId xmlns:a16="http://schemas.microsoft.com/office/drawing/2014/main" id="{DAD50B5E-A361-4935-9944-AF7DE159CB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70" y="703"/>
              <a:ext cx="487" cy="734"/>
            </a:xfrm>
            <a:prstGeom prst="homePlat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04" name="Text Box 23">
              <a:extLst>
                <a:ext uri="{FF2B5EF4-FFF2-40B4-BE49-F238E27FC236}">
                  <a16:creationId xmlns:a16="http://schemas.microsoft.com/office/drawing/2014/main" id="{94862B48-96FF-429C-A6FB-3DCFCBB48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867"/>
              <a:ext cx="7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Start</a:t>
              </a:r>
            </a:p>
          </p:txBody>
        </p:sp>
      </p:grpSp>
      <p:sp>
        <p:nvSpPr>
          <p:cNvPr id="20502" name="Text Box 24">
            <a:extLst>
              <a:ext uri="{FF2B5EF4-FFF2-40B4-BE49-F238E27FC236}">
                <a16:creationId xmlns:a16="http://schemas.microsoft.com/office/drawing/2014/main" id="{2AFE24EF-9CBF-4AC2-A5A7-57E4AAFEB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5738813"/>
            <a:ext cx="750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Also referred to as SFS: Sequential Forward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A26C0C-FC72-4D7F-9781-E413974A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456DC-627C-49C3-83B0-723C3C31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6">
            <a:extLst>
              <a:ext uri="{FF2B5EF4-FFF2-40B4-BE49-F238E27FC236}">
                <a16:creationId xmlns:a16="http://schemas.microsoft.com/office/drawing/2014/main" id="{B49EB530-ED73-4C30-83A6-C8E314A18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5783263"/>
            <a:ext cx="730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Guided search: we do not consider alternative paths.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169DB6F-7A13-409E-94D2-82D21849A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751" y="0"/>
            <a:ext cx="8074025" cy="1143000"/>
          </a:xfrm>
        </p:spPr>
        <p:txBody>
          <a:bodyPr/>
          <a:lstStyle/>
          <a:p>
            <a:pPr eaLnBrk="1" hangingPunct="1"/>
            <a:r>
              <a:rPr lang="en-US" altLang="en-US"/>
              <a:t>Forward Selection (embedded)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886B3189-E3AB-4615-94DE-3F414B2CC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2133601"/>
          <a:ext cx="6602413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Bitmap Image" r:id="rId3" imgW="6601746" imgH="3457143" progId="Paint.Picture">
                  <p:embed/>
                </p:oleObj>
              </mc:Choice>
              <mc:Fallback>
                <p:oleObj name="Bitmap Image" r:id="rId3" imgW="6601746" imgH="3457143" progId="Paint.Picture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886B3189-E3AB-4615-94DE-3F414B2CC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33601"/>
                        <a:ext cx="6602413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Oval 5">
            <a:extLst>
              <a:ext uri="{FF2B5EF4-FFF2-40B4-BE49-F238E27FC236}">
                <a16:creationId xmlns:a16="http://schemas.microsoft.com/office/drawing/2014/main" id="{708F46A8-0CD8-4873-A3B2-71B73838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2238375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08B1CF33-7291-40F4-996F-8D12FF73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2841625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93C31A00-D21E-458A-9A29-12E59184E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3744913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7367C4C2-8758-48CC-8B4B-E8789625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635500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A1273382-D298-4A76-A18A-0E31F652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5240338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A4C2F477-BA1E-47B0-9148-54AB11142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2126" y="2435225"/>
            <a:ext cx="1508125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007A4176-E0C8-4AA0-93C4-8D4FE8062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4026" y="2444750"/>
            <a:ext cx="333375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E0D01B64-736A-4E91-88AC-72B591989B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3939" y="2479675"/>
            <a:ext cx="439737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69A50F35-E41A-4475-868D-390D60A51B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5701" y="2435225"/>
            <a:ext cx="1579563" cy="41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C712DD82-013D-40E9-B0D3-A095551E93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3588" y="3051175"/>
            <a:ext cx="199390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581D2E5E-ACB0-44DA-AA91-C33A32B9D0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64175" y="3063876"/>
            <a:ext cx="12700" cy="652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3A370A12-EC42-409A-BE15-E5E6007DA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538" y="3074988"/>
            <a:ext cx="2138362" cy="665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424FC4B3-3648-4CB3-A0A5-B320DECDC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6900" y="3989389"/>
            <a:ext cx="831850" cy="687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E8B1B549-0CC5-4579-9BDA-C14A37717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3975101"/>
            <a:ext cx="1924050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6C7025B4-007B-4553-8840-81EB2E2E3E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2913" y="4868864"/>
            <a:ext cx="296862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Text Box 21">
            <a:extLst>
              <a:ext uri="{FF2B5EF4-FFF2-40B4-BE49-F238E27FC236}">
                <a16:creationId xmlns:a16="http://schemas.microsoft.com/office/drawing/2014/main" id="{038DF35C-FF9F-4142-BE50-9F2D02AFB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65" y="4348163"/>
            <a:ext cx="5539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21525" name="Group 25">
            <a:extLst>
              <a:ext uri="{FF2B5EF4-FFF2-40B4-BE49-F238E27FC236}">
                <a16:creationId xmlns:a16="http://schemas.microsoft.com/office/drawing/2014/main" id="{742E786C-C4AF-4127-9027-D9AECE02409A}"/>
              </a:ext>
            </a:extLst>
          </p:cNvPr>
          <p:cNvGrpSpPr>
            <a:grpSpLocks/>
          </p:cNvGrpSpPr>
          <p:nvPr/>
        </p:nvGrpSpPr>
        <p:grpSpPr bwMode="auto">
          <a:xfrm>
            <a:off x="5449888" y="1322388"/>
            <a:ext cx="1420812" cy="773112"/>
            <a:chOff x="2547" y="826"/>
            <a:chExt cx="895" cy="487"/>
          </a:xfrm>
        </p:grpSpPr>
        <p:sp>
          <p:nvSpPr>
            <p:cNvPr id="21538" name="AutoShape 22">
              <a:extLst>
                <a:ext uri="{FF2B5EF4-FFF2-40B4-BE49-F238E27FC236}">
                  <a16:creationId xmlns:a16="http://schemas.microsoft.com/office/drawing/2014/main" id="{6B30DBD2-629D-4540-8C0F-2406379FC7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70" y="703"/>
              <a:ext cx="487" cy="734"/>
            </a:xfrm>
            <a:prstGeom prst="homePlat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9" name="Text Box 24">
              <a:extLst>
                <a:ext uri="{FF2B5EF4-FFF2-40B4-BE49-F238E27FC236}">
                  <a16:creationId xmlns:a16="http://schemas.microsoft.com/office/drawing/2014/main" id="{10721520-9BC8-4263-82DA-96B4FDDD2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867"/>
              <a:ext cx="7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Start</a:t>
              </a:r>
            </a:p>
          </p:txBody>
        </p:sp>
      </p:grpSp>
      <p:grpSp>
        <p:nvGrpSpPr>
          <p:cNvPr id="395311" name="Group 47">
            <a:extLst>
              <a:ext uri="{FF2B5EF4-FFF2-40B4-BE49-F238E27FC236}">
                <a16:creationId xmlns:a16="http://schemas.microsoft.com/office/drawing/2014/main" id="{575FFD15-D52E-4F32-A8A9-AF408BA1D767}"/>
              </a:ext>
            </a:extLst>
          </p:cNvPr>
          <p:cNvGrpSpPr>
            <a:grpSpLocks/>
          </p:cNvGrpSpPr>
          <p:nvPr/>
        </p:nvGrpSpPr>
        <p:grpSpPr bwMode="auto">
          <a:xfrm>
            <a:off x="2813051" y="2144714"/>
            <a:ext cx="6602413" cy="3457575"/>
            <a:chOff x="912" y="1440"/>
            <a:chExt cx="4159" cy="2178"/>
          </a:xfrm>
        </p:grpSpPr>
        <p:graphicFrame>
          <p:nvGraphicFramePr>
            <p:cNvPr id="21528" name="Object 37">
              <a:extLst>
                <a:ext uri="{FF2B5EF4-FFF2-40B4-BE49-F238E27FC236}">
                  <a16:creationId xmlns:a16="http://schemas.microsoft.com/office/drawing/2014/main" id="{84361E64-B23D-454B-81B2-BE884E9B42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440"/>
            <a:ext cx="4159" cy="2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Bitmap Image" r:id="rId5" imgW="6601746" imgH="3457143" progId="Paint.Picture">
                    <p:embed/>
                  </p:oleObj>
                </mc:Choice>
                <mc:Fallback>
                  <p:oleObj name="Bitmap Image" r:id="rId5" imgW="6601746" imgH="3457143" progId="Paint.Picture">
                    <p:embed/>
                    <p:pic>
                      <p:nvPicPr>
                        <p:cNvPr id="21528" name="Object 37">
                          <a:extLst>
                            <a:ext uri="{FF2B5EF4-FFF2-40B4-BE49-F238E27FC236}">
                              <a16:creationId xmlns:a16="http://schemas.microsoft.com/office/drawing/2014/main" id="{84361E64-B23D-454B-81B2-BE884E9B42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40"/>
                          <a:ext cx="4159" cy="2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Oval 38">
              <a:extLst>
                <a:ext uri="{FF2B5EF4-FFF2-40B4-BE49-F238E27FC236}">
                  <a16:creationId xmlns:a16="http://schemas.microsoft.com/office/drawing/2014/main" id="{ECF9D0F5-917E-42C1-BFBF-3FE949A13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1506"/>
              <a:ext cx="336" cy="14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0" name="Oval 39">
              <a:extLst>
                <a:ext uri="{FF2B5EF4-FFF2-40B4-BE49-F238E27FC236}">
                  <a16:creationId xmlns:a16="http://schemas.microsoft.com/office/drawing/2014/main" id="{ABFE3ED4-72F8-44B0-97DC-3FA9B772D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886"/>
              <a:ext cx="336" cy="14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1" name="Oval 40">
              <a:extLst>
                <a:ext uri="{FF2B5EF4-FFF2-40B4-BE49-F238E27FC236}">
                  <a16:creationId xmlns:a16="http://schemas.microsoft.com/office/drawing/2014/main" id="{B9A0C126-E5DD-45DA-9781-51D9E89D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2455"/>
              <a:ext cx="336" cy="14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2" name="Oval 41">
              <a:extLst>
                <a:ext uri="{FF2B5EF4-FFF2-40B4-BE49-F238E27FC236}">
                  <a16:creationId xmlns:a16="http://schemas.microsoft.com/office/drawing/2014/main" id="{BFB2B60E-4F5E-4942-94A0-9BD49C127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3016"/>
              <a:ext cx="336" cy="14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3" name="Oval 42">
              <a:extLst>
                <a:ext uri="{FF2B5EF4-FFF2-40B4-BE49-F238E27FC236}">
                  <a16:creationId xmlns:a16="http://schemas.microsoft.com/office/drawing/2014/main" id="{05FA7067-1727-4E7D-A91B-67F87110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3397"/>
              <a:ext cx="336" cy="14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34" name="Line 43">
              <a:extLst>
                <a:ext uri="{FF2B5EF4-FFF2-40B4-BE49-F238E27FC236}">
                  <a16:creationId xmlns:a16="http://schemas.microsoft.com/office/drawing/2014/main" id="{9FE1C850-52D9-450E-9D61-BC0A37CE0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2" y="1636"/>
              <a:ext cx="210" cy="2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44">
              <a:extLst>
                <a:ext uri="{FF2B5EF4-FFF2-40B4-BE49-F238E27FC236}">
                  <a16:creationId xmlns:a16="http://schemas.microsoft.com/office/drawing/2014/main" id="{DE0AC6F1-EBE0-40B4-BEF3-4BECC1831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" y="2018"/>
              <a:ext cx="1256" cy="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45">
              <a:extLst>
                <a:ext uri="{FF2B5EF4-FFF2-40B4-BE49-F238E27FC236}">
                  <a16:creationId xmlns:a16="http://schemas.microsoft.com/office/drawing/2014/main" id="{81158A70-B77E-49FE-B95A-3439DBD62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2600"/>
              <a:ext cx="1212" cy="4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46">
              <a:extLst>
                <a:ext uri="{FF2B5EF4-FFF2-40B4-BE49-F238E27FC236}">
                  <a16:creationId xmlns:a16="http://schemas.microsoft.com/office/drawing/2014/main" id="{0BE4F6CA-F431-43BC-BCD1-31B689C0B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5" y="3163"/>
              <a:ext cx="187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7" name="Text Box 20">
            <a:extLst>
              <a:ext uri="{FF2B5EF4-FFF2-40B4-BE49-F238E27FC236}">
                <a16:creationId xmlns:a16="http://schemas.microsoft.com/office/drawing/2014/main" id="{0A40BC87-4268-415B-8318-F7DA49AD3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2347914"/>
            <a:ext cx="723900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n-1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n-2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D5C032-ECED-4E32-A6A9-373325B6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E64AE-9CE6-4F1D-9719-E850C0A7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AF62A7D-994C-451A-A176-162F9D26E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Selection with GS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3FF53914-93A1-4073-B958-6ED65F6DC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5713" y="1773239"/>
            <a:ext cx="7708900" cy="3832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Select a first feature X</a:t>
            </a:r>
            <a:r>
              <a:rPr lang="en-US" altLang="en-US" i="1" baseline="-25000">
                <a:latin typeface="CMMI12" pitchFamily="34" charset="0"/>
              </a:rPr>
              <a:t>ν</a:t>
            </a:r>
            <a:r>
              <a:rPr lang="en-US" altLang="en-US" baseline="-25000">
                <a:latin typeface="cmr12" pitchFamily="34" charset="0"/>
              </a:rPr>
              <a:t>(1)</a:t>
            </a:r>
            <a:r>
              <a:rPr lang="en-US" altLang="en-US"/>
              <a:t>with maximum cosine with the target cos(</a:t>
            </a:r>
            <a:r>
              <a:rPr lang="en-US" altLang="en-US" b="1"/>
              <a:t>x</a:t>
            </a:r>
            <a:r>
              <a:rPr lang="en-US" altLang="en-US" baseline="-25000"/>
              <a:t>i</a:t>
            </a:r>
            <a:r>
              <a:rPr lang="en-US" altLang="en-US"/>
              <a:t>, </a:t>
            </a:r>
            <a:r>
              <a:rPr lang="en-US" altLang="en-US" b="1"/>
              <a:t>y</a:t>
            </a:r>
            <a:r>
              <a:rPr lang="en-US" altLang="en-US"/>
              <a:t>)=</a:t>
            </a:r>
            <a:r>
              <a:rPr lang="en-US" altLang="en-US" b="1"/>
              <a:t>x</a:t>
            </a:r>
            <a:r>
              <a:rPr lang="en-US" altLang="en-US"/>
              <a:t>.</a:t>
            </a:r>
            <a:r>
              <a:rPr lang="en-US" altLang="en-US" b="1"/>
              <a:t>y</a:t>
            </a:r>
            <a:r>
              <a:rPr lang="en-US" altLang="en-US"/>
              <a:t>/||</a:t>
            </a:r>
            <a:r>
              <a:rPr lang="en-US" altLang="en-US" b="1"/>
              <a:t>x</a:t>
            </a:r>
            <a:r>
              <a:rPr lang="en-US" altLang="en-US"/>
              <a:t>|| ||</a:t>
            </a:r>
            <a:r>
              <a:rPr lang="en-US" altLang="en-US" b="1"/>
              <a:t>y</a:t>
            </a:r>
            <a:r>
              <a:rPr lang="en-US" altLang="en-US"/>
              <a:t>||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each remaining feature X</a:t>
            </a:r>
            <a:r>
              <a:rPr lang="en-US" altLang="en-US" baseline="-25000"/>
              <a:t>i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Project X</a:t>
            </a:r>
            <a:r>
              <a:rPr lang="en-US" altLang="en-US" baseline="-25000"/>
              <a:t>i</a:t>
            </a:r>
            <a:r>
              <a:rPr lang="en-US" altLang="en-US"/>
              <a:t> and the target Y on the null space of the features already selected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Compute the cosine of X</a:t>
            </a:r>
            <a:r>
              <a:rPr lang="en-US" altLang="en-US" baseline="-25000"/>
              <a:t>i </a:t>
            </a:r>
            <a:r>
              <a:rPr lang="en-US" altLang="en-US"/>
              <a:t>with the target in the projection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Select the feature X</a:t>
            </a:r>
            <a:r>
              <a:rPr lang="en-US" altLang="en-US" i="1" baseline="-25000">
                <a:latin typeface="CMMI12" pitchFamily="34" charset="0"/>
              </a:rPr>
              <a:t>ν</a:t>
            </a:r>
            <a:r>
              <a:rPr lang="en-US" altLang="en-US" baseline="-25000">
                <a:latin typeface="cmr12" pitchFamily="34" charset="0"/>
              </a:rPr>
              <a:t>(k)</a:t>
            </a:r>
            <a:r>
              <a:rPr lang="en-US" altLang="en-US"/>
              <a:t>with maximum cosine with the target in the projection.</a:t>
            </a:r>
          </a:p>
        </p:txBody>
      </p:sp>
      <p:sp>
        <p:nvSpPr>
          <p:cNvPr id="434180" name="AutoShape 4">
            <a:extLst>
              <a:ext uri="{FF2B5EF4-FFF2-40B4-BE49-F238E27FC236}">
                <a16:creationId xmlns:a16="http://schemas.microsoft.com/office/drawing/2014/main" id="{F1291972-B966-4F3A-8D34-A87C566AA9A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868488" y="2660651"/>
            <a:ext cx="538162" cy="2411413"/>
          </a:xfrm>
          <a:prstGeom prst="curvedLeftArrow">
            <a:avLst>
              <a:gd name="adj1" fmla="val 89617"/>
              <a:gd name="adj2" fmla="val 179233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34183" name="Group 7">
            <a:extLst>
              <a:ext uri="{FF2B5EF4-FFF2-40B4-BE49-F238E27FC236}">
                <a16:creationId xmlns:a16="http://schemas.microsoft.com/office/drawing/2014/main" id="{B75145C9-B3B7-407B-8F0F-F29C6A6DBC6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07063"/>
            <a:ext cx="9207500" cy="850900"/>
            <a:chOff x="0" y="3595"/>
            <a:chExt cx="5800" cy="536"/>
          </a:xfrm>
        </p:grpSpPr>
        <p:sp>
          <p:nvSpPr>
            <p:cNvPr id="22535" name="Rectangle 6">
              <a:extLst>
                <a:ext uri="{FF2B5EF4-FFF2-40B4-BE49-F238E27FC236}">
                  <a16:creationId xmlns:a16="http://schemas.microsoft.com/office/drawing/2014/main" id="{E911D6A7-ABE3-4C2D-AE86-C54E6B987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3595"/>
              <a:ext cx="5204" cy="53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36" name="Text Box 5">
              <a:extLst>
                <a:ext uri="{FF2B5EF4-FFF2-40B4-BE49-F238E27FC236}">
                  <a16:creationId xmlns:a16="http://schemas.microsoft.com/office/drawing/2014/main" id="{52B774DF-E036-442A-BD7A-A300DF7C7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704"/>
              <a:ext cx="5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Embedded method for the linear least square predictor</a:t>
              </a:r>
            </a:p>
          </p:txBody>
        </p:sp>
      </p:grpSp>
      <p:sp>
        <p:nvSpPr>
          <p:cNvPr id="22534" name="Text Box 8">
            <a:extLst>
              <a:ext uri="{FF2B5EF4-FFF2-40B4-BE49-F238E27FC236}">
                <a16:creationId xmlns:a16="http://schemas.microsoft.com/office/drawing/2014/main" id="{FF2ABF46-E4E8-491D-A398-A672ACF83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1246189"/>
            <a:ext cx="985361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>
                <a:solidFill>
                  <a:schemeClr val="hlink"/>
                </a:solidFill>
              </a:rPr>
              <a:t>Stoppiglia,</a:t>
            </a:r>
            <a:r>
              <a:rPr lang="en-US" altLang="en-US" sz="2400">
                <a:solidFill>
                  <a:schemeClr val="hlink"/>
                </a:solidFill>
              </a:rPr>
              <a:t> 2002</a:t>
            </a:r>
            <a:r>
              <a:rPr lang="en-US" altLang="en-US" sz="2400" i="1">
                <a:solidFill>
                  <a:schemeClr val="hlink"/>
                </a:solidFill>
              </a:rPr>
              <a:t>. Gram-Schmidt orthogonalization.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4F70C6-9AF4-46F5-92C3-7F5D1E39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63C85-17E8-4A2E-842A-6E90CC79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autoUpdateAnimBg="0"/>
      <p:bldP spid="4341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1AA5046-9CCC-4B0C-A613-24B69D102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Selection w. Trees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716EFB2-DDD0-4965-B140-1703962DA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54250" y="1276350"/>
            <a:ext cx="7772400" cy="373538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Tree classifiers,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like </a:t>
            </a:r>
            <a:r>
              <a:rPr lang="en-US" altLang="en-US" sz="2400" i="1" dirty="0">
                <a:solidFill>
                  <a:schemeClr val="hlink"/>
                </a:solidFill>
              </a:rPr>
              <a:t>CART (</a:t>
            </a:r>
            <a:r>
              <a:rPr lang="en-US" altLang="en-US" sz="2400" i="1" dirty="0" err="1">
                <a:solidFill>
                  <a:schemeClr val="hlink"/>
                </a:solidFill>
              </a:rPr>
              <a:t>Breiman</a:t>
            </a:r>
            <a:r>
              <a:rPr lang="en-US" altLang="en-US" sz="2400" i="1" dirty="0">
                <a:solidFill>
                  <a:schemeClr val="hlink"/>
                </a:solidFill>
              </a:rPr>
              <a:t>, 1984)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en-US" altLang="en-US" sz="2400" dirty="0"/>
              <a:t>or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en-US" altLang="en-US" sz="2400" i="1" dirty="0">
                <a:solidFill>
                  <a:schemeClr val="hlink"/>
                </a:solidFill>
              </a:rPr>
              <a:t>C4.5 (Quinlan, 1993) </a:t>
            </a:r>
          </a:p>
        </p:txBody>
      </p:sp>
      <p:grpSp>
        <p:nvGrpSpPr>
          <p:cNvPr id="437354" name="Group 106">
            <a:extLst>
              <a:ext uri="{FF2B5EF4-FFF2-40B4-BE49-F238E27FC236}">
                <a16:creationId xmlns:a16="http://schemas.microsoft.com/office/drawing/2014/main" id="{1AD4EE3D-91E2-41F2-84F5-88FC3D86737F}"/>
              </a:ext>
            </a:extLst>
          </p:cNvPr>
          <p:cNvGrpSpPr>
            <a:grpSpLocks/>
          </p:cNvGrpSpPr>
          <p:nvPr/>
        </p:nvGrpSpPr>
        <p:grpSpPr bwMode="auto">
          <a:xfrm>
            <a:off x="7515225" y="2995613"/>
            <a:ext cx="2679700" cy="3059112"/>
            <a:chOff x="3774" y="1887"/>
            <a:chExt cx="1688" cy="1927"/>
          </a:xfrm>
        </p:grpSpPr>
        <p:sp>
          <p:nvSpPr>
            <p:cNvPr id="23656" name="Rectangle 105">
              <a:extLst>
                <a:ext uri="{FF2B5EF4-FFF2-40B4-BE49-F238E27FC236}">
                  <a16:creationId xmlns:a16="http://schemas.microsoft.com/office/drawing/2014/main" id="{D862E1CF-6BEB-4ADC-9EE8-624C3DB6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887"/>
              <a:ext cx="1688" cy="19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57" name="Text Box 13">
              <a:extLst>
                <a:ext uri="{FF2B5EF4-FFF2-40B4-BE49-F238E27FC236}">
                  <a16:creationId xmlns:a16="http://schemas.microsoft.com/office/drawing/2014/main" id="{DC2FE10E-53CA-46C3-A690-0DB568EAB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" y="2021"/>
              <a:ext cx="1680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At each step, choose the feature that “reduces entropy” most. Work towards “node purity”.</a:t>
              </a:r>
            </a:p>
          </p:txBody>
        </p:sp>
      </p:grpSp>
      <p:grpSp>
        <p:nvGrpSpPr>
          <p:cNvPr id="23557" name="Group 101">
            <a:extLst>
              <a:ext uri="{FF2B5EF4-FFF2-40B4-BE49-F238E27FC236}">
                <a16:creationId xmlns:a16="http://schemas.microsoft.com/office/drawing/2014/main" id="{010828D2-9528-4406-8704-69C16BA68387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3195638"/>
            <a:ext cx="1917700" cy="2120900"/>
            <a:chOff x="264" y="2013"/>
            <a:chExt cx="1208" cy="1336"/>
          </a:xfrm>
        </p:grpSpPr>
        <p:sp>
          <p:nvSpPr>
            <p:cNvPr id="23630" name="Text Box 4">
              <a:extLst>
                <a:ext uri="{FF2B5EF4-FFF2-40B4-BE49-F238E27FC236}">
                  <a16:creationId xmlns:a16="http://schemas.microsoft.com/office/drawing/2014/main" id="{5B59697E-3CF4-410D-8CDB-4E46D229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2261"/>
              <a:ext cx="76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All the data</a:t>
              </a:r>
            </a:p>
          </p:txBody>
        </p:sp>
        <p:sp>
          <p:nvSpPr>
            <p:cNvPr id="23631" name="Rectangle 9">
              <a:extLst>
                <a:ext uri="{FF2B5EF4-FFF2-40B4-BE49-F238E27FC236}">
                  <a16:creationId xmlns:a16="http://schemas.microsoft.com/office/drawing/2014/main" id="{7D83ED10-BB69-4B89-BBA3-892B21D5B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13"/>
              <a:ext cx="832" cy="9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32" name="Rectangle 10">
              <a:extLst>
                <a:ext uri="{FF2B5EF4-FFF2-40B4-BE49-F238E27FC236}">
                  <a16:creationId xmlns:a16="http://schemas.microsoft.com/office/drawing/2014/main" id="{4387EB9C-8E3C-4F0E-8D36-D30A6078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13"/>
              <a:ext cx="488" cy="9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33" name="Text Box 11">
              <a:extLst>
                <a:ext uri="{FF2B5EF4-FFF2-40B4-BE49-F238E27FC236}">
                  <a16:creationId xmlns:a16="http://schemas.microsoft.com/office/drawing/2014/main" id="{6FF88867-7E1D-40D2-BFA8-048C21926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061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34" name="Text Box 12">
              <a:extLst>
                <a:ext uri="{FF2B5EF4-FFF2-40B4-BE49-F238E27FC236}">
                  <a16:creationId xmlns:a16="http://schemas.microsoft.com/office/drawing/2014/main" id="{66C8EFCE-F413-491B-8C81-5C5441361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2301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635" name="Oval 14">
              <a:extLst>
                <a:ext uri="{FF2B5EF4-FFF2-40B4-BE49-F238E27FC236}">
                  <a16:creationId xmlns:a16="http://schemas.microsoft.com/office/drawing/2014/main" id="{1F3E8E0B-19D3-43C0-8C4F-E6EB0CD98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2213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36" name="Oval 15">
              <a:extLst>
                <a:ext uri="{FF2B5EF4-FFF2-40B4-BE49-F238E27FC236}">
                  <a16:creationId xmlns:a16="http://schemas.microsoft.com/office/drawing/2014/main" id="{E11A902F-A8A3-4B95-A777-2C2AD0355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2237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37" name="Oval 16">
              <a:extLst>
                <a:ext uri="{FF2B5EF4-FFF2-40B4-BE49-F238E27FC236}">
                  <a16:creationId xmlns:a16="http://schemas.microsoft.com/office/drawing/2014/main" id="{905ED50E-ABBD-4C0F-A740-E3404883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317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38" name="Oval 17">
              <a:extLst>
                <a:ext uri="{FF2B5EF4-FFF2-40B4-BE49-F238E27FC236}">
                  <a16:creationId xmlns:a16="http://schemas.microsoft.com/office/drawing/2014/main" id="{FF51ED7D-A335-4EC4-872E-EE373868C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693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39" name="Oval 18">
              <a:extLst>
                <a:ext uri="{FF2B5EF4-FFF2-40B4-BE49-F238E27FC236}">
                  <a16:creationId xmlns:a16="http://schemas.microsoft.com/office/drawing/2014/main" id="{000D2A05-6591-4299-869A-95EDF9F4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701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40" name="Oval 19">
              <a:extLst>
                <a:ext uri="{FF2B5EF4-FFF2-40B4-BE49-F238E27FC236}">
                  <a16:creationId xmlns:a16="http://schemas.microsoft.com/office/drawing/2014/main" id="{80A4219E-6152-4854-AD6D-051D71412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89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41" name="Oval 20">
              <a:extLst>
                <a:ext uri="{FF2B5EF4-FFF2-40B4-BE49-F238E27FC236}">
                  <a16:creationId xmlns:a16="http://schemas.microsoft.com/office/drawing/2014/main" id="{21815D27-884E-47FB-805A-8E14F69F3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661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42" name="Oval 21">
              <a:extLst>
                <a:ext uri="{FF2B5EF4-FFF2-40B4-BE49-F238E27FC236}">
                  <a16:creationId xmlns:a16="http://schemas.microsoft.com/office/drawing/2014/main" id="{881E1483-FD29-4168-B012-3706412F6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2405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43" name="Oval 22">
              <a:extLst>
                <a:ext uri="{FF2B5EF4-FFF2-40B4-BE49-F238E27FC236}">
                  <a16:creationId xmlns:a16="http://schemas.microsoft.com/office/drawing/2014/main" id="{A1C9DFEB-25F6-49A8-B197-5C3AC3A64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97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44" name="Oval 23">
              <a:extLst>
                <a:ext uri="{FF2B5EF4-FFF2-40B4-BE49-F238E27FC236}">
                  <a16:creationId xmlns:a16="http://schemas.microsoft.com/office/drawing/2014/main" id="{7360EDC4-D00C-4404-811E-38A69BA85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2069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45" name="Oval 24">
              <a:extLst>
                <a:ext uri="{FF2B5EF4-FFF2-40B4-BE49-F238E27FC236}">
                  <a16:creationId xmlns:a16="http://schemas.microsoft.com/office/drawing/2014/main" id="{52AAEA30-BE85-4484-ACD8-6BF634F7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2493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46" name="Oval 25">
              <a:extLst>
                <a:ext uri="{FF2B5EF4-FFF2-40B4-BE49-F238E27FC236}">
                  <a16:creationId xmlns:a16="http://schemas.microsoft.com/office/drawing/2014/main" id="{22A41923-3209-483C-BDCF-57DCA1CFD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789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47" name="Oval 26">
              <a:extLst>
                <a:ext uri="{FF2B5EF4-FFF2-40B4-BE49-F238E27FC236}">
                  <a16:creationId xmlns:a16="http://schemas.microsoft.com/office/drawing/2014/main" id="{D4205EF6-DD50-444C-8076-45E894809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245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48" name="Oval 27">
              <a:extLst>
                <a:ext uri="{FF2B5EF4-FFF2-40B4-BE49-F238E27FC236}">
                  <a16:creationId xmlns:a16="http://schemas.microsoft.com/office/drawing/2014/main" id="{25009357-DD82-4AA3-A819-113A05E9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253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49" name="Oval 28">
              <a:extLst>
                <a:ext uri="{FF2B5EF4-FFF2-40B4-BE49-F238E27FC236}">
                  <a16:creationId xmlns:a16="http://schemas.microsoft.com/office/drawing/2014/main" id="{189AE064-0476-42BB-AB17-217FB6192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533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50" name="Oval 29">
              <a:extLst>
                <a:ext uri="{FF2B5EF4-FFF2-40B4-BE49-F238E27FC236}">
                  <a16:creationId xmlns:a16="http://schemas.microsoft.com/office/drawing/2014/main" id="{F6BDC4B6-FE45-487E-9338-86509B4C6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525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51" name="Oval 30">
              <a:extLst>
                <a:ext uri="{FF2B5EF4-FFF2-40B4-BE49-F238E27FC236}">
                  <a16:creationId xmlns:a16="http://schemas.microsoft.com/office/drawing/2014/main" id="{304ED6EA-8696-4617-8389-7ACFD4176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2117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52" name="Oval 31">
              <a:extLst>
                <a:ext uri="{FF2B5EF4-FFF2-40B4-BE49-F238E27FC236}">
                  <a16:creationId xmlns:a16="http://schemas.microsoft.com/office/drawing/2014/main" id="{9B37DA48-AE93-44F7-A879-9C741E05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2077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53" name="Oval 32">
              <a:extLst>
                <a:ext uri="{FF2B5EF4-FFF2-40B4-BE49-F238E27FC236}">
                  <a16:creationId xmlns:a16="http://schemas.microsoft.com/office/drawing/2014/main" id="{7B9F9504-6B10-45ED-AA56-90D76FEA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517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54" name="Rectangle 42">
              <a:extLst>
                <a:ext uri="{FF2B5EF4-FFF2-40B4-BE49-F238E27FC236}">
                  <a16:creationId xmlns:a16="http://schemas.microsoft.com/office/drawing/2014/main" id="{3A628364-8987-4BF5-8492-C9263EF4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2013"/>
              <a:ext cx="344" cy="9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55" name="Rectangle 61">
              <a:extLst>
                <a:ext uri="{FF2B5EF4-FFF2-40B4-BE49-F238E27FC236}">
                  <a16:creationId xmlns:a16="http://schemas.microsoft.com/office/drawing/2014/main" id="{E11E245F-528C-4C99-9CBD-3919D96C1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13"/>
              <a:ext cx="832" cy="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7351" name="Group 103">
            <a:extLst>
              <a:ext uri="{FF2B5EF4-FFF2-40B4-BE49-F238E27FC236}">
                <a16:creationId xmlns:a16="http://schemas.microsoft.com/office/drawing/2014/main" id="{6397FAD2-118D-474B-A614-7B4A978D32C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344738"/>
            <a:ext cx="1739900" cy="3848100"/>
            <a:chOff x="1392" y="1477"/>
            <a:chExt cx="1096" cy="2424"/>
          </a:xfrm>
        </p:grpSpPr>
        <p:sp>
          <p:nvSpPr>
            <p:cNvPr id="23596" name="Line 5">
              <a:extLst>
                <a:ext uri="{FF2B5EF4-FFF2-40B4-BE49-F238E27FC236}">
                  <a16:creationId xmlns:a16="http://schemas.microsoft.com/office/drawing/2014/main" id="{706AEC1B-7624-4C39-9450-BB8F697F4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" y="2565"/>
              <a:ext cx="3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Line 6">
              <a:extLst>
                <a:ext uri="{FF2B5EF4-FFF2-40B4-BE49-F238E27FC236}">
                  <a16:creationId xmlns:a16="http://schemas.microsoft.com/office/drawing/2014/main" id="{6AAE6100-B7FF-462A-814E-C682455D0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253"/>
              <a:ext cx="0" cy="6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7">
              <a:extLst>
                <a:ext uri="{FF2B5EF4-FFF2-40B4-BE49-F238E27FC236}">
                  <a16:creationId xmlns:a16="http://schemas.microsoft.com/office/drawing/2014/main" id="{AA0584BE-D17D-473E-99B1-39740F252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245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Line 8">
              <a:extLst>
                <a:ext uri="{FF2B5EF4-FFF2-40B4-BE49-F238E27FC236}">
                  <a16:creationId xmlns:a16="http://schemas.microsoft.com/office/drawing/2014/main" id="{602B4866-DF75-44D4-AA39-B7F6A6B75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909"/>
              <a:ext cx="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33">
              <a:extLst>
                <a:ext uri="{FF2B5EF4-FFF2-40B4-BE49-F238E27FC236}">
                  <a16:creationId xmlns:a16="http://schemas.microsoft.com/office/drawing/2014/main" id="{E2049910-10F3-4C81-8BA3-E07CEF1B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477"/>
              <a:ext cx="488" cy="9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01" name="Oval 34">
              <a:extLst>
                <a:ext uri="{FF2B5EF4-FFF2-40B4-BE49-F238E27FC236}">
                  <a16:creationId xmlns:a16="http://schemas.microsoft.com/office/drawing/2014/main" id="{242B7456-1876-40B7-B1BD-BF0BC8C62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1677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02" name="Oval 35">
              <a:extLst>
                <a:ext uri="{FF2B5EF4-FFF2-40B4-BE49-F238E27FC236}">
                  <a16:creationId xmlns:a16="http://schemas.microsoft.com/office/drawing/2014/main" id="{B94048BD-E780-4BB2-98C2-CD770B48F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1701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03" name="Oval 36">
              <a:extLst>
                <a:ext uri="{FF2B5EF4-FFF2-40B4-BE49-F238E27FC236}">
                  <a16:creationId xmlns:a16="http://schemas.microsoft.com/office/drawing/2014/main" id="{199A796A-2086-42D2-876D-AD1CBD6D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781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04" name="Oval 37">
              <a:extLst>
                <a:ext uri="{FF2B5EF4-FFF2-40B4-BE49-F238E27FC236}">
                  <a16:creationId xmlns:a16="http://schemas.microsoft.com/office/drawing/2014/main" id="{BCBB7CA8-845C-460F-865A-D1F9D05B5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57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05" name="Oval 38">
              <a:extLst>
                <a:ext uri="{FF2B5EF4-FFF2-40B4-BE49-F238E27FC236}">
                  <a16:creationId xmlns:a16="http://schemas.microsoft.com/office/drawing/2014/main" id="{E16A88C8-6581-4E8E-9B06-573D66C3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2125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06" name="Oval 39">
              <a:extLst>
                <a:ext uri="{FF2B5EF4-FFF2-40B4-BE49-F238E27FC236}">
                  <a16:creationId xmlns:a16="http://schemas.microsoft.com/office/drawing/2014/main" id="{7C4B4CB9-72AF-4007-A35E-FE150983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869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07" name="Oval 40">
              <a:extLst>
                <a:ext uri="{FF2B5EF4-FFF2-40B4-BE49-F238E27FC236}">
                  <a16:creationId xmlns:a16="http://schemas.microsoft.com/office/drawing/2014/main" id="{73FE8AC0-CB1A-4EBE-8CCB-7A6C6E2A8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33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08" name="Oval 41">
              <a:extLst>
                <a:ext uri="{FF2B5EF4-FFF2-40B4-BE49-F238E27FC236}">
                  <a16:creationId xmlns:a16="http://schemas.microsoft.com/office/drawing/2014/main" id="{86530CE4-D292-417F-89BC-AA107811A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253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09" name="Oval 43">
              <a:extLst>
                <a:ext uri="{FF2B5EF4-FFF2-40B4-BE49-F238E27FC236}">
                  <a16:creationId xmlns:a16="http://schemas.microsoft.com/office/drawing/2014/main" id="{88E80E68-EEAA-4C58-8A3E-82A9EDF3F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3213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10" name="Oval 44">
              <a:extLst>
                <a:ext uri="{FF2B5EF4-FFF2-40B4-BE49-F238E27FC236}">
                  <a16:creationId xmlns:a16="http://schemas.microsoft.com/office/drawing/2014/main" id="{8B65A035-3F36-4749-ACA6-A81BF507B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701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11" name="Oval 45">
              <a:extLst>
                <a:ext uri="{FF2B5EF4-FFF2-40B4-BE49-F238E27FC236}">
                  <a16:creationId xmlns:a16="http://schemas.microsoft.com/office/drawing/2014/main" id="{CF93519B-0287-4EA7-B7D7-049525DDB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3309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12" name="Oval 46">
              <a:extLst>
                <a:ext uri="{FF2B5EF4-FFF2-40B4-BE49-F238E27FC236}">
                  <a16:creationId xmlns:a16="http://schemas.microsoft.com/office/drawing/2014/main" id="{AFB061D8-ADCB-4361-8F82-9A36D0E6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3005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13" name="Oval 47">
              <a:extLst>
                <a:ext uri="{FF2B5EF4-FFF2-40B4-BE49-F238E27FC236}">
                  <a16:creationId xmlns:a16="http://schemas.microsoft.com/office/drawing/2014/main" id="{5E4CF4C1-8DEF-416E-A150-6E6B0112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757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14" name="Oval 48">
              <a:extLst>
                <a:ext uri="{FF2B5EF4-FFF2-40B4-BE49-F238E27FC236}">
                  <a16:creationId xmlns:a16="http://schemas.microsoft.com/office/drawing/2014/main" id="{8E64E8E2-7C98-471A-B512-365F7533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765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15" name="Oval 49">
              <a:extLst>
                <a:ext uri="{FF2B5EF4-FFF2-40B4-BE49-F238E27FC236}">
                  <a16:creationId xmlns:a16="http://schemas.microsoft.com/office/drawing/2014/main" id="{C24F3552-029C-483D-8218-9A5DBC9F1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3045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16" name="Oval 50">
              <a:extLst>
                <a:ext uri="{FF2B5EF4-FFF2-40B4-BE49-F238E27FC236}">
                  <a16:creationId xmlns:a16="http://schemas.microsoft.com/office/drawing/2014/main" id="{8375D78F-AC4C-4394-ABD2-70111A19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3037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17" name="Oval 51">
              <a:extLst>
                <a:ext uri="{FF2B5EF4-FFF2-40B4-BE49-F238E27FC236}">
                  <a16:creationId xmlns:a16="http://schemas.microsoft.com/office/drawing/2014/main" id="{1197AE7C-DDD6-4790-8D5A-307909C46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629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18" name="Oval 52">
              <a:extLst>
                <a:ext uri="{FF2B5EF4-FFF2-40B4-BE49-F238E27FC236}">
                  <a16:creationId xmlns:a16="http://schemas.microsoft.com/office/drawing/2014/main" id="{22141A09-8CB9-4F63-8742-B8097A7F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589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19" name="Oval 53">
              <a:extLst>
                <a:ext uri="{FF2B5EF4-FFF2-40B4-BE49-F238E27FC236}">
                  <a16:creationId xmlns:a16="http://schemas.microsoft.com/office/drawing/2014/main" id="{4EF4E4EC-A763-41C2-BA01-8EAE60029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3029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20" name="Rectangle 54">
              <a:extLst>
                <a:ext uri="{FF2B5EF4-FFF2-40B4-BE49-F238E27FC236}">
                  <a16:creationId xmlns:a16="http://schemas.microsoft.com/office/drawing/2014/main" id="{3779FDFE-ED0F-4ABF-BC01-F8590A4C2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2525"/>
              <a:ext cx="344" cy="9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21" name="Line 55">
              <a:extLst>
                <a:ext uri="{FF2B5EF4-FFF2-40B4-BE49-F238E27FC236}">
                  <a16:creationId xmlns:a16="http://schemas.microsoft.com/office/drawing/2014/main" id="{751CB811-B713-4B95-9969-B3AE8E819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1773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Line 56">
              <a:extLst>
                <a:ext uri="{FF2B5EF4-FFF2-40B4-BE49-F238E27FC236}">
                  <a16:creationId xmlns:a16="http://schemas.microsoft.com/office/drawing/2014/main" id="{81398EA2-B62A-4EF6-A2F5-9A292A054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141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Rectangle 62">
              <a:extLst>
                <a:ext uri="{FF2B5EF4-FFF2-40B4-BE49-F238E27FC236}">
                  <a16:creationId xmlns:a16="http://schemas.microsoft.com/office/drawing/2014/main" id="{294D388B-30D4-4B70-8F60-E65C3A529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477"/>
              <a:ext cx="488" cy="9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24" name="Rectangle 63">
              <a:extLst>
                <a:ext uri="{FF2B5EF4-FFF2-40B4-BE49-F238E27FC236}">
                  <a16:creationId xmlns:a16="http://schemas.microsoft.com/office/drawing/2014/main" id="{221F2FE5-5233-4D8E-B0E9-56FBD6520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2525"/>
              <a:ext cx="344" cy="9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25" name="Rectangle 64">
              <a:extLst>
                <a:ext uri="{FF2B5EF4-FFF2-40B4-BE49-F238E27FC236}">
                  <a16:creationId xmlns:a16="http://schemas.microsoft.com/office/drawing/2014/main" id="{BAFC5EC5-7235-4E8A-BD01-1A15603DB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477"/>
              <a:ext cx="480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26" name="Rectangle 70">
              <a:extLst>
                <a:ext uri="{FF2B5EF4-FFF2-40B4-BE49-F238E27FC236}">
                  <a16:creationId xmlns:a16="http://schemas.microsoft.com/office/drawing/2014/main" id="{37E2ED74-B185-4AA3-B3C6-392BBAD34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773"/>
              <a:ext cx="480" cy="6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27" name="Rectangle 82">
              <a:extLst>
                <a:ext uri="{FF2B5EF4-FFF2-40B4-BE49-F238E27FC236}">
                  <a16:creationId xmlns:a16="http://schemas.microsoft.com/office/drawing/2014/main" id="{D7D3EA05-556E-44AB-8A6F-C2BB7FB55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2525"/>
              <a:ext cx="344" cy="6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28" name="Rectangle 94">
              <a:extLst>
                <a:ext uri="{FF2B5EF4-FFF2-40B4-BE49-F238E27FC236}">
                  <a16:creationId xmlns:a16="http://schemas.microsoft.com/office/drawing/2014/main" id="{6DFAA59F-8D98-46A8-9A2E-8C39427F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3141"/>
              <a:ext cx="352" cy="3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29" name="Text Box 99">
              <a:extLst>
                <a:ext uri="{FF2B5EF4-FFF2-40B4-BE49-F238E27FC236}">
                  <a16:creationId xmlns:a16="http://schemas.microsoft.com/office/drawing/2014/main" id="{C9C6FE45-A0C7-4874-A487-2C9C4D644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613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Choose f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37352" name="Group 104">
            <a:extLst>
              <a:ext uri="{FF2B5EF4-FFF2-40B4-BE49-F238E27FC236}">
                <a16:creationId xmlns:a16="http://schemas.microsoft.com/office/drawing/2014/main" id="{9F4B403C-0B06-44AD-BC38-B4C93985D5E5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2395538"/>
            <a:ext cx="1943100" cy="4241800"/>
            <a:chOff x="2344" y="1509"/>
            <a:chExt cx="1224" cy="2672"/>
          </a:xfrm>
        </p:grpSpPr>
        <p:sp>
          <p:nvSpPr>
            <p:cNvPr id="23560" name="Line 57">
              <a:extLst>
                <a:ext uri="{FF2B5EF4-FFF2-40B4-BE49-F238E27FC236}">
                  <a16:creationId xmlns:a16="http://schemas.microsoft.com/office/drawing/2014/main" id="{853ECA65-4040-456F-8799-8FA1D2DE5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989"/>
              <a:ext cx="3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58">
              <a:extLst>
                <a:ext uri="{FF2B5EF4-FFF2-40B4-BE49-F238E27FC236}">
                  <a16:creationId xmlns:a16="http://schemas.microsoft.com/office/drawing/2014/main" id="{A8567B81-A00D-4A0F-9CD9-0EA407B98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677"/>
              <a:ext cx="0" cy="6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59">
              <a:extLst>
                <a:ext uri="{FF2B5EF4-FFF2-40B4-BE49-F238E27FC236}">
                  <a16:creationId xmlns:a16="http://schemas.microsoft.com/office/drawing/2014/main" id="{B7ECBF7F-C93F-4D71-815E-463BBF6E0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669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60">
              <a:extLst>
                <a:ext uri="{FF2B5EF4-FFF2-40B4-BE49-F238E27FC236}">
                  <a16:creationId xmlns:a16="http://schemas.microsoft.com/office/drawing/2014/main" id="{EAF30CD3-FC9E-4525-A8E3-FFC1C619D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2333"/>
              <a:ext cx="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65">
              <a:extLst>
                <a:ext uri="{FF2B5EF4-FFF2-40B4-BE49-F238E27FC236}">
                  <a16:creationId xmlns:a16="http://schemas.microsoft.com/office/drawing/2014/main" id="{94655AA6-63FF-4A3B-B354-40D7643B9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709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5" name="Oval 66">
              <a:extLst>
                <a:ext uri="{FF2B5EF4-FFF2-40B4-BE49-F238E27FC236}">
                  <a16:creationId xmlns:a16="http://schemas.microsoft.com/office/drawing/2014/main" id="{04494FC9-988A-4B6A-974E-754B0A12B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733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6" name="Oval 67">
              <a:extLst>
                <a:ext uri="{FF2B5EF4-FFF2-40B4-BE49-F238E27FC236}">
                  <a16:creationId xmlns:a16="http://schemas.microsoft.com/office/drawing/2014/main" id="{E9DB9850-53FA-4016-8A76-BE5D11E7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565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7" name="Line 68">
              <a:extLst>
                <a:ext uri="{FF2B5EF4-FFF2-40B4-BE49-F238E27FC236}">
                  <a16:creationId xmlns:a16="http://schemas.microsoft.com/office/drawing/2014/main" id="{EE1CA55B-C392-45A2-8DC5-E9C5F0790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1805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Rectangle 69">
              <a:extLst>
                <a:ext uri="{FF2B5EF4-FFF2-40B4-BE49-F238E27FC236}">
                  <a16:creationId xmlns:a16="http://schemas.microsoft.com/office/drawing/2014/main" id="{066DBB47-99D7-454A-B074-5CF29493D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1509"/>
              <a:ext cx="480" cy="2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9" name="Oval 71">
              <a:extLst>
                <a:ext uri="{FF2B5EF4-FFF2-40B4-BE49-F238E27FC236}">
                  <a16:creationId xmlns:a16="http://schemas.microsoft.com/office/drawing/2014/main" id="{DF3AA5A1-6B22-40B4-AA25-41330EFE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925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0" name="Oval 72">
              <a:extLst>
                <a:ext uri="{FF2B5EF4-FFF2-40B4-BE49-F238E27FC236}">
                  <a16:creationId xmlns:a16="http://schemas.microsoft.com/office/drawing/2014/main" id="{9166C5DA-D816-4279-9AF1-6A54CB90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01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1" name="Oval 73">
              <a:extLst>
                <a:ext uri="{FF2B5EF4-FFF2-40B4-BE49-F238E27FC236}">
                  <a16:creationId xmlns:a16="http://schemas.microsoft.com/office/drawing/2014/main" id="{2EA0E3D0-B114-435B-A03E-3FBF53971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269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2" name="Oval 74">
              <a:extLst>
                <a:ext uri="{FF2B5EF4-FFF2-40B4-BE49-F238E27FC236}">
                  <a16:creationId xmlns:a16="http://schemas.microsoft.com/office/drawing/2014/main" id="{59723FC6-716E-438B-ABDF-8E0DF0B52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2013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3" name="Oval 75">
              <a:extLst>
                <a:ext uri="{FF2B5EF4-FFF2-40B4-BE49-F238E27FC236}">
                  <a16:creationId xmlns:a16="http://schemas.microsoft.com/office/drawing/2014/main" id="{69F76F21-1718-4954-B5B0-5926EC30E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397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4" name="Line 76">
              <a:extLst>
                <a:ext uri="{FF2B5EF4-FFF2-40B4-BE49-F238E27FC236}">
                  <a16:creationId xmlns:a16="http://schemas.microsoft.com/office/drawing/2014/main" id="{0395A16B-76C3-45DE-8236-7DB9B4EF0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1917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Rectangle 77">
              <a:extLst>
                <a:ext uri="{FF2B5EF4-FFF2-40B4-BE49-F238E27FC236}">
                  <a16:creationId xmlns:a16="http://schemas.microsoft.com/office/drawing/2014/main" id="{4EF9D440-E432-46B9-87F0-E78D17A00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1917"/>
              <a:ext cx="480" cy="6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6" name="Line 80">
              <a:extLst>
                <a:ext uri="{FF2B5EF4-FFF2-40B4-BE49-F238E27FC236}">
                  <a16:creationId xmlns:a16="http://schemas.microsoft.com/office/drawing/2014/main" id="{38A4E5FE-F66F-4D07-AC04-61BA8DB34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3029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Line 81">
              <a:extLst>
                <a:ext uri="{FF2B5EF4-FFF2-40B4-BE49-F238E27FC236}">
                  <a16:creationId xmlns:a16="http://schemas.microsoft.com/office/drawing/2014/main" id="{11D26F12-3BDE-4819-8975-EF00F1F91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3693"/>
              <a:ext cx="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Oval 83">
              <a:extLst>
                <a:ext uri="{FF2B5EF4-FFF2-40B4-BE49-F238E27FC236}">
                  <a16:creationId xmlns:a16="http://schemas.microsoft.com/office/drawing/2014/main" id="{EAD824C6-A6A9-4C96-AA43-C8B9A6EE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877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9" name="Oval 84">
              <a:extLst>
                <a:ext uri="{FF2B5EF4-FFF2-40B4-BE49-F238E27FC236}">
                  <a16:creationId xmlns:a16="http://schemas.microsoft.com/office/drawing/2014/main" id="{95FCAED8-A491-48D4-8F2E-3E6B68278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3181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80" name="Oval 85">
              <a:extLst>
                <a:ext uri="{FF2B5EF4-FFF2-40B4-BE49-F238E27FC236}">
                  <a16:creationId xmlns:a16="http://schemas.microsoft.com/office/drawing/2014/main" id="{84065051-38B4-4CC6-8AF6-442BBB5CD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2933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81" name="Oval 86">
              <a:extLst>
                <a:ext uri="{FF2B5EF4-FFF2-40B4-BE49-F238E27FC236}">
                  <a16:creationId xmlns:a16="http://schemas.microsoft.com/office/drawing/2014/main" id="{A6D2D2C7-DC97-425A-96B6-A8F6C6F65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2941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82" name="Oval 87">
              <a:extLst>
                <a:ext uri="{FF2B5EF4-FFF2-40B4-BE49-F238E27FC236}">
                  <a16:creationId xmlns:a16="http://schemas.microsoft.com/office/drawing/2014/main" id="{BF540D5C-998F-44D5-A654-CB431FED7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3221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83" name="Oval 88">
              <a:extLst>
                <a:ext uri="{FF2B5EF4-FFF2-40B4-BE49-F238E27FC236}">
                  <a16:creationId xmlns:a16="http://schemas.microsoft.com/office/drawing/2014/main" id="{6A4B805C-A696-49D3-949C-3A36F858C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213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84" name="Oval 89">
              <a:extLst>
                <a:ext uri="{FF2B5EF4-FFF2-40B4-BE49-F238E27FC236}">
                  <a16:creationId xmlns:a16="http://schemas.microsoft.com/office/drawing/2014/main" id="{5C43217C-A168-4DEB-818B-64C373D21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805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85" name="Oval 90">
              <a:extLst>
                <a:ext uri="{FF2B5EF4-FFF2-40B4-BE49-F238E27FC236}">
                  <a16:creationId xmlns:a16="http://schemas.microsoft.com/office/drawing/2014/main" id="{E6A83F35-569B-462D-AC3F-71FFB3EB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2765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86" name="Oval 91">
              <a:extLst>
                <a:ext uri="{FF2B5EF4-FFF2-40B4-BE49-F238E27FC236}">
                  <a16:creationId xmlns:a16="http://schemas.microsoft.com/office/drawing/2014/main" id="{4BD67946-5245-43F6-B807-AD347DED0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3205"/>
              <a:ext cx="56" cy="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87" name="Line 92">
              <a:extLst>
                <a:ext uri="{FF2B5EF4-FFF2-40B4-BE49-F238E27FC236}">
                  <a16:creationId xmlns:a16="http://schemas.microsoft.com/office/drawing/2014/main" id="{809B585F-9B0C-46D4-9298-D7ED1B33B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3317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93">
              <a:extLst>
                <a:ext uri="{FF2B5EF4-FFF2-40B4-BE49-F238E27FC236}">
                  <a16:creationId xmlns:a16="http://schemas.microsoft.com/office/drawing/2014/main" id="{B4119850-E336-460D-9202-2880437F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2701"/>
              <a:ext cx="344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89" name="Oval 95">
              <a:extLst>
                <a:ext uri="{FF2B5EF4-FFF2-40B4-BE49-F238E27FC236}">
                  <a16:creationId xmlns:a16="http://schemas.microsoft.com/office/drawing/2014/main" id="{88B344A7-435C-46BB-87A6-F662F561F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3565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90" name="Oval 96">
              <a:extLst>
                <a:ext uri="{FF2B5EF4-FFF2-40B4-BE49-F238E27FC236}">
                  <a16:creationId xmlns:a16="http://schemas.microsoft.com/office/drawing/2014/main" id="{5D477F78-459B-4780-A2AF-F4016194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3661"/>
              <a:ext cx="56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91" name="Line 97">
              <a:extLst>
                <a:ext uri="{FF2B5EF4-FFF2-40B4-BE49-F238E27FC236}">
                  <a16:creationId xmlns:a16="http://schemas.microsoft.com/office/drawing/2014/main" id="{1AA76FD8-2FF3-4EE4-92CB-FCEE7D3F1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3493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Rectangle 98">
              <a:extLst>
                <a:ext uri="{FF2B5EF4-FFF2-40B4-BE49-F238E27FC236}">
                  <a16:creationId xmlns:a16="http://schemas.microsoft.com/office/drawing/2014/main" id="{17C760C4-41D4-4544-A69F-8CB844DB4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3493"/>
              <a:ext cx="352" cy="3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93" name="Line 78">
              <a:extLst>
                <a:ext uri="{FF2B5EF4-FFF2-40B4-BE49-F238E27FC236}">
                  <a16:creationId xmlns:a16="http://schemas.microsoft.com/office/drawing/2014/main" id="{51B8985C-C306-4558-A4F0-FF1422D1F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4" y="3349"/>
              <a:ext cx="3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Line 79">
              <a:extLst>
                <a:ext uri="{FF2B5EF4-FFF2-40B4-BE49-F238E27FC236}">
                  <a16:creationId xmlns:a16="http://schemas.microsoft.com/office/drawing/2014/main" id="{DAB84701-107E-46E2-96B9-C115AADBA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3037"/>
              <a:ext cx="0" cy="6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Text Box 100">
              <a:extLst>
                <a:ext uri="{FF2B5EF4-FFF2-40B4-BE49-F238E27FC236}">
                  <a16:creationId xmlns:a16="http://schemas.microsoft.com/office/drawing/2014/main" id="{32FAF6E0-3F3D-408B-8A75-5D9DD3F70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0" y="3893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Choose f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F7596-690C-4398-9BFF-30CB7E3C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D6C55-8612-4E3A-B089-0FBA6A78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3D47A-FD74-45C6-86E2-DEFD77B09C15}"/>
              </a:ext>
            </a:extLst>
          </p:cNvPr>
          <p:cNvSpPr txBox="1"/>
          <p:nvPr/>
        </p:nvSpPr>
        <p:spPr>
          <a:xfrm>
            <a:off x="8407153" y="2535238"/>
            <a:ext cx="23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PURE TO 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5328EB8-D425-416A-9E8D-39F540661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Elimination </a:t>
            </a:r>
            <a:r>
              <a:rPr lang="en-US" altLang="en-US" sz="2800"/>
              <a:t>(wrapper)</a:t>
            </a: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F5CDFBEA-A5F1-4961-98F1-123335082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2133601"/>
          <a:ext cx="6602413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Bitmap Image" r:id="rId3" imgW="6601746" imgH="3457143" progId="Paint.Picture">
                  <p:embed/>
                </p:oleObj>
              </mc:Choice>
              <mc:Fallback>
                <p:oleObj name="Bitmap Image" r:id="rId3" imgW="6601746" imgH="3457143" progId="Paint.Picture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id="{F5CDFBEA-A5F1-4961-98F1-123335082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33601"/>
                        <a:ext cx="6602413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Oval 4">
            <a:extLst>
              <a:ext uri="{FF2B5EF4-FFF2-40B4-BE49-F238E27FC236}">
                <a16:creationId xmlns:a16="http://schemas.microsoft.com/office/drawing/2014/main" id="{240395AD-F869-4515-B6A4-A0C795932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2238375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1EED35D5-486E-4BF9-9E9F-75E9C329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2841625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D1C22D3A-DB63-4141-9701-A357B549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3733800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E7057A9F-376F-41F5-A798-0DB840EA2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635500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35623E77-7DA5-4C7C-966C-8B2DC6C6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5240338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542CA102-966A-480F-85B1-9BEF468FD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9425" y="4865688"/>
            <a:ext cx="1462088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F5FF8F44-8DAE-4D84-9744-180B7AB269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5701" y="2443164"/>
            <a:ext cx="160337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B1B85BE1-190D-42A5-89F8-49E09FD8D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3613" y="4878388"/>
            <a:ext cx="487362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1B7C1C5C-AB35-446E-8143-A875B5F2EE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4588" y="4856163"/>
            <a:ext cx="1543050" cy="417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B83D4DAE-8E62-4AE4-9FD6-52C8BC964C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3388" y="3062289"/>
            <a:ext cx="1008062" cy="650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41781D58-7CE9-4286-A9D2-4E7A69991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3073401"/>
            <a:ext cx="2063750" cy="69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965FB857-2CA2-4C6D-BA14-3241B53AF0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7663" y="3952876"/>
            <a:ext cx="1046162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42EE9BF6-248B-4812-A115-8CB082FE8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9426" y="3976689"/>
            <a:ext cx="2138363" cy="642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CC4B23CD-4065-452F-BA0B-F1AA05893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3975101"/>
            <a:ext cx="1924050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6A6817BA-B704-4B25-8942-DBCDEA3C1B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2913" y="4868864"/>
            <a:ext cx="296862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EE7DEC57-3C91-4D83-ADD2-3E8B8B1D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347914"/>
            <a:ext cx="723900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1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n-2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n-1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96" name="Text Box 20">
            <a:extLst>
              <a:ext uri="{FF2B5EF4-FFF2-40B4-BE49-F238E27FC236}">
                <a16:creationId xmlns:a16="http://schemas.microsoft.com/office/drawing/2014/main" id="{D0687A1A-FCAC-4080-9246-0DFFCEACC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915" y="2900363"/>
            <a:ext cx="5539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4597" name="AutoShape 21">
            <a:extLst>
              <a:ext uri="{FF2B5EF4-FFF2-40B4-BE49-F238E27FC236}">
                <a16:creationId xmlns:a16="http://schemas.microsoft.com/office/drawing/2014/main" id="{ECBA49AE-FE2F-4C71-A641-146C9A9922B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85620" y="5461795"/>
            <a:ext cx="773113" cy="1165225"/>
          </a:xfrm>
          <a:prstGeom prst="homePlat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Start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70325005-93B4-499A-AE01-BF4185B1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1" y="1463675"/>
            <a:ext cx="774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Also referred to as SBS: Sequential Backward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41B95-34FA-4D30-B0EE-855C2527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415AE-FDAB-4B60-A7EF-40210CF6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2E7FB-5282-4930-B59A-59D82B2B6754}"/>
              </a:ext>
            </a:extLst>
          </p:cNvPr>
          <p:cNvSpPr txBox="1"/>
          <p:nvPr/>
        </p:nvSpPr>
        <p:spPr>
          <a:xfrm>
            <a:off x="8379625" y="2586593"/>
            <a:ext cx="330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DO BACKWARD AS WELL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8">
            <a:extLst>
              <a:ext uri="{FF2B5EF4-FFF2-40B4-BE49-F238E27FC236}">
                <a16:creationId xmlns:a16="http://schemas.microsoft.com/office/drawing/2014/main" id="{CEC87511-8E4F-4034-BCC8-68E7802C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6" y="4729163"/>
            <a:ext cx="1196975" cy="646112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3" name="Rectangle 8">
            <a:extLst>
              <a:ext uri="{FF2B5EF4-FFF2-40B4-BE49-F238E27FC236}">
                <a16:creationId xmlns:a16="http://schemas.microsoft.com/office/drawing/2014/main" id="{A54171EE-C00D-49C5-8E9C-9A0CC5D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6" y="4838701"/>
            <a:ext cx="4335463" cy="1039813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Learning algorithm</a:t>
            </a:r>
          </a:p>
        </p:txBody>
      </p:sp>
      <p:sp>
        <p:nvSpPr>
          <p:cNvPr id="25604" name="Rectangle 7">
            <a:extLst>
              <a:ext uri="{FF2B5EF4-FFF2-40B4-BE49-F238E27FC236}">
                <a16:creationId xmlns:a16="http://schemas.microsoft.com/office/drawing/2014/main" id="{53120EE8-281E-4B93-A7EC-B09EF6062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9" y="2932113"/>
            <a:ext cx="4446587" cy="836612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Training set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6FB28630-A6DD-4E2E-B91B-D2E53B44E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3463" y="1427163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Definition: an embedded feature selection method is a </a:t>
            </a:r>
            <a:r>
              <a:rPr lang="en-US" altLang="en-US" sz="2400" i="1"/>
              <a:t>machine learning algorithm</a:t>
            </a:r>
            <a:r>
              <a:rPr lang="en-US" altLang="en-US" sz="2400"/>
              <a:t> that </a:t>
            </a:r>
            <a:r>
              <a:rPr lang="en-US" altLang="en-US" sz="2400">
                <a:solidFill>
                  <a:srgbClr val="FF0000"/>
                </a:solidFill>
              </a:rPr>
              <a:t>returns a model using a limited number of features.</a:t>
            </a:r>
          </a:p>
        </p:txBody>
      </p:sp>
      <p:pic>
        <p:nvPicPr>
          <p:cNvPr id="25606" name="Picture 15" descr="txp_fig">
            <a:extLst>
              <a:ext uri="{FF2B5EF4-FFF2-40B4-BE49-F238E27FC236}">
                <a16:creationId xmlns:a16="http://schemas.microsoft.com/office/drawing/2014/main" id="{25F04C0B-74AE-4BE9-924D-4D4339B3163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3370263"/>
            <a:ext cx="3244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16" descr="txp_fig">
            <a:extLst>
              <a:ext uri="{FF2B5EF4-FFF2-40B4-BE49-F238E27FC236}">
                <a16:creationId xmlns:a16="http://schemas.microsoft.com/office/drawing/2014/main" id="{40BB456C-3F19-4652-91D8-4F93A4C4960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6" y="5264151"/>
            <a:ext cx="2671763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8" name="Oval 20">
            <a:extLst>
              <a:ext uri="{FF2B5EF4-FFF2-40B4-BE49-F238E27FC236}">
                <a16:creationId xmlns:a16="http://schemas.microsoft.com/office/drawing/2014/main" id="{ADD8C334-1E43-4DE7-88B0-90FB3CC9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9" y="3357564"/>
            <a:ext cx="236537" cy="206375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9" name="Oval 21">
            <a:extLst>
              <a:ext uri="{FF2B5EF4-FFF2-40B4-BE49-F238E27FC236}">
                <a16:creationId xmlns:a16="http://schemas.microsoft.com/office/drawing/2014/main" id="{2231F653-B456-4125-ADD6-B2AC57E02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3368676"/>
            <a:ext cx="236538" cy="206375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0" name="Oval 22">
            <a:extLst>
              <a:ext uri="{FF2B5EF4-FFF2-40B4-BE49-F238E27FC236}">
                <a16:creationId xmlns:a16="http://schemas.microsoft.com/office/drawing/2014/main" id="{486FDEA2-6C7A-4F25-872B-7725235F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3362326"/>
            <a:ext cx="236538" cy="206375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1" name="Oval 23">
            <a:extLst>
              <a:ext uri="{FF2B5EF4-FFF2-40B4-BE49-F238E27FC236}">
                <a16:creationId xmlns:a16="http://schemas.microsoft.com/office/drawing/2014/main" id="{F7F72F71-31CA-4C85-831A-B3822F94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789" y="3357564"/>
            <a:ext cx="236537" cy="206375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2" name="Oval 24">
            <a:extLst>
              <a:ext uri="{FF2B5EF4-FFF2-40B4-BE49-F238E27FC236}">
                <a16:creationId xmlns:a16="http://schemas.microsoft.com/office/drawing/2014/main" id="{4E4D561F-EAF8-4F7B-BF0F-284551F2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50" y="3368676"/>
            <a:ext cx="236538" cy="206375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3" name="Line 26">
            <a:extLst>
              <a:ext uri="{FF2B5EF4-FFF2-40B4-BE49-F238E27FC236}">
                <a16:creationId xmlns:a16="http://schemas.microsoft.com/office/drawing/2014/main" id="{486DDA4A-29AF-4295-AD7A-5AB5BDE10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5226" y="3578226"/>
            <a:ext cx="866775" cy="1135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27">
            <a:extLst>
              <a:ext uri="{FF2B5EF4-FFF2-40B4-BE49-F238E27FC236}">
                <a16:creationId xmlns:a16="http://schemas.microsoft.com/office/drawing/2014/main" id="{017754CE-7C67-49F5-9EFF-B18DE64E2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426" y="3578225"/>
            <a:ext cx="677863" cy="1119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28">
            <a:extLst>
              <a:ext uri="{FF2B5EF4-FFF2-40B4-BE49-F238E27FC236}">
                <a16:creationId xmlns:a16="http://schemas.microsoft.com/office/drawing/2014/main" id="{DCB2D872-6D87-475F-9CDA-9C8E81A879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1114" y="3562351"/>
            <a:ext cx="53657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29">
            <a:extLst>
              <a:ext uri="{FF2B5EF4-FFF2-40B4-BE49-F238E27FC236}">
                <a16:creationId xmlns:a16="http://schemas.microsoft.com/office/drawing/2014/main" id="{11F69CA6-3813-4145-8002-CD933222D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6788" y="5470525"/>
            <a:ext cx="0" cy="66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17" name="Picture 30" descr="txp_fig">
            <a:extLst>
              <a:ext uri="{FF2B5EF4-FFF2-40B4-BE49-F238E27FC236}">
                <a16:creationId xmlns:a16="http://schemas.microsoft.com/office/drawing/2014/main" id="{1BF18517-0355-4B85-A2EE-6BDD070F510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3284538"/>
            <a:ext cx="40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8" name="Picture 34" descr="txp_fig">
            <a:extLst>
              <a:ext uri="{FF2B5EF4-FFF2-40B4-BE49-F238E27FC236}">
                <a16:creationId xmlns:a16="http://schemas.microsoft.com/office/drawing/2014/main" id="{7A43E93C-974D-47E3-A668-A7D18C02B55A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126163"/>
            <a:ext cx="406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9" name="Text Box 35">
            <a:extLst>
              <a:ext uri="{FF2B5EF4-FFF2-40B4-BE49-F238E27FC236}">
                <a16:creationId xmlns:a16="http://schemas.microsoft.com/office/drawing/2014/main" id="{1D3EFE87-0A78-4D89-9D36-C4BA248D6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26" y="6015038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25620" name="Line 36">
            <a:extLst>
              <a:ext uri="{FF2B5EF4-FFF2-40B4-BE49-F238E27FC236}">
                <a16:creationId xmlns:a16="http://schemas.microsoft.com/office/drawing/2014/main" id="{CD6C9166-886E-4D55-A1C4-9B5E0723D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4825" y="3768726"/>
            <a:ext cx="0" cy="1039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37">
            <a:extLst>
              <a:ext uri="{FF2B5EF4-FFF2-40B4-BE49-F238E27FC236}">
                <a16:creationId xmlns:a16="http://schemas.microsoft.com/office/drawing/2014/main" id="{E03622FB-AA84-4904-AAD2-9B38A22FE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6" y="5060950"/>
            <a:ext cx="146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22" name="Picture 39" descr="txp_fig">
            <a:extLst>
              <a:ext uri="{FF2B5EF4-FFF2-40B4-BE49-F238E27FC236}">
                <a16:creationId xmlns:a16="http://schemas.microsoft.com/office/drawing/2014/main" id="{672013DA-9F7D-4EB9-B244-C72164B09870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4783138"/>
            <a:ext cx="558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23" name="Line 40">
            <a:extLst>
              <a:ext uri="{FF2B5EF4-FFF2-40B4-BE49-F238E27FC236}">
                <a16:creationId xmlns:a16="http://schemas.microsoft.com/office/drawing/2014/main" id="{5D02EB6E-D864-466E-A680-61077835C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1239" y="2647950"/>
            <a:ext cx="7583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41">
            <a:extLst>
              <a:ext uri="{FF2B5EF4-FFF2-40B4-BE49-F238E27FC236}">
                <a16:creationId xmlns:a16="http://schemas.microsoft.com/office/drawing/2014/main" id="{810D5BA6-F547-41E1-88D1-62451CA84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0714" y="3168650"/>
            <a:ext cx="346075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42">
            <a:extLst>
              <a:ext uri="{FF2B5EF4-FFF2-40B4-BE49-F238E27FC236}">
                <a16:creationId xmlns:a16="http://schemas.microsoft.com/office/drawing/2014/main" id="{4CBFD7FC-DE52-42F8-A9CC-390A282A9C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86814" y="3162300"/>
            <a:ext cx="346075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Rectangle 44">
            <a:extLst>
              <a:ext uri="{FF2B5EF4-FFF2-40B4-BE49-F238E27FC236}">
                <a16:creationId xmlns:a16="http://schemas.microsoft.com/office/drawing/2014/main" id="{2F00BCDF-A25B-4BE5-9E38-584AB6F46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Embedded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EF9E0-955E-454B-8E67-2F5D0E3C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EAEED-2E81-48B6-B968-8B9DF7C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C701E26-0B20-4C90-9B61-DBEE6E6CC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1" y="0"/>
            <a:ext cx="8088313" cy="1143000"/>
          </a:xfrm>
        </p:spPr>
        <p:txBody>
          <a:bodyPr/>
          <a:lstStyle/>
          <a:p>
            <a:pPr eaLnBrk="1" hangingPunct="1"/>
            <a:r>
              <a:rPr lang="en-US" altLang="en-US"/>
              <a:t>Backward Elimination </a:t>
            </a:r>
            <a:r>
              <a:rPr lang="en-US" altLang="en-US" sz="2800"/>
              <a:t>(embedded)</a:t>
            </a: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15F892A7-F559-4435-90D0-C899F84A2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2133601"/>
          <a:ext cx="6602413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Bitmap Image" r:id="rId3" imgW="6601746" imgH="3457143" progId="Paint.Picture">
                  <p:embed/>
                </p:oleObj>
              </mc:Choice>
              <mc:Fallback>
                <p:oleObj name="Bitmap Image" r:id="rId3" imgW="6601746" imgH="3457143" progId="Paint.Picture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15F892A7-F559-4435-90D0-C899F84A2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33601"/>
                        <a:ext cx="6602413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Oval 4">
            <a:extLst>
              <a:ext uri="{FF2B5EF4-FFF2-40B4-BE49-F238E27FC236}">
                <a16:creationId xmlns:a16="http://schemas.microsoft.com/office/drawing/2014/main" id="{A17C82E4-4588-4DD4-AEA1-53B5F9FB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2238375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BF0F6E80-F6F3-47AB-AC25-9632BE87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2841625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931180DC-2715-4F00-AD0A-FB3F29C7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3733800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0B11CF80-45A9-4BB0-B22A-8A667281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635500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40F2A466-18AC-4867-88FE-F2E23AF7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5240338"/>
            <a:ext cx="533400" cy="228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5452CF7B-1415-4BD2-AC45-0342516E0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9425" y="4865688"/>
            <a:ext cx="1462088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3850E10B-2C07-4400-8F6B-E9A2196F61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5701" y="2443164"/>
            <a:ext cx="160337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D5995DE2-5926-4472-B704-AE1756B90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3613" y="4878388"/>
            <a:ext cx="487362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D4F1E4EE-0E67-4C49-82EE-D30DC6E895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4588" y="4856163"/>
            <a:ext cx="1543050" cy="417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6FF34E5D-0517-4622-B3EE-D5F62773C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3388" y="3062289"/>
            <a:ext cx="1008062" cy="650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3C771343-8FC7-4592-8EA6-D434A4F2E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3073401"/>
            <a:ext cx="2063750" cy="69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488099C2-AED3-46A0-B6CB-B2B46EF71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7663" y="3952876"/>
            <a:ext cx="1046162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9B11F94C-C19D-4D07-8412-D09720F898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9426" y="3976689"/>
            <a:ext cx="2138363" cy="642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8FE2A91F-047E-418C-B919-3DB0BDF32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3975101"/>
            <a:ext cx="1924050" cy="677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F21EFA33-D72C-4D4F-A553-92A894776F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2913" y="4868864"/>
            <a:ext cx="296862" cy="390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Text Box 20">
            <a:extLst>
              <a:ext uri="{FF2B5EF4-FFF2-40B4-BE49-F238E27FC236}">
                <a16:creationId xmlns:a16="http://schemas.microsoft.com/office/drawing/2014/main" id="{BD613A65-BABA-48D8-A78D-8AD50275E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915" y="2900363"/>
            <a:ext cx="5539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6644" name="AutoShape 21">
            <a:extLst>
              <a:ext uri="{FF2B5EF4-FFF2-40B4-BE49-F238E27FC236}">
                <a16:creationId xmlns:a16="http://schemas.microsoft.com/office/drawing/2014/main" id="{83C2336E-2D4D-49A9-AFE9-290D5BD15BB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85620" y="5461795"/>
            <a:ext cx="773113" cy="1165225"/>
          </a:xfrm>
          <a:prstGeom prst="homePlat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Start</a:t>
            </a:r>
          </a:p>
        </p:txBody>
      </p:sp>
      <p:grpSp>
        <p:nvGrpSpPr>
          <p:cNvPr id="396337" name="Group 49">
            <a:extLst>
              <a:ext uri="{FF2B5EF4-FFF2-40B4-BE49-F238E27FC236}">
                <a16:creationId xmlns:a16="http://schemas.microsoft.com/office/drawing/2014/main" id="{3F6FD4B5-5538-4843-9706-F8057F70D016}"/>
              </a:ext>
            </a:extLst>
          </p:cNvPr>
          <p:cNvGrpSpPr>
            <a:grpSpLocks/>
          </p:cNvGrpSpPr>
          <p:nvPr/>
        </p:nvGrpSpPr>
        <p:grpSpPr bwMode="auto">
          <a:xfrm>
            <a:off x="2813051" y="2127251"/>
            <a:ext cx="6602413" cy="3457575"/>
            <a:chOff x="783" y="1340"/>
            <a:chExt cx="4159" cy="2178"/>
          </a:xfrm>
        </p:grpSpPr>
        <p:graphicFrame>
          <p:nvGraphicFramePr>
            <p:cNvPr id="26647" name="Object 39">
              <a:extLst>
                <a:ext uri="{FF2B5EF4-FFF2-40B4-BE49-F238E27FC236}">
                  <a16:creationId xmlns:a16="http://schemas.microsoft.com/office/drawing/2014/main" id="{E11F66A9-A424-4FC6-BE7F-B36F46D2DF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3" y="1340"/>
            <a:ext cx="4159" cy="2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Bitmap Image" r:id="rId5" imgW="6601746" imgH="3457143" progId="Paint.Picture">
                    <p:embed/>
                  </p:oleObj>
                </mc:Choice>
                <mc:Fallback>
                  <p:oleObj name="Bitmap Image" r:id="rId5" imgW="6601746" imgH="3457143" progId="Paint.Picture">
                    <p:embed/>
                    <p:pic>
                      <p:nvPicPr>
                        <p:cNvPr id="26647" name="Object 39">
                          <a:extLst>
                            <a:ext uri="{FF2B5EF4-FFF2-40B4-BE49-F238E27FC236}">
                              <a16:creationId xmlns:a16="http://schemas.microsoft.com/office/drawing/2014/main" id="{E11F66A9-A424-4FC6-BE7F-B36F46D2DF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1340"/>
                          <a:ext cx="4159" cy="2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" name="Oval 40">
              <a:extLst>
                <a:ext uri="{FF2B5EF4-FFF2-40B4-BE49-F238E27FC236}">
                  <a16:creationId xmlns:a16="http://schemas.microsoft.com/office/drawing/2014/main" id="{66FD9EEF-B0A5-45A1-AB8F-C8E3F40E9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406"/>
              <a:ext cx="336" cy="14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49" name="Oval 41">
              <a:extLst>
                <a:ext uri="{FF2B5EF4-FFF2-40B4-BE49-F238E27FC236}">
                  <a16:creationId xmlns:a16="http://schemas.microsoft.com/office/drawing/2014/main" id="{F76A0A34-892B-4340-945E-C4A28789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1786"/>
              <a:ext cx="336" cy="14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50" name="Oval 42">
              <a:extLst>
                <a:ext uri="{FF2B5EF4-FFF2-40B4-BE49-F238E27FC236}">
                  <a16:creationId xmlns:a16="http://schemas.microsoft.com/office/drawing/2014/main" id="{24CFA252-450C-4A62-AE49-EEC6EA7E7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348"/>
              <a:ext cx="336" cy="14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51" name="Oval 43">
              <a:extLst>
                <a:ext uri="{FF2B5EF4-FFF2-40B4-BE49-F238E27FC236}">
                  <a16:creationId xmlns:a16="http://schemas.microsoft.com/office/drawing/2014/main" id="{77BDC9A7-7728-4CF3-883D-FFE6EE770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916"/>
              <a:ext cx="336" cy="14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52" name="Oval 44">
              <a:extLst>
                <a:ext uri="{FF2B5EF4-FFF2-40B4-BE49-F238E27FC236}">
                  <a16:creationId xmlns:a16="http://schemas.microsoft.com/office/drawing/2014/main" id="{379B1017-A77F-4D89-B057-27A5562C7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297"/>
              <a:ext cx="336" cy="14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53" name="Line 45">
              <a:extLst>
                <a:ext uri="{FF2B5EF4-FFF2-40B4-BE49-F238E27FC236}">
                  <a16:creationId xmlns:a16="http://schemas.microsoft.com/office/drawing/2014/main" id="{9EA2B1B5-B1D6-4FFA-B590-875DFEAC2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5" y="1535"/>
              <a:ext cx="1010" cy="2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46">
              <a:extLst>
                <a:ext uri="{FF2B5EF4-FFF2-40B4-BE49-F238E27FC236}">
                  <a16:creationId xmlns:a16="http://schemas.microsoft.com/office/drawing/2014/main" id="{8FC988F6-165E-4CD2-AB60-A8FFFA47C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0" y="1925"/>
              <a:ext cx="635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47">
              <a:extLst>
                <a:ext uri="{FF2B5EF4-FFF2-40B4-BE49-F238E27FC236}">
                  <a16:creationId xmlns:a16="http://schemas.microsoft.com/office/drawing/2014/main" id="{778B6006-2515-4B81-99C1-AF5636C23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486"/>
              <a:ext cx="659" cy="4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48">
              <a:extLst>
                <a:ext uri="{FF2B5EF4-FFF2-40B4-BE49-F238E27FC236}">
                  <a16:creationId xmlns:a16="http://schemas.microsoft.com/office/drawing/2014/main" id="{B5128C5A-5EBB-49EB-84EB-0E72467DC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86" y="3063"/>
              <a:ext cx="187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6" name="Text Box 19">
            <a:extLst>
              <a:ext uri="{FF2B5EF4-FFF2-40B4-BE49-F238E27FC236}">
                <a16:creationId xmlns:a16="http://schemas.microsoft.com/office/drawing/2014/main" id="{478BD158-C8E9-488A-9FD7-7C91F36D1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347914"/>
            <a:ext cx="723900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1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n-2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n-1</a:t>
            </a:r>
          </a:p>
          <a:p>
            <a:pPr eaLnBrk="1" hangingPunct="1">
              <a:spcBef>
                <a:spcPct val="120000"/>
              </a:spcBef>
              <a:buFontTx/>
              <a:buNone/>
            </a:pPr>
            <a:r>
              <a:rPr lang="en-US" altLang="en-US" sz="2400"/>
              <a:t>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00C5A-44B2-4F72-9224-A8E6F594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8FB09-3A06-4411-ACA2-550A908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20965952-C277-4F49-9A03-5D4F32DDF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739773"/>
            <a:ext cx="9144000" cy="23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AECCE720-87D5-4623-B14B-7E557116CD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87755" y="184151"/>
            <a:ext cx="9265920" cy="47021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dirty="0"/>
              <a:t>Dimensionality reduction in </a:t>
            </a:r>
            <a:r>
              <a:rPr lang="en-US" altLang="en-US" dirty="0">
                <a:solidFill>
                  <a:srgbClr val="FF0000"/>
                </a:solidFill>
              </a:rPr>
              <a:t>Supervised </a:t>
            </a:r>
            <a:r>
              <a:rPr lang="en-US" altLang="en-US" dirty="0"/>
              <a:t>learning: feature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E50921-C561-49CF-9317-9E6EBE9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9C549-74B7-4193-9E47-7B9EF974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B68B38F-32C0-4357-91E0-0804262DC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1175" y="421481"/>
            <a:ext cx="84455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Backward Elimination: RFE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Recursive Feature Elimination</a:t>
            </a:r>
          </a:p>
        </p:txBody>
      </p:sp>
      <p:sp>
        <p:nvSpPr>
          <p:cNvPr id="436231" name="Rectangle 7">
            <a:extLst>
              <a:ext uri="{FF2B5EF4-FFF2-40B4-BE49-F238E27FC236}">
                <a16:creationId xmlns:a16="http://schemas.microsoft.com/office/drawing/2014/main" id="{EBB5A16B-8795-4C33-A480-EE45C705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4" y="1490663"/>
            <a:ext cx="820578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Start with all the features.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Train a learning machine f on the current subset of features by minimizing a risk functional J[f].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 each (remaining) feature X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, estimate, without retraining f, the change in J[f] resulting from the removal of X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Remove the feature </a:t>
            </a:r>
            <a:r>
              <a:rPr lang="en-US" altLang="en-US" sz="2800" dirty="0" err="1"/>
              <a:t>X</a:t>
            </a:r>
            <a:r>
              <a:rPr lang="en-US" altLang="en-US" sz="2800" i="1" baseline="-25000" dirty="0" err="1">
                <a:latin typeface="CMMI12" pitchFamily="34" charset="0"/>
              </a:rPr>
              <a:t>ν</a:t>
            </a:r>
            <a:r>
              <a:rPr lang="en-US" altLang="en-US" sz="2800" baseline="-25000" dirty="0">
                <a:latin typeface="cmr12" pitchFamily="34" charset="0"/>
              </a:rPr>
              <a:t>(k)</a:t>
            </a:r>
            <a:r>
              <a:rPr lang="en-US" altLang="en-US" sz="2800" dirty="0"/>
              <a:t> that results in improving or least degrading J.</a:t>
            </a:r>
          </a:p>
        </p:txBody>
      </p:sp>
      <p:sp>
        <p:nvSpPr>
          <p:cNvPr id="436232" name="AutoShape 8">
            <a:extLst>
              <a:ext uri="{FF2B5EF4-FFF2-40B4-BE49-F238E27FC236}">
                <a16:creationId xmlns:a16="http://schemas.microsoft.com/office/drawing/2014/main" id="{F09B8618-B7B7-401A-8B49-E076EEC065B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868488" y="2660651"/>
            <a:ext cx="538162" cy="2411413"/>
          </a:xfrm>
          <a:prstGeom prst="curvedLeftArrow">
            <a:avLst>
              <a:gd name="adj1" fmla="val 89617"/>
              <a:gd name="adj2" fmla="val 179233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36233" name="Group 9">
            <a:extLst>
              <a:ext uri="{FF2B5EF4-FFF2-40B4-BE49-F238E27FC236}">
                <a16:creationId xmlns:a16="http://schemas.microsoft.com/office/drawing/2014/main" id="{C455F165-D131-445D-850A-EE6E750E99FF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5527675"/>
            <a:ext cx="9207500" cy="850900"/>
            <a:chOff x="0" y="3595"/>
            <a:chExt cx="5800" cy="536"/>
          </a:xfrm>
        </p:grpSpPr>
        <p:sp>
          <p:nvSpPr>
            <p:cNvPr id="27655" name="Rectangle 10">
              <a:extLst>
                <a:ext uri="{FF2B5EF4-FFF2-40B4-BE49-F238E27FC236}">
                  <a16:creationId xmlns:a16="http://schemas.microsoft.com/office/drawing/2014/main" id="{1A49B091-569F-4181-88A9-39E64487C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3595"/>
              <a:ext cx="5204" cy="53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6" name="Text Box 11">
              <a:extLst>
                <a:ext uri="{FF2B5EF4-FFF2-40B4-BE49-F238E27FC236}">
                  <a16:creationId xmlns:a16="http://schemas.microsoft.com/office/drawing/2014/main" id="{1AF16C3E-FE1B-4663-A367-4DA3F5AC9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704"/>
              <a:ext cx="5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Embedded method for SVM, kernel methods, neural nets.</a:t>
              </a:r>
            </a:p>
          </p:txBody>
        </p:sp>
      </p:grpSp>
      <p:sp>
        <p:nvSpPr>
          <p:cNvPr id="27654" name="Text Box 13">
            <a:extLst>
              <a:ext uri="{FF2B5EF4-FFF2-40B4-BE49-F238E27FC236}">
                <a16:creationId xmlns:a16="http://schemas.microsoft.com/office/drawing/2014/main" id="{CF7EC7F4-BBD1-4194-A63F-EEAE0CA54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7" y="1568450"/>
            <a:ext cx="74263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</a:rPr>
              <a:t>RFE-SVM, Guyon, Weston, et al, 2002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F957-ED23-454E-B97E-9A5005B2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7E090-B47B-4273-9073-9C3F0616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81E3D-A03B-463E-BA66-F7F69FE59E10}"/>
              </a:ext>
            </a:extLst>
          </p:cNvPr>
          <p:cNvSpPr txBox="1"/>
          <p:nvPr/>
        </p:nvSpPr>
        <p:spPr>
          <a:xfrm>
            <a:off x="7812350" y="1490663"/>
            <a:ext cx="30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RFE WILL DO AUTOMATICALLY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 build="p" autoUpdateAnimBg="0"/>
      <p:bldP spid="4362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CA01B66-571D-4B3B-B508-626415FC6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/>
              <a:t>RFE works on feature ranking system</a:t>
            </a:r>
            <a:endParaRPr lang="en-US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AD9F260-C0C0-4415-AF33-B5435EE5B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6600" y="1066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1- The model is </a:t>
            </a:r>
            <a:r>
              <a:rPr lang="en-US" altLang="en-US">
                <a:solidFill>
                  <a:srgbClr val="FF0000"/>
                </a:solidFill>
              </a:rPr>
              <a:t>fit</a:t>
            </a:r>
            <a:r>
              <a:rPr lang="en-US" altLang="en-US"/>
              <a:t> on linear regression based </a:t>
            </a:r>
            <a:r>
              <a:rPr lang="en-US" altLang="en-US">
                <a:solidFill>
                  <a:srgbClr val="FF0000"/>
                </a:solidFill>
              </a:rPr>
              <a:t>on all variables</a:t>
            </a:r>
            <a:r>
              <a:rPr lang="en-US" altLang="en-US"/>
              <a:t>. </a:t>
            </a:r>
          </a:p>
          <a:p>
            <a:pPr marL="0" indent="0">
              <a:buNone/>
            </a:pPr>
            <a:r>
              <a:rPr lang="en-US" altLang="en-US"/>
              <a:t>2-Then it </a:t>
            </a:r>
            <a:r>
              <a:rPr lang="en-US" altLang="en-US">
                <a:solidFill>
                  <a:srgbClr val="FF0000"/>
                </a:solidFill>
              </a:rPr>
              <a:t>calculates variable coefficients </a:t>
            </a:r>
            <a:r>
              <a:rPr lang="en-US" altLang="en-US"/>
              <a:t>and their importance. </a:t>
            </a:r>
          </a:p>
          <a:p>
            <a:pPr marL="0" indent="0">
              <a:buNone/>
            </a:pPr>
            <a:r>
              <a:rPr lang="en-US" altLang="en-US"/>
              <a:t>3-Then It </a:t>
            </a:r>
            <a:r>
              <a:rPr lang="en-US" altLang="en-US">
                <a:solidFill>
                  <a:srgbClr val="FF0000"/>
                </a:solidFill>
              </a:rPr>
              <a:t>ranks the variable </a:t>
            </a:r>
            <a:r>
              <a:rPr lang="en-US" altLang="en-US"/>
              <a:t>on the basis on linear regression fit and </a:t>
            </a:r>
          </a:p>
          <a:p>
            <a:pPr marL="0" indent="0">
              <a:buNone/>
            </a:pPr>
            <a:r>
              <a:rPr lang="en-US" altLang="en-US"/>
              <a:t>4-Then </a:t>
            </a:r>
            <a:r>
              <a:rPr lang="en-US" altLang="en-US">
                <a:solidFill>
                  <a:srgbClr val="FF0000"/>
                </a:solidFill>
              </a:rPr>
              <a:t>remove low ranking </a:t>
            </a:r>
            <a:r>
              <a:rPr lang="en-US" altLang="en-US"/>
              <a:t>variable in each iteration.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2AB318-62F6-420C-82AD-41CC3B0E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98EB-09E9-4467-A4A1-179959A8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C315D-55A8-46BA-A2B5-5B9FC4AA053A}"/>
              </a:ext>
            </a:extLst>
          </p:cNvPr>
          <p:cNvSpPr txBox="1"/>
          <p:nvPr/>
        </p:nvSpPr>
        <p:spPr>
          <a:xfrm>
            <a:off x="3897297" y="5424256"/>
            <a:ext cx="13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MANUALLY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A54EC-D0AE-4531-9307-A01BE37EF6AA}"/>
              </a:ext>
            </a:extLst>
          </p:cNvPr>
          <p:cNvSpPr txBox="1"/>
          <p:nvPr/>
        </p:nvSpPr>
        <p:spPr>
          <a:xfrm>
            <a:off x="6383045" y="4829452"/>
            <a:ext cx="29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DO DATA ANALYSIS?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89A418F-0A2E-4C34-B19E-3E370BD27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8080" y="213043"/>
            <a:ext cx="918464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en-US" dirty="0" err="1"/>
              <a:t>scikit</a:t>
            </a:r>
            <a:r>
              <a:rPr lang="en-US" altLang="en-US" dirty="0"/>
              <a:t> package can do this automatically by defining the number of features needed to reduce to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5D51A851-08EE-44C5-989F-75543DEC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57" y="2032000"/>
            <a:ext cx="8097190" cy="285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FAF0B-0149-43A9-8F73-3C221475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B0800-8D0D-4E2E-982D-2847CC78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E425-AB2C-4A21-9613-F24A140940E6}"/>
              </a:ext>
            </a:extLst>
          </p:cNvPr>
          <p:cNvSpPr txBox="1"/>
          <p:nvPr/>
        </p:nvSpPr>
        <p:spPr>
          <a:xfrm>
            <a:off x="5885895" y="5468645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RFE? PART OF FEATURE SELECTION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CAA1A6-A3A4-414D-A990-0634CEF22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7192"/>
              </p:ext>
            </p:extLst>
          </p:nvPr>
        </p:nvGraphicFramePr>
        <p:xfrm>
          <a:off x="975360" y="100014"/>
          <a:ext cx="9692640" cy="644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rgbClr val="990000"/>
                          </a:solidFill>
                          <a:latin typeface="+mn-lt"/>
                          <a:ea typeface="+mn-ea"/>
                          <a:cs typeface="+mn-cs"/>
                        </a:rPr>
                        <a:t>Filter Methods</a:t>
                      </a:r>
                    </a:p>
                    <a:p>
                      <a:endParaRPr lang="en-US" sz="2400" dirty="0"/>
                    </a:p>
                  </a:txBody>
                  <a:tcPr marT="45724" marB="45724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rgbClr val="990000"/>
                          </a:solidFill>
                          <a:latin typeface="+mn-lt"/>
                          <a:ea typeface="+mn-ea"/>
                          <a:cs typeface="+mn-cs"/>
                        </a:rPr>
                        <a:t>Wrapper Methods</a:t>
                      </a:r>
                    </a:p>
                  </a:txBody>
                  <a:tcPr marT="45724" marB="45724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Usually fast</a:t>
                      </a:r>
                    </a:p>
                    <a:p>
                      <a:endParaRPr lang="en-US" sz="1800" dirty="0"/>
                    </a:p>
                  </a:txBody>
                  <a:tcPr marT="45724" marB="45724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Learner is considered a black-box</a:t>
                      </a:r>
                    </a:p>
                    <a:p>
                      <a:endParaRPr lang="en-US" sz="1800" dirty="0"/>
                    </a:p>
                  </a:txBody>
                  <a:tcPr marT="45724" marB="45724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generic selection of features, not tuned by given learner (universal)</a:t>
                      </a:r>
                    </a:p>
                    <a:p>
                      <a:endParaRPr lang="en-US" sz="1800" dirty="0"/>
                    </a:p>
                  </a:txBody>
                  <a:tcPr marT="45724" marB="45724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 of the black-box is used to score subsets of variables according to the predictive power of the learner when using the subsets.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4" marB="45724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5683">
                <a:tc>
                  <a:txBody>
                    <a:bodyPr/>
                    <a:lstStyle/>
                    <a:p>
                      <a:pPr marL="0" indent="0" algn="l" eaLnBrk="1" hangingPunct="1">
                        <a:spcBef>
                          <a:spcPts val="800"/>
                        </a:spcBef>
                        <a:buFont typeface="Arial" charset="0"/>
                        <a:buNone/>
                        <a:tabLst>
                          <a:tab pos="819150" algn="l"/>
                          <a:tab pos="1268413" algn="l"/>
                          <a:tab pos="1717675" algn="l"/>
                          <a:tab pos="2166938" algn="l"/>
                          <a:tab pos="2616200" algn="l"/>
                          <a:tab pos="3065463" algn="l"/>
                          <a:tab pos="3514725" algn="l"/>
                          <a:tab pos="3963988" algn="l"/>
                          <a:tab pos="4413250" algn="l"/>
                          <a:tab pos="4862513" algn="l"/>
                          <a:tab pos="5311775" algn="l"/>
                          <a:tab pos="5761038" algn="l"/>
                          <a:tab pos="6210300" algn="l"/>
                          <a:tab pos="6659563" algn="l"/>
                          <a:tab pos="7108825" algn="l"/>
                          <a:tab pos="7558088" algn="l"/>
                          <a:tab pos="8007350" algn="l"/>
                          <a:tab pos="8456613" algn="l"/>
                          <a:tab pos="8905875" algn="l"/>
                          <a:tab pos="9355138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also often criticised (feature set not optimized for used classifier)</a:t>
                      </a:r>
                    </a:p>
                    <a:p>
                      <a:pPr marL="712788" indent="-712788" algn="l" eaLnBrk="1" hangingPunct="1">
                        <a:spcBef>
                          <a:spcPts val="800"/>
                        </a:spcBef>
                        <a:buFont typeface="Arial" charset="0"/>
                        <a:buNone/>
                        <a:tabLst>
                          <a:tab pos="819150" algn="l"/>
                          <a:tab pos="1268413" algn="l"/>
                          <a:tab pos="1717675" algn="l"/>
                          <a:tab pos="2166938" algn="l"/>
                          <a:tab pos="2616200" algn="l"/>
                          <a:tab pos="3065463" algn="l"/>
                          <a:tab pos="3514725" algn="l"/>
                          <a:tab pos="3963988" algn="l"/>
                          <a:tab pos="4413250" algn="l"/>
                          <a:tab pos="4862513" algn="l"/>
                          <a:tab pos="5311775" algn="l"/>
                          <a:tab pos="5761038" algn="l"/>
                          <a:tab pos="6210300" algn="l"/>
                          <a:tab pos="6659563" algn="l"/>
                          <a:tab pos="7108825" algn="l"/>
                          <a:tab pos="7558088" algn="l"/>
                          <a:tab pos="8007350" algn="l"/>
                          <a:tab pos="8456613" algn="l"/>
                          <a:tab pos="8905875" algn="l"/>
                          <a:tab pos="9355138" algn="l"/>
                        </a:tabLst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4" marB="45724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vary for different learners</a:t>
                      </a:r>
                    </a:p>
                    <a:p>
                      <a:endParaRPr lang="en-US" sz="1800" dirty="0"/>
                    </a:p>
                  </a:txBody>
                  <a:tcPr marT="45724" marB="45724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indent="0" eaLnBrk="1" hangingPunct="1">
                        <a:spcBef>
                          <a:spcPts val="800"/>
                        </a:spcBef>
                        <a:buFont typeface="Arial" charset="0"/>
                        <a:buNone/>
                        <a:tabLst>
                          <a:tab pos="819150" algn="l"/>
                          <a:tab pos="1268413" algn="l"/>
                          <a:tab pos="1717675" algn="l"/>
                          <a:tab pos="2166938" algn="l"/>
                          <a:tab pos="2616200" algn="l"/>
                          <a:tab pos="3065463" algn="l"/>
                          <a:tab pos="3514725" algn="l"/>
                          <a:tab pos="3963988" algn="l"/>
                          <a:tab pos="4413250" algn="l"/>
                          <a:tab pos="4862513" algn="l"/>
                          <a:tab pos="5311775" algn="l"/>
                          <a:tab pos="5761038" algn="l"/>
                          <a:tab pos="6210300" algn="l"/>
                          <a:tab pos="6659563" algn="l"/>
                          <a:tab pos="7108825" algn="l"/>
                          <a:tab pos="7558088" algn="l"/>
                          <a:tab pos="8007350" algn="l"/>
                          <a:tab pos="8456613" algn="l"/>
                          <a:tab pos="8905875" algn="l"/>
                          <a:tab pos="9355138" algn="l"/>
                        </a:tabLst>
                        <a:defRPr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Sometimes used as a </a:t>
                      </a:r>
                      <a:r>
                        <a:rPr lang="en-GB" sz="1800" dirty="0" err="1">
                          <a:solidFill>
                            <a:schemeClr val="dk1"/>
                          </a:solidFill>
                        </a:rPr>
                        <a:t>preprocessing</a:t>
                      </a:r>
                      <a:r>
                        <a:rPr lang="en-GB" sz="1800" dirty="0">
                          <a:solidFill>
                            <a:schemeClr val="dk1"/>
                          </a:solidFill>
                        </a:rPr>
                        <a:t> step for other methods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4" marB="45724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85000"/>
                        </a:lnSpc>
                        <a:spcBef>
                          <a:spcPts val="800"/>
                        </a:spcBef>
                        <a:buFont typeface="Arial" charset="0"/>
                        <a:buNone/>
                        <a:tabLst>
                          <a:tab pos="819150" algn="l"/>
                          <a:tab pos="1268413" algn="l"/>
                          <a:tab pos="1717675" algn="l"/>
                          <a:tab pos="2166938" algn="l"/>
                          <a:tab pos="2616200" algn="l"/>
                          <a:tab pos="3065463" algn="l"/>
                          <a:tab pos="3514725" algn="l"/>
                          <a:tab pos="3963988" algn="l"/>
                          <a:tab pos="4413250" algn="l"/>
                          <a:tab pos="4862513" algn="l"/>
                          <a:tab pos="5311775" algn="l"/>
                          <a:tab pos="5761038" algn="l"/>
                          <a:tab pos="6210300" algn="l"/>
                          <a:tab pos="6659563" algn="l"/>
                          <a:tab pos="7108825" algn="l"/>
                          <a:tab pos="7558088" algn="l"/>
                          <a:tab pos="8007350" algn="l"/>
                          <a:tab pos="8456613" algn="l"/>
                          <a:tab pos="8905875" algn="l"/>
                          <a:tab pos="9355138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needs to define:</a:t>
                      </a:r>
                    </a:p>
                    <a:p>
                      <a:pPr marL="712788" lvl="1" indent="-712788" algn="l" defTabSz="914400" rtl="0" eaLnBrk="1" latinLnBrk="0" hangingPunct="1">
                        <a:lnSpc>
                          <a:spcPct val="85000"/>
                        </a:lnSpc>
                        <a:spcBef>
                          <a:spcPts val="800"/>
                        </a:spcBef>
                        <a:buFont typeface="Arial" charset="0"/>
                        <a:buChar char="•"/>
                        <a:tabLst>
                          <a:tab pos="819150" algn="l"/>
                          <a:tab pos="1268413" algn="l"/>
                          <a:tab pos="1717675" algn="l"/>
                          <a:tab pos="2166938" algn="l"/>
                          <a:tab pos="2616200" algn="l"/>
                          <a:tab pos="3065463" algn="l"/>
                          <a:tab pos="3514725" algn="l"/>
                          <a:tab pos="3963988" algn="l"/>
                          <a:tab pos="4413250" algn="l"/>
                          <a:tab pos="4862513" algn="l"/>
                          <a:tab pos="5311775" algn="l"/>
                          <a:tab pos="5761038" algn="l"/>
                          <a:tab pos="6210300" algn="l"/>
                          <a:tab pos="6659563" algn="l"/>
                          <a:tab pos="7108825" algn="l"/>
                          <a:tab pos="7558088" algn="l"/>
                          <a:tab pos="8007350" algn="l"/>
                          <a:tab pos="8456613" algn="l"/>
                          <a:tab pos="8905875" algn="l"/>
                          <a:tab pos="9355138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search the space of all possible variable subsets ?</a:t>
                      </a:r>
                    </a:p>
                    <a:p>
                      <a:pPr marL="712788" lvl="1" indent="-712788" algn="l" defTabSz="914400" rtl="0" eaLnBrk="1" latinLnBrk="0" hangingPunct="1">
                        <a:lnSpc>
                          <a:spcPct val="85000"/>
                        </a:lnSpc>
                        <a:spcBef>
                          <a:spcPts val="800"/>
                        </a:spcBef>
                        <a:buFont typeface="Arial" charset="0"/>
                        <a:buChar char="•"/>
                        <a:tabLst>
                          <a:tab pos="819150" algn="l"/>
                          <a:tab pos="1268413" algn="l"/>
                          <a:tab pos="1717675" algn="l"/>
                          <a:tab pos="2166938" algn="l"/>
                          <a:tab pos="2616200" algn="l"/>
                          <a:tab pos="3065463" algn="l"/>
                          <a:tab pos="3514725" algn="l"/>
                          <a:tab pos="3963988" algn="l"/>
                          <a:tab pos="4413250" algn="l"/>
                          <a:tab pos="4862513" algn="l"/>
                          <a:tab pos="5311775" algn="l"/>
                          <a:tab pos="5761038" algn="l"/>
                          <a:tab pos="6210300" algn="l"/>
                          <a:tab pos="6659563" algn="l"/>
                          <a:tab pos="7108825" algn="l"/>
                          <a:tab pos="7558088" algn="l"/>
                          <a:tab pos="8007350" algn="l"/>
                          <a:tab pos="8456613" algn="l"/>
                          <a:tab pos="8905875" algn="l"/>
                          <a:tab pos="9355138" algn="l"/>
                        </a:tabLst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assess the prediction performance of a learner ?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24" marB="45724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C3102-9D2A-436A-97E9-A12EF60A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A32AE-72CC-425E-B24C-06052BD9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98EF1-5F03-4C03-8767-8CB06B45BBC8}"/>
              </a:ext>
            </a:extLst>
          </p:cNvPr>
          <p:cNvSpPr txBox="1"/>
          <p:nvPr/>
        </p:nvSpPr>
        <p:spPr>
          <a:xfrm>
            <a:off x="1478559" y="550416"/>
            <a:ext cx="416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TO USE? BEFORE FILT THE METHOD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9C4A30BE-8465-49C2-BEF3-E44C5BC3C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984625"/>
            <a:ext cx="7110412" cy="9144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097530D7-3179-4A8F-895C-6C2787C2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1" y="2365375"/>
            <a:ext cx="7110413" cy="566738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2ED4FB5-B0D2-40E5-B71F-D29BF2E17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481012"/>
            <a:ext cx="1109472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Add/Remove feature</a:t>
            </a:r>
            <a:br>
              <a:rPr lang="en-US" altLang="en-US" dirty="0"/>
            </a:br>
            <a:r>
              <a:rPr lang="en-US" altLang="en-US" dirty="0"/>
              <a:t>summary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5B737FE1-A76E-428F-BEEE-4CE1DE07D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903788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sz="2000"/>
              <a:t>Many algorithms can be turned into embedded methods for feature selections by using the following approach: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00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Choose an objective function that measure how well the model returned by the algorithm performs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“Differentiate” (or sensitivity analysis) this objective function according to the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</a:t>
            </a:r>
            <a:r>
              <a:rPr lang="en-US" altLang="en-US" sz="2000"/>
              <a:t> parameter (i.e. how does the value of this function change when one feature is removed and the algorithm is rerun)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Select the features whose removal (resp. addition) induces the desired change in the objective function (i.e. minimize error estimate, maximize alignment with target, etc.)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00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000"/>
              <a:t>What makes this method an ‘embedded method’ is the use of the structure of the learning algorithm to compute the gradient and to search/weight relevant features.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BB712A-6ABE-41EB-9915-2EEFCF49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85A1C-BA49-4CA9-AA6D-B178E2D7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EE66-9BBB-476F-879D-29818A3D9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480" y="868363"/>
            <a:ext cx="91440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Model selection: choosing estimators and their parameters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68920-ED6C-470F-A1F3-47889C1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5BD5-1894-4E6D-A48F-A09C06DA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4DF03297-1A9C-484A-BC0E-0E6E28D1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9229"/>
            <a:ext cx="1037336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datasets,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digits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datasets.load_digits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X_digits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digits.data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y_digits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digits.target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svc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svm.SVC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(C=1, kernel='linear')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svc.fit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X_digits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[:-100],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y_digits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[:-100]).score(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X_digits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[-100:],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y_digits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[-100:])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F0F0E94-3FF1-482B-93BE-CE274F51B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440" y="2290445"/>
            <a:ext cx="80365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X_folds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np.array_split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X_digits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y_folds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np.array_split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y_digits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scores = list()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range(3):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We use 'list' to copy, in order to 'pop' later on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X_folds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X_train.pop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y_folds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y_train.pop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scores.append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svc.fit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print(scores)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61D212-04E8-4235-92FE-5709B60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8FD01-3919-4907-A3AA-95266F4B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ADC95B92-FC9E-4A70-96AD-4FC7B0DE5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216853"/>
            <a:ext cx="941832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rgbClr val="007020"/>
                </a:solidFill>
                <a:latin typeface="Monaco"/>
              </a:rPr>
              <a:t>from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</a:t>
            </a:r>
            <a:r>
              <a:rPr lang="en-US" altLang="en-US" sz="1800" b="1" dirty="0" err="1">
                <a:solidFill>
                  <a:srgbClr val="0E84B5"/>
                </a:solidFill>
                <a:latin typeface="Monaco"/>
              </a:rPr>
              <a:t>sklearn.model_selection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</a:t>
            </a:r>
            <a:r>
              <a:rPr lang="en-US" altLang="en-US" sz="1800" b="1" dirty="0">
                <a:solidFill>
                  <a:srgbClr val="007020"/>
                </a:solidFill>
                <a:latin typeface="Monaco"/>
              </a:rPr>
              <a:t>import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KFold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cross_val_score</a:t>
            </a:r>
            <a:endParaRPr lang="en-US" altLang="en-US" sz="1800" dirty="0">
              <a:solidFill>
                <a:srgbClr val="222222"/>
              </a:solidFill>
              <a:latin typeface="Monaco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X </a:t>
            </a:r>
            <a:r>
              <a:rPr lang="en-US" altLang="en-US" sz="1800" dirty="0">
                <a:solidFill>
                  <a:srgbClr val="666666"/>
                </a:solidFill>
                <a:latin typeface="Monaco"/>
              </a:rPr>
              <a:t>=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[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"a"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"a"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"a"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"b"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"b"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"c"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"c"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"c"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"c"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"c"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]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k_fold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Monaco"/>
              </a:rPr>
              <a:t>=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KFold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n_splits</a:t>
            </a:r>
            <a:r>
              <a:rPr lang="en-US" altLang="en-US" sz="1800" dirty="0">
                <a:solidFill>
                  <a:srgbClr val="666666"/>
                </a:solidFill>
                <a:latin typeface="Monaco"/>
              </a:rPr>
              <a:t>=</a:t>
            </a:r>
            <a:r>
              <a:rPr lang="en-US" altLang="en-US" sz="1800" dirty="0">
                <a:solidFill>
                  <a:srgbClr val="208050"/>
                </a:solidFill>
                <a:latin typeface="Monaco"/>
              </a:rPr>
              <a:t>5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</a:t>
            </a:r>
            <a:r>
              <a:rPr lang="en-US" altLang="en-US" sz="1800" b="1" dirty="0">
                <a:solidFill>
                  <a:srgbClr val="007020"/>
                </a:solidFill>
                <a:latin typeface="Monaco"/>
              </a:rPr>
              <a:t>for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train_indices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test_indices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</a:t>
            </a:r>
            <a:r>
              <a:rPr lang="en-US" altLang="en-US" sz="1800" b="1" dirty="0">
                <a:solidFill>
                  <a:srgbClr val="007020"/>
                </a:solidFill>
                <a:latin typeface="Monaco"/>
              </a:rPr>
              <a:t>in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k_fold</a:t>
            </a:r>
            <a:r>
              <a:rPr lang="en-US" altLang="en-US" sz="1800" dirty="0" err="1">
                <a:solidFill>
                  <a:srgbClr val="666666"/>
                </a:solidFill>
                <a:latin typeface="Monaco"/>
              </a:rPr>
              <a:t>.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split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(X):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	</a:t>
            </a:r>
            <a:r>
              <a:rPr lang="en-US" altLang="en-US" sz="1800" dirty="0">
                <a:solidFill>
                  <a:srgbClr val="007020"/>
                </a:solidFill>
                <a:latin typeface="Monaco"/>
              </a:rPr>
              <a:t>print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'Train: </a:t>
            </a:r>
            <a:r>
              <a:rPr lang="en-US" altLang="en-US" sz="1800" i="1" dirty="0">
                <a:solidFill>
                  <a:srgbClr val="70A0D0"/>
                </a:solidFill>
                <a:latin typeface="Monaco"/>
              </a:rPr>
              <a:t>%s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 | test: </a:t>
            </a:r>
            <a:r>
              <a:rPr lang="en-US" altLang="en-US" sz="1800" i="1" dirty="0">
                <a:solidFill>
                  <a:srgbClr val="70A0D0"/>
                </a:solidFill>
                <a:latin typeface="Monaco"/>
              </a:rPr>
              <a:t>%s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'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Monaco"/>
              </a:rPr>
              <a:t>%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 (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train_indices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test_indices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)) 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D44F5FF-5B1A-4E70-A5D2-C8131DA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879" y="2379572"/>
            <a:ext cx="72640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222222"/>
                </a:solidFill>
                <a:latin typeface="Monaco"/>
              </a:rPr>
              <a:t>[svc</a:t>
            </a:r>
            <a:r>
              <a:rPr lang="en-US" altLang="en-US" sz="1800">
                <a:solidFill>
                  <a:srgbClr val="666666"/>
                </a:solidFill>
                <a:latin typeface="Monaco"/>
              </a:rPr>
              <a:t>.</a:t>
            </a:r>
            <a:r>
              <a:rPr lang="en-US" altLang="en-US" sz="1800">
                <a:solidFill>
                  <a:srgbClr val="222222"/>
                </a:solidFill>
                <a:latin typeface="Monaco"/>
              </a:rPr>
              <a:t>fit(X_digits[train], y_digits[train])</a:t>
            </a:r>
            <a:r>
              <a:rPr lang="en-US" altLang="en-US" sz="1800">
                <a:solidFill>
                  <a:srgbClr val="666666"/>
                </a:solidFill>
                <a:latin typeface="Monaco"/>
              </a:rPr>
              <a:t>.</a:t>
            </a:r>
            <a:r>
              <a:rPr lang="en-US" altLang="en-US" sz="1800">
                <a:solidFill>
                  <a:srgbClr val="222222"/>
                </a:solidFill>
                <a:latin typeface="Monaco"/>
              </a:rPr>
              <a:t>score(X_digits[test], y_digits[test])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>
                <a:solidFill>
                  <a:srgbClr val="007020"/>
                </a:solidFill>
                <a:latin typeface="Monaco"/>
              </a:rPr>
              <a:t>for</a:t>
            </a:r>
            <a:r>
              <a:rPr lang="en-US" altLang="en-US" sz="1800">
                <a:solidFill>
                  <a:srgbClr val="222222"/>
                </a:solidFill>
                <a:latin typeface="Monaco"/>
              </a:rPr>
              <a:t> train, test </a:t>
            </a:r>
            <a:r>
              <a:rPr lang="en-US" altLang="en-US" sz="1800" b="1">
                <a:solidFill>
                  <a:srgbClr val="007020"/>
                </a:solidFill>
                <a:latin typeface="Monaco"/>
              </a:rPr>
              <a:t>in</a:t>
            </a:r>
            <a:r>
              <a:rPr lang="en-US" altLang="en-US" sz="1800">
                <a:solidFill>
                  <a:srgbClr val="222222"/>
                </a:solidFill>
                <a:latin typeface="Monaco"/>
              </a:rPr>
              <a:t> k_fold</a:t>
            </a:r>
            <a:r>
              <a:rPr lang="en-US" altLang="en-US" sz="1800">
                <a:solidFill>
                  <a:srgbClr val="666666"/>
                </a:solidFill>
                <a:latin typeface="Monaco"/>
              </a:rPr>
              <a:t>.</a:t>
            </a:r>
            <a:r>
              <a:rPr lang="en-US" altLang="en-US" sz="1800">
                <a:solidFill>
                  <a:srgbClr val="222222"/>
                </a:solidFill>
                <a:latin typeface="Monaco"/>
              </a:rPr>
              <a:t>split(X_digits)] 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B0297F3-C1A8-4355-9E7D-53F8AA04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788" y="3025903"/>
            <a:ext cx="6769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cross_val_score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(svc,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X_digits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y_digits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cv</a:t>
            </a:r>
            <a:r>
              <a:rPr lang="en-US" altLang="en-US" sz="1800" dirty="0">
                <a:solidFill>
                  <a:srgbClr val="666666"/>
                </a:solidFill>
                <a:latin typeface="Monaco"/>
              </a:rPr>
              <a:t>=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k_fold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n_jobs</a:t>
            </a:r>
            <a:r>
              <a:rPr lang="en-US" altLang="en-US" sz="1800" dirty="0">
                <a:solidFill>
                  <a:srgbClr val="666666"/>
                </a:solidFill>
                <a:latin typeface="Monaco"/>
              </a:rPr>
              <a:t>=-</a:t>
            </a:r>
            <a:r>
              <a:rPr lang="en-US" altLang="en-US" sz="1800" dirty="0">
                <a:solidFill>
                  <a:srgbClr val="208050"/>
                </a:solidFill>
                <a:latin typeface="Monaco"/>
              </a:rPr>
              <a:t>1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) 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87EE298A-2CE2-4241-AE3D-0E9B7C05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788" y="3522193"/>
            <a:ext cx="6668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cross_val_score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(svc,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X_digits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y_digits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cv</a:t>
            </a:r>
            <a:r>
              <a:rPr lang="en-US" altLang="en-US" sz="1800" dirty="0">
                <a:solidFill>
                  <a:srgbClr val="666666"/>
                </a:solidFill>
                <a:latin typeface="Monaco"/>
              </a:rPr>
              <a:t>=</a:t>
            </a:r>
            <a:r>
              <a:rPr lang="en-US" altLang="en-US" sz="1800" dirty="0" err="1">
                <a:solidFill>
                  <a:srgbClr val="222222"/>
                </a:solidFill>
                <a:latin typeface="Monaco"/>
              </a:rPr>
              <a:t>k_fold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, scoring</a:t>
            </a:r>
            <a:r>
              <a:rPr lang="en-US" altLang="en-US" sz="1800" dirty="0">
                <a:solidFill>
                  <a:srgbClr val="666666"/>
                </a:solidFill>
                <a:latin typeface="Monaco"/>
              </a:rPr>
              <a:t>=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'</a:t>
            </a:r>
            <a:r>
              <a:rPr lang="en-US" altLang="en-US" sz="1800" dirty="0" err="1">
                <a:solidFill>
                  <a:srgbClr val="4070A0"/>
                </a:solidFill>
                <a:latin typeface="Monaco"/>
              </a:rPr>
              <a:t>precision_macro</a:t>
            </a:r>
            <a:r>
              <a:rPr lang="en-US" altLang="en-US" sz="1800" dirty="0">
                <a:solidFill>
                  <a:srgbClr val="4070A0"/>
                </a:solidFill>
                <a:latin typeface="Monaco"/>
              </a:rPr>
              <a:t>'</a:t>
            </a:r>
            <a:r>
              <a:rPr lang="en-US" altLang="en-US" sz="1800" dirty="0">
                <a:solidFill>
                  <a:srgbClr val="222222"/>
                </a:solidFill>
                <a:latin typeface="Monaco"/>
              </a:rPr>
              <a:t>) 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093394-DA97-474D-8E45-A5646FA7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A87BE-C70E-46DB-8D49-ED5AD3FC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09E352-412D-41D0-B834-9C336D349DF1}"/>
              </a:ext>
            </a:extLst>
          </p:cNvPr>
          <p:cNvSpPr/>
          <p:nvPr/>
        </p:nvSpPr>
        <p:spPr>
          <a:xfrm>
            <a:off x="3972560" y="0"/>
            <a:ext cx="9682480" cy="72943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datasets.load_digits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digits.data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digits.target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svc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svm.SVC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(kernel='linear')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C_s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(-10, 0, 10)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scores = list()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scores_std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C in C_s: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this_scores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cross_val_score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(svc, X, y, cv=5,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n_jobs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this_scores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scores_std.append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this_scores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 the plotting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=(4, 3))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plt.semilogx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(C_s, scores)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plt.semilogx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(C_s,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(scores)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scores_std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'b--')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plt.semilogx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(C_s,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(scores)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scores_std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'b--')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labels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plt.yticks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plt.yticks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list(map(lambda x: "%g" %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('CV score')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('Parameter C')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(0, 1.1)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1640CFA-49CF-4306-9F02-424BF57B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" y="171134"/>
            <a:ext cx="3429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import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numpy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as np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from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sklearn.model_selection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import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cross_val_score</a:t>
            </a:r>
            <a:endParaRPr lang="en-US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from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sklearn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import datasets,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svm</a:t>
            </a:r>
            <a:endParaRPr lang="en-US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10750-CDF5-46DF-89A0-DFC9AAC2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7985-23EF-453A-A3CF-08FA148F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02BB0-E1BB-4723-9CC0-EE29FE7EDF28}"/>
              </a:ext>
            </a:extLst>
          </p:cNvPr>
          <p:cNvSpPr txBox="1"/>
          <p:nvPr/>
        </p:nvSpPr>
        <p:spPr>
          <a:xfrm>
            <a:off x="1305017" y="2743200"/>
            <a:ext cx="2052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EXAM</a:t>
            </a:r>
          </a:p>
          <a:p>
            <a:r>
              <a:rPr lang="en-US" dirty="0" err="1"/>
              <a:t>Cross_val_score</a:t>
            </a:r>
            <a:endParaRPr lang="en-US" dirty="0"/>
          </a:p>
          <a:p>
            <a:r>
              <a:rPr lang="en-US" dirty="0"/>
              <a:t>How to do plotting?</a:t>
            </a:r>
          </a:p>
          <a:p>
            <a:r>
              <a:rPr lang="en-US" dirty="0"/>
              <a:t>Svc not much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D56D9A9-FBCB-4441-B928-DCA6574F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" y="168594"/>
            <a:ext cx="1024128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LeaveOneGroupOut</a:t>
            </a: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([[1, 2], [3, 4], [5, 6], [7, 8]])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1, 2])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groups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2, 2])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logo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LeaveOneGroupOut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logo.get_n_splits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y, groups)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logo.get_n_splits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(groups=groups)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'groups' is always required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print(logo)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train_index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test_index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logo.split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y, groups):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print("TRAIN:",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train_index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"TEST:",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test_index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X[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train_index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X[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test_index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y[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train_index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y[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test_index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07C56-355C-478E-9129-11C724BA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7C10E-DF45-4CCD-B289-8807AB19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D477D-357B-4103-9D27-E954286021EB}"/>
              </a:ext>
            </a:extLst>
          </p:cNvPr>
          <p:cNvSpPr txBox="1"/>
          <p:nvPr/>
        </p:nvSpPr>
        <p:spPr>
          <a:xfrm>
            <a:off x="6329779" y="23614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A8D-8D36-4DEB-AC8B-83C57868DEDA}"/>
              </a:ext>
            </a:extLst>
          </p:cNvPr>
          <p:cNvSpPr txBox="1">
            <a:spLocks/>
          </p:cNvSpPr>
          <p:nvPr/>
        </p:nvSpPr>
        <p:spPr>
          <a:xfrm>
            <a:off x="2413000" y="1925638"/>
            <a:ext cx="6985000" cy="2387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 kern="12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CC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CC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CC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CC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CC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CC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CC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CC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b="1" dirty="0"/>
              <a:t>Regularization  (</a:t>
            </a:r>
            <a:r>
              <a:rPr lang="en-US" b="1" dirty="0">
                <a:solidFill>
                  <a:srgbClr val="FF0000"/>
                </a:solidFill>
              </a:rPr>
              <a:t>shrinkage</a:t>
            </a:r>
            <a:r>
              <a:rPr lang="en-US" b="1" dirty="0"/>
              <a:t> )</a:t>
            </a:r>
          </a:p>
          <a:p>
            <a:pPr>
              <a:defRPr/>
            </a:pPr>
            <a:r>
              <a:rPr lang="en-US" b="1" dirty="0">
                <a:sym typeface="Wingdings" panose="05000000000000000000" pitchFamily="2" charset="2"/>
              </a:rPr>
              <a:t> 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Subset selection (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reduce the variance </a:t>
            </a:r>
            <a:r>
              <a:rPr lang="en-US" b="1" dirty="0">
                <a:sym typeface="Wingdings" panose="05000000000000000000" pitchFamily="2" charset="2"/>
              </a:rPr>
              <a:t>)</a:t>
            </a:r>
            <a:endParaRPr lang="en-US" b="1" dirty="0"/>
          </a:p>
          <a:p>
            <a:pPr>
              <a:defRPr/>
            </a:pPr>
            <a:endParaRPr lang="en-US" dirty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863DAA1-B927-482C-9F54-C90D1ADC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6" y="373064"/>
            <a:ext cx="42576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FF0000"/>
                </a:solidFill>
                <a:latin typeface="Times New Roman" panose="02020603050405020304" pitchFamily="18" charset="0"/>
              </a:rPr>
              <a:t>Model selection: </a:t>
            </a:r>
            <a:endParaRPr lang="en-US" altLang="en-US" sz="4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45C19-2D7D-4D71-BA90-4B27313A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2C8F-6782-4BB0-8E6C-F4D1FB6C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BE9ED-EB90-49C1-9D3B-98E18C480B4D}"/>
              </a:ext>
            </a:extLst>
          </p:cNvPr>
          <p:cNvSpPr txBox="1"/>
          <p:nvPr/>
        </p:nvSpPr>
        <p:spPr>
          <a:xfrm>
            <a:off x="1251752" y="1393226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Dosbol Notes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AE11A75B-CC70-407D-9C98-D083090D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814" y="2698879"/>
            <a:ext cx="541718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Auto.horsepower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Auto.mpg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model.intercept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model.coef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38D3DC2-9D7E-40D7-938D-03306E8A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60" y="5101274"/>
            <a:ext cx="682402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k_fold = KFold(n_splits=x.shape[0])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test = 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cross_val_score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(model, x, y, cv=k_fold,  scoring = 'neg_mean_squared_error', n_jobs=-1)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print np.mean(-test)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4703ED-4D4C-42AB-B0FD-6A71C12D8EEA}"/>
              </a:ext>
            </a:extLst>
          </p:cNvPr>
          <p:cNvSpPr/>
          <p:nvPr/>
        </p:nvSpPr>
        <p:spPr>
          <a:xfrm>
            <a:off x="5455920" y="91440"/>
            <a:ext cx="4856480" cy="1402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74" name="Rectangle 1">
            <a:extLst>
              <a:ext uri="{FF2B5EF4-FFF2-40B4-BE49-F238E27FC236}">
                <a16:creationId xmlns:a16="http://schemas.microsoft.com/office/drawing/2014/main" id="{F7B5F2AA-B5ED-4CDD-9DCB-DF3348FFD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05" y="177808"/>
            <a:ext cx="45116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cross_val_score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sklearn.pipeline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Pipeline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6BD2-223E-4247-9CA9-7039CB89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4727-F474-4F53-854E-DCF77135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1B7EE86B-1CE1-48C4-9785-278C27E41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51D0E6-3A5A-4DB5-AFC5-792FB33787C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335F15E-CD55-40FF-9A9D-3B4BA3871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31789"/>
            <a:ext cx="7772400" cy="1012825"/>
          </a:xfrm>
        </p:spPr>
        <p:txBody>
          <a:bodyPr/>
          <a:lstStyle/>
          <a:p>
            <a:r>
              <a:rPr lang="en-US" altLang="en-US" sz="3600"/>
              <a:t>Why feature selection is important?</a:t>
            </a:r>
            <a:endParaRPr lang="en-GB" altLang="en-US" sz="360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4D6180A-1434-4E65-986F-E0C1F3A2A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4038" y="1524000"/>
            <a:ext cx="8158162" cy="4114800"/>
          </a:xfrm>
        </p:spPr>
        <p:txBody>
          <a:bodyPr/>
          <a:lstStyle/>
          <a:p>
            <a:pPr lvl="1"/>
            <a:r>
              <a:rPr lang="en-US" altLang="en-US"/>
              <a:t>May Improve performance of classification algorithm</a:t>
            </a:r>
          </a:p>
          <a:p>
            <a:pPr lvl="1"/>
            <a:r>
              <a:rPr lang="en-US" altLang="en-US"/>
              <a:t>Classification algorithm may not scale up to the size of the full feature set either in sample or time</a:t>
            </a:r>
          </a:p>
          <a:p>
            <a:pPr lvl="1"/>
            <a:r>
              <a:rPr lang="en-US" altLang="en-US"/>
              <a:t>Allows us to better understand the domain</a:t>
            </a:r>
          </a:p>
          <a:p>
            <a:pPr lvl="1"/>
            <a:r>
              <a:rPr lang="en-US" altLang="en-US"/>
              <a:t>Cheaper to collect a reduced set of predictors</a:t>
            </a:r>
          </a:p>
          <a:p>
            <a:pPr lvl="1"/>
            <a:r>
              <a:rPr lang="en-US" altLang="en-US"/>
              <a:t>Safer to collect a reduced set of predictors</a:t>
            </a:r>
            <a:endParaRPr lang="en-GB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32E834-975F-47FD-9E31-7E54DCFC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C01412A1-793C-43C9-B0C5-56C9AD33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82908BA7-47CD-4E4E-9D8D-B26C1361FDE8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751EEB9-28F6-44F2-B874-B1CF81360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458200" cy="865187"/>
          </a:xfrm>
        </p:spPr>
        <p:txBody>
          <a:bodyPr/>
          <a:lstStyle/>
          <a:p>
            <a:pPr eaLnBrk="1" hangingPunct="1"/>
            <a:r>
              <a:rPr lang="en-US" altLang="en-US" sz="3800" b="1"/>
              <a:t>Feature Selection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F7D3722-6AE5-4F99-A58B-F16199899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8305800" cy="49530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Definition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A process that chooses an optimal subset of features according to a objective function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Objectives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To reduce dimensionality and remove noise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To improve mining performance</a:t>
            </a:r>
          </a:p>
          <a:p>
            <a:pPr lvl="2" eaLnBrk="1" hangingPunct="1"/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Speed of learning</a:t>
            </a:r>
          </a:p>
          <a:p>
            <a:pPr lvl="2" eaLnBrk="1" hangingPunct="1"/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Predictive accuracy</a:t>
            </a:r>
          </a:p>
          <a:p>
            <a:pPr lvl="2" eaLnBrk="1" hangingPunct="1"/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Simplicity and comprehensibility of mined results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507065-11F9-4C8A-8E2D-2CFF377A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7">
            <a:extLst>
              <a:ext uri="{FF2B5EF4-FFF2-40B4-BE49-F238E27FC236}">
                <a16:creationId xmlns:a16="http://schemas.microsoft.com/office/drawing/2014/main" id="{C4978D54-FE1D-47D8-92D4-6F57D419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9A2248-DE37-426D-9EBE-E4EE2B44B9C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E3EE347-17EB-4161-B19F-E6C763B0F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rebuchet MS" panose="020B0603020202020204" pitchFamily="34" charset="0"/>
              </a:rPr>
              <a:t>Deployment of Feature Selection Methods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A8AE220-B7CD-4C07-97A9-B3BC0BDF3A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19300" y="2016126"/>
            <a:ext cx="8077200" cy="4227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>
                <a:latin typeface="Trebuchet MS" panose="020B0603020202020204" pitchFamily="34" charset="0"/>
              </a:rPr>
              <a:t>Based on their relation to the induction algorithm </a:t>
            </a:r>
            <a:r>
              <a:rPr lang="en-US" altLang="en-US">
                <a:latin typeface="Trebuchet MS" panose="020B0603020202020204" pitchFamily="34" charset="0"/>
              </a:rPr>
              <a:t>feature selection methods can be grouped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latin typeface="Trebuchet MS" panose="020B0603020202020204" pitchFamily="34" charset="0"/>
              </a:rPr>
              <a:t>Embedded</a:t>
            </a:r>
            <a:r>
              <a:rPr lang="en-US" altLang="en-US">
                <a:latin typeface="Trebuchet MS" panose="020B0603020202020204" pitchFamily="34" charset="0"/>
              </a:rPr>
              <a:t>: They are a part of induction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latin typeface="Trebuchet MS" panose="020B0603020202020204" pitchFamily="34" charset="0"/>
              </a:rPr>
              <a:t>Filter</a:t>
            </a:r>
            <a:r>
              <a:rPr lang="en-US" altLang="en-US">
                <a:latin typeface="Trebuchet MS" panose="020B0603020202020204" pitchFamily="34" charset="0"/>
              </a:rPr>
              <a:t>: They are separate processes from the induction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latin typeface="Trebuchet MS" panose="020B0603020202020204" pitchFamily="34" charset="0"/>
              </a:rPr>
              <a:t>Wrapper</a:t>
            </a:r>
            <a:r>
              <a:rPr lang="en-US" altLang="en-US">
                <a:latin typeface="Trebuchet MS" panose="020B0603020202020204" pitchFamily="34" charset="0"/>
              </a:rPr>
              <a:t>: They are also separate processes from induction algorithm but they use induction algorithm as a subroutine</a:t>
            </a:r>
            <a:r>
              <a:rPr lang="en-US" altLang="en-US" sz="2000"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0A4CBA-19B6-4317-865E-485ADA10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Dimensionality  Reduction (Feature Selection)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557CB78E-1F72-43A8-AEA1-C09B4FC8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0A286D-0AA1-4EC5-933B-45CCB98B31A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4CC593F-2C61-4A94-960C-1EA0FB097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rebuchet MS" panose="020B0603020202020204" pitchFamily="34" charset="0"/>
              </a:rPr>
              <a:t>Deployment of Feature Selection Methods</a:t>
            </a:r>
          </a:p>
        </p:txBody>
      </p:sp>
      <p:graphicFrame>
        <p:nvGraphicFramePr>
          <p:cNvPr id="11268" name="Object 8">
            <a:extLst>
              <a:ext uri="{FF2B5EF4-FFF2-40B4-BE49-F238E27FC236}">
                <a16:creationId xmlns:a16="http://schemas.microsoft.com/office/drawing/2014/main" id="{DBD4A59F-F6CD-4E2B-9BFE-EE715DBD8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667000"/>
          <a:ext cx="86106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MS Org Chart" r:id="rId3" imgW="5181600" imgH="1504950" progId="OrgPlusWOPX.4">
                  <p:embed/>
                </p:oleObj>
              </mc:Choice>
              <mc:Fallback>
                <p:oleObj name="MS Org Chart" r:id="rId3" imgW="5181600" imgH="1504950" progId="OrgPlusWOPX.4">
                  <p:embed/>
                  <p:pic>
                    <p:nvPicPr>
                      <p:cNvPr id="11268" name="Object 8">
                        <a:extLst>
                          <a:ext uri="{FF2B5EF4-FFF2-40B4-BE49-F238E27FC236}">
                            <a16:creationId xmlns:a16="http://schemas.microsoft.com/office/drawing/2014/main" id="{DBD4A59F-F6CD-4E2B-9BFE-EE715DBD8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86106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21226F-D602-4B67-A846-010049E2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Dimensionality  Reduction (Feature Selection)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D01F2417-06FD-4382-AF46-66059CD0D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57C70-877D-4D05-8B54-5841AE62FFB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D4C8785-4830-4F35-958C-F2747C317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Motivation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EB96319-0E42-4BAB-AC0E-EB5593BF9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3275" y="1636713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The objective of feature selection is three-fold:</a:t>
            </a:r>
          </a:p>
          <a:p>
            <a:pPr lvl="1"/>
            <a:r>
              <a:rPr lang="en-US" altLang="en-US">
                <a:solidFill>
                  <a:srgbClr val="BC0024"/>
                </a:solidFill>
              </a:rPr>
              <a:t>Improving the prediction</a:t>
            </a:r>
            <a:r>
              <a:rPr lang="en-US" altLang="en-US"/>
              <a:t> performance of the predictors</a:t>
            </a:r>
          </a:p>
          <a:p>
            <a:pPr lvl="1"/>
            <a:r>
              <a:rPr lang="en-US" altLang="en-US"/>
              <a:t>Providing a </a:t>
            </a:r>
            <a:r>
              <a:rPr lang="en-US" altLang="en-US">
                <a:solidFill>
                  <a:srgbClr val="BC0024"/>
                </a:solidFill>
              </a:rPr>
              <a:t>faster</a:t>
            </a:r>
            <a:r>
              <a:rPr lang="en-US" altLang="en-US"/>
              <a:t> and more cost-effective predictors</a:t>
            </a:r>
          </a:p>
          <a:p>
            <a:pPr lvl="1"/>
            <a:r>
              <a:rPr lang="en-US" altLang="en-US"/>
              <a:t>Providing a </a:t>
            </a:r>
            <a:r>
              <a:rPr lang="en-US" altLang="en-US">
                <a:solidFill>
                  <a:srgbClr val="BC0024"/>
                </a:solidFill>
              </a:rPr>
              <a:t>better understanding</a:t>
            </a:r>
            <a:r>
              <a:rPr lang="en-US" altLang="en-US"/>
              <a:t> of the underlying process that generated the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8F723C-A6DF-40B8-9E03-C3D5703A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2E9DAEB-0E28-4DDC-B73C-CB2E9B563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Filters,Wrappers, and</a:t>
            </a:r>
            <a:br>
              <a:rPr lang="en-US" altLang="en-US" sz="3600"/>
            </a:br>
            <a:r>
              <a:rPr lang="en-US" altLang="en-US" sz="3600"/>
              <a:t>Embedded methods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E3C60363-E7EF-4968-8378-701AACAF9A46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1441451"/>
            <a:ext cx="6778625" cy="830262"/>
            <a:chOff x="576" y="1166"/>
            <a:chExt cx="4270" cy="523"/>
          </a:xfrm>
        </p:grpSpPr>
        <p:sp>
          <p:nvSpPr>
            <p:cNvPr id="13343" name="Rectangle 4">
              <a:extLst>
                <a:ext uri="{FF2B5EF4-FFF2-40B4-BE49-F238E27FC236}">
                  <a16:creationId xmlns:a16="http://schemas.microsoft.com/office/drawing/2014/main" id="{80FC9D9F-6255-448B-84D4-D193EE8FF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1200"/>
              <a:ext cx="720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44" name="Text Box 5">
              <a:extLst>
                <a:ext uri="{FF2B5EF4-FFF2-40B4-BE49-F238E27FC236}">
                  <a16:creationId xmlns:a16="http://schemas.microsoft.com/office/drawing/2014/main" id="{80AE8407-2114-4CDD-A002-C207908E9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76"/>
              <a:ext cx="1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All features</a:t>
              </a:r>
            </a:p>
          </p:txBody>
        </p:sp>
        <p:sp>
          <p:nvSpPr>
            <p:cNvPr id="13345" name="Text Box 6">
              <a:extLst>
                <a:ext uri="{FF2B5EF4-FFF2-40B4-BE49-F238E27FC236}">
                  <a16:creationId xmlns:a16="http://schemas.microsoft.com/office/drawing/2014/main" id="{2D3B783C-E68A-4E77-9208-C920F34B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" y="1300"/>
              <a:ext cx="5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Filter</a:t>
              </a:r>
            </a:p>
          </p:txBody>
        </p:sp>
        <p:sp>
          <p:nvSpPr>
            <p:cNvPr id="13346" name="Line 7">
              <a:extLst>
                <a:ext uri="{FF2B5EF4-FFF2-40B4-BE49-F238E27FC236}">
                  <a16:creationId xmlns:a16="http://schemas.microsoft.com/office/drawing/2014/main" id="{968D189C-2D32-4DBD-9C37-EA97F0F44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432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Line 8">
              <a:extLst>
                <a:ext uri="{FF2B5EF4-FFF2-40B4-BE49-F238E27FC236}">
                  <a16:creationId xmlns:a16="http://schemas.microsoft.com/office/drawing/2014/main" id="{375DC4C5-AFEF-41A1-AA91-7182218E2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1424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Text Box 9">
              <a:extLst>
                <a:ext uri="{FF2B5EF4-FFF2-40B4-BE49-F238E27FC236}">
                  <a16:creationId xmlns:a16="http://schemas.microsoft.com/office/drawing/2014/main" id="{3105DD25-B585-4349-9386-2BEF30BA2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1166"/>
              <a:ext cx="69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Feature subset</a:t>
              </a:r>
            </a:p>
          </p:txBody>
        </p:sp>
        <p:sp>
          <p:nvSpPr>
            <p:cNvPr id="13349" name="Text Box 10">
              <a:extLst>
                <a:ext uri="{FF2B5EF4-FFF2-40B4-BE49-F238E27FC236}">
                  <a16:creationId xmlns:a16="http://schemas.microsoft.com/office/drawing/2014/main" id="{0DADB481-FA12-4111-9E7B-AE2E63A1D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" y="1300"/>
              <a:ext cx="8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Predictor</a:t>
              </a:r>
            </a:p>
          </p:txBody>
        </p:sp>
        <p:sp>
          <p:nvSpPr>
            <p:cNvPr id="13350" name="Rectangle 11">
              <a:extLst>
                <a:ext uri="{FF2B5EF4-FFF2-40B4-BE49-F238E27FC236}">
                  <a16:creationId xmlns:a16="http://schemas.microsoft.com/office/drawing/2014/main" id="{99165597-BEEF-4542-A0B6-D4A80BFC8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00"/>
              <a:ext cx="720" cy="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51" name="Line 12">
              <a:extLst>
                <a:ext uri="{FF2B5EF4-FFF2-40B4-BE49-F238E27FC236}">
                  <a16:creationId xmlns:a16="http://schemas.microsoft.com/office/drawing/2014/main" id="{95CCC252-004B-4310-AD64-B9111A02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1432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2077" name="Group 13">
            <a:extLst>
              <a:ext uri="{FF2B5EF4-FFF2-40B4-BE49-F238E27FC236}">
                <a16:creationId xmlns:a16="http://schemas.microsoft.com/office/drawing/2014/main" id="{EC61033B-A9DD-4F75-B463-ECEBDD697A36}"/>
              </a:ext>
            </a:extLst>
          </p:cNvPr>
          <p:cNvGrpSpPr>
            <a:grpSpLocks/>
          </p:cNvGrpSpPr>
          <p:nvPr/>
        </p:nvGrpSpPr>
        <p:grpSpPr bwMode="auto">
          <a:xfrm>
            <a:off x="2428876" y="2655889"/>
            <a:ext cx="6778625" cy="2143125"/>
            <a:chOff x="560" y="2458"/>
            <a:chExt cx="4270" cy="1350"/>
          </a:xfrm>
        </p:grpSpPr>
        <p:sp>
          <p:nvSpPr>
            <p:cNvPr id="13328" name="Rectangle 14">
              <a:extLst>
                <a:ext uri="{FF2B5EF4-FFF2-40B4-BE49-F238E27FC236}">
                  <a16:creationId xmlns:a16="http://schemas.microsoft.com/office/drawing/2014/main" id="{60358B26-11CC-4EC7-B767-C013EC49F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320"/>
              <a:ext cx="720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29" name="Text Box 15">
              <a:extLst>
                <a:ext uri="{FF2B5EF4-FFF2-40B4-BE49-F238E27FC236}">
                  <a16:creationId xmlns:a16="http://schemas.microsoft.com/office/drawing/2014/main" id="{96ABF29D-FF80-4E88-A08A-DD5F0085F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" y="2668"/>
              <a:ext cx="1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All features</a:t>
              </a:r>
            </a:p>
          </p:txBody>
        </p:sp>
        <p:sp>
          <p:nvSpPr>
            <p:cNvPr id="13330" name="Text Box 16">
              <a:extLst>
                <a:ext uri="{FF2B5EF4-FFF2-40B4-BE49-F238E27FC236}">
                  <a16:creationId xmlns:a16="http://schemas.microsoft.com/office/drawing/2014/main" id="{9CC6EAFB-4C28-4F51-A9D9-2086DFF77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8" y="3412"/>
              <a:ext cx="7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Wrapper</a:t>
              </a:r>
            </a:p>
          </p:txBody>
        </p:sp>
        <p:sp>
          <p:nvSpPr>
            <p:cNvPr id="13331" name="Line 17">
              <a:extLst>
                <a:ext uri="{FF2B5EF4-FFF2-40B4-BE49-F238E27FC236}">
                  <a16:creationId xmlns:a16="http://schemas.microsoft.com/office/drawing/2014/main" id="{E7EBBB24-2081-4C3B-99E3-E1EF47C4B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536"/>
              <a:ext cx="7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18">
              <a:extLst>
                <a:ext uri="{FF2B5EF4-FFF2-40B4-BE49-F238E27FC236}">
                  <a16:creationId xmlns:a16="http://schemas.microsoft.com/office/drawing/2014/main" id="{A8B4A123-E5AB-46DC-97D2-D3FF55DBA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" y="2458"/>
              <a:ext cx="77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Multiple Feature subsets</a:t>
              </a:r>
            </a:p>
          </p:txBody>
        </p:sp>
        <p:sp>
          <p:nvSpPr>
            <p:cNvPr id="13333" name="Text Box 19">
              <a:extLst>
                <a:ext uri="{FF2B5EF4-FFF2-40B4-BE49-F238E27FC236}">
                  <a16:creationId xmlns:a16="http://schemas.microsoft.com/office/drawing/2014/main" id="{F2DF437C-8C8F-4041-A006-F48A511FC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2692"/>
              <a:ext cx="8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Predictor</a:t>
              </a:r>
            </a:p>
          </p:txBody>
        </p:sp>
        <p:sp>
          <p:nvSpPr>
            <p:cNvPr id="13334" name="Rectangle 20">
              <a:extLst>
                <a:ext uri="{FF2B5EF4-FFF2-40B4-BE49-F238E27FC236}">
                  <a16:creationId xmlns:a16="http://schemas.microsoft.com/office/drawing/2014/main" id="{89E0E229-A445-4F27-89AC-B8890CB3C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592"/>
              <a:ext cx="720" cy="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35" name="Line 21">
              <a:extLst>
                <a:ext uri="{FF2B5EF4-FFF2-40B4-BE49-F238E27FC236}">
                  <a16:creationId xmlns:a16="http://schemas.microsoft.com/office/drawing/2014/main" id="{07CED4C7-B763-4EA3-A066-68976FB0E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24"/>
              <a:ext cx="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Line 22">
              <a:extLst>
                <a:ext uri="{FF2B5EF4-FFF2-40B4-BE49-F238E27FC236}">
                  <a16:creationId xmlns:a16="http://schemas.microsoft.com/office/drawing/2014/main" id="{5F3BA9CA-2F5F-4F9F-BB54-B5CCDED46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2712"/>
              <a:ext cx="6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23">
              <a:extLst>
                <a:ext uri="{FF2B5EF4-FFF2-40B4-BE49-F238E27FC236}">
                  <a16:creationId xmlns:a16="http://schemas.microsoft.com/office/drawing/2014/main" id="{51FC56AF-845B-4A5E-8E47-44264789B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6" y="2872"/>
              <a:ext cx="664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Line 24">
              <a:extLst>
                <a:ext uri="{FF2B5EF4-FFF2-40B4-BE49-F238E27FC236}">
                  <a16:creationId xmlns:a16="http://schemas.microsoft.com/office/drawing/2014/main" id="{FF686BBF-E4D7-4CA9-BF66-25B554EDE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44"/>
              <a:ext cx="776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Line 25">
              <a:extLst>
                <a:ext uri="{FF2B5EF4-FFF2-40B4-BE49-F238E27FC236}">
                  <a16:creationId xmlns:a16="http://schemas.microsoft.com/office/drawing/2014/main" id="{EE833139-7974-4668-9387-BA284E621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72"/>
              <a:ext cx="0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Line 26">
              <a:extLst>
                <a:ext uri="{FF2B5EF4-FFF2-40B4-BE49-F238E27FC236}">
                  <a16:creationId xmlns:a16="http://schemas.microsoft.com/office/drawing/2014/main" id="{2956CB53-589E-4BB1-B337-F5982E568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8" y="3560"/>
              <a:ext cx="1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Line 27">
              <a:extLst>
                <a:ext uri="{FF2B5EF4-FFF2-40B4-BE49-F238E27FC236}">
                  <a16:creationId xmlns:a16="http://schemas.microsoft.com/office/drawing/2014/main" id="{F2B35266-DDBE-4D2D-8ED8-7CE3CF862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28">
              <a:extLst>
                <a:ext uri="{FF2B5EF4-FFF2-40B4-BE49-F238E27FC236}">
                  <a16:creationId xmlns:a16="http://schemas.microsoft.com/office/drawing/2014/main" id="{662745E4-C2DE-4A7B-BDDC-D2DE8E928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2560"/>
              <a:ext cx="320" cy="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7" name="Group 29">
            <a:extLst>
              <a:ext uri="{FF2B5EF4-FFF2-40B4-BE49-F238E27FC236}">
                <a16:creationId xmlns:a16="http://schemas.microsoft.com/office/drawing/2014/main" id="{049C4C58-C62D-4183-80AD-C47CF88065F2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4760914"/>
            <a:ext cx="6731000" cy="1697038"/>
            <a:chOff x="604" y="2999"/>
            <a:chExt cx="4240" cy="1069"/>
          </a:xfrm>
        </p:grpSpPr>
        <p:sp>
          <p:nvSpPr>
            <p:cNvPr id="13319" name="Rectangle 30">
              <a:extLst>
                <a:ext uri="{FF2B5EF4-FFF2-40B4-BE49-F238E27FC236}">
                  <a16:creationId xmlns:a16="http://schemas.microsoft.com/office/drawing/2014/main" id="{7CD809D6-C85A-470B-AC0E-81D448524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3291"/>
              <a:ext cx="1187" cy="4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20" name="Text Box 31">
              <a:extLst>
                <a:ext uri="{FF2B5EF4-FFF2-40B4-BE49-F238E27FC236}">
                  <a16:creationId xmlns:a16="http://schemas.microsoft.com/office/drawing/2014/main" id="{26B32BDE-DA96-4C36-B90F-20BF4A826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3387"/>
              <a:ext cx="1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All features</a:t>
              </a:r>
            </a:p>
          </p:txBody>
        </p:sp>
        <p:sp>
          <p:nvSpPr>
            <p:cNvPr id="13321" name="Text Box 32">
              <a:extLst>
                <a:ext uri="{FF2B5EF4-FFF2-40B4-BE49-F238E27FC236}">
                  <a16:creationId xmlns:a16="http://schemas.microsoft.com/office/drawing/2014/main" id="{CA31BBB8-32C3-4378-BD03-9823A1ED5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3274"/>
              <a:ext cx="107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Embedded method</a:t>
              </a:r>
            </a:p>
          </p:txBody>
        </p:sp>
        <p:sp>
          <p:nvSpPr>
            <p:cNvPr id="13322" name="Line 33">
              <a:extLst>
                <a:ext uri="{FF2B5EF4-FFF2-40B4-BE49-F238E27FC236}">
                  <a16:creationId xmlns:a16="http://schemas.microsoft.com/office/drawing/2014/main" id="{9EEF3B98-53ED-46DF-9F12-447E233AF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3533"/>
              <a:ext cx="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34">
              <a:extLst>
                <a:ext uri="{FF2B5EF4-FFF2-40B4-BE49-F238E27FC236}">
                  <a16:creationId xmlns:a16="http://schemas.microsoft.com/office/drawing/2014/main" id="{452BDF0D-30D1-4731-B958-50B213EA8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5" y="3615"/>
              <a:ext cx="392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Text Box 35">
              <a:extLst>
                <a:ext uri="{FF2B5EF4-FFF2-40B4-BE49-F238E27FC236}">
                  <a16:creationId xmlns:a16="http://schemas.microsoft.com/office/drawing/2014/main" id="{A1856852-8DD1-4194-805E-988F7AA43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" y="2999"/>
              <a:ext cx="69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Feature subset</a:t>
              </a:r>
            </a:p>
          </p:txBody>
        </p:sp>
        <p:sp>
          <p:nvSpPr>
            <p:cNvPr id="13325" name="Text Box 36">
              <a:extLst>
                <a:ext uri="{FF2B5EF4-FFF2-40B4-BE49-F238E27FC236}">
                  <a16:creationId xmlns:a16="http://schemas.microsoft.com/office/drawing/2014/main" id="{F6100F59-95B7-4437-85A4-15E07F258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3670"/>
              <a:ext cx="8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Predictor</a:t>
              </a:r>
            </a:p>
          </p:txBody>
        </p:sp>
        <p:sp>
          <p:nvSpPr>
            <p:cNvPr id="13326" name="Rectangle 37">
              <a:extLst>
                <a:ext uri="{FF2B5EF4-FFF2-40B4-BE49-F238E27FC236}">
                  <a16:creationId xmlns:a16="http://schemas.microsoft.com/office/drawing/2014/main" id="{D1FCD4D4-50AF-4A6B-976D-627451FC3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3580"/>
              <a:ext cx="720" cy="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27" name="Line 38">
              <a:extLst>
                <a:ext uri="{FF2B5EF4-FFF2-40B4-BE49-F238E27FC236}">
                  <a16:creationId xmlns:a16="http://schemas.microsoft.com/office/drawing/2014/main" id="{79059D1E-5F15-4140-A233-049E9E321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6" y="3265"/>
              <a:ext cx="422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8" name="Line 39">
            <a:extLst>
              <a:ext uri="{FF2B5EF4-FFF2-40B4-BE49-F238E27FC236}">
                <a16:creationId xmlns:a16="http://schemas.microsoft.com/office/drawing/2014/main" id="{8E51255B-4EC7-4718-A60B-CC315C687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038" y="5534025"/>
            <a:ext cx="0" cy="14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82D3E2-9031-4AC2-AFC6-0298EF1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Dimensionality  Reduction (Feature Selection)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E5B5B-9511-471E-BAA6-65FBBDB1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S=\{(x_i,y_i)\}_{i=1,..,m}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6"/>
  <p:tag name="PICTUREFILESIZE" val="99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 c l}&#10;A: \left( {\cal X}\times{\cal Y} \right)^m  &amp; \rightarrow &amp; {\cal F}  \\&#10;S &amp; \mapsto &amp; f_S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True"/>
  <p:tag name="WORKAROUNDTRANSPARENCYBUG" val="False"/>
  <p:tag name="ALLOWFONTSUBSTITUTION" val="False"/>
  <p:tag name="BITMAPFORMAT" val="pngmono"/>
  <p:tag name="ORIGWIDTH" val="204"/>
  <p:tag name="PICTUREFILESIZE" val="135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{\cal X}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True"/>
  <p:tag name="WORKAROUNDTRANSPARENCYBUG" val="False"/>
  <p:tag name="ALLOWFONTSUBSTITUTION" val="False"/>
  <p:tag name="BITMAPFORMAT" val="pngmono"/>
  <p:tag name="ORIGWIDTH" val="16"/>
  <p:tag name="PICTUREFILESIZE" val="12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{\cal Y}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True"/>
  <p:tag name="WORKAROUNDTRANSPARENCYBUG" val="False"/>
  <p:tag name="ALLOWFONTSUBSTITUTION" val="False"/>
  <p:tag name="BITMAPFORMAT" val="pngmono"/>
  <p:tag name="ORIGWIDTH" val="16"/>
  <p:tag name="PICTUREFILESIZE" val="12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f_S&#10;$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True"/>
  <p:tag name="WORKAROUNDTRANSPARENCYBUG" val="False"/>
  <p:tag name="ALLOWFONTSUBSTITUTION" val="False"/>
  <p:tag name="BITMAPFORMAT" val="pngmono"/>
  <p:tag name="ORIGWIDTH" val="22"/>
  <p:tag name="PICTUREFILESIZE" val="156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2428</Words>
  <Application>Microsoft Office PowerPoint</Application>
  <PresentationFormat>Widescreen</PresentationFormat>
  <Paragraphs>326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Calibri Light</vt:lpstr>
      <vt:lpstr>CMMI12</vt:lpstr>
      <vt:lpstr>cmr12</vt:lpstr>
      <vt:lpstr>Courier New</vt:lpstr>
      <vt:lpstr>Monaco</vt:lpstr>
      <vt:lpstr>Symbol</vt:lpstr>
      <vt:lpstr>Times New Roman</vt:lpstr>
      <vt:lpstr>Trebuchet MS</vt:lpstr>
      <vt:lpstr>Office Theme</vt:lpstr>
      <vt:lpstr>MS Org Chart</vt:lpstr>
      <vt:lpstr>Bitmap Image</vt:lpstr>
      <vt:lpstr>N. Rizk</vt:lpstr>
      <vt:lpstr>Dimensionality reduction in Supervised learning: feature selection</vt:lpstr>
      <vt:lpstr>PowerPoint Presentation</vt:lpstr>
      <vt:lpstr>Why feature selection is important?</vt:lpstr>
      <vt:lpstr>Feature Selection</vt:lpstr>
      <vt:lpstr>Deployment of Feature Selection Methods</vt:lpstr>
      <vt:lpstr>Deployment of Feature Selection Methods</vt:lpstr>
      <vt:lpstr>Motivation</vt:lpstr>
      <vt:lpstr>Filters,Wrappers, and Embedded methods</vt:lpstr>
      <vt:lpstr>Feature Subset Selection</vt:lpstr>
      <vt:lpstr>Feature Subset Selection</vt:lpstr>
      <vt:lpstr>Filters vs Wrappers: Filters</vt:lpstr>
      <vt:lpstr>Forward Selection (wrapper)</vt:lpstr>
      <vt:lpstr>Forward Selection (embedded)</vt:lpstr>
      <vt:lpstr>Forward Selection with GS</vt:lpstr>
      <vt:lpstr>Forward Selection w. Trees</vt:lpstr>
      <vt:lpstr>Backward Elimination (wrapper)</vt:lpstr>
      <vt:lpstr>Embedded</vt:lpstr>
      <vt:lpstr>Backward Elimination (embedded)</vt:lpstr>
      <vt:lpstr>Backward Elimination: RFE Recursive Feature Elimination</vt:lpstr>
      <vt:lpstr>RFE works on feature ranking system</vt:lpstr>
      <vt:lpstr>scikit package can do this automatically by defining the number of features needed to reduce to</vt:lpstr>
      <vt:lpstr>PowerPoint Presentation</vt:lpstr>
      <vt:lpstr>Add/Remove feature summary</vt:lpstr>
      <vt:lpstr>Model selection: choosing estimators and their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Aliev, Dosbol</cp:lastModifiedBy>
  <cp:revision>26</cp:revision>
  <dcterms:created xsi:type="dcterms:W3CDTF">2020-04-11T17:12:32Z</dcterms:created>
  <dcterms:modified xsi:type="dcterms:W3CDTF">2022-03-31T17:02:30Z</dcterms:modified>
</cp:coreProperties>
</file>