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82" r:id="rId23"/>
    <p:sldId id="306" r:id="rId24"/>
    <p:sldId id="283" r:id="rId25"/>
    <p:sldId id="285" r:id="rId26"/>
    <p:sldId id="307" r:id="rId27"/>
    <p:sldId id="308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0411-0BB0-474A-B8A6-0719D905476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5618-C2EE-4487-8E80-4E78911A74AB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769-DA88-440F-BDAC-E7D1390AC53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21B9-8FEC-4A17-9B81-E80B3920E49B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8FAB-BFCC-4F84-A436-E65E41F2BE6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D73C-634D-4BC2-8186-7582BE9B70FE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2FF2-B1FC-4C9B-9077-0FF865F69F0B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F3C-09C7-4170-B8FE-989F53968DB6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24EC-D7A9-469B-8AE8-6406F7EF0E31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FCF8-ED03-468B-9951-58E0BB45019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002B-B8B3-49D4-A9F7-575895E88DA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10CD-73B0-48D2-ACF2-A4231D9D321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Hierarchical Clustering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residual-sum-square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statistics-definitions/mean-median-mode/#vide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howto.datasciencecentral.com/probability-and-statistics/statistics-definitions/mean-median-mode/#mea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661DE-BE56-4E7C-BC48-A73AC79A90F2}"/>
              </a:ext>
            </a:extLst>
          </p:cNvPr>
          <p:cNvSpPr txBox="1"/>
          <p:nvPr/>
        </p:nvSpPr>
        <p:spPr>
          <a:xfrm>
            <a:off x="3471169" y="1757779"/>
            <a:ext cx="59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HIGHLY Recommended to use </a:t>
            </a:r>
            <a:r>
              <a:rPr lang="en-US" b="1" dirty="0">
                <a:solidFill>
                  <a:srgbClr val="FF0000"/>
                </a:solidFill>
              </a:rPr>
              <a:t>interactive graphs 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62726" y="992297"/>
            <a:ext cx="12394" cy="258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1256645"/>
            <a:ext cx="5902324" cy="309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9849177">
            <a:off x="2855517" y="2919597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distance at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295400" y="346475"/>
            <a:ext cx="10515600" cy="453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864" y="24333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361" y="1095851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268129" y="4537739"/>
          <a:ext cx="2011680" cy="795972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69808" y="2288737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829675" y="1256645"/>
            <a:ext cx="739515" cy="160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70461" y="1256645"/>
            <a:ext cx="682168" cy="11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8829675" y="109585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ABCDE</a:t>
            </a:r>
          </a:p>
        </p:txBody>
      </p:sp>
      <p:sp>
        <p:nvSpPr>
          <p:cNvPr id="40" name="Oval 39"/>
          <p:cNvSpPr/>
          <p:nvPr/>
        </p:nvSpPr>
        <p:spPr>
          <a:xfrm>
            <a:off x="6575120" y="2200275"/>
            <a:ext cx="2321368" cy="233746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29375" y="476250"/>
            <a:ext cx="4314825" cy="4638675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4ED86-E61F-496C-B008-1AF89829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847A1-05B6-4DFE-ABC3-F8DD98EA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62726" y="992297"/>
            <a:ext cx="12394" cy="258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72150" y="1759305"/>
            <a:ext cx="5476875" cy="5645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4951" y="1446424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clusters at threshold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371600" y="395997"/>
            <a:ext cx="10515600" cy="453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864" y="24333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72361" y="1095851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9808" y="2288737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829675" y="1256645"/>
            <a:ext cx="739515" cy="160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70461" y="1256645"/>
            <a:ext cx="682168" cy="11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8829675" y="109585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ABCDE</a:t>
            </a:r>
          </a:p>
        </p:txBody>
      </p:sp>
      <p:sp>
        <p:nvSpPr>
          <p:cNvPr id="40" name="Oval 39"/>
          <p:cNvSpPr/>
          <p:nvPr/>
        </p:nvSpPr>
        <p:spPr>
          <a:xfrm>
            <a:off x="6575120" y="2200275"/>
            <a:ext cx="2321368" cy="233746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361" y="297050"/>
            <a:ext cx="4314825" cy="4638675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5533460" y="2749799"/>
            <a:ext cx="5476875" cy="5645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5739" y="2579504"/>
            <a:ext cx="409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clusters and one outlier at threshold 1.5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9225" y="5276850"/>
            <a:ext cx="654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threshold can be the mid point of the longest branch 4/2=2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1125-A604-41F1-8E87-C6584304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45429-F08D-4837-A120-1FCD79D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1"/>
            <a:ext cx="7793038" cy="784225"/>
          </a:xfrm>
        </p:spPr>
        <p:txBody>
          <a:bodyPr/>
          <a:lstStyle/>
          <a:p>
            <a:r>
              <a:rPr lang="en-US" altLang="en-US"/>
              <a:t>Linkage Methods of Clustering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962400" y="1087438"/>
            <a:ext cx="5691188" cy="5618162"/>
            <a:chOff x="1536" y="626"/>
            <a:chExt cx="3585" cy="3539"/>
          </a:xfrm>
        </p:grpSpPr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1639" y="3024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183" y="626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Single Linkage</a:t>
              </a:r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1536" y="640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828" y="770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24" y="1157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3984" y="655"/>
              <a:ext cx="1008" cy="881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4569" y="76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4173" y="1152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2631" y="1026"/>
              <a:ext cx="130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Minimum Distance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2217" y="1682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Complete Linkage</a:t>
              </a:r>
            </a:p>
          </p:txBody>
        </p:sp>
        <p:sp>
          <p:nvSpPr>
            <p:cNvPr id="19471" name="Freeform 15"/>
            <p:cNvSpPr>
              <a:spLocks/>
            </p:cNvSpPr>
            <p:nvPr/>
          </p:nvSpPr>
          <p:spPr bwMode="auto">
            <a:xfrm>
              <a:off x="1552" y="1831"/>
              <a:ext cx="1025" cy="896"/>
            </a:xfrm>
            <a:custGeom>
              <a:avLst/>
              <a:gdLst>
                <a:gd name="T0" fmla="*/ 309 w 1073"/>
                <a:gd name="T1" fmla="*/ 28 h 938"/>
                <a:gd name="T2" fmla="*/ 636 w 1073"/>
                <a:gd name="T3" fmla="*/ 0 h 938"/>
                <a:gd name="T4" fmla="*/ 900 w 1073"/>
                <a:gd name="T5" fmla="*/ 55 h 938"/>
                <a:gd name="T6" fmla="*/ 1063 w 1073"/>
                <a:gd name="T7" fmla="*/ 282 h 938"/>
                <a:gd name="T8" fmla="*/ 1072 w 1073"/>
                <a:gd name="T9" fmla="*/ 364 h 938"/>
                <a:gd name="T10" fmla="*/ 1000 w 1073"/>
                <a:gd name="T11" fmla="*/ 673 h 938"/>
                <a:gd name="T12" fmla="*/ 881 w 1073"/>
                <a:gd name="T13" fmla="*/ 855 h 938"/>
                <a:gd name="T14" fmla="*/ 600 w 1073"/>
                <a:gd name="T15" fmla="*/ 937 h 938"/>
                <a:gd name="T16" fmla="*/ 345 w 1073"/>
                <a:gd name="T17" fmla="*/ 928 h 938"/>
                <a:gd name="T18" fmla="*/ 236 w 1073"/>
                <a:gd name="T19" fmla="*/ 855 h 938"/>
                <a:gd name="T20" fmla="*/ 90 w 1073"/>
                <a:gd name="T21" fmla="*/ 582 h 938"/>
                <a:gd name="T22" fmla="*/ 0 w 1073"/>
                <a:gd name="T23" fmla="*/ 491 h 938"/>
                <a:gd name="T24" fmla="*/ 45 w 1073"/>
                <a:gd name="T25" fmla="*/ 382 h 938"/>
                <a:gd name="T26" fmla="*/ 81 w 1073"/>
                <a:gd name="T27" fmla="*/ 364 h 938"/>
                <a:gd name="T28" fmla="*/ 136 w 1073"/>
                <a:gd name="T29" fmla="*/ 264 h 938"/>
                <a:gd name="T30" fmla="*/ 181 w 1073"/>
                <a:gd name="T31" fmla="*/ 155 h 938"/>
                <a:gd name="T32" fmla="*/ 309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309" y="28"/>
                  </a:moveTo>
                  <a:lnTo>
                    <a:pt x="636" y="0"/>
                  </a:lnTo>
                  <a:lnTo>
                    <a:pt x="900" y="55"/>
                  </a:lnTo>
                  <a:lnTo>
                    <a:pt x="1063" y="282"/>
                  </a:lnTo>
                  <a:lnTo>
                    <a:pt x="1072" y="364"/>
                  </a:lnTo>
                  <a:lnTo>
                    <a:pt x="1000" y="673"/>
                  </a:lnTo>
                  <a:lnTo>
                    <a:pt x="881" y="855"/>
                  </a:lnTo>
                  <a:lnTo>
                    <a:pt x="600" y="937"/>
                  </a:lnTo>
                  <a:lnTo>
                    <a:pt x="345" y="928"/>
                  </a:lnTo>
                  <a:lnTo>
                    <a:pt x="236" y="855"/>
                  </a:lnTo>
                  <a:lnTo>
                    <a:pt x="90" y="582"/>
                  </a:lnTo>
                  <a:lnTo>
                    <a:pt x="0" y="491"/>
                  </a:lnTo>
                  <a:lnTo>
                    <a:pt x="45" y="382"/>
                  </a:lnTo>
                  <a:lnTo>
                    <a:pt x="81" y="364"/>
                  </a:lnTo>
                  <a:lnTo>
                    <a:pt x="136" y="264"/>
                  </a:lnTo>
                  <a:lnTo>
                    <a:pt x="181" y="155"/>
                  </a:lnTo>
                  <a:lnTo>
                    <a:pt x="309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Oval 16"/>
            <p:cNvSpPr>
              <a:spLocks noChangeArrowheads="1"/>
            </p:cNvSpPr>
            <p:nvPr/>
          </p:nvSpPr>
          <p:spPr bwMode="auto">
            <a:xfrm>
              <a:off x="2258" y="2372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Freeform 17"/>
            <p:cNvSpPr>
              <a:spLocks/>
            </p:cNvSpPr>
            <p:nvPr/>
          </p:nvSpPr>
          <p:spPr bwMode="auto">
            <a:xfrm>
              <a:off x="4018" y="1839"/>
              <a:ext cx="1073" cy="938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>
              <a:off x="4603" y="1980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4207" y="2367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1989" y="2062"/>
              <a:ext cx="2613" cy="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2665" y="2043"/>
              <a:ext cx="1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Maximum Distance</a:t>
              </a:r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2247" y="2832"/>
              <a:ext cx="225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Average Linkage</a:t>
              </a:r>
            </a:p>
          </p:txBody>
        </p:sp>
        <p:sp>
          <p:nvSpPr>
            <p:cNvPr id="19479" name="Freeform 23"/>
            <p:cNvSpPr>
              <a:spLocks/>
            </p:cNvSpPr>
            <p:nvPr/>
          </p:nvSpPr>
          <p:spPr bwMode="auto">
            <a:xfrm>
              <a:off x="4048" y="3045"/>
              <a:ext cx="1073" cy="938"/>
            </a:xfrm>
            <a:custGeom>
              <a:avLst/>
              <a:gdLst>
                <a:gd name="T0" fmla="*/ 763 w 1073"/>
                <a:gd name="T1" fmla="*/ 28 h 938"/>
                <a:gd name="T2" fmla="*/ 436 w 1073"/>
                <a:gd name="T3" fmla="*/ 0 h 938"/>
                <a:gd name="T4" fmla="*/ 172 w 1073"/>
                <a:gd name="T5" fmla="*/ 55 h 938"/>
                <a:gd name="T6" fmla="*/ 9 w 1073"/>
                <a:gd name="T7" fmla="*/ 282 h 938"/>
                <a:gd name="T8" fmla="*/ 0 w 1073"/>
                <a:gd name="T9" fmla="*/ 364 h 938"/>
                <a:gd name="T10" fmla="*/ 72 w 1073"/>
                <a:gd name="T11" fmla="*/ 673 h 938"/>
                <a:gd name="T12" fmla="*/ 191 w 1073"/>
                <a:gd name="T13" fmla="*/ 855 h 938"/>
                <a:gd name="T14" fmla="*/ 472 w 1073"/>
                <a:gd name="T15" fmla="*/ 937 h 938"/>
                <a:gd name="T16" fmla="*/ 727 w 1073"/>
                <a:gd name="T17" fmla="*/ 928 h 938"/>
                <a:gd name="T18" fmla="*/ 836 w 1073"/>
                <a:gd name="T19" fmla="*/ 855 h 938"/>
                <a:gd name="T20" fmla="*/ 982 w 1073"/>
                <a:gd name="T21" fmla="*/ 582 h 938"/>
                <a:gd name="T22" fmla="*/ 1072 w 1073"/>
                <a:gd name="T23" fmla="*/ 491 h 938"/>
                <a:gd name="T24" fmla="*/ 1027 w 1073"/>
                <a:gd name="T25" fmla="*/ 382 h 938"/>
                <a:gd name="T26" fmla="*/ 991 w 1073"/>
                <a:gd name="T27" fmla="*/ 364 h 938"/>
                <a:gd name="T28" fmla="*/ 936 w 1073"/>
                <a:gd name="T29" fmla="*/ 264 h 938"/>
                <a:gd name="T30" fmla="*/ 891 w 1073"/>
                <a:gd name="T31" fmla="*/ 155 h 938"/>
                <a:gd name="T32" fmla="*/ 763 w 1073"/>
                <a:gd name="T33" fmla="*/ 2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3" h="938">
                  <a:moveTo>
                    <a:pt x="763" y="28"/>
                  </a:moveTo>
                  <a:lnTo>
                    <a:pt x="436" y="0"/>
                  </a:lnTo>
                  <a:lnTo>
                    <a:pt x="172" y="55"/>
                  </a:lnTo>
                  <a:lnTo>
                    <a:pt x="9" y="282"/>
                  </a:lnTo>
                  <a:lnTo>
                    <a:pt x="0" y="364"/>
                  </a:lnTo>
                  <a:lnTo>
                    <a:pt x="72" y="673"/>
                  </a:lnTo>
                  <a:lnTo>
                    <a:pt x="191" y="855"/>
                  </a:lnTo>
                  <a:lnTo>
                    <a:pt x="472" y="937"/>
                  </a:lnTo>
                  <a:lnTo>
                    <a:pt x="727" y="928"/>
                  </a:lnTo>
                  <a:lnTo>
                    <a:pt x="836" y="855"/>
                  </a:lnTo>
                  <a:lnTo>
                    <a:pt x="982" y="582"/>
                  </a:lnTo>
                  <a:lnTo>
                    <a:pt x="1072" y="491"/>
                  </a:lnTo>
                  <a:lnTo>
                    <a:pt x="1027" y="382"/>
                  </a:lnTo>
                  <a:lnTo>
                    <a:pt x="991" y="364"/>
                  </a:lnTo>
                  <a:lnTo>
                    <a:pt x="936" y="264"/>
                  </a:lnTo>
                  <a:lnTo>
                    <a:pt x="891" y="155"/>
                  </a:lnTo>
                  <a:lnTo>
                    <a:pt x="763" y="2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4633" y="3186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5"/>
            <p:cNvSpPr>
              <a:spLocks noChangeArrowheads="1"/>
            </p:cNvSpPr>
            <p:nvPr/>
          </p:nvSpPr>
          <p:spPr bwMode="auto">
            <a:xfrm>
              <a:off x="4237" y="3573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2428" y="3659"/>
              <a:ext cx="1838" cy="3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2695" y="3753"/>
              <a:ext cx="130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Average Distance</a:t>
              </a:r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V="1">
              <a:off x="2022" y="3264"/>
              <a:ext cx="2628" cy="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2028" y="3307"/>
              <a:ext cx="2238" cy="29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flipH="1">
              <a:off x="2394" y="3312"/>
              <a:ext cx="230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1608" y="1499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4080" y="14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89" name="Rectangle 33"/>
            <p:cNvSpPr>
              <a:spLocks noChangeArrowheads="1"/>
            </p:cNvSpPr>
            <p:nvPr/>
          </p:nvSpPr>
          <p:spPr bwMode="auto">
            <a:xfrm>
              <a:off x="1614" y="26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4166" y="2736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704" y="3888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1</a:t>
              </a:r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4118" y="3936"/>
              <a:ext cx="8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CC0000"/>
                  </a:solidFill>
                  <a:latin typeface="Tahoma" panose="020B0604030504040204" pitchFamily="34" charset="0"/>
                </a:rPr>
                <a:t>Cluster 2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2394" y="1248"/>
              <a:ext cx="177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Oval 38"/>
            <p:cNvSpPr>
              <a:spLocks noChangeArrowheads="1"/>
            </p:cNvSpPr>
            <p:nvPr/>
          </p:nvSpPr>
          <p:spPr bwMode="auto">
            <a:xfrm>
              <a:off x="1949" y="3178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>
              <a:off x="2345" y="356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40"/>
            <p:cNvSpPr>
              <a:spLocks noChangeArrowheads="1"/>
            </p:cNvSpPr>
            <p:nvPr/>
          </p:nvSpPr>
          <p:spPr bwMode="auto">
            <a:xfrm>
              <a:off x="1862" y="1985"/>
              <a:ext cx="147" cy="1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4E0CA4-44BD-47A6-A9EC-CCADB4F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9D8F0A-E623-4442-9683-1A8B635F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0718" y="97542"/>
            <a:ext cx="9144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</a:rPr>
              <a:t>Repeat this example with Single  linkage (select the minimum distance instead of average)</a:t>
            </a:r>
            <a:b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</a:rPr>
            </a:br>
            <a:b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</a:rPr>
            </a:br>
            <a: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  <a:sym typeface="Wingdings" panose="05000000000000000000" pitchFamily="2" charset="2"/>
              </a:rPr>
              <a:t></a:t>
            </a:r>
            <a:b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  <a:sym typeface="Wingdings" panose="05000000000000000000" pitchFamily="2" charset="2"/>
              </a:rPr>
            </a:br>
            <a: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  <a:sym typeface="Wingdings" panose="05000000000000000000" pitchFamily="2" charset="2"/>
              </a:rPr>
              <a:t>Euclidean , Single Linkage</a:t>
            </a:r>
            <a:r>
              <a:rPr lang="en-US" altLang="en-US" sz="3600" b="1" dirty="0">
                <a:solidFill>
                  <a:srgbClr val="FF0000"/>
                </a:solidFill>
                <a:latin typeface="Calibri Light" panose="020F0302020204030204"/>
                <a:ea typeface="MS PGothic" panose="020B0600070205080204" pitchFamily="34" charset="-128"/>
                <a:cs typeface="+mj-cs"/>
              </a:rPr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0718" y="4190206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1650" y="4591844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1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819400" y="4591844"/>
            <a:ext cx="4167994" cy="34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315337-F709-4F7A-B3F5-F434A062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D276-91CE-4AC9-B1D9-3689249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02143" y="24860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  <a:t>Repeat this example with complete linkage (select the maximum distance instead of average)</a:t>
            </a:r>
            <a:b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b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  <a:t></a:t>
            </a:r>
            <a:b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</a:br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  <a:t>Euclidean , complete Linkage</a:t>
            </a:r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02143" y="4428331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53075" y="4829969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1" u="sng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790825" y="4829969"/>
            <a:ext cx="4167994" cy="34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C3AD3C-3C8E-48DE-8C58-29EEDE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A2EA-5065-4D58-BB04-8B9BB5B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24560" y="309563"/>
            <a:ext cx="9144000" cy="726757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  <a:t>Hierarchical </a:t>
            </a:r>
            <a:r>
              <a:rPr lang="en-US" altLang="en-US" sz="3600" b="1" i="1" u="sng" dirty="0">
                <a:solidFill>
                  <a:srgbClr val="FF0000"/>
                </a:solidFill>
                <a:ea typeface="MS PGothic" panose="020B0600070205080204" pitchFamily="34" charset="-128"/>
              </a:rPr>
              <a:t>Divisive </a:t>
            </a:r>
            <a:r>
              <a:rPr lang="en-US" altLang="en-US" sz="3600" b="1" dirty="0">
                <a:solidFill>
                  <a:srgbClr val="FF0000"/>
                </a:solidFill>
                <a:ea typeface="MS PGothic" panose="020B0600070205080204" pitchFamily="34" charset="-128"/>
              </a:rPr>
              <a:t>Clustering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B9695-CAFB-4CF1-989C-A7F31FF2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B7594-DE3B-49AF-BE10-4A7C0FF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Hierarchical K-Means =top down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3145"/>
            <a:ext cx="10515600" cy="4351338"/>
          </a:xfrm>
        </p:spPr>
        <p:txBody>
          <a:bodyPr/>
          <a:lstStyle/>
          <a:p>
            <a:r>
              <a:rPr lang="en-US" dirty="0"/>
              <a:t>Run K-means on the original set of n objects</a:t>
            </a:r>
          </a:p>
          <a:p>
            <a:r>
              <a:rPr lang="en-US" dirty="0"/>
              <a:t>Apply k means , split </a:t>
            </a:r>
            <a:r>
              <a:rPr lang="en-US" dirty="0">
                <a:solidFill>
                  <a:srgbClr val="FF0000"/>
                </a:solidFill>
              </a:rPr>
              <a:t>recursively </a:t>
            </a:r>
            <a:r>
              <a:rPr lang="en-US" dirty="0"/>
              <a:t>(same K) until a singleton cluster</a:t>
            </a:r>
          </a:p>
          <a:p>
            <a:r>
              <a:rPr lang="en-US" dirty="0"/>
              <a:t>Complexity O(</a:t>
            </a:r>
            <a:r>
              <a:rPr lang="en-US" dirty="0" err="1"/>
              <a:t>KndLog</a:t>
            </a:r>
            <a:r>
              <a:rPr lang="en-US" dirty="0"/>
              <a:t> </a:t>
            </a:r>
            <a:r>
              <a:rPr lang="en-US" sz="2400" baseline="-25000" dirty="0"/>
              <a:t>k</a:t>
            </a:r>
            <a:r>
              <a:rPr lang="en-US" dirty="0"/>
              <a:t> n)</a:t>
            </a:r>
            <a:r>
              <a:rPr lang="en-US" dirty="0">
                <a:sym typeface="Wingdings" panose="05000000000000000000" pitchFamily="2" charset="2"/>
              </a:rPr>
              <a:t>fast</a:t>
            </a:r>
          </a:p>
          <a:p>
            <a:r>
              <a:rPr lang="en-US" dirty="0">
                <a:sym typeface="Wingdings" panose="05000000000000000000" pitchFamily="2" charset="2"/>
              </a:rPr>
              <a:t>Disadvantage nearest points may end up in different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21270-985D-4876-88B1-418F36D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9A6AE-1D41-42F5-AF70-4ECEF9A4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4450" y="1774372"/>
            <a:ext cx="9563100" cy="533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sz="2200" b="1" dirty="0">
                <a:solidFill>
                  <a:srgbClr val="800080"/>
                </a:solidFill>
                <a:cs typeface="Times New Roman" panose="02020603050405020304" pitchFamily="18" charset="0"/>
              </a:rPr>
              <a:t>Variance methods</a:t>
            </a:r>
            <a:r>
              <a:rPr lang="en-US" altLang="en-US" sz="2200" dirty="0">
                <a:cs typeface="Times New Roman" panose="02020603050405020304" pitchFamily="18" charset="0"/>
              </a:rPr>
              <a:t> generate clusters to minimize the within-cluster variance.  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endParaRPr lang="en-US" altLang="en-US" sz="22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sz="2200" b="1" dirty="0">
                <a:solidFill>
                  <a:srgbClr val="800080"/>
                </a:solidFill>
                <a:cs typeface="Times New Roman" panose="02020603050405020304" pitchFamily="18" charset="0"/>
              </a:rPr>
              <a:t>Ward's procedure</a:t>
            </a:r>
            <a:r>
              <a:rPr lang="en-US" altLang="en-US" sz="2200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is commonly used. For each cluster, </a:t>
            </a: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the sum of squares is calculated.</a:t>
            </a:r>
            <a:r>
              <a:rPr lang="en-US" altLang="en-US" sz="2200" dirty="0">
                <a:cs typeface="Times New Roman" panose="02020603050405020304" pitchFamily="18" charset="0"/>
              </a:rPr>
              <a:t>  The two clusters with the smallest increase in the overall sum of squares within cluster distances are combined.  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sz="2200" dirty="0">
                <a:cs typeface="Times New Roman" panose="02020603050405020304" pitchFamily="18" charset="0"/>
              </a:rPr>
              <a:t>In the </a:t>
            </a:r>
            <a:r>
              <a:rPr lang="en-US" altLang="en-US" sz="2200" b="1" dirty="0">
                <a:solidFill>
                  <a:srgbClr val="800080"/>
                </a:solidFill>
                <a:cs typeface="Times New Roman" panose="02020603050405020304" pitchFamily="18" charset="0"/>
              </a:rPr>
              <a:t>centroid methods</a:t>
            </a:r>
            <a:r>
              <a:rPr lang="en-US" altLang="en-US" sz="2200" dirty="0">
                <a:solidFill>
                  <a:srgbClr val="800080"/>
                </a:solidFill>
                <a:cs typeface="Times New Roman" panose="02020603050405020304" pitchFamily="18" charset="0"/>
              </a:rPr>
              <a:t>,</a:t>
            </a:r>
            <a:r>
              <a:rPr lang="en-US" altLang="en-US" sz="2200" dirty="0">
                <a:cs typeface="Times New Roman" panose="02020603050405020304" pitchFamily="18" charset="0"/>
              </a:rPr>
              <a:t> the distance between two clusters is the distance between their centroids (means for all the variables), 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altLang="en-US" sz="2200" dirty="0">
                <a:cs typeface="Times New Roman" panose="02020603050405020304" pitchFamily="18" charset="0"/>
              </a:rPr>
              <a:t>Of the hierarchical methods, </a:t>
            </a: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average linkage </a:t>
            </a:r>
            <a:r>
              <a:rPr lang="en-US" altLang="en-US" sz="2200" dirty="0">
                <a:cs typeface="Times New Roman" panose="02020603050405020304" pitchFamily="18" charset="0"/>
              </a:rPr>
              <a:t>and </a:t>
            </a: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Ward's methods</a:t>
            </a:r>
            <a:r>
              <a:rPr lang="en-US" altLang="en-US" sz="2200" dirty="0">
                <a:cs typeface="Times New Roman" panose="02020603050405020304" pitchFamily="18" charset="0"/>
              </a:rPr>
              <a:t> have been shown to perform better than the other procedures.</a:t>
            </a:r>
            <a:r>
              <a:rPr lang="en-US" altLang="en-US" sz="2200" dirty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042" y="665161"/>
            <a:ext cx="9046785" cy="914400"/>
          </a:xfrm>
          <a:noFill/>
          <a:ln/>
        </p:spPr>
        <p:txBody>
          <a:bodyPr anchor="b">
            <a:no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Hierarchical Agglomerative Clustering-Variance and Centroid Method	</a:t>
            </a:r>
            <a:endParaRPr lang="en-US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13866B-5EFB-4FBA-9B0D-EDFE7EDB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EF881-BB8E-4D32-A503-42B22E66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8715375" cy="609600"/>
          </a:xfrm>
        </p:spPr>
        <p:txBody>
          <a:bodyPr/>
          <a:lstStyle/>
          <a:p>
            <a:r>
              <a:rPr lang="en-US" altLang="en-US" sz="3200"/>
              <a:t>Other Agglomerative Clustering Methods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48000" y="1066800"/>
            <a:ext cx="6783388" cy="5437188"/>
            <a:chOff x="1067" y="672"/>
            <a:chExt cx="4273" cy="3425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2160" y="672"/>
              <a:ext cx="202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0000"/>
                  </a:solidFill>
                  <a:latin typeface="Tahoma" panose="020B0604030504040204" pitchFamily="34" charset="0"/>
                </a:rPr>
                <a:t>Ward’s Procedure</a:t>
              </a:r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1067" y="960"/>
              <a:ext cx="1753" cy="1452"/>
            </a:xfrm>
            <a:custGeom>
              <a:avLst/>
              <a:gdLst>
                <a:gd name="T0" fmla="*/ 505 w 1753"/>
                <a:gd name="T1" fmla="*/ 43 h 1452"/>
                <a:gd name="T2" fmla="*/ 1039 w 1753"/>
                <a:gd name="T3" fmla="*/ 0 h 1452"/>
                <a:gd name="T4" fmla="*/ 1471 w 1753"/>
                <a:gd name="T5" fmla="*/ 85 h 1452"/>
                <a:gd name="T6" fmla="*/ 1737 w 1753"/>
                <a:gd name="T7" fmla="*/ 437 h 1452"/>
                <a:gd name="T8" fmla="*/ 1752 w 1753"/>
                <a:gd name="T9" fmla="*/ 564 h 1452"/>
                <a:gd name="T10" fmla="*/ 1634 w 1753"/>
                <a:gd name="T11" fmla="*/ 1042 h 1452"/>
                <a:gd name="T12" fmla="*/ 1440 w 1753"/>
                <a:gd name="T13" fmla="*/ 1324 h 1452"/>
                <a:gd name="T14" fmla="*/ 981 w 1753"/>
                <a:gd name="T15" fmla="*/ 1451 h 1452"/>
                <a:gd name="T16" fmla="*/ 564 w 1753"/>
                <a:gd name="T17" fmla="*/ 1437 h 1452"/>
                <a:gd name="T18" fmla="*/ 386 w 1753"/>
                <a:gd name="T19" fmla="*/ 1324 h 1452"/>
                <a:gd name="T20" fmla="*/ 147 w 1753"/>
                <a:gd name="T21" fmla="*/ 901 h 1452"/>
                <a:gd name="T22" fmla="*/ 0 w 1753"/>
                <a:gd name="T23" fmla="*/ 760 h 1452"/>
                <a:gd name="T24" fmla="*/ 74 w 1753"/>
                <a:gd name="T25" fmla="*/ 592 h 1452"/>
                <a:gd name="T26" fmla="*/ 132 w 1753"/>
                <a:gd name="T27" fmla="*/ 564 h 1452"/>
                <a:gd name="T28" fmla="*/ 222 w 1753"/>
                <a:gd name="T29" fmla="*/ 409 h 1452"/>
                <a:gd name="T30" fmla="*/ 296 w 1753"/>
                <a:gd name="T31" fmla="*/ 240 h 1452"/>
                <a:gd name="T32" fmla="*/ 505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462" y="1251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2459" y="177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3587" y="960"/>
              <a:ext cx="1753" cy="1452"/>
            </a:xfrm>
            <a:custGeom>
              <a:avLst/>
              <a:gdLst>
                <a:gd name="T0" fmla="*/ 1247 w 1753"/>
                <a:gd name="T1" fmla="*/ 43 h 1452"/>
                <a:gd name="T2" fmla="*/ 713 w 1753"/>
                <a:gd name="T3" fmla="*/ 0 h 1452"/>
                <a:gd name="T4" fmla="*/ 281 w 1753"/>
                <a:gd name="T5" fmla="*/ 85 h 1452"/>
                <a:gd name="T6" fmla="*/ 15 w 1753"/>
                <a:gd name="T7" fmla="*/ 437 h 1452"/>
                <a:gd name="T8" fmla="*/ 0 w 1753"/>
                <a:gd name="T9" fmla="*/ 564 h 1452"/>
                <a:gd name="T10" fmla="*/ 118 w 1753"/>
                <a:gd name="T11" fmla="*/ 1042 h 1452"/>
                <a:gd name="T12" fmla="*/ 312 w 1753"/>
                <a:gd name="T13" fmla="*/ 1324 h 1452"/>
                <a:gd name="T14" fmla="*/ 771 w 1753"/>
                <a:gd name="T15" fmla="*/ 1451 h 1452"/>
                <a:gd name="T16" fmla="*/ 1188 w 1753"/>
                <a:gd name="T17" fmla="*/ 1437 h 1452"/>
                <a:gd name="T18" fmla="*/ 1366 w 1753"/>
                <a:gd name="T19" fmla="*/ 1324 h 1452"/>
                <a:gd name="T20" fmla="*/ 1605 w 1753"/>
                <a:gd name="T21" fmla="*/ 901 h 1452"/>
                <a:gd name="T22" fmla="*/ 1752 w 1753"/>
                <a:gd name="T23" fmla="*/ 760 h 1452"/>
                <a:gd name="T24" fmla="*/ 1678 w 1753"/>
                <a:gd name="T25" fmla="*/ 592 h 1452"/>
                <a:gd name="T26" fmla="*/ 1620 w 1753"/>
                <a:gd name="T27" fmla="*/ 564 h 1452"/>
                <a:gd name="T28" fmla="*/ 1530 w 1753"/>
                <a:gd name="T29" fmla="*/ 409 h 1452"/>
                <a:gd name="T30" fmla="*/ 1456 w 1753"/>
                <a:gd name="T31" fmla="*/ 240 h 1452"/>
                <a:gd name="T32" fmla="*/ 1247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240" y="117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2150" y="215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560" y="205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8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1918" y="159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1595" y="1344"/>
              <a:ext cx="336" cy="28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2027" y="1296"/>
              <a:ext cx="240" cy="28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027" y="1680"/>
              <a:ext cx="480" cy="14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2027" y="1728"/>
              <a:ext cx="144" cy="43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1691" y="1728"/>
              <a:ext cx="240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>
              <a:off x="1403" y="1680"/>
              <a:ext cx="528" cy="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 rot="17640000">
              <a:off x="3823" y="185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 rot="17640000">
              <a:off x="4766" y="1102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 rot="17640000">
              <a:off x="4070" y="111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 rot="17640000">
              <a:off x="4928" y="1597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Oval 24"/>
            <p:cNvSpPr>
              <a:spLocks noChangeArrowheads="1"/>
            </p:cNvSpPr>
            <p:nvPr/>
          </p:nvSpPr>
          <p:spPr bwMode="auto">
            <a:xfrm rot="17640000">
              <a:off x="4599" y="209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 rot="17640000">
              <a:off x="4145" y="2194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Oval 26"/>
            <p:cNvSpPr>
              <a:spLocks noChangeArrowheads="1"/>
            </p:cNvSpPr>
            <p:nvPr/>
          </p:nvSpPr>
          <p:spPr bwMode="auto">
            <a:xfrm rot="17640000">
              <a:off x="4325" y="158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flipV="1">
              <a:off x="3947" y="1680"/>
              <a:ext cx="384" cy="19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4187" y="1248"/>
              <a:ext cx="144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V="1">
              <a:off x="4427" y="1248"/>
              <a:ext cx="336" cy="33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4475" y="1632"/>
              <a:ext cx="480" cy="48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4427" y="1728"/>
              <a:ext cx="192" cy="38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4235" y="1728"/>
              <a:ext cx="144" cy="48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304" y="2352"/>
              <a:ext cx="18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Tahoma" panose="020B0604030504040204" pitchFamily="34" charset="0"/>
                </a:rPr>
                <a:t>Centroid Method</a:t>
              </a:r>
            </a:p>
          </p:txBody>
        </p:sp>
        <p:sp>
          <p:nvSpPr>
            <p:cNvPr id="21538" name="Freeform 34"/>
            <p:cNvSpPr>
              <a:spLocks/>
            </p:cNvSpPr>
            <p:nvPr/>
          </p:nvSpPr>
          <p:spPr bwMode="auto">
            <a:xfrm>
              <a:off x="1091" y="2645"/>
              <a:ext cx="1753" cy="1452"/>
            </a:xfrm>
            <a:custGeom>
              <a:avLst/>
              <a:gdLst>
                <a:gd name="T0" fmla="*/ 505 w 1753"/>
                <a:gd name="T1" fmla="*/ 43 h 1452"/>
                <a:gd name="T2" fmla="*/ 1039 w 1753"/>
                <a:gd name="T3" fmla="*/ 0 h 1452"/>
                <a:gd name="T4" fmla="*/ 1471 w 1753"/>
                <a:gd name="T5" fmla="*/ 85 h 1452"/>
                <a:gd name="T6" fmla="*/ 1737 w 1753"/>
                <a:gd name="T7" fmla="*/ 437 h 1452"/>
                <a:gd name="T8" fmla="*/ 1752 w 1753"/>
                <a:gd name="T9" fmla="*/ 564 h 1452"/>
                <a:gd name="T10" fmla="*/ 1634 w 1753"/>
                <a:gd name="T11" fmla="*/ 1042 h 1452"/>
                <a:gd name="T12" fmla="*/ 1440 w 1753"/>
                <a:gd name="T13" fmla="*/ 1324 h 1452"/>
                <a:gd name="T14" fmla="*/ 981 w 1753"/>
                <a:gd name="T15" fmla="*/ 1451 h 1452"/>
                <a:gd name="T16" fmla="*/ 564 w 1753"/>
                <a:gd name="T17" fmla="*/ 1437 h 1452"/>
                <a:gd name="T18" fmla="*/ 386 w 1753"/>
                <a:gd name="T19" fmla="*/ 1324 h 1452"/>
                <a:gd name="T20" fmla="*/ 147 w 1753"/>
                <a:gd name="T21" fmla="*/ 901 h 1452"/>
                <a:gd name="T22" fmla="*/ 0 w 1753"/>
                <a:gd name="T23" fmla="*/ 760 h 1452"/>
                <a:gd name="T24" fmla="*/ 74 w 1753"/>
                <a:gd name="T25" fmla="*/ 592 h 1452"/>
                <a:gd name="T26" fmla="*/ 132 w 1753"/>
                <a:gd name="T27" fmla="*/ 564 h 1452"/>
                <a:gd name="T28" fmla="*/ 222 w 1753"/>
                <a:gd name="T29" fmla="*/ 409 h 1452"/>
                <a:gd name="T30" fmla="*/ 296 w 1753"/>
                <a:gd name="T31" fmla="*/ 240 h 1452"/>
                <a:gd name="T32" fmla="*/ 505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505" y="43"/>
                  </a:moveTo>
                  <a:lnTo>
                    <a:pt x="1039" y="0"/>
                  </a:lnTo>
                  <a:lnTo>
                    <a:pt x="1471" y="85"/>
                  </a:lnTo>
                  <a:lnTo>
                    <a:pt x="1737" y="437"/>
                  </a:lnTo>
                  <a:lnTo>
                    <a:pt x="1752" y="564"/>
                  </a:lnTo>
                  <a:lnTo>
                    <a:pt x="1634" y="1042"/>
                  </a:lnTo>
                  <a:lnTo>
                    <a:pt x="1440" y="1324"/>
                  </a:lnTo>
                  <a:lnTo>
                    <a:pt x="981" y="1451"/>
                  </a:lnTo>
                  <a:lnTo>
                    <a:pt x="564" y="1437"/>
                  </a:lnTo>
                  <a:lnTo>
                    <a:pt x="386" y="1324"/>
                  </a:lnTo>
                  <a:lnTo>
                    <a:pt x="147" y="901"/>
                  </a:lnTo>
                  <a:lnTo>
                    <a:pt x="0" y="760"/>
                  </a:lnTo>
                  <a:lnTo>
                    <a:pt x="74" y="592"/>
                  </a:lnTo>
                  <a:lnTo>
                    <a:pt x="132" y="564"/>
                  </a:lnTo>
                  <a:lnTo>
                    <a:pt x="222" y="409"/>
                  </a:lnTo>
                  <a:lnTo>
                    <a:pt x="296" y="240"/>
                  </a:lnTo>
                  <a:lnTo>
                    <a:pt x="505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Oval 35"/>
            <p:cNvSpPr>
              <a:spLocks noChangeArrowheads="1"/>
            </p:cNvSpPr>
            <p:nvPr/>
          </p:nvSpPr>
          <p:spPr bwMode="auto">
            <a:xfrm>
              <a:off x="1462" y="2931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36"/>
            <p:cNvSpPr>
              <a:spLocks noChangeArrowheads="1"/>
            </p:cNvSpPr>
            <p:nvPr/>
          </p:nvSpPr>
          <p:spPr bwMode="auto">
            <a:xfrm>
              <a:off x="2536" y="348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3587" y="2640"/>
              <a:ext cx="1753" cy="1452"/>
            </a:xfrm>
            <a:custGeom>
              <a:avLst/>
              <a:gdLst>
                <a:gd name="T0" fmla="*/ 1247 w 1753"/>
                <a:gd name="T1" fmla="*/ 43 h 1452"/>
                <a:gd name="T2" fmla="*/ 713 w 1753"/>
                <a:gd name="T3" fmla="*/ 0 h 1452"/>
                <a:gd name="T4" fmla="*/ 281 w 1753"/>
                <a:gd name="T5" fmla="*/ 85 h 1452"/>
                <a:gd name="T6" fmla="*/ 15 w 1753"/>
                <a:gd name="T7" fmla="*/ 437 h 1452"/>
                <a:gd name="T8" fmla="*/ 0 w 1753"/>
                <a:gd name="T9" fmla="*/ 564 h 1452"/>
                <a:gd name="T10" fmla="*/ 118 w 1753"/>
                <a:gd name="T11" fmla="*/ 1042 h 1452"/>
                <a:gd name="T12" fmla="*/ 312 w 1753"/>
                <a:gd name="T13" fmla="*/ 1324 h 1452"/>
                <a:gd name="T14" fmla="*/ 771 w 1753"/>
                <a:gd name="T15" fmla="*/ 1451 h 1452"/>
                <a:gd name="T16" fmla="*/ 1188 w 1753"/>
                <a:gd name="T17" fmla="*/ 1437 h 1452"/>
                <a:gd name="T18" fmla="*/ 1366 w 1753"/>
                <a:gd name="T19" fmla="*/ 1324 h 1452"/>
                <a:gd name="T20" fmla="*/ 1605 w 1753"/>
                <a:gd name="T21" fmla="*/ 901 h 1452"/>
                <a:gd name="T22" fmla="*/ 1752 w 1753"/>
                <a:gd name="T23" fmla="*/ 760 h 1452"/>
                <a:gd name="T24" fmla="*/ 1678 w 1753"/>
                <a:gd name="T25" fmla="*/ 592 h 1452"/>
                <a:gd name="T26" fmla="*/ 1620 w 1753"/>
                <a:gd name="T27" fmla="*/ 564 h 1452"/>
                <a:gd name="T28" fmla="*/ 1530 w 1753"/>
                <a:gd name="T29" fmla="*/ 409 h 1452"/>
                <a:gd name="T30" fmla="*/ 1456 w 1753"/>
                <a:gd name="T31" fmla="*/ 240 h 1452"/>
                <a:gd name="T32" fmla="*/ 1247 w 1753"/>
                <a:gd name="T33" fmla="*/ 43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3" h="1452">
                  <a:moveTo>
                    <a:pt x="1247" y="43"/>
                  </a:moveTo>
                  <a:lnTo>
                    <a:pt x="713" y="0"/>
                  </a:lnTo>
                  <a:lnTo>
                    <a:pt x="281" y="85"/>
                  </a:lnTo>
                  <a:lnTo>
                    <a:pt x="15" y="437"/>
                  </a:lnTo>
                  <a:lnTo>
                    <a:pt x="0" y="564"/>
                  </a:lnTo>
                  <a:lnTo>
                    <a:pt x="118" y="1042"/>
                  </a:lnTo>
                  <a:lnTo>
                    <a:pt x="312" y="1324"/>
                  </a:lnTo>
                  <a:lnTo>
                    <a:pt x="771" y="1451"/>
                  </a:lnTo>
                  <a:lnTo>
                    <a:pt x="1188" y="1437"/>
                  </a:lnTo>
                  <a:lnTo>
                    <a:pt x="1366" y="1324"/>
                  </a:lnTo>
                  <a:lnTo>
                    <a:pt x="1605" y="901"/>
                  </a:lnTo>
                  <a:lnTo>
                    <a:pt x="1752" y="760"/>
                  </a:lnTo>
                  <a:lnTo>
                    <a:pt x="1678" y="592"/>
                  </a:lnTo>
                  <a:lnTo>
                    <a:pt x="1620" y="564"/>
                  </a:lnTo>
                  <a:lnTo>
                    <a:pt x="1530" y="409"/>
                  </a:lnTo>
                  <a:lnTo>
                    <a:pt x="1456" y="240"/>
                  </a:lnTo>
                  <a:lnTo>
                    <a:pt x="1247" y="43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Oval 38"/>
            <p:cNvSpPr>
              <a:spLocks noChangeArrowheads="1"/>
            </p:cNvSpPr>
            <p:nvPr/>
          </p:nvSpPr>
          <p:spPr bwMode="auto">
            <a:xfrm>
              <a:off x="2240" y="285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2150" y="383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Oval 40"/>
            <p:cNvSpPr>
              <a:spLocks noChangeArrowheads="1"/>
            </p:cNvSpPr>
            <p:nvPr/>
          </p:nvSpPr>
          <p:spPr bwMode="auto">
            <a:xfrm>
              <a:off x="1560" y="373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Oval 41"/>
            <p:cNvSpPr>
              <a:spLocks noChangeArrowheads="1"/>
            </p:cNvSpPr>
            <p:nvPr/>
          </p:nvSpPr>
          <p:spPr bwMode="auto">
            <a:xfrm>
              <a:off x="1286" y="336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Oval 42"/>
            <p:cNvSpPr>
              <a:spLocks noChangeArrowheads="1"/>
            </p:cNvSpPr>
            <p:nvPr/>
          </p:nvSpPr>
          <p:spPr bwMode="auto">
            <a:xfrm>
              <a:off x="1918" y="3270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Oval 43"/>
            <p:cNvSpPr>
              <a:spLocks noChangeArrowheads="1"/>
            </p:cNvSpPr>
            <p:nvPr/>
          </p:nvSpPr>
          <p:spPr bwMode="auto">
            <a:xfrm rot="17640000">
              <a:off x="3823" y="353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 rot="17640000">
              <a:off x="4730" y="2809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Oval 45"/>
            <p:cNvSpPr>
              <a:spLocks noChangeArrowheads="1"/>
            </p:cNvSpPr>
            <p:nvPr/>
          </p:nvSpPr>
          <p:spPr bwMode="auto">
            <a:xfrm rot="17640000">
              <a:off x="4070" y="2796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Oval 46"/>
            <p:cNvSpPr>
              <a:spLocks noChangeArrowheads="1"/>
            </p:cNvSpPr>
            <p:nvPr/>
          </p:nvSpPr>
          <p:spPr bwMode="auto">
            <a:xfrm rot="17640000">
              <a:off x="4928" y="3277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 rot="17640000">
              <a:off x="4599" y="3775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auto">
            <a:xfrm rot="17640000">
              <a:off x="4145" y="3874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 rot="17640000">
              <a:off x="4325" y="3263"/>
              <a:ext cx="135" cy="1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50"/>
            <p:cNvSpPr>
              <a:spLocks noChangeShapeType="1"/>
            </p:cNvSpPr>
            <p:nvPr/>
          </p:nvSpPr>
          <p:spPr bwMode="auto">
            <a:xfrm flipV="1">
              <a:off x="2027" y="3324"/>
              <a:ext cx="230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511" y="1701939"/>
            <a:ext cx="2929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the example using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Ward’s procedure!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755CF-FF19-438C-99E1-44F6CBE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5A7C-A7ED-4083-B97C-B81B09F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0354" y="205859"/>
            <a:ext cx="9640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555555"/>
                </a:solidFill>
                <a:effectLst/>
                <a:latin typeface="philosopher"/>
              </a:rPr>
              <a:t>Ward’s Method (Minimum variance method</a:t>
            </a:r>
            <a:r>
              <a:rPr lang="en-US" b="1" dirty="0">
                <a:solidFill>
                  <a:srgbClr val="555555"/>
                </a:solidFill>
                <a:effectLst/>
                <a:latin typeface="philosopher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6475" y="1675537"/>
            <a:ext cx="944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777777"/>
                </a:solidFill>
                <a:effectLst/>
                <a:latin typeface="pt sans"/>
              </a:rPr>
              <a:t>Like other clustering methods, Ward’s method starts with </a:t>
            </a:r>
            <a:r>
              <a:rPr lang="en-US" sz="2800" b="0" i="1" dirty="0">
                <a:solidFill>
                  <a:srgbClr val="777777"/>
                </a:solidFill>
                <a:effectLst/>
                <a:latin typeface="pt sans"/>
              </a:rPr>
              <a:t>n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pt sans"/>
              </a:rPr>
              <a:t> clusters, each containing a single object. These </a:t>
            </a:r>
            <a:r>
              <a:rPr lang="en-US" sz="2800" b="0" i="1" dirty="0">
                <a:solidFill>
                  <a:srgbClr val="777777"/>
                </a:solidFill>
                <a:effectLst/>
                <a:latin typeface="pt sans"/>
              </a:rPr>
              <a:t>n 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pt sans"/>
              </a:rPr>
              <a:t>clusters are combined to make one cluster containing all objects. At each step, the process makes a new cluster that minimizes variance  , measured by an index called </a:t>
            </a:r>
            <a:r>
              <a:rPr lang="en-US" sz="2800" b="0" i="1" dirty="0">
                <a:solidFill>
                  <a:srgbClr val="777777"/>
                </a:solidFill>
                <a:effectLst/>
                <a:latin typeface="pt sans"/>
              </a:rPr>
              <a:t>E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pt sans"/>
              </a:rPr>
              <a:t> (also called the </a:t>
            </a:r>
            <a:r>
              <a:rPr lang="en-US" sz="2800" b="0" i="1" u="none" strike="noStrike" dirty="0">
                <a:solidFill>
                  <a:srgbClr val="05A9C5"/>
                </a:solidFill>
                <a:effectLst/>
                <a:latin typeface="inherit"/>
                <a:hlinkClick r:id="rId2"/>
              </a:rPr>
              <a:t>sum of squares </a:t>
            </a:r>
            <a:r>
              <a:rPr lang="en-US" sz="2800" b="0" i="1" dirty="0">
                <a:solidFill>
                  <a:srgbClr val="777777"/>
                </a:solidFill>
                <a:effectLst/>
                <a:latin typeface="pt sans"/>
              </a:rPr>
              <a:t>index</a:t>
            </a:r>
            <a:r>
              <a:rPr lang="en-US" sz="2800" b="0" i="0" dirty="0">
                <a:solidFill>
                  <a:srgbClr val="777777"/>
                </a:solidFill>
                <a:effectLst/>
                <a:latin typeface="pt sans"/>
              </a:rPr>
              <a:t>).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0F99-DD80-4007-88D1-C0047A8D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95830-41E8-4F4A-A045-F58B8C5F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ward method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114425"/>
            <a:ext cx="65976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8290278-C4A0-4B57-A398-13907A53A37F}"/>
              </a:ext>
            </a:extLst>
          </p:cNvPr>
          <p:cNvSpPr txBox="1">
            <a:spLocks/>
          </p:cNvSpPr>
          <p:nvPr/>
        </p:nvSpPr>
        <p:spPr>
          <a:xfrm>
            <a:off x="1263650" y="380998"/>
            <a:ext cx="9144000" cy="3048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Hierarchical </a:t>
            </a:r>
            <a:r>
              <a:rPr lang="en-US" altLang="en-US" sz="3300" b="1" i="1" u="sng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Agglomerative </a:t>
            </a:r>
            <a:r>
              <a:rPr lang="en-US" altLang="en-US" sz="33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109A1E-6106-4E81-AC80-D9A133B2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E07D4-3F22-4F77-A0C1-655B5655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1" y="4023360"/>
            <a:ext cx="5412379" cy="2127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205" y="454977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ESS? Sum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062831"/>
            <a:ext cx="10942955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700" b="1" dirty="0"/>
              <a:t>At each step, the following calculations are made to find </a:t>
            </a:r>
            <a:r>
              <a:rPr lang="en-US" sz="2700" b="1" i="1" dirty="0"/>
              <a:t>E</a:t>
            </a:r>
            <a:r>
              <a:rPr lang="en-US" sz="2700" b="1" dirty="0"/>
              <a:t>:</a:t>
            </a:r>
          </a:p>
          <a:p>
            <a:pPr fontAlgn="base"/>
            <a:r>
              <a:rPr lang="en-US" sz="2700" b="1" dirty="0">
                <a:hlinkClick r:id="rId3"/>
              </a:rPr>
              <a:t>Find the mean</a:t>
            </a:r>
            <a:r>
              <a:rPr lang="en-US" sz="2700" b="1" dirty="0"/>
              <a:t> of each cluster.</a:t>
            </a:r>
          </a:p>
          <a:p>
            <a:pPr fontAlgn="base"/>
            <a:r>
              <a:rPr lang="en-US" sz="2700" b="1" dirty="0"/>
              <a:t>Calculate the distance between each object in a particular cluster, and that cluster’s </a:t>
            </a:r>
            <a:r>
              <a:rPr lang="en-US" sz="2700" b="1" dirty="0">
                <a:hlinkClick r:id="rId4"/>
              </a:rPr>
              <a:t>mean</a:t>
            </a:r>
            <a:r>
              <a:rPr lang="en-US" sz="2700" b="1" dirty="0"/>
              <a:t>.</a:t>
            </a:r>
          </a:p>
          <a:p>
            <a:pPr fontAlgn="base"/>
            <a:r>
              <a:rPr lang="en-US" sz="2700" b="1" dirty="0"/>
              <a:t>Square the differences from Step 2.</a:t>
            </a:r>
          </a:p>
          <a:p>
            <a:pPr fontAlgn="base"/>
            <a:r>
              <a:rPr lang="en-US" sz="2700" b="1" dirty="0"/>
              <a:t>Sum (add up) the squared values from Step 3.</a:t>
            </a:r>
          </a:p>
          <a:p>
            <a:pPr fontAlgn="base"/>
            <a:r>
              <a:rPr lang="en-US" sz="2700" b="1" dirty="0"/>
              <a:t>Add up all the sums of squares from Step 4.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D21E-D7AA-4A1F-B3F1-A1172EB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A441-380D-41C8-90B3-CC6B7026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</a:pPr>
            <a:r>
              <a:rPr lang="en-US" spc="-3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</a:t>
            </a: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pc="-7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pc="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-3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n</a:t>
            </a:r>
            <a:r>
              <a:rPr lang="en-US" i="1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−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 </a:t>
            </a:r>
            <a:r>
              <a:rPr lang="en-US" spc="-8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formed </a:t>
            </a:r>
            <a:r>
              <a:rPr lang="en-US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pc="-1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en-US" i="1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−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</a:t>
            </a: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These </a:t>
            </a:r>
            <a:r>
              <a:rPr lang="en-US" spc="-7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</a:t>
            </a:r>
            <a:r>
              <a:rPr lang="en-US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2,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pc="-5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of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pc="12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-3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including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lang="en-US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clustered </a:t>
            </a: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</a:pP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Again,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pc="1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US" spc="32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minimized.</a:t>
            </a:r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41910" indent="-457200" algn="just">
              <a:lnSpc>
                <a:spcPct val="100699"/>
              </a:lnSpc>
              <a:spcBef>
                <a:spcPts val="325"/>
              </a:spcBef>
            </a:pP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</a:t>
            </a:r>
            <a:r>
              <a:rPr lang="en-US" spc="-1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US" spc="-7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pc="-3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 </a:t>
            </a:r>
            <a:r>
              <a:rPr lang="en-US" spc="-5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 </a:t>
            </a:r>
            <a:r>
              <a:rPr lang="en-US" spc="-8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US" spc="-5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combined </a:t>
            </a:r>
            <a:r>
              <a:rPr lang="en-US" spc="-2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</a:t>
            </a:r>
            <a:r>
              <a:rPr lang="en-US" spc="-6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pc="-9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</a:t>
            </a:r>
            <a:r>
              <a:rPr lang="en-US" spc="-8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US" spc="-1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 </a:t>
            </a:r>
            <a:r>
              <a:rPr lang="en-US" spc="-3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results </a:t>
            </a:r>
            <a:r>
              <a:rPr lang="en-US" spc="-4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spc="-6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</a:t>
            </a:r>
            <a:r>
              <a:rPr lang="en-US" spc="-4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pc="-5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pc="3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pc="-75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squares.</a:t>
            </a:r>
          </a:p>
          <a:p>
            <a:pPr marL="469900" marR="5080" lvl="0" indent="-457200">
              <a:lnSpc>
                <a:spcPct val="100000"/>
              </a:lnSpc>
              <a:spcBef>
                <a:spcPts val="135"/>
              </a:spcBef>
            </a:pPr>
            <a:r>
              <a:rPr lang="en-US" spc="-3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algorithm stops when all sample units are  combined into a single large cluster of size n.</a:t>
            </a:r>
          </a:p>
          <a:p>
            <a:pPr marL="469900" indent="-457200">
              <a:lnSpc>
                <a:spcPct val="100000"/>
              </a:lnSpc>
              <a:spcBef>
                <a:spcPts val="135"/>
              </a:spcBef>
            </a:pPr>
            <a:endParaRPr lang="en-US" spc="-3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5862" y="291015"/>
            <a:ext cx="9820275" cy="1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8450" lvl="0" indent="-28575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000" spc="40" dirty="0">
                <a:solidFill>
                  <a:srgbClr val="FF0000"/>
                </a:solidFill>
                <a:latin typeface="Tahoma"/>
                <a:cs typeface="Tahoma"/>
              </a:rPr>
              <a:t>At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the beginning </a:t>
            </a:r>
            <a:r>
              <a:rPr lang="en-US" sz="2000" spc="-70" dirty="0">
                <a:solidFill>
                  <a:srgbClr val="FF0000"/>
                </a:solidFill>
                <a:latin typeface="Tahoma"/>
                <a:cs typeface="Tahoma"/>
              </a:rPr>
              <a:t>each </a:t>
            </a:r>
            <a:r>
              <a:rPr lang="en-US" sz="2000" spc="-75" dirty="0">
                <a:solidFill>
                  <a:srgbClr val="FF0000"/>
                </a:solidFill>
                <a:latin typeface="Tahoma"/>
                <a:cs typeface="Tahoma"/>
              </a:rPr>
              <a:t>case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is </a:t>
            </a:r>
            <a:r>
              <a:rPr lang="en-US" sz="2000" spc="-6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000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cluster.</a:t>
            </a:r>
            <a:endParaRPr lang="en-US" sz="20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298450" marR="5080" lvl="0" indent="-285750">
              <a:lnSpc>
                <a:spcPct val="1008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000" spc="-105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lang="en-US" sz="2000" spc="-20" dirty="0">
                <a:solidFill>
                  <a:srgbClr val="FF0000"/>
                </a:solidFill>
                <a:latin typeface="Tahoma"/>
                <a:cs typeface="Tahoma"/>
              </a:rPr>
              <a:t>first </a:t>
            </a:r>
            <a:r>
              <a:rPr lang="en-US" sz="2000" spc="-60" dirty="0">
                <a:solidFill>
                  <a:srgbClr val="FF0000"/>
                </a:solidFill>
                <a:latin typeface="Tahoma"/>
                <a:cs typeface="Tahoma"/>
              </a:rPr>
              <a:t>step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lang="en-US" sz="2000" spc="-35" dirty="0">
                <a:solidFill>
                  <a:srgbClr val="FF0000"/>
                </a:solidFill>
                <a:latin typeface="Tahoma"/>
                <a:cs typeface="Tahoma"/>
              </a:rPr>
              <a:t>algorithm, </a:t>
            </a:r>
            <a:r>
              <a:rPr lang="en-US" sz="2000" i="1" spc="-45" dirty="0">
                <a:solidFill>
                  <a:srgbClr val="FF0000"/>
                </a:solidFill>
                <a:latin typeface="Trebuchet MS"/>
                <a:cs typeface="Trebuchet MS"/>
              </a:rPr>
              <a:t>n </a:t>
            </a:r>
            <a:r>
              <a:rPr lang="en-US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lang="en-US" sz="2000" spc="-65" dirty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clusters  </a:t>
            </a:r>
            <a:r>
              <a:rPr lang="en-US" sz="2000" spc="-85" dirty="0">
                <a:solidFill>
                  <a:srgbClr val="FF0000"/>
                </a:solidFill>
                <a:latin typeface="Tahoma"/>
                <a:cs typeface="Tahoma"/>
              </a:rPr>
              <a:t>are </a:t>
            </a:r>
            <a:r>
              <a:rPr lang="en-US" sz="2000" spc="-60" dirty="0">
                <a:solidFill>
                  <a:srgbClr val="FF0000"/>
                </a:solidFill>
                <a:latin typeface="Tahoma"/>
                <a:cs typeface="Tahoma"/>
              </a:rPr>
              <a:t>formed, </a:t>
            </a:r>
            <a:r>
              <a:rPr lang="en-US" sz="2000" spc="-80" dirty="0">
                <a:solidFill>
                  <a:srgbClr val="FF0000"/>
                </a:solidFill>
                <a:latin typeface="Tahoma"/>
                <a:cs typeface="Tahoma"/>
              </a:rPr>
              <a:t>one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size </a:t>
            </a:r>
            <a:r>
              <a:rPr lang="en-US" sz="2000" spc="-60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lang="en-US" sz="2000" spc="-65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the remaining 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size 1. </a:t>
            </a:r>
            <a:r>
              <a:rPr lang="en-US" sz="2000" spc="-1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lang="en-US" sz="2000" spc="-60" dirty="0">
                <a:solidFill>
                  <a:srgbClr val="FF0000"/>
                </a:solidFill>
                <a:latin typeface="Tahoma"/>
                <a:cs typeface="Tahoma"/>
              </a:rPr>
              <a:t>error </a:t>
            </a:r>
            <a:r>
              <a:rPr lang="en-US" sz="2000" spc="-75" dirty="0">
                <a:solidFill>
                  <a:srgbClr val="FF0000"/>
                </a:solidFill>
                <a:latin typeface="Tahoma"/>
                <a:cs typeface="Tahoma"/>
              </a:rPr>
              <a:t>sum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2000" spc="-80" dirty="0">
                <a:solidFill>
                  <a:srgbClr val="FF0000"/>
                </a:solidFill>
                <a:latin typeface="Tahoma"/>
                <a:cs typeface="Tahoma"/>
              </a:rPr>
              <a:t>squares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is 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computed. </a:t>
            </a:r>
            <a:r>
              <a:rPr lang="en-US" sz="2000" spc="-1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lang="en-US" sz="2000" spc="-35" dirty="0">
                <a:solidFill>
                  <a:srgbClr val="FF0000"/>
                </a:solidFill>
                <a:latin typeface="Tahoma"/>
                <a:cs typeface="Tahoma"/>
              </a:rPr>
              <a:t>pair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2000" spc="-65" dirty="0">
                <a:solidFill>
                  <a:srgbClr val="FF0000"/>
                </a:solidFill>
                <a:latin typeface="Tahoma"/>
                <a:cs typeface="Tahoma"/>
              </a:rPr>
              <a:t>sample </a:t>
            </a:r>
            <a:r>
              <a:rPr lang="en-US" sz="2000" spc="-35" dirty="0">
                <a:solidFill>
                  <a:srgbClr val="FF0000"/>
                </a:solidFill>
                <a:latin typeface="Tahoma"/>
                <a:cs typeface="Tahoma"/>
              </a:rPr>
              <a:t>units </a:t>
            </a:r>
            <a:r>
              <a:rPr lang="en-US" sz="2000" spc="-15" dirty="0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yield 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lang="en-US" sz="2000" spc="-45" dirty="0">
                <a:solidFill>
                  <a:srgbClr val="FF0000"/>
                </a:solidFill>
                <a:latin typeface="Tahoma"/>
                <a:cs typeface="Tahoma"/>
              </a:rPr>
              <a:t>smallest </a:t>
            </a:r>
            <a:r>
              <a:rPr lang="en-US" sz="2000" i="1" spc="95" dirty="0">
                <a:solidFill>
                  <a:srgbClr val="FF0000"/>
                </a:solidFill>
                <a:latin typeface="Trebuchet MS"/>
                <a:cs typeface="Trebuchet MS"/>
              </a:rPr>
              <a:t>ESS </a:t>
            </a:r>
            <a:r>
              <a:rPr lang="en-US" sz="2000" spc="-10" dirty="0">
                <a:solidFill>
                  <a:srgbClr val="FF0000"/>
                </a:solidFill>
                <a:latin typeface="Tahoma"/>
                <a:cs typeface="Tahoma"/>
              </a:rPr>
              <a:t>will </a:t>
            </a:r>
            <a:r>
              <a:rPr lang="en-US" sz="2000" spc="-50" dirty="0">
                <a:solidFill>
                  <a:srgbClr val="FF0000"/>
                </a:solidFill>
                <a:latin typeface="Tahoma"/>
                <a:cs typeface="Tahoma"/>
              </a:rPr>
              <a:t>form the </a:t>
            </a:r>
            <a:r>
              <a:rPr lang="en-US" sz="2000" spc="-20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r>
              <a:rPr lang="en-US" sz="2000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FF0000"/>
                </a:solidFill>
                <a:latin typeface="Tahoma"/>
                <a:cs typeface="Tahoma"/>
              </a:rPr>
              <a:t>cluster.</a:t>
            </a:r>
            <a:endParaRPr lang="en-US" sz="2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A79C1-C238-4365-AEAC-A09CDDC4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7AA60-0B0C-406B-9A17-42A30F61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57" y="174307"/>
            <a:ext cx="8010525" cy="55340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FF19B-97E8-432B-B1BF-24FD4653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D736-B784-40F4-A1D4-784F51BA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ard method of cluster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77194"/>
            <a:ext cx="9144000" cy="65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835760" y="2752070"/>
            <a:ext cx="3356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pc="-80" dirty="0">
                <a:solidFill>
                  <a:srgbClr val="FF0000"/>
                </a:solidFill>
                <a:latin typeface="Tahoma"/>
                <a:cs typeface="Tahoma"/>
              </a:rPr>
              <a:t>one </a:t>
            </a:r>
            <a:r>
              <a:rPr lang="en-US" sz="14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size </a:t>
            </a:r>
            <a:r>
              <a:rPr lang="en-US" sz="1400" spc="-60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lang="en-US" sz="1400" spc="-65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the remaining  </a:t>
            </a:r>
            <a:r>
              <a:rPr lang="en-US" sz="14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size 1</a:t>
            </a:r>
          </a:p>
          <a:p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CD, A,B,E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032750" y="442975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pc="-60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clusters </a:t>
            </a:r>
            <a:r>
              <a:rPr lang="en-US" sz="1400" spc="-4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size 2 (CD,AB, </a:t>
            </a:r>
            <a:r>
              <a:rPr lang="en-US" sz="1400" spc="-65" dirty="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lang="en-US" sz="1400" spc="-55" dirty="0">
                <a:solidFill>
                  <a:srgbClr val="FF0000"/>
                </a:solidFill>
                <a:latin typeface="Tahoma"/>
                <a:cs typeface="Tahoma"/>
              </a:rPr>
              <a:t>single </a:t>
            </a:r>
            <a:r>
              <a:rPr lang="en-US" sz="1400" spc="-40" dirty="0">
                <a:solidFill>
                  <a:srgbClr val="FF0000"/>
                </a:solidFill>
                <a:latin typeface="Tahoma"/>
                <a:cs typeface="Tahoma"/>
              </a:rPr>
              <a:t>cluster of 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size  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18825" y="5050810"/>
            <a:ext cx="20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FF0000"/>
                </a:solidFill>
                <a:latin typeface="Tahoma"/>
                <a:cs typeface="Tahoma"/>
              </a:rPr>
              <a:t>AB, CDE</a:t>
            </a:r>
            <a:r>
              <a:rPr lang="en-US" sz="1400" spc="-50" dirty="0">
                <a:solidFill>
                  <a:srgbClr val="FF0000"/>
                </a:solidFill>
                <a:latin typeface="Tahoma"/>
                <a:cs typeface="Tahoma"/>
              </a:rPr>
              <a:t>,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8825" y="5891987"/>
            <a:ext cx="93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FF0000"/>
                </a:solidFill>
                <a:latin typeface="Tahoma"/>
                <a:cs typeface="Tahoma"/>
              </a:rPr>
              <a:t>ABCDE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13825" y="3292761"/>
            <a:ext cx="2835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FF0000"/>
                </a:solidFill>
                <a:latin typeface="Tahoma"/>
                <a:cs typeface="Tahoma"/>
              </a:rPr>
              <a:t>CD =(10-9)^2   /2 = 1/2=0.5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C4CA3-84CF-4C2F-8F08-7054336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25AC0-5428-4B19-BAF3-0BE9FBBA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22" y="349885"/>
            <a:ext cx="7229475" cy="5467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4A1A2-67C3-4452-ACBA-FC12938F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83D7-52CB-4CD4-A32A-8AA1532F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52425"/>
            <a:ext cx="84201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375273-4566-4B8A-8B36-B94AD0C8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CD2AE-EF71-4499-BF15-FDE9E0A7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3684F8-10FC-439C-86E2-F8E64077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DA304-E697-4886-A237-44A6247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28FA2-F960-4465-BE5A-4953B34C1D85}"/>
              </a:ext>
            </a:extLst>
          </p:cNvPr>
          <p:cNvSpPr/>
          <p:nvPr/>
        </p:nvSpPr>
        <p:spPr>
          <a:xfrm>
            <a:off x="518160" y="58846"/>
            <a:ext cx="10241279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pandas import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AgglomerativeClustering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	'x': [35,34,32,37,33,33,31,27,35,34,62,54,57,47,50,57,59,52,61,47,50,48,39,40,45,47,39,44,50,48],</a:t>
            </a:r>
          </a:p>
          <a:p>
            <a:r>
              <a:rPr lang="en-US" dirty="0"/>
              <a:t>        'y': [79,54,52,77,59,74,73,57,69,75,51,32,40,47,53,36,35,58,59,50,23,22,13,14,22,7,29,25,9,8]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df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Data,columns</a:t>
            </a:r>
            <a:r>
              <a:rPr lang="en-US" dirty="0"/>
              <a:t>=['</a:t>
            </a:r>
            <a:r>
              <a:rPr lang="en-US" dirty="0" err="1"/>
              <a:t>x','y</a:t>
            </a:r>
            <a:r>
              <a:rPr lang="en-US" dirty="0"/>
              <a:t>'])</a:t>
            </a:r>
          </a:p>
          <a:p>
            <a:endParaRPr lang="en-US" dirty="0"/>
          </a:p>
          <a:p>
            <a:r>
              <a:rPr lang="en-US" dirty="0"/>
              <a:t>cluster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affinity='</a:t>
            </a:r>
            <a:r>
              <a:rPr lang="en-US" dirty="0" err="1"/>
              <a:t>euclidean</a:t>
            </a:r>
            <a:r>
              <a:rPr lang="en-US" dirty="0"/>
              <a:t>', linkage='ward')  </a:t>
            </a:r>
          </a:p>
          <a:p>
            <a:r>
              <a:rPr lang="en-US" dirty="0" err="1"/>
              <a:t>cluster.fit_predict</a:t>
            </a:r>
            <a:r>
              <a:rPr lang="en-US" dirty="0"/>
              <a:t>(df)  </a:t>
            </a:r>
          </a:p>
          <a:p>
            <a:r>
              <a:rPr lang="en-US" dirty="0" err="1"/>
              <a:t>plt.scatter</a:t>
            </a:r>
            <a:r>
              <a:rPr lang="en-US" dirty="0"/>
              <a:t>(df['x'], df['y'], c=</a:t>
            </a:r>
            <a:r>
              <a:rPr lang="en-US" dirty="0" err="1"/>
              <a:t>cluster.labels</a:t>
            </a:r>
            <a:r>
              <a:rPr lang="en-US" dirty="0"/>
              <a:t>_, </a:t>
            </a:r>
            <a:r>
              <a:rPr lang="en-US" dirty="0" err="1"/>
              <a:t>cmap</a:t>
            </a:r>
            <a:r>
              <a:rPr lang="en-US" dirty="0"/>
              <a:t>='rainbow')  </a:t>
            </a:r>
          </a:p>
          <a:p>
            <a:r>
              <a:rPr lang="en-US" dirty="0" err="1"/>
              <a:t>plt.title</a:t>
            </a:r>
            <a:r>
              <a:rPr lang="en-US" dirty="0"/>
              <a:t>('Ward');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cluster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affinity='</a:t>
            </a:r>
            <a:r>
              <a:rPr lang="en-US" dirty="0" err="1"/>
              <a:t>euclidean</a:t>
            </a:r>
            <a:r>
              <a:rPr lang="en-US" dirty="0"/>
              <a:t>', linkage='single')  </a:t>
            </a:r>
          </a:p>
          <a:p>
            <a:r>
              <a:rPr lang="en-US" dirty="0" err="1"/>
              <a:t>cluster.fit_predict</a:t>
            </a:r>
            <a:r>
              <a:rPr lang="en-US" dirty="0"/>
              <a:t>(df)  </a:t>
            </a:r>
          </a:p>
          <a:p>
            <a:r>
              <a:rPr lang="en-US" dirty="0" err="1"/>
              <a:t>plt.scatter</a:t>
            </a:r>
            <a:r>
              <a:rPr lang="en-US" dirty="0"/>
              <a:t>(df['x'], df['y'], c=</a:t>
            </a:r>
            <a:r>
              <a:rPr lang="en-US" dirty="0" err="1"/>
              <a:t>cluster.labels</a:t>
            </a:r>
            <a:r>
              <a:rPr lang="en-US" dirty="0"/>
              <a:t>_, </a:t>
            </a:r>
            <a:r>
              <a:rPr lang="en-US" dirty="0" err="1"/>
              <a:t>cmap</a:t>
            </a:r>
            <a:r>
              <a:rPr lang="en-US" dirty="0"/>
              <a:t>='rainbow')  </a:t>
            </a:r>
          </a:p>
          <a:p>
            <a:r>
              <a:rPr lang="en-US" dirty="0" err="1"/>
              <a:t>plt.title</a:t>
            </a:r>
            <a:r>
              <a:rPr lang="en-US" dirty="0"/>
              <a:t>('Single')</a:t>
            </a:r>
          </a:p>
          <a:p>
            <a:r>
              <a:rPr lang="en-US" dirty="0" err="1"/>
              <a:t>plt.scatter</a:t>
            </a:r>
            <a:r>
              <a:rPr lang="en-US" dirty="0"/>
              <a:t>(df['x'], df['y'], c=</a:t>
            </a:r>
            <a:r>
              <a:rPr lang="en-US" dirty="0" err="1"/>
              <a:t>cluster.labels</a:t>
            </a:r>
            <a:r>
              <a:rPr lang="en-US" dirty="0"/>
              <a:t>_, </a:t>
            </a:r>
            <a:r>
              <a:rPr lang="en-US" dirty="0" err="1"/>
              <a:t>cmap</a:t>
            </a:r>
            <a:r>
              <a:rPr lang="en-US" dirty="0"/>
              <a:t>='rainbow')  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007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632E76-36E3-4709-B198-747EB90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CFD2B8-4D65-4486-AE97-7D4F5CCF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D8B59-2C72-49BB-BED6-E35B0C17B56A}"/>
              </a:ext>
            </a:extLst>
          </p:cNvPr>
          <p:cNvSpPr/>
          <p:nvPr/>
        </p:nvSpPr>
        <p:spPr>
          <a:xfrm>
            <a:off x="1110342" y="90998"/>
            <a:ext cx="933994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cluster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affinity='</a:t>
            </a:r>
            <a:r>
              <a:rPr lang="en-US" dirty="0" err="1"/>
              <a:t>euclidean</a:t>
            </a:r>
            <a:r>
              <a:rPr lang="en-US" dirty="0"/>
              <a:t>', linkage='complete')  </a:t>
            </a:r>
          </a:p>
          <a:p>
            <a:r>
              <a:rPr lang="en-US" dirty="0" err="1"/>
              <a:t>cluster.fit_predict</a:t>
            </a:r>
            <a:r>
              <a:rPr lang="en-US" dirty="0"/>
              <a:t>(df)  </a:t>
            </a:r>
          </a:p>
          <a:p>
            <a:r>
              <a:rPr lang="en-US" dirty="0" err="1"/>
              <a:t>plt.scatter</a:t>
            </a:r>
            <a:r>
              <a:rPr lang="en-US" dirty="0"/>
              <a:t>(df['x'], df['y'], c=</a:t>
            </a:r>
            <a:r>
              <a:rPr lang="en-US" dirty="0" err="1"/>
              <a:t>cluster.labels</a:t>
            </a:r>
            <a:r>
              <a:rPr lang="en-US" dirty="0"/>
              <a:t>_, </a:t>
            </a:r>
            <a:r>
              <a:rPr lang="en-US" dirty="0" err="1"/>
              <a:t>cmap</a:t>
            </a:r>
            <a:r>
              <a:rPr lang="en-US" dirty="0"/>
              <a:t>='rainbow')  </a:t>
            </a:r>
          </a:p>
          <a:p>
            <a:r>
              <a:rPr lang="en-US" dirty="0" err="1"/>
              <a:t>plt.title</a:t>
            </a:r>
            <a:r>
              <a:rPr lang="en-US" dirty="0"/>
              <a:t>('Complete')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cluster = </a:t>
            </a:r>
            <a:r>
              <a:rPr lang="en-US" dirty="0" err="1"/>
              <a:t>AgglomerativeClustering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affinity='</a:t>
            </a:r>
            <a:r>
              <a:rPr lang="en-US" dirty="0" err="1"/>
              <a:t>euclidean</a:t>
            </a:r>
            <a:r>
              <a:rPr lang="en-US" dirty="0"/>
              <a:t>', linkage='average')  </a:t>
            </a:r>
          </a:p>
          <a:p>
            <a:r>
              <a:rPr lang="en-US" dirty="0" err="1"/>
              <a:t>cluster.fit_predict</a:t>
            </a:r>
            <a:r>
              <a:rPr lang="en-US" dirty="0"/>
              <a:t>(df)  </a:t>
            </a:r>
          </a:p>
          <a:p>
            <a:r>
              <a:rPr lang="en-US" dirty="0" err="1"/>
              <a:t>plt.scatter</a:t>
            </a:r>
            <a:r>
              <a:rPr lang="en-US" dirty="0"/>
              <a:t>(df['x'], df['y'], c=</a:t>
            </a:r>
            <a:r>
              <a:rPr lang="en-US" dirty="0" err="1"/>
              <a:t>cluster.labels</a:t>
            </a:r>
            <a:r>
              <a:rPr lang="en-US" dirty="0"/>
              <a:t>_, </a:t>
            </a:r>
            <a:r>
              <a:rPr lang="en-US" dirty="0" err="1"/>
              <a:t>cmap</a:t>
            </a:r>
            <a:r>
              <a:rPr lang="en-US" dirty="0"/>
              <a:t>='rainbow')  </a:t>
            </a:r>
          </a:p>
          <a:p>
            <a:r>
              <a:rPr lang="en-US" dirty="0" err="1"/>
              <a:t>plt.title</a:t>
            </a:r>
            <a:r>
              <a:rPr lang="en-US" dirty="0"/>
              <a:t>('Average')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2718-F779-4C4E-A1FB-3EA9888C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1" y="3376612"/>
            <a:ext cx="4181475" cy="2886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5DC45-43EF-4CA5-A3D8-76283D175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0" y="3429000"/>
            <a:ext cx="4191000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38D61-F3E6-4ABA-A1A9-CC225F64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86" y="245607"/>
            <a:ext cx="4191000" cy="295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98943-7361-42B5-86F4-0AE0AE0BB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342" y="299362"/>
            <a:ext cx="4286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115AF-6A00-46FE-8882-9190B3C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B2200-645B-49E6-8F1C-63EB4A95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0C8D3-D669-4B07-9CCB-5A010721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23850"/>
            <a:ext cx="10477500" cy="621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51C74-3F8B-463D-92C2-59D0082AA0EB}"/>
              </a:ext>
            </a:extLst>
          </p:cNvPr>
          <p:cNvSpPr txBox="1"/>
          <p:nvPr/>
        </p:nvSpPr>
        <p:spPr>
          <a:xfrm>
            <a:off x="6374167" y="4376691"/>
            <a:ext cx="5688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ADVANTAGES: EVERYTHING IS COUNTED </a:t>
            </a:r>
            <a:r>
              <a:rPr lang="en-US" altLang="en-US" sz="1800" b="1" i="1" u="sng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Agglomerative.</a:t>
            </a:r>
          </a:p>
          <a:p>
            <a:r>
              <a:rPr lang="en-US" altLang="en-US" sz="1800" b="1" i="1" u="sng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Red Dots are 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2D0C2D-1229-4340-A5C8-737A9B4D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B9E0F-8FFB-4B2C-8B12-9A836151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166A0-549F-4D90-97D9-54552DE1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47662"/>
            <a:ext cx="10096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2423" y="1538453"/>
          <a:ext cx="1828800" cy="14173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52423" y="4129100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AC0-268E-404A-8723-9FD4EF4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3DB33-F920-44A3-9E67-406DE07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45137-F327-4AA6-BA63-74E1D8B7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F80CF-00AF-43BB-A65D-2D6ED298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A4599-120B-494B-BBD4-948CF1DC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23" y="159884"/>
            <a:ext cx="450532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B3617-E470-4A8B-AE6B-072AD6C9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73639"/>
            <a:ext cx="4800600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20F19-BAF2-428C-8650-AD577AA3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87" y="3429000"/>
            <a:ext cx="4162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103783-3F33-4D67-B1A1-BD37204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85C93-996A-4C9C-B49E-FFDA85E8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CAC00-799C-47F8-B9E4-BFDD41D9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5262"/>
            <a:ext cx="1007935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69481"/>
            <a:ext cx="10515600" cy="9547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Step1 find the smallest distance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6" y="1027906"/>
            <a:ext cx="5638800" cy="34004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4785" y="1829495"/>
          <a:ext cx="2717319" cy="1797246"/>
        </p:xfrm>
        <a:graphic>
          <a:graphicData uri="http://schemas.openxmlformats.org/drawingml/2006/table">
            <a:tbl>
              <a:tblPr/>
              <a:tblGrid>
                <a:gridCol w="45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137193" y="2122098"/>
            <a:ext cx="392501" cy="3639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3793" y="2364191"/>
            <a:ext cx="392501" cy="363927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9850" y="3444777"/>
            <a:ext cx="538969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2143" y="4428331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53075" y="4829969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790825" y="4829969"/>
            <a:ext cx="4167994" cy="34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851D-6B59-4941-89FA-34CB3155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92215C-695D-4733-B154-81991FFA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19" y="198604"/>
            <a:ext cx="10515600" cy="954717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53225" y="3244752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2143" y="4428331"/>
          <a:ext cx="2422106" cy="1696242"/>
        </p:xfrm>
        <a:graphic>
          <a:graphicData uri="http://schemas.openxmlformats.org/drawingml/2006/table">
            <a:tbl>
              <a:tblPr/>
              <a:tblGrid>
                <a:gridCol w="401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53075" y="4829969"/>
          <a:ext cx="30480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790825" y="4829969"/>
            <a:ext cx="4167994" cy="34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979794" y="6354035"/>
            <a:ext cx="24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Linkage by average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58819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7599044" y="3581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 flipH="1">
            <a:off x="7117677" y="3190875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7276535" y="3200400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209800" y="3200334"/>
            <a:ext cx="4907877" cy="162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318892">
            <a:off x="3641210" y="3544847"/>
            <a:ext cx="23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distance at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0F2FF-8AB1-453B-AE39-BA6601C4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1BE83-E48F-4A5C-AECA-43FF4BA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226117"/>
            <a:ext cx="10515600" cy="9302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Next Step Smallest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3450" y="2143919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30" y="830262"/>
            <a:ext cx="5639289" cy="3395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34200" y="3187803"/>
            <a:ext cx="990600" cy="1038225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34374" y="1533525"/>
            <a:ext cx="3019426" cy="1265237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4226028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6250" y="5566073"/>
            <a:ext cx="386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3.6 and 4.9 is the distance between DE and 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281BB-A77D-44EB-A2A2-60ED3C99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A72C1-A5EB-4F7C-9E5B-E309BBC6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81050" y="886619"/>
          <a:ext cx="3352800" cy="147558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8700" y="3867944"/>
          <a:ext cx="2682240" cy="118046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0" y="1962150"/>
            <a:ext cx="568642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01314">
            <a:off x="5227744" y="1640898"/>
            <a:ext cx="25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distance at 1.4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018735" y="206580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Dendrogram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81585" y="2945131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9B50-1692-4D08-926D-FE7C79EF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ED9474-3CBC-4EDA-B64F-E5974062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23950" y="2058194"/>
          <a:ext cx="2682240" cy="118046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47800" y="279400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SMALLEST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54880" y="2102882"/>
          <a:ext cx="2682240" cy="1091088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774430" y="2250440"/>
          <a:ext cx="2011680" cy="795972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988A1-055D-431F-BCAD-510927B6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26012-4975-438D-9CB2-5F196FC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8700" y="3867944"/>
          <a:ext cx="2682240" cy="1180464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058275" y="3070176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22727" y="3016299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81585" y="3025824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53225" y="3254211"/>
            <a:ext cx="1317236" cy="784323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553200" y="2447925"/>
            <a:ext cx="9525" cy="113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332219" y="2990850"/>
            <a:ext cx="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3640" y="3360182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819" y="35908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7573255" y="35908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7117677" y="3200334"/>
            <a:ext cx="158858" cy="39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76535" y="3209859"/>
            <a:ext cx="34536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2527185"/>
            <a:ext cx="5289161" cy="182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433506">
            <a:off x="3800249" y="3268959"/>
            <a:ext cx="25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distance at 1.8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41856" y="33601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42246" y="34008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34913" y="3581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495425" y="325143"/>
            <a:ext cx="1051560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0" y="2658070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106" y="3129797"/>
            <a:ext cx="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9190" y="2802724"/>
            <a:ext cx="46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</p:txBody>
      </p:sp>
      <p:cxnSp>
        <p:nvCxnSpPr>
          <p:cNvPr id="22" name="Straight Connector 21"/>
          <p:cNvCxnSpPr>
            <a:stCxn id="26" idx="0"/>
          </p:cNvCxnSpPr>
          <p:nvPr/>
        </p:nvCxnSpPr>
        <p:spPr>
          <a:xfrm flipH="1" flipV="1">
            <a:off x="7986355" y="2521111"/>
            <a:ext cx="607416" cy="106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276535" y="2521111"/>
            <a:ext cx="705674" cy="69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43864" y="24333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3702" y="2339482"/>
            <a:ext cx="51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278529" y="5206847"/>
          <a:ext cx="2011680" cy="795972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6506953" y="2249536"/>
            <a:ext cx="2552677" cy="193357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741C9-04CA-4675-953C-665AE72A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4181CA-3601-44F0-95E4-B29168E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1660</Words>
  <Application>Microsoft Office PowerPoint</Application>
  <PresentationFormat>Widescreen</PresentationFormat>
  <Paragraphs>740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inherit</vt:lpstr>
      <vt:lpstr>Lucida Sans Unicode</vt:lpstr>
      <vt:lpstr>philosopher</vt:lpstr>
      <vt:lpstr>pt sans</vt:lpstr>
      <vt:lpstr>Tahoma</vt:lpstr>
      <vt:lpstr>Trebuchet MS</vt:lpstr>
      <vt:lpstr>Office Theme</vt:lpstr>
      <vt:lpstr>N. Rizk</vt:lpstr>
      <vt:lpstr>PowerPoint Presentation</vt:lpstr>
      <vt:lpstr>Example </vt:lpstr>
      <vt:lpstr>Step1 find the smallest distance </vt:lpstr>
      <vt:lpstr>Dendrogram</vt:lpstr>
      <vt:lpstr>Next Step Smallest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Linkage Methods of Clustering</vt:lpstr>
      <vt:lpstr>PowerPoint Presentation</vt:lpstr>
      <vt:lpstr>Repeat this example with complete linkage (select the maximum distance instead of average)   Euclidean , complete Linkage </vt:lpstr>
      <vt:lpstr>Hierarchical Divisive Clustering example</vt:lpstr>
      <vt:lpstr>Hierarchical K-Means =top down </vt:lpstr>
      <vt:lpstr>Hierarchical Agglomerative Clustering-Variance and Centroid Method </vt:lpstr>
      <vt:lpstr>Other Agglomerative Clustering Methods</vt:lpstr>
      <vt:lpstr>PowerPoint Presentation</vt:lpstr>
      <vt:lpstr>ESS? Sum of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Aliev, Dosbol</cp:lastModifiedBy>
  <cp:revision>28</cp:revision>
  <dcterms:created xsi:type="dcterms:W3CDTF">2020-04-11T17:12:32Z</dcterms:created>
  <dcterms:modified xsi:type="dcterms:W3CDTF">2022-04-05T17:41:25Z</dcterms:modified>
</cp:coreProperties>
</file>