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1"/>
  </p:notesMasterIdLst>
  <p:sldIdLst>
    <p:sldId id="256" r:id="rId2"/>
    <p:sldId id="265" r:id="rId3"/>
    <p:sldId id="257" r:id="rId4"/>
    <p:sldId id="266" r:id="rId5"/>
    <p:sldId id="259" r:id="rId6"/>
    <p:sldId id="260" r:id="rId7"/>
    <p:sldId id="262" r:id="rId8"/>
    <p:sldId id="267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9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D472A-5D1F-4F09-AC8D-6BB8704EE62E}" type="datetimeFigureOut">
              <a:rPr lang="en-GB" smtClean="0"/>
              <a:t>11/08/2022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08B0E-8E35-4D0B-9A74-3E4674FDA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571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50165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29840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11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95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52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790" y="1345723"/>
            <a:ext cx="4320000" cy="483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45723"/>
            <a:ext cx="4320000" cy="483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63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6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4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01EA-EBE8-4DFC-990F-CF13680D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05E00-A670-4110-B085-ADF09588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5913A-B614-46CE-BD78-6FF52E91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FE50E-80E5-4C87-9824-FACE356A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1433D5-9E02-4BF2-B0A1-ADCC94D46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91" y="1346334"/>
            <a:ext cx="2254191" cy="502185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613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17420D6-DA2A-486C-B455-7E961492F920}"/>
              </a:ext>
            </a:extLst>
          </p:cNvPr>
          <p:cNvSpPr/>
          <p:nvPr/>
        </p:nvSpPr>
        <p:spPr>
          <a:xfrm>
            <a:off x="0" y="6492874"/>
            <a:ext cx="91440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6B52570F-D583-4DE9-B686-A757E11E0A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959" y="489811"/>
            <a:ext cx="722250" cy="720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791" y="489811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791" y="1346334"/>
            <a:ext cx="8750418" cy="5021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791" y="6577267"/>
            <a:ext cx="20574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16/08/2022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50982" y="6577267"/>
            <a:ext cx="4242036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9809" y="6577267"/>
            <a:ext cx="20574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6AA7882-FBC2-4B51-9539-1812D1DE488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B4118D-E856-488D-90E8-8DD2163867AA}"/>
              </a:ext>
            </a:extLst>
          </p:cNvPr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23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tx1"/>
          </a:solidFill>
          <a:latin typeface="Nunito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unito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unito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Nunito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Nunito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Nunito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9C01-CA6B-4C02-92CC-0D3F85042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50165"/>
            <a:ext cx="7772400" cy="1978835"/>
          </a:xfrm>
        </p:spPr>
        <p:txBody>
          <a:bodyPr>
            <a:normAutofit/>
          </a:bodyPr>
          <a:lstStyle/>
          <a:p>
            <a:r>
              <a:rPr lang="de-DE" sz="3600" dirty="0"/>
              <a:t>Session 01:</a:t>
            </a:r>
            <a:br>
              <a:rPr lang="de-DE" sz="3600" dirty="0"/>
            </a:br>
            <a:r>
              <a:rPr lang="de-DE" sz="3600" dirty="0"/>
              <a:t>Willkommen &amp; Organisatorisches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D7523-DDF5-471B-BF06-4B760B8708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Nunito Light" pitchFamily="2" charset="0"/>
              </a:rPr>
              <a:t>Viktoria Schneider &amp; Dominic Schmitz</a:t>
            </a:r>
          </a:p>
          <a:p>
            <a:r>
              <a:rPr lang="de-DE" dirty="0">
                <a:latin typeface="Nunito Light" pitchFamily="2" charset="0"/>
              </a:rPr>
              <a:t>Verein für Diversität in der Linguistik</a:t>
            </a:r>
            <a:endParaRPr lang="en-GB" dirty="0">
              <a:latin typeface="Nunito Light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5A656-5774-413C-BAF3-A0ED7EF7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A6177-3189-49F1-9098-0AB74C04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pic>
        <p:nvPicPr>
          <p:cNvPr id="9" name="Picture 8" descr="A picture containing text, clock, sign&#10;&#10;Description automatically generated">
            <a:extLst>
              <a:ext uri="{FF2B5EF4-FFF2-40B4-BE49-F238E27FC236}">
                <a16:creationId xmlns:a16="http://schemas.microsoft.com/office/drawing/2014/main" id="{8224583C-3A26-C272-55F3-B2B841A03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3" y="398621"/>
            <a:ext cx="903125" cy="10404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86015-6BB9-4EBA-83BC-CE016D1D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47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5942-63C0-4FEC-8DE5-66CBA529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sind wir?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30C6-9829-4412-B780-6144A1C7B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b="1" dirty="0"/>
              <a:t>Verein für Diversität in der Linguistik</a:t>
            </a:r>
          </a:p>
          <a:p>
            <a:pPr marL="346086" indent="-346075">
              <a:lnSpc>
                <a:spcPct val="150000"/>
              </a:lnSpc>
            </a:pPr>
            <a:r>
              <a:rPr lang="de-DE" sz="1800" dirty="0"/>
              <a:t>im Oktober 2021 gegründet</a:t>
            </a:r>
          </a:p>
          <a:p>
            <a:pPr marL="346086" indent="-346075">
              <a:lnSpc>
                <a:spcPct val="150000"/>
              </a:lnSpc>
            </a:pPr>
            <a:r>
              <a:rPr lang="de-DE" sz="1800" dirty="0"/>
              <a:t>aktuell ca. 45 Mitglieder</a:t>
            </a:r>
          </a:p>
          <a:p>
            <a:pPr marL="346086" indent="-346075">
              <a:lnSpc>
                <a:spcPct val="150000"/>
              </a:lnSpc>
            </a:pPr>
            <a:r>
              <a:rPr lang="de-DE" sz="1800" dirty="0"/>
              <a:t>jede Person kann Mitglied werden; keine Kosten, keine Pflichten</a:t>
            </a:r>
          </a:p>
          <a:p>
            <a:pPr marL="346086" indent="-346075">
              <a:lnSpc>
                <a:spcPct val="150000"/>
              </a:lnSpc>
            </a:pPr>
            <a:r>
              <a:rPr lang="de-DE" sz="1800" dirty="0"/>
              <a:t>Veranstaltungen</a:t>
            </a:r>
          </a:p>
          <a:p>
            <a:pPr marL="803286" lvl="1" indent="-346075"/>
            <a:r>
              <a:rPr lang="de-DE" sz="1600" dirty="0"/>
              <a:t>Workshop: </a:t>
            </a:r>
            <a:r>
              <a:rPr lang="de-DE" sz="1600" dirty="0" err="1"/>
              <a:t>Statistics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Linguistics</a:t>
            </a:r>
            <a:endParaRPr lang="de-DE" sz="1600" dirty="0"/>
          </a:p>
          <a:p>
            <a:pPr marL="803286" lvl="1" indent="-346075"/>
            <a:r>
              <a:rPr lang="de-DE" sz="1600" b="1" dirty="0"/>
              <a:t>Workshop: Grundlagen der Distributionellen Semantik</a:t>
            </a:r>
          </a:p>
          <a:p>
            <a:pPr marL="803286" lvl="1" indent="-346075"/>
            <a:r>
              <a:rPr lang="de-DE" sz="1600" dirty="0"/>
              <a:t>Summer School: </a:t>
            </a:r>
            <a:r>
              <a:rPr lang="de-DE" sz="1600" dirty="0" err="1"/>
              <a:t>Forensic</a:t>
            </a:r>
            <a:r>
              <a:rPr lang="de-DE" sz="1600" dirty="0"/>
              <a:t> </a:t>
            </a:r>
            <a:r>
              <a:rPr lang="de-DE" sz="1600" dirty="0" err="1"/>
              <a:t>Linguistics</a:t>
            </a:r>
            <a:r>
              <a:rPr lang="de-DE" sz="1600" dirty="0"/>
              <a:t> Short Course</a:t>
            </a:r>
          </a:p>
          <a:p>
            <a:pPr marL="803286" lvl="1" indent="-346075"/>
            <a:r>
              <a:rPr lang="de-DE" sz="1600" dirty="0"/>
              <a:t>Talkreihe: Diversity in </a:t>
            </a:r>
            <a:r>
              <a:rPr lang="de-DE" sz="1600" dirty="0" err="1"/>
              <a:t>Linguistics</a:t>
            </a:r>
            <a:endParaRPr lang="de-DE" sz="1600" dirty="0"/>
          </a:p>
          <a:p>
            <a:pPr marL="803286" lvl="1" indent="-346075"/>
            <a:endParaRPr lang="de-DE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38C81-82E1-474C-9A1E-2706109E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291D8-2419-462C-9BE3-A62BD99D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9633-58D6-4BA3-AB2C-2AEAF3B3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93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5942-63C0-4FEC-8DE5-66CBA529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sind wir?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30C6-9829-4412-B780-6144A1C7B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de-DE" sz="2400" b="1" dirty="0"/>
              <a:t>Viktoria Schneider</a:t>
            </a:r>
          </a:p>
          <a:p>
            <a:pPr marL="346086" indent="-346075">
              <a:lnSpc>
                <a:spcPct val="170000"/>
              </a:lnSpc>
            </a:pPr>
            <a:r>
              <a:rPr lang="de-DE" sz="2100" dirty="0"/>
              <a:t>M.A. </a:t>
            </a:r>
            <a:r>
              <a:rPr lang="de-DE" sz="2100" dirty="0" err="1"/>
              <a:t>Comparative</a:t>
            </a:r>
            <a:r>
              <a:rPr lang="de-DE" sz="2100" dirty="0"/>
              <a:t> Studies, HHU Düsseldorf, Schwerpunkt Linguistik</a:t>
            </a:r>
          </a:p>
          <a:p>
            <a:pPr marL="346086" indent="-346075">
              <a:lnSpc>
                <a:spcPct val="170000"/>
              </a:lnSpc>
            </a:pPr>
            <a:r>
              <a:rPr lang="de-DE" sz="2100" dirty="0"/>
              <a:t>Wissenschaftliche Mitarbeiterin an der Heinrich-Heine-Universität Düsseldorf, Anglistische Sprachwissenschaft</a:t>
            </a:r>
          </a:p>
          <a:p>
            <a:pPr marL="346086" indent="-346075">
              <a:lnSpc>
                <a:spcPct val="170000"/>
              </a:lnSpc>
            </a:pPr>
            <a:r>
              <a:rPr lang="de-DE" sz="2100" dirty="0"/>
              <a:t>PhD Projekt:	„</a:t>
            </a:r>
            <a:r>
              <a:rPr lang="en-GB" sz="2100" dirty="0"/>
              <a:t>Non-deverbal, eventuality-related nominalizations</a:t>
            </a:r>
            <a:r>
              <a:rPr lang="de-DE" sz="2100" dirty="0"/>
              <a:t>“</a:t>
            </a:r>
          </a:p>
          <a:p>
            <a:pPr marL="346086" indent="-346075">
              <a:lnSpc>
                <a:spcPct val="170000"/>
              </a:lnSpc>
            </a:pPr>
            <a:r>
              <a:rPr lang="de-DE" sz="2100" dirty="0"/>
              <a:t>Schwerpunkte: </a:t>
            </a:r>
          </a:p>
          <a:p>
            <a:pPr marL="803275" lvl="1" indent="-346075">
              <a:lnSpc>
                <a:spcPct val="170000"/>
              </a:lnSpc>
            </a:pPr>
            <a:r>
              <a:rPr lang="de-DE" sz="2100" dirty="0"/>
              <a:t>Syntax, Frame </a:t>
            </a:r>
            <a:r>
              <a:rPr lang="de-DE" sz="2100" dirty="0" err="1"/>
              <a:t>Semantics</a:t>
            </a:r>
            <a:endParaRPr lang="de-DE" sz="2100" dirty="0"/>
          </a:p>
          <a:p>
            <a:pPr marL="803275" lvl="1" indent="-346075">
              <a:lnSpc>
                <a:spcPct val="170000"/>
              </a:lnSpc>
            </a:pPr>
            <a:r>
              <a:rPr lang="de-DE" sz="2100" dirty="0"/>
              <a:t>Naive &amp; Linear </a:t>
            </a:r>
            <a:r>
              <a:rPr lang="de-DE" sz="2100" dirty="0" err="1"/>
              <a:t>Discriminative</a:t>
            </a:r>
            <a:r>
              <a:rPr lang="de-DE" sz="2100" dirty="0"/>
              <a:t> Learning, Distributionelle Semantik</a:t>
            </a:r>
          </a:p>
          <a:p>
            <a:pPr marL="803275" lvl="1" indent="-346075">
              <a:lnSpc>
                <a:spcPct val="170000"/>
              </a:lnSpc>
            </a:pPr>
            <a:r>
              <a:rPr lang="de-DE" sz="2100" dirty="0"/>
              <a:t>Historische Linguistik</a:t>
            </a:r>
          </a:p>
          <a:p>
            <a:pPr marL="803275" lvl="1" indent="-346075">
              <a:lnSpc>
                <a:spcPct val="170000"/>
              </a:lnSpc>
            </a:pPr>
            <a:endParaRPr lang="de-DE" sz="2100" dirty="0"/>
          </a:p>
          <a:p>
            <a:pPr marL="0" indent="0">
              <a:lnSpc>
                <a:spcPct val="170000"/>
              </a:lnSpc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38C81-82E1-474C-9A1E-2706109E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291D8-2419-462C-9BE3-A62BD99D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9633-58D6-4BA3-AB2C-2AEAF3B3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55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5942-63C0-4FEC-8DE5-66CBA529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sind wir?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30C6-9829-4412-B780-6144A1C7B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de-DE" sz="2400" b="1" dirty="0"/>
              <a:t>Dominic Schmitz</a:t>
            </a:r>
          </a:p>
          <a:p>
            <a:pPr marL="346086" indent="-346075">
              <a:lnSpc>
                <a:spcPct val="170000"/>
              </a:lnSpc>
            </a:pPr>
            <a:r>
              <a:rPr lang="de-DE" sz="2100" dirty="0"/>
              <a:t>M.A. Linguistik, Uni Köln, Schwerpunkt Phonetik</a:t>
            </a:r>
          </a:p>
          <a:p>
            <a:pPr marL="346086" indent="-346075">
              <a:lnSpc>
                <a:spcPct val="170000"/>
              </a:lnSpc>
            </a:pPr>
            <a:r>
              <a:rPr lang="de-DE" sz="2100" dirty="0"/>
              <a:t>Wissenschaftlicher Mitarbeiter an der Heinrich-Heine-Universität Düsseldorf, Anglistische Sprachwissenschaft</a:t>
            </a:r>
          </a:p>
          <a:p>
            <a:pPr marL="346086" indent="-346075">
              <a:lnSpc>
                <a:spcPct val="170000"/>
              </a:lnSpc>
            </a:pPr>
            <a:r>
              <a:rPr lang="de-DE" sz="2100" dirty="0"/>
              <a:t>PhD Projekt:	„</a:t>
            </a:r>
            <a:r>
              <a:rPr lang="en-GB" sz="2100" dirty="0"/>
              <a:t>Production, Perception, and Comprehension of 				Subphonemic Detail: Word-Final /s/ in English</a:t>
            </a:r>
            <a:r>
              <a:rPr lang="de-DE" sz="2100" dirty="0"/>
              <a:t>“</a:t>
            </a:r>
          </a:p>
          <a:p>
            <a:pPr marL="346086" indent="-346075">
              <a:lnSpc>
                <a:spcPct val="170000"/>
              </a:lnSpc>
            </a:pPr>
            <a:r>
              <a:rPr lang="de-DE" sz="2100" dirty="0"/>
              <a:t>Schwerpunkte: </a:t>
            </a:r>
          </a:p>
          <a:p>
            <a:pPr marL="803275" lvl="1" indent="-346075">
              <a:lnSpc>
                <a:spcPct val="170000"/>
              </a:lnSpc>
            </a:pPr>
            <a:r>
              <a:rPr lang="de-DE" sz="2100" dirty="0"/>
              <a:t>Phonetik, Phonologie, Morpho-Phonetik/Morpho-Phonologie</a:t>
            </a:r>
          </a:p>
          <a:p>
            <a:pPr marL="803275" lvl="1" indent="-346075">
              <a:lnSpc>
                <a:spcPct val="170000"/>
              </a:lnSpc>
            </a:pPr>
            <a:r>
              <a:rPr lang="de-DE" sz="2100" dirty="0"/>
              <a:t>Naive &amp; Linear </a:t>
            </a:r>
            <a:r>
              <a:rPr lang="de-DE" sz="2100" dirty="0" err="1"/>
              <a:t>Discriminative</a:t>
            </a:r>
            <a:r>
              <a:rPr lang="de-DE" sz="2100" dirty="0"/>
              <a:t> Learning, Distributionelle Semantik</a:t>
            </a:r>
          </a:p>
          <a:p>
            <a:pPr marL="803275" lvl="1" indent="-346075">
              <a:lnSpc>
                <a:spcPct val="170000"/>
              </a:lnSpc>
            </a:pPr>
            <a:r>
              <a:rPr lang="de-DE" sz="2100" dirty="0"/>
              <a:t>Statistische Analyse empirischer linguistischer Daten</a:t>
            </a:r>
          </a:p>
          <a:p>
            <a:pPr marL="0" indent="0">
              <a:lnSpc>
                <a:spcPct val="170000"/>
              </a:lnSpc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38C81-82E1-474C-9A1E-2706109E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291D8-2419-462C-9BE3-A62BD99D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9633-58D6-4BA3-AB2C-2AEAF3B3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09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947D-2CC7-45D1-A260-988216D6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Vorstellungsrunde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C781F-20D2-4CF5-A3BE-5FFD4AFA6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Wer bist du?</a:t>
            </a:r>
          </a:p>
          <a:p>
            <a:r>
              <a:rPr lang="de-DE" dirty="0"/>
              <a:t>Name</a:t>
            </a:r>
          </a:p>
          <a:p>
            <a:r>
              <a:rPr lang="de-DE" dirty="0"/>
              <a:t>Universität</a:t>
            </a:r>
          </a:p>
          <a:p>
            <a:r>
              <a:rPr lang="de-DE" dirty="0"/>
              <a:t>Studiengang (ggf. Schwerpunkt(e))</a:t>
            </a:r>
          </a:p>
          <a:p>
            <a:r>
              <a:rPr lang="de-DE" dirty="0"/>
              <a:t>Erfahrung mit Distributioneller Semantik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de-DE" b="1" dirty="0"/>
              <a:t>Was möchtest du hier lernen?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0FB5-1265-4299-A8BD-085BC7B6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29B4A-A81E-449C-80D7-A9FE04AC6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19344-D149-4242-8B20-6A447CBD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83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A5228-A7EA-425D-8FAC-378A30E1D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Organisatorisches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5E945-8504-4681-8F27-5E9DE4632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Bitte beachten:</a:t>
            </a:r>
          </a:p>
          <a:p>
            <a:pPr lvl="1"/>
            <a:r>
              <a:rPr lang="de-DE" dirty="0"/>
              <a:t>PC/Laptop + Mikro + Kopfhörer/Headset</a:t>
            </a:r>
          </a:p>
          <a:p>
            <a:pPr lvl="1"/>
            <a:r>
              <a:rPr lang="de-DE" dirty="0"/>
              <a:t>Mikros stummschalten</a:t>
            </a:r>
          </a:p>
          <a:p>
            <a:pPr lvl="1"/>
            <a:r>
              <a:rPr lang="de-DE" dirty="0"/>
              <a:t>regelmäßige Bio-Pausen</a:t>
            </a:r>
          </a:p>
          <a:p>
            <a:pPr lvl="1"/>
            <a:r>
              <a:rPr lang="de-DE" dirty="0"/>
              <a:t>Regelung bei Internetproblemen</a:t>
            </a:r>
          </a:p>
          <a:p>
            <a:r>
              <a:rPr lang="de-DE" dirty="0"/>
              <a:t>Folien sind teils auf Englisch, überwiegend auf Deutsch</a:t>
            </a:r>
          </a:p>
          <a:p>
            <a:r>
              <a:rPr lang="de-DE" dirty="0"/>
              <a:t>Wortbeiträge sind auf Deutsch und Englisch möglich</a:t>
            </a:r>
          </a:p>
          <a:p>
            <a:r>
              <a:rPr lang="de-DE" dirty="0"/>
              <a:t>bei Fragen einfach Fragen (kein Melden, Handheben, etc.)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4EAC8-3866-46A2-9474-5394D41D8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D8A05-851D-4631-9FA4-57358910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62B84-24C4-49CE-A818-231DF25A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94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51F6-1CB9-4EC8-8C34-04C959A3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Lernziele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F3C57-F596-4D76-9779-DD8680A8B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60000"/>
              </a:lnSpc>
            </a:pPr>
            <a:r>
              <a:rPr lang="de-DE" dirty="0"/>
              <a:t>Grundlagen der Distributionellen Semantik</a:t>
            </a:r>
          </a:p>
          <a:p>
            <a:pPr>
              <a:lnSpc>
                <a:spcPct val="260000"/>
              </a:lnSpc>
            </a:pPr>
            <a:r>
              <a:rPr lang="de-DE" dirty="0"/>
              <a:t>Basics: Statistik in der Distributionellen Semantik</a:t>
            </a:r>
          </a:p>
          <a:p>
            <a:pPr>
              <a:lnSpc>
                <a:spcPct val="260000"/>
              </a:lnSpc>
            </a:pPr>
            <a:r>
              <a:rPr lang="de-DE" dirty="0"/>
              <a:t>Basics: Visualisierung für Daten der Distributionelle Semantik</a:t>
            </a:r>
          </a:p>
          <a:p>
            <a:pPr>
              <a:lnSpc>
                <a:spcPct val="260000"/>
              </a:lnSpc>
            </a:pPr>
            <a:r>
              <a:rPr lang="de-DE" dirty="0"/>
              <a:t>Einführung in </a:t>
            </a:r>
            <a:r>
              <a:rPr lang="de-DE" dirty="0" err="1"/>
              <a:t>fastText</a:t>
            </a:r>
            <a:endParaRPr lang="de-DE" dirty="0"/>
          </a:p>
          <a:p>
            <a:pPr>
              <a:lnSpc>
                <a:spcPct val="260000"/>
              </a:lnSpc>
            </a:pPr>
            <a:r>
              <a:rPr lang="de-DE" dirty="0"/>
              <a:t>Einführung in Naive </a:t>
            </a:r>
            <a:r>
              <a:rPr lang="de-DE" dirty="0" err="1"/>
              <a:t>Discriminative</a:t>
            </a:r>
            <a:r>
              <a:rPr lang="de-DE" dirty="0"/>
              <a:t> Learning</a:t>
            </a:r>
          </a:p>
          <a:p>
            <a:pPr>
              <a:lnSpc>
                <a:spcPct val="260000"/>
              </a:lnSpc>
            </a:pPr>
            <a:r>
              <a:rPr lang="de-DE" dirty="0"/>
              <a:t>Beispiele für Anwendungsgebiete semantischer Vektoren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FB67B-D0E2-4E35-808E-D0879BF4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601F3-2E1D-4193-A256-A29E7EE49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9FCAE-91D8-4ADA-9805-4C9A0F17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207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51F6-1CB9-4EC8-8C34-04C959A3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Lernziele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F3C57-F596-4D76-9779-DD8680A8B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60000"/>
              </a:lnSpc>
            </a:pPr>
            <a:r>
              <a:rPr lang="de-DE" dirty="0"/>
              <a:t>Grundlagen der Distributionellen Semantik – Tag 1</a:t>
            </a:r>
          </a:p>
          <a:p>
            <a:pPr>
              <a:lnSpc>
                <a:spcPct val="260000"/>
              </a:lnSpc>
            </a:pPr>
            <a:r>
              <a:rPr lang="de-DE" dirty="0"/>
              <a:t>Basics: Statistik in der Distributionellen Semantik – Tag 1</a:t>
            </a:r>
          </a:p>
          <a:p>
            <a:pPr>
              <a:lnSpc>
                <a:spcPct val="260000"/>
              </a:lnSpc>
            </a:pPr>
            <a:r>
              <a:rPr lang="de-DE" dirty="0"/>
              <a:t>Basics: Visualisierung für Daten der Distributionelle Semantik – Tag 1</a:t>
            </a:r>
          </a:p>
          <a:p>
            <a:pPr>
              <a:lnSpc>
                <a:spcPct val="260000"/>
              </a:lnSpc>
            </a:pPr>
            <a:r>
              <a:rPr lang="de-DE" dirty="0"/>
              <a:t>Einführung in </a:t>
            </a:r>
            <a:r>
              <a:rPr lang="de-DE" dirty="0" err="1"/>
              <a:t>fastText</a:t>
            </a:r>
            <a:r>
              <a:rPr lang="de-DE" dirty="0"/>
              <a:t> – Tag 2</a:t>
            </a:r>
          </a:p>
          <a:p>
            <a:pPr>
              <a:lnSpc>
                <a:spcPct val="260000"/>
              </a:lnSpc>
            </a:pPr>
            <a:r>
              <a:rPr lang="de-DE" dirty="0"/>
              <a:t>Einführung in Naive </a:t>
            </a:r>
            <a:r>
              <a:rPr lang="de-DE" dirty="0" err="1"/>
              <a:t>Discriminative</a:t>
            </a:r>
            <a:r>
              <a:rPr lang="de-DE" dirty="0"/>
              <a:t> Learning – Tag 2</a:t>
            </a:r>
          </a:p>
          <a:p>
            <a:pPr>
              <a:lnSpc>
                <a:spcPct val="260000"/>
              </a:lnSpc>
            </a:pPr>
            <a:r>
              <a:rPr lang="de-DE" dirty="0"/>
              <a:t>Beispiele für Anwendungsgebiete semantischer Vektoren – Tag 2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FB67B-D0E2-4E35-808E-D0879BF4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601F3-2E1D-4193-A256-A29E7EE49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9FCAE-91D8-4ADA-9805-4C9A0F17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534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5840-58E3-4C0F-8CD8-DE69B638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Materialien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8B3886-BD6F-4206-87F5-39BD4205645B}"/>
              </a:ext>
            </a:extLst>
          </p:cNvPr>
          <p:cNvSpPr/>
          <p:nvPr/>
        </p:nvSpPr>
        <p:spPr>
          <a:xfrm>
            <a:off x="168214" y="3440575"/>
            <a:ext cx="8807570" cy="10156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4F661-68C5-41CD-8150-FF73C1ABA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indent="-266700">
              <a:tabLst>
                <a:tab pos="990600" algn="l"/>
              </a:tabLst>
            </a:pPr>
            <a:r>
              <a:rPr lang="de-DE" dirty="0"/>
              <a:t>alle Materialien – Slides, </a:t>
            </a:r>
            <a:r>
              <a:rPr lang="de-DE" dirty="0" err="1"/>
              <a:t>Markdown</a:t>
            </a:r>
            <a:r>
              <a:rPr lang="de-DE" dirty="0"/>
              <a:t>-Dateien mit Erklärungen + Aufgaben, Datensätze, Referenzen, etc. – sind als Teil des ‚</a:t>
            </a:r>
            <a:r>
              <a:rPr lang="de-DE" dirty="0" err="1"/>
              <a:t>gdsm</a:t>
            </a:r>
            <a:r>
              <a:rPr lang="de-DE" dirty="0"/>
              <a:t>‘ </a:t>
            </a:r>
            <a:br>
              <a:rPr lang="de-DE" dirty="0"/>
            </a:br>
            <a:r>
              <a:rPr lang="de-DE" dirty="0"/>
              <a:t>R Packages verfügbar:</a:t>
            </a:r>
            <a:endParaRPr lang="en-GB" sz="2800" dirty="0"/>
          </a:p>
          <a:p>
            <a:pPr marL="0" indent="0" algn="ctr">
              <a:buNone/>
              <a:tabLst>
                <a:tab pos="990600" algn="l"/>
              </a:tabLst>
            </a:pPr>
            <a:endParaRPr lang="en-GB" sz="2400" dirty="0"/>
          </a:p>
          <a:p>
            <a:pPr marL="0" indent="0" algn="ctr">
              <a:buNone/>
              <a:tabLst>
                <a:tab pos="990600" algn="l"/>
              </a:tabLst>
            </a:pPr>
            <a:r>
              <a:rPr lang="en-GB" sz="1700" dirty="0"/>
              <a:t>Schmitz, Dominic &amp; Schneider, Viktoria. (2022). </a:t>
            </a:r>
            <a:r>
              <a:rPr lang="en-GB" sz="1700" dirty="0" err="1"/>
              <a:t>gdsm</a:t>
            </a:r>
            <a:r>
              <a:rPr lang="en-GB" sz="1700" dirty="0"/>
              <a:t>: General functions for Distributional </a:t>
            </a:r>
            <a:r>
              <a:rPr lang="en-GB" sz="1700" dirty="0" err="1"/>
              <a:t>SeMantics</a:t>
            </a:r>
            <a:r>
              <a:rPr lang="en-GB" sz="1700" dirty="0"/>
              <a:t>. R package version 0.2. URL: https://github.com/dosc91/gdsm</a:t>
            </a:r>
            <a:endParaRPr lang="de-DE" sz="1700" dirty="0"/>
          </a:p>
          <a:p>
            <a:endParaRPr lang="en-GB" dirty="0"/>
          </a:p>
          <a:p>
            <a:r>
              <a:rPr lang="de-DE" dirty="0"/>
              <a:t>das Package stellen wir euch später vor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D4A6A-B1DA-43E2-B623-DE729CAB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B8DC8-8EED-41FD-9770-0F8AFC6C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175BC-EF50-448D-AF0D-21A05911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838361"/>
      </p:ext>
    </p:extLst>
  </p:cSld>
  <p:clrMapOvr>
    <a:masterClrMapping/>
  </p:clrMapOvr>
</p:sld>
</file>

<file path=ppt/theme/theme1.xml><?xml version="1.0" encoding="utf-8"?>
<a:theme xmlns:a="http://schemas.openxmlformats.org/drawingml/2006/main" name="div-ling">
  <a:themeElements>
    <a:clrScheme name="div-l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5C71"/>
      </a:accent1>
      <a:accent2>
        <a:srgbClr val="99A997"/>
      </a:accent2>
      <a:accent3>
        <a:srgbClr val="6A8DB2"/>
      </a:accent3>
      <a:accent4>
        <a:srgbClr val="EDA668"/>
      </a:accent4>
      <a:accent5>
        <a:srgbClr val="512263"/>
      </a:accent5>
      <a:accent6>
        <a:srgbClr val="32485B"/>
      </a:accent6>
      <a:hlink>
        <a:srgbClr val="E85C71"/>
      </a:hlink>
      <a:folHlink>
        <a:srgbClr val="99A997"/>
      </a:folHlink>
    </a:clrScheme>
    <a:fontScheme name="div-ling">
      <a:majorFont>
        <a:latin typeface="Nunito"/>
        <a:ea typeface=""/>
        <a:cs typeface=""/>
      </a:majorFont>
      <a:minorFont>
        <a:latin typeface="Nuni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div-ling</Template>
  <TotalTime>196</TotalTime>
  <Words>510</Words>
  <Application>Microsoft Office PowerPoint</Application>
  <PresentationFormat>On-screen Show (4:3)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Nunito</vt:lpstr>
      <vt:lpstr>Nunito Light</vt:lpstr>
      <vt:lpstr>div-ling</vt:lpstr>
      <vt:lpstr>Session 01: Willkommen &amp; Organisatorisches</vt:lpstr>
      <vt:lpstr>Wer sind wir?</vt:lpstr>
      <vt:lpstr>Wer sind wir?</vt:lpstr>
      <vt:lpstr>Wer sind wir?</vt:lpstr>
      <vt:lpstr>Vorstellungsrunde</vt:lpstr>
      <vt:lpstr>Organisatorisches</vt:lpstr>
      <vt:lpstr>Lernziele</vt:lpstr>
      <vt:lpstr>Lernziele</vt:lpstr>
      <vt:lpstr>Materialien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Design</dc:title>
  <dc:creator>Dominic Schmitz</dc:creator>
  <cp:lastModifiedBy>Dominic Schmitz</cp:lastModifiedBy>
  <cp:revision>71</cp:revision>
  <dcterms:created xsi:type="dcterms:W3CDTF">2021-10-30T09:11:36Z</dcterms:created>
  <dcterms:modified xsi:type="dcterms:W3CDTF">2022-08-11T15:45:31Z</dcterms:modified>
</cp:coreProperties>
</file>