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472A-5D1F-4F09-AC8D-6BB8704EE62E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8B0E-8E35-4D0B-9A74-3E4674FDA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984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2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79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01EA-EBE8-4DFC-990F-CF13680D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5E00-A670-4110-B085-ADF0958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913A-B614-46CE-BD78-6FF52E9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FE50E-80E5-4C87-9824-FACE356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433D5-9E02-4BF2-B0A1-ADCC94D4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2254191" cy="502185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7420D6-DA2A-486C-B455-7E961492F920}"/>
              </a:ext>
            </a:extLst>
          </p:cNvPr>
          <p:cNvSpPr/>
          <p:nvPr/>
        </p:nvSpPr>
        <p:spPr>
          <a:xfrm>
            <a:off x="0" y="6492874"/>
            <a:ext cx="9144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B52570F-D583-4DE9-B686-A757E11E0A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59" y="489811"/>
            <a:ext cx="72225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791" y="48981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91" y="1346334"/>
            <a:ext cx="8750418" cy="502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791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0982" y="6577267"/>
            <a:ext cx="4242036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809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4118D-E856-488D-90E8-8DD2163867AA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Nunit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9C01-CA6B-4C02-92CC-0D3F8504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1978835"/>
          </a:xfrm>
        </p:spPr>
        <p:txBody>
          <a:bodyPr>
            <a:normAutofit/>
          </a:bodyPr>
          <a:lstStyle/>
          <a:p>
            <a:r>
              <a:rPr lang="de-DE" sz="3600" dirty="0"/>
              <a:t>Session 02:</a:t>
            </a:r>
            <a:br>
              <a:rPr lang="de-DE" sz="3600" dirty="0"/>
            </a:br>
            <a:r>
              <a:rPr lang="de-DE" sz="3600" dirty="0"/>
              <a:t>Einführung in die Distributionelle Semantik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523-DDF5-471B-BF06-4B760B8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Nunito Light" pitchFamily="2" charset="0"/>
              </a:rPr>
              <a:t>Viktoria Schneider &amp; Dominic Schmitz</a:t>
            </a:r>
          </a:p>
          <a:p>
            <a:r>
              <a:rPr lang="de-DE" dirty="0">
                <a:latin typeface="Nunito Light" pitchFamily="2" charset="0"/>
              </a:rPr>
              <a:t>Verein für Diversität in der Linguistik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A656-5774-413C-BAF3-A0ED7EF7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6177-3189-49F1-9098-0AB74C04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pic>
        <p:nvPicPr>
          <p:cNvPr id="9" name="Picture 8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8224583C-3A26-C272-55F3-B2B841A0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3" y="398621"/>
            <a:ext cx="903125" cy="104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6015-6BB9-4EBA-83BC-CE016D1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" indent="0">
              <a:buNone/>
            </a:pPr>
            <a:endParaRPr lang="de-DE" sz="3200" b="1" dirty="0"/>
          </a:p>
          <a:p>
            <a:pPr marL="11" indent="0">
              <a:buNone/>
            </a:pPr>
            <a:endParaRPr lang="de-DE" sz="3200" b="1" dirty="0"/>
          </a:p>
          <a:p>
            <a:pPr marL="11" indent="0" algn="ctr">
              <a:buNone/>
            </a:pPr>
            <a:r>
              <a:rPr lang="de-DE" sz="3200" b="1" dirty="0"/>
              <a:t>Pause </a:t>
            </a:r>
            <a:r>
              <a:rPr lang="de-DE" sz="3200" b="1" dirty="0">
                <a:sym typeface="Wingdings" panose="05000000000000000000" pitchFamily="2" charset="2"/>
              </a:rPr>
              <a:t></a:t>
            </a:r>
            <a:endParaRPr lang="de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Distributionelle Semantik?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Brainstorming</a:t>
            </a:r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Die erste Gruppenarbeit </a:t>
            </a:r>
            <a:r>
              <a:rPr lang="de-DE" sz="1600" dirty="0">
                <a:sym typeface="Wingdings" panose="05000000000000000000" pitchFamily="2" charset="2"/>
              </a:rPr>
              <a:t></a:t>
            </a:r>
            <a:endParaRPr lang="de-DE" sz="1600" dirty="0"/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Nehmt euch 10 Minuten Zeit einmal zu überlegen, was Distributionelle Semantik sein könnte. </a:t>
            </a:r>
          </a:p>
          <a:p>
            <a:pPr marL="803286" lvl="1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3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Distributionelle Semantik?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Theoretische Implikationen</a:t>
            </a:r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Distributionelle Hypothese:</a:t>
            </a:r>
          </a:p>
          <a:p>
            <a:pPr marL="803286" lvl="1" indent="-346075"/>
            <a:r>
              <a:rPr lang="en-US" sz="1400" i="1" dirty="0"/>
              <a:t>“</a:t>
            </a:r>
            <a:r>
              <a:rPr lang="en-US" sz="1600" i="1" dirty="0"/>
              <a:t>Linguistic items with similar distributions have similar meanings.” (e.g., Harris 1954)</a:t>
            </a:r>
            <a:endParaRPr lang="de-DE" sz="1600" dirty="0"/>
          </a:p>
          <a:p>
            <a:pPr marL="346086" indent="-346075"/>
            <a:r>
              <a:rPr lang="de-DE" sz="1600" dirty="0"/>
              <a:t>Unterschied in der Distribution von Wörtern = Unterschied in der Bedeutung von Wörtern</a:t>
            </a:r>
          </a:p>
          <a:p>
            <a:pPr marL="346086" indent="-346075"/>
            <a:r>
              <a:rPr lang="de-DE" sz="1600" dirty="0"/>
              <a:t>Wort-Vektoren auf der Basis von </a:t>
            </a:r>
            <a:r>
              <a:rPr lang="de-DE" sz="1600" dirty="0" err="1"/>
              <a:t>computationellen</a:t>
            </a:r>
            <a:r>
              <a:rPr lang="de-DE" sz="1600" dirty="0"/>
              <a:t> Methoden </a:t>
            </a:r>
          </a:p>
          <a:p>
            <a:pPr marL="803286" lvl="1" indent="-346075"/>
            <a:r>
              <a:rPr lang="de-DE" sz="1400" dirty="0"/>
              <a:t>Kontexte werden benutzt um die Semantik eines Wortes zu bestimmen</a:t>
            </a:r>
          </a:p>
          <a:p>
            <a:pPr marL="346086" indent="-346075"/>
            <a:r>
              <a:rPr lang="de-DE" sz="1600" dirty="0"/>
              <a:t>Distanz der Vektoren = Ähnlichkeit/Unähnlichkeit der Wörter aus</a:t>
            </a:r>
          </a:p>
          <a:p>
            <a:pPr marL="803286" lvl="1" indent="-346075"/>
            <a:r>
              <a:rPr lang="de-DE" sz="1400" dirty="0"/>
              <a:t>Hohe Distanz = Unähnlichkeit</a:t>
            </a:r>
          </a:p>
          <a:p>
            <a:pPr marL="803286" lvl="1" indent="-346075"/>
            <a:r>
              <a:rPr lang="de-DE" sz="1400" dirty="0"/>
              <a:t>Niedrige Distanz = Ähnlichkeit</a:t>
            </a:r>
          </a:p>
          <a:p>
            <a:pPr marL="346086" indent="-346075"/>
            <a:r>
              <a:rPr lang="de-DE" sz="1600" dirty="0"/>
              <a:t>Für die Distanz können verschiedene Messarten benutzt werden (nächste Session)</a:t>
            </a:r>
          </a:p>
          <a:p>
            <a:pPr marL="346086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3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Distributionelle Semantik?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b="1" i="1" dirty="0"/>
              <a:t>Bank</a:t>
            </a:r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Bank.1: ein Geldinstitut</a:t>
            </a:r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Bank.2: eine Sitzgelegenheit </a:t>
            </a:r>
          </a:p>
          <a:p>
            <a:pPr marL="346086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D3A80BE-13B4-2A71-7395-D6A07DF92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52329"/>
              </p:ext>
            </p:extLst>
          </p:nvPr>
        </p:nvGraphicFramePr>
        <p:xfrm>
          <a:off x="1524000" y="3502637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688129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328633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21620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214832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836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Institut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Bank.1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0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Bank.2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8324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4AB6A2DB-2E81-799B-5550-671013D7621B}"/>
              </a:ext>
            </a:extLst>
          </p:cNvPr>
          <p:cNvSpPr txBox="1"/>
          <p:nvPr/>
        </p:nvSpPr>
        <p:spPr>
          <a:xfrm>
            <a:off x="90794" y="348792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Dimensionen</a:t>
            </a:r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6F410E4-1B66-153A-B298-5CFAD3A3D9EF}"/>
              </a:ext>
            </a:extLst>
          </p:cNvPr>
          <p:cNvCxnSpPr/>
          <p:nvPr/>
        </p:nvCxnSpPr>
        <p:spPr>
          <a:xfrm>
            <a:off x="196791" y="3775046"/>
            <a:ext cx="13272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Distributionelle Semantik?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b="1" i="1" dirty="0"/>
              <a:t>Bank</a:t>
            </a:r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Bank.1: ein Geldinstitut</a:t>
            </a:r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Bank.2: eine Sitzgelegenheit </a:t>
            </a:r>
          </a:p>
          <a:p>
            <a:pPr marL="346086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5</a:t>
            </a:fld>
            <a:endParaRPr lang="en-GB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43802E7-95AF-C233-FF5E-1AFDA0FC1AE6}"/>
              </a:ext>
            </a:extLst>
          </p:cNvPr>
          <p:cNvCxnSpPr>
            <a:cxnSpLocks/>
          </p:cNvCxnSpPr>
          <p:nvPr/>
        </p:nvCxnSpPr>
        <p:spPr>
          <a:xfrm flipV="1">
            <a:off x="5397001" y="4868631"/>
            <a:ext cx="1853740" cy="38572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803B26-EC5D-4B0F-8E49-9CB1AD74B9C5}"/>
              </a:ext>
            </a:extLst>
          </p:cNvPr>
          <p:cNvCxnSpPr>
            <a:cxnSpLocks/>
          </p:cNvCxnSpPr>
          <p:nvPr/>
        </p:nvCxnSpPr>
        <p:spPr>
          <a:xfrm flipV="1">
            <a:off x="5418812" y="3799155"/>
            <a:ext cx="559017" cy="143161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805C80E-A00D-1D85-DC7B-E7754DE9231C}"/>
              </a:ext>
            </a:extLst>
          </p:cNvPr>
          <p:cNvCxnSpPr>
            <a:cxnSpLocks/>
          </p:cNvCxnSpPr>
          <p:nvPr/>
        </p:nvCxnSpPr>
        <p:spPr>
          <a:xfrm flipV="1">
            <a:off x="1686187" y="3652138"/>
            <a:ext cx="336431" cy="157863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AC6B8F1-19F2-1C95-6A96-06DE8A848D43}"/>
              </a:ext>
            </a:extLst>
          </p:cNvPr>
          <p:cNvCxnSpPr>
            <a:cxnSpLocks/>
          </p:cNvCxnSpPr>
          <p:nvPr/>
        </p:nvCxnSpPr>
        <p:spPr>
          <a:xfrm flipV="1">
            <a:off x="1686187" y="3854859"/>
            <a:ext cx="819510" cy="137591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FA1444E-2F8D-A53A-CB51-72EA53941FBB}"/>
              </a:ext>
            </a:extLst>
          </p:cNvPr>
          <p:cNvCxnSpPr>
            <a:cxnSpLocks/>
          </p:cNvCxnSpPr>
          <p:nvPr/>
        </p:nvCxnSpPr>
        <p:spPr>
          <a:xfrm flipV="1">
            <a:off x="1686187" y="4695934"/>
            <a:ext cx="1777042" cy="53483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5B32A6B-7AB8-07CB-4C83-AAAD317749DD}"/>
              </a:ext>
            </a:extLst>
          </p:cNvPr>
          <p:cNvCxnSpPr>
            <a:cxnSpLocks/>
          </p:cNvCxnSpPr>
          <p:nvPr/>
        </p:nvCxnSpPr>
        <p:spPr>
          <a:xfrm flipV="1">
            <a:off x="1686187" y="4920221"/>
            <a:ext cx="2087593" cy="31054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F9F37E4-C824-B6F0-E587-128944C12996}"/>
              </a:ext>
            </a:extLst>
          </p:cNvPr>
          <p:cNvCxnSpPr>
            <a:cxnSpLocks/>
          </p:cNvCxnSpPr>
          <p:nvPr/>
        </p:nvCxnSpPr>
        <p:spPr>
          <a:xfrm flipV="1">
            <a:off x="1686187" y="3514116"/>
            <a:ext cx="0" cy="1716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5EE7EE7-AF50-D0C6-3807-23962EC04F92}"/>
              </a:ext>
            </a:extLst>
          </p:cNvPr>
          <p:cNvCxnSpPr>
            <a:cxnSpLocks/>
          </p:cNvCxnSpPr>
          <p:nvPr/>
        </p:nvCxnSpPr>
        <p:spPr>
          <a:xfrm flipV="1">
            <a:off x="1677561" y="5183597"/>
            <a:ext cx="2142856" cy="47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07FA464-8F44-63E1-D3C4-234B3684B886}"/>
              </a:ext>
            </a:extLst>
          </p:cNvPr>
          <p:cNvSpPr txBox="1"/>
          <p:nvPr/>
        </p:nvSpPr>
        <p:spPr>
          <a:xfrm>
            <a:off x="404706" y="333716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Geldinstitut</a:t>
            </a:r>
            <a:endParaRPr lang="en-US" sz="16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AE6750D-4FBC-2BA7-0998-F315DDE43974}"/>
              </a:ext>
            </a:extLst>
          </p:cNvPr>
          <p:cNvSpPr txBox="1"/>
          <p:nvPr/>
        </p:nvSpPr>
        <p:spPr>
          <a:xfrm>
            <a:off x="3692694" y="523076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Sitzgelegenheit</a:t>
            </a:r>
            <a:endParaRPr lang="en-US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3347963-8128-FB4C-A903-F04543C6E360}"/>
              </a:ext>
            </a:extLst>
          </p:cNvPr>
          <p:cNvSpPr txBox="1"/>
          <p:nvPr/>
        </p:nvSpPr>
        <p:spPr>
          <a:xfrm>
            <a:off x="1673003" y="334483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</a:rPr>
              <a:t>Geld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05F4A9F-8FCC-0920-0981-954153C489E0}"/>
              </a:ext>
            </a:extLst>
          </p:cNvPr>
          <p:cNvSpPr txBox="1"/>
          <p:nvPr/>
        </p:nvSpPr>
        <p:spPr>
          <a:xfrm>
            <a:off x="2488905" y="377557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1"/>
                </a:solidFill>
              </a:rPr>
              <a:t>Institut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AC862E-3520-4B35-B761-A634EF9FC1C2}"/>
              </a:ext>
            </a:extLst>
          </p:cNvPr>
          <p:cNvSpPr txBox="1"/>
          <p:nvPr/>
        </p:nvSpPr>
        <p:spPr>
          <a:xfrm>
            <a:off x="2849356" y="441239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</a:rPr>
              <a:t>Sitz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7624ACA-7105-25AB-E815-5F995AB913A4}"/>
              </a:ext>
            </a:extLst>
          </p:cNvPr>
          <p:cNvSpPr txBox="1"/>
          <p:nvPr/>
        </p:nvSpPr>
        <p:spPr>
          <a:xfrm>
            <a:off x="3690306" y="4807579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</a:rPr>
              <a:t>Park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F44223E-0FC2-1E26-1859-95D15222F797}"/>
              </a:ext>
            </a:extLst>
          </p:cNvPr>
          <p:cNvCxnSpPr>
            <a:cxnSpLocks/>
          </p:cNvCxnSpPr>
          <p:nvPr/>
        </p:nvCxnSpPr>
        <p:spPr>
          <a:xfrm flipV="1">
            <a:off x="5410185" y="3675722"/>
            <a:ext cx="336431" cy="157863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18EEDF1-EAF5-60E8-A2FD-8A4CC3DD3B35}"/>
              </a:ext>
            </a:extLst>
          </p:cNvPr>
          <p:cNvCxnSpPr>
            <a:cxnSpLocks/>
          </p:cNvCxnSpPr>
          <p:nvPr/>
        </p:nvCxnSpPr>
        <p:spPr>
          <a:xfrm flipV="1">
            <a:off x="5410185" y="3878443"/>
            <a:ext cx="819510" cy="137591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BEE2FF5-9FE7-BEC8-DF57-C5EF29848D19}"/>
              </a:ext>
            </a:extLst>
          </p:cNvPr>
          <p:cNvCxnSpPr>
            <a:cxnSpLocks/>
          </p:cNvCxnSpPr>
          <p:nvPr/>
        </p:nvCxnSpPr>
        <p:spPr>
          <a:xfrm flipV="1">
            <a:off x="5410185" y="4719518"/>
            <a:ext cx="1777042" cy="53483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AEADC70-7063-AAAE-73DD-4C5AC4A687E9}"/>
              </a:ext>
            </a:extLst>
          </p:cNvPr>
          <p:cNvCxnSpPr>
            <a:cxnSpLocks/>
          </p:cNvCxnSpPr>
          <p:nvPr/>
        </p:nvCxnSpPr>
        <p:spPr>
          <a:xfrm flipV="1">
            <a:off x="5410185" y="4943805"/>
            <a:ext cx="2087593" cy="31054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6383B8C-6F8F-0FC0-C0A6-F948E53DD232}"/>
              </a:ext>
            </a:extLst>
          </p:cNvPr>
          <p:cNvCxnSpPr>
            <a:cxnSpLocks/>
          </p:cNvCxnSpPr>
          <p:nvPr/>
        </p:nvCxnSpPr>
        <p:spPr>
          <a:xfrm flipV="1">
            <a:off x="5410185" y="3537700"/>
            <a:ext cx="0" cy="1716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308C4A2-12A7-496D-0FA2-D378DB590CE8}"/>
              </a:ext>
            </a:extLst>
          </p:cNvPr>
          <p:cNvCxnSpPr>
            <a:cxnSpLocks/>
          </p:cNvCxnSpPr>
          <p:nvPr/>
        </p:nvCxnSpPr>
        <p:spPr>
          <a:xfrm flipV="1">
            <a:off x="5401559" y="5207181"/>
            <a:ext cx="2142856" cy="47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84931C9-F80A-AB92-81E7-41EF897558CB}"/>
              </a:ext>
            </a:extLst>
          </p:cNvPr>
          <p:cNvSpPr txBox="1"/>
          <p:nvPr/>
        </p:nvSpPr>
        <p:spPr>
          <a:xfrm>
            <a:off x="4233063" y="326327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Geldinstitut</a:t>
            </a:r>
            <a:endParaRPr lang="en-US" sz="16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C50FDA2-FDE3-9C3C-F463-544469334CD5}"/>
              </a:ext>
            </a:extLst>
          </p:cNvPr>
          <p:cNvSpPr txBox="1"/>
          <p:nvPr/>
        </p:nvSpPr>
        <p:spPr>
          <a:xfrm>
            <a:off x="7416692" y="5254353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Sitzgelegenheit</a:t>
            </a:r>
            <a:endParaRPr lang="en-US" sz="16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7AD24C-2F5F-168A-55AD-53FD02153D0E}"/>
              </a:ext>
            </a:extLst>
          </p:cNvPr>
          <p:cNvSpPr txBox="1"/>
          <p:nvPr/>
        </p:nvSpPr>
        <p:spPr>
          <a:xfrm>
            <a:off x="5397001" y="3368422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</a:rPr>
              <a:t>Geld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17D38D3-4F2F-68BA-E29C-A52AD21F1FD9}"/>
              </a:ext>
            </a:extLst>
          </p:cNvPr>
          <p:cNvSpPr txBox="1"/>
          <p:nvPr/>
        </p:nvSpPr>
        <p:spPr>
          <a:xfrm>
            <a:off x="6212903" y="3799155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1"/>
                </a:solidFill>
              </a:rPr>
              <a:t>Institut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79C645-133A-43EF-4A1F-A79997AF4A6C}"/>
              </a:ext>
            </a:extLst>
          </p:cNvPr>
          <p:cNvSpPr txBox="1"/>
          <p:nvPr/>
        </p:nvSpPr>
        <p:spPr>
          <a:xfrm>
            <a:off x="6573354" y="44359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</a:rPr>
              <a:t>Sitz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4B06A6-4736-2834-ECB3-9476D1B799AD}"/>
              </a:ext>
            </a:extLst>
          </p:cNvPr>
          <p:cNvSpPr txBox="1"/>
          <p:nvPr/>
        </p:nvSpPr>
        <p:spPr>
          <a:xfrm>
            <a:off x="5916215" y="3514095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/>
                </a:solidFill>
              </a:rPr>
              <a:t>Bank.1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91245AF-E328-B0F6-8290-A80F6DA12C08}"/>
              </a:ext>
            </a:extLst>
          </p:cNvPr>
          <p:cNvSpPr txBox="1"/>
          <p:nvPr/>
        </p:nvSpPr>
        <p:spPr>
          <a:xfrm>
            <a:off x="7192204" y="4612326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/>
                </a:solidFill>
              </a:rPr>
              <a:t>Bank.2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D7D224E-0DCC-EFA8-370E-948F26E6E396}"/>
              </a:ext>
            </a:extLst>
          </p:cNvPr>
          <p:cNvSpPr txBox="1"/>
          <p:nvPr/>
        </p:nvSpPr>
        <p:spPr>
          <a:xfrm>
            <a:off x="7457813" y="486161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</a:rPr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17408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Distributionelle Semantik?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Unterschiedliche Methoden</a:t>
            </a:r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Generelles Material: Vektorraum</a:t>
            </a:r>
          </a:p>
          <a:p>
            <a:pPr marL="803286" lvl="1" indent="-346075"/>
            <a:r>
              <a:rPr lang="de-DE" sz="1400" dirty="0"/>
              <a:t>Es gibt vorgefertigte Räume (bspw. </a:t>
            </a:r>
            <a:r>
              <a:rPr lang="de-DE" sz="1400" dirty="0" err="1"/>
              <a:t>FastText</a:t>
            </a:r>
            <a:r>
              <a:rPr lang="de-DE" sz="1400" dirty="0"/>
              <a:t>)</a:t>
            </a:r>
          </a:p>
          <a:p>
            <a:pPr marL="803286" lvl="1" indent="-346075"/>
            <a:r>
              <a:rPr lang="de-DE" sz="1400" dirty="0"/>
              <a:t>Man kann sie selber berechnen (bspw. NDL)</a:t>
            </a:r>
          </a:p>
          <a:p>
            <a:pPr marL="803286" lvl="1" indent="-346075"/>
            <a:r>
              <a:rPr lang="de-DE" sz="1400" dirty="0"/>
              <a:t>Wichtig: alle Zielwörter müssen im Vektorraum</a:t>
            </a:r>
          </a:p>
          <a:p>
            <a:pPr marL="1260486" lvl="2" indent="-346075"/>
            <a:r>
              <a:rPr lang="de-DE" sz="1200" dirty="0"/>
              <a:t>Vorhanden sein</a:t>
            </a:r>
          </a:p>
          <a:p>
            <a:pPr marL="1260486" lvl="2" indent="-346075"/>
            <a:r>
              <a:rPr lang="de-DE" sz="1200" dirty="0"/>
              <a:t>Oder berechnet werden können</a:t>
            </a:r>
            <a:endParaRPr lang="de-DE" sz="1600" dirty="0"/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CBOW </a:t>
            </a:r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ym typeface="Wingdings" panose="05000000000000000000" pitchFamily="2" charset="2"/>
              </a:rPr>
              <a:t>Continuous Bag Of Words</a:t>
            </a:r>
          </a:p>
          <a:p>
            <a:pPr marL="803286" lvl="1" indent="-346075"/>
            <a:r>
              <a:rPr lang="de-DE" sz="1400" dirty="0">
                <a:sym typeface="Wingdings" panose="05000000000000000000" pitchFamily="2" charset="2"/>
              </a:rPr>
              <a:t>Vektoren auf Grundlage von ganzen Wörtern</a:t>
            </a:r>
          </a:p>
          <a:p>
            <a:pPr marL="346086" indent="-346075">
              <a:lnSpc>
                <a:spcPct val="150000"/>
              </a:lnSpc>
            </a:pPr>
            <a:r>
              <a:rPr lang="de-DE" sz="1600" dirty="0"/>
              <a:t>Skip-Gram </a:t>
            </a:r>
            <a:r>
              <a:rPr lang="de-DE" sz="1600" dirty="0">
                <a:sym typeface="Wingdings" panose="05000000000000000000" pitchFamily="2" charset="2"/>
              </a:rPr>
              <a:t>  </a:t>
            </a:r>
            <a:r>
              <a:rPr lang="de-DE" sz="1600" i="1" dirty="0">
                <a:sym typeface="Wingdings" panose="05000000000000000000" pitchFamily="2" charset="2"/>
              </a:rPr>
              <a:t>n</a:t>
            </a:r>
            <a:r>
              <a:rPr lang="de-DE" sz="1600" dirty="0">
                <a:sym typeface="Wingdings" panose="05000000000000000000" pitchFamily="2" charset="2"/>
              </a:rPr>
              <a:t>-grams</a:t>
            </a:r>
          </a:p>
          <a:p>
            <a:pPr marL="803286" lvl="1" indent="-346075"/>
            <a:r>
              <a:rPr lang="de-DE" sz="1400" dirty="0">
                <a:sym typeface="Wingdings" panose="05000000000000000000" pitchFamily="2" charset="2"/>
              </a:rPr>
              <a:t>Vektoren auf Grundlage von </a:t>
            </a:r>
            <a:r>
              <a:rPr lang="de-DE" sz="1400" i="1" dirty="0">
                <a:sym typeface="Wingdings" panose="05000000000000000000" pitchFamily="2" charset="2"/>
              </a:rPr>
              <a:t>n</a:t>
            </a:r>
            <a:r>
              <a:rPr lang="de-DE" sz="1400" dirty="0">
                <a:sym typeface="Wingdings" panose="05000000000000000000" pitchFamily="2" charset="2"/>
              </a:rPr>
              <a:t>-grams</a:t>
            </a:r>
            <a:endParaRPr lang="de-DE" sz="1400" dirty="0"/>
          </a:p>
          <a:p>
            <a:pPr marL="346086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6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2A18A9-1981-CB30-2D32-F11588FD14F7}"/>
              </a:ext>
            </a:extLst>
          </p:cNvPr>
          <p:cNvSpPr txBox="1"/>
          <p:nvPr/>
        </p:nvSpPr>
        <p:spPr>
          <a:xfrm>
            <a:off x="5667760" y="4672235"/>
            <a:ext cx="244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glauben an diese Mathemagie ohne die Formel jemals selber rechnen zu wollen ;-)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Distributionelle Semantik?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CBOW</a:t>
            </a:r>
          </a:p>
          <a:p>
            <a:pPr marL="346086" indent="-346075"/>
            <a:r>
              <a:rPr lang="de-DE" sz="1600" dirty="0"/>
              <a:t>Vorkommnisse jedes einzelnen Wortes im Vektorraum mit jedem anderen Wort im Vektorraum</a:t>
            </a:r>
          </a:p>
          <a:p>
            <a:pPr marL="346086" indent="-346075"/>
            <a:r>
              <a:rPr lang="de-DE" sz="1600" dirty="0"/>
              <a:t>Dimensionen reduziert </a:t>
            </a:r>
            <a:r>
              <a:rPr lang="de-DE" sz="1600" dirty="0">
                <a:sym typeface="Wingdings" panose="05000000000000000000" pitchFamily="2" charset="2"/>
              </a:rPr>
              <a:t> je nach Forschungsfrage 100 – unendlich (Wörter im Vektorraum)</a:t>
            </a: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55BCF54B-F73E-9B8F-7F52-A5B56E3AD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27946"/>
              </p:ext>
            </p:extLst>
          </p:nvPr>
        </p:nvGraphicFramePr>
        <p:xfrm>
          <a:off x="1524000" y="4399146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688129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328633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21620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214832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836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Institut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Bank.1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0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Bank.2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8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Distributionelle Semantik?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Skip-Gram</a:t>
            </a:r>
          </a:p>
          <a:p>
            <a:pPr marL="346086" indent="-346075"/>
            <a:r>
              <a:rPr lang="de-DE" sz="1600" dirty="0"/>
              <a:t>Vorkommnisse jedes einzelnen Wortes im Vektorraum mit jedem anderen Wort im Vektorraum und deren</a:t>
            </a:r>
            <a:r>
              <a:rPr lang="de-DE" sz="1600" i="1" dirty="0"/>
              <a:t> n</a:t>
            </a:r>
            <a:r>
              <a:rPr lang="de-DE" sz="1600" dirty="0"/>
              <a:t>-grams</a:t>
            </a:r>
          </a:p>
          <a:p>
            <a:pPr marL="803286" lvl="1" indent="-346075"/>
            <a:r>
              <a:rPr lang="de-DE" sz="1400" i="1" dirty="0"/>
              <a:t>n</a:t>
            </a:r>
            <a:r>
              <a:rPr lang="de-DE" sz="1400" dirty="0"/>
              <a:t>-grams: für Deutsch und Englisch sind 3-6-grams sinnvoll (</a:t>
            </a:r>
            <a:r>
              <a:rPr lang="de-DE" sz="1400" dirty="0" err="1"/>
              <a:t>Bojanowski</a:t>
            </a:r>
            <a:r>
              <a:rPr lang="de-DE" sz="1400" dirty="0"/>
              <a:t> 2016)</a:t>
            </a:r>
          </a:p>
          <a:p>
            <a:pPr marL="346086" indent="-346075"/>
            <a:r>
              <a:rPr lang="de-DE" sz="1600" dirty="0"/>
              <a:t>Dimensionen reduziert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je nach Forschungsfrage 100 – unendlich (Wörter im Vektorraum)</a:t>
            </a:r>
          </a:p>
          <a:p>
            <a:pPr marL="803286" lvl="1" indent="-346075"/>
            <a:endParaRPr lang="de-DE" sz="1400" dirty="0"/>
          </a:p>
          <a:p>
            <a:pPr marL="803286" lvl="1" indent="-346075"/>
            <a:endParaRPr lang="de-DE" sz="1400" dirty="0"/>
          </a:p>
          <a:p>
            <a:pPr marL="803286" lvl="1" indent="-346075"/>
            <a:endParaRPr lang="de-DE" sz="1400" dirty="0"/>
          </a:p>
          <a:p>
            <a:pPr marL="346086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7D279AAD-290B-E532-D65D-D6887314E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0941"/>
              </p:ext>
            </p:extLst>
          </p:nvPr>
        </p:nvGraphicFramePr>
        <p:xfrm>
          <a:off x="1524000" y="4352908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87692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85957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02179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7043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4669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nk</a:t>
                      </a:r>
                      <a:r>
                        <a:rPr lang="de-DE" dirty="0"/>
                        <a:t>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3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9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1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Distributionelle Semantik?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Fragen über Fragen… </a:t>
            </a:r>
          </a:p>
          <a:p>
            <a:pPr marL="346086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75983"/>
      </p:ext>
    </p:extLst>
  </p:cSld>
  <p:clrMapOvr>
    <a:masterClrMapping/>
  </p:clrMapOvr>
</p:sld>
</file>

<file path=ppt/theme/theme1.xml><?xml version="1.0" encoding="utf-8"?>
<a:theme xmlns:a="http://schemas.openxmlformats.org/drawingml/2006/main" name="div-ling">
  <a:themeElements>
    <a:clrScheme name="div-l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C71"/>
      </a:accent1>
      <a:accent2>
        <a:srgbClr val="99A997"/>
      </a:accent2>
      <a:accent3>
        <a:srgbClr val="6A8DB2"/>
      </a:accent3>
      <a:accent4>
        <a:srgbClr val="EDA668"/>
      </a:accent4>
      <a:accent5>
        <a:srgbClr val="512263"/>
      </a:accent5>
      <a:accent6>
        <a:srgbClr val="32485B"/>
      </a:accent6>
      <a:hlink>
        <a:srgbClr val="E85C71"/>
      </a:hlink>
      <a:folHlink>
        <a:srgbClr val="99A997"/>
      </a:folHlink>
    </a:clrScheme>
    <a:fontScheme name="div-ling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div-ling</Template>
  <TotalTime>4</TotalTime>
  <Words>500</Words>
  <Application>Microsoft Office PowerPoint</Application>
  <PresentationFormat>On-screen Show (4:3)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Nunito</vt:lpstr>
      <vt:lpstr>Nunito Light</vt:lpstr>
      <vt:lpstr>div-ling</vt:lpstr>
      <vt:lpstr>Session 02: Einführung in die Distributionelle Semantik</vt:lpstr>
      <vt:lpstr>Was ist Distributionelle Semantik?</vt:lpstr>
      <vt:lpstr>Was ist Distributionelle Semantik?</vt:lpstr>
      <vt:lpstr>Was ist Distributionelle Semantik?</vt:lpstr>
      <vt:lpstr>Was ist Distributionelle Semantik?</vt:lpstr>
      <vt:lpstr>Was ist Distributionelle Semantik?</vt:lpstr>
      <vt:lpstr>Was ist Distributionelle Semantik?</vt:lpstr>
      <vt:lpstr>Was ist Distributionelle Semantik?</vt:lpstr>
      <vt:lpstr>Was ist Distributionelle Semantik?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Design</dc:title>
  <dc:creator>Dominic Schmitz</dc:creator>
  <cp:lastModifiedBy>Dominic Schmitz</cp:lastModifiedBy>
  <cp:revision>82</cp:revision>
  <dcterms:created xsi:type="dcterms:W3CDTF">2021-10-30T09:11:36Z</dcterms:created>
  <dcterms:modified xsi:type="dcterms:W3CDTF">2022-08-11T15:50:41Z</dcterms:modified>
</cp:coreProperties>
</file>