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472A-5D1F-4F09-AC8D-6BB8704EE62E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08B0E-8E35-4D0B-9A74-3E4674FD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2984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9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5723"/>
            <a:ext cx="4320000" cy="483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01EA-EBE8-4DFC-990F-CF13680D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5E00-A670-4110-B085-ADF0958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3A-B614-46CE-BD78-6FF52E9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E50E-80E5-4C87-9824-FACE35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433D5-9E02-4BF2-B0A1-ADCC94D4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2254191" cy="50218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7420D6-DA2A-486C-B455-7E961492F920}"/>
              </a:ext>
            </a:extLst>
          </p:cNvPr>
          <p:cNvSpPr/>
          <p:nvPr/>
        </p:nvSpPr>
        <p:spPr>
          <a:xfrm>
            <a:off x="0" y="6492874"/>
            <a:ext cx="9144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B52570F-D583-4DE9-B686-A757E11E0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59" y="489811"/>
            <a:ext cx="72225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791" y="48981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91" y="1346334"/>
            <a:ext cx="8750418" cy="502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791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0982" y="6577267"/>
            <a:ext cx="4242036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809" y="6577267"/>
            <a:ext cx="20574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AA7882-FBC2-4B51-9539-1812D1DE48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4118D-E856-488D-90E8-8DD2163867AA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C01-CA6B-4C02-92CC-0D3F8504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50165"/>
            <a:ext cx="7772400" cy="1978835"/>
          </a:xfrm>
        </p:spPr>
        <p:txBody>
          <a:bodyPr>
            <a:normAutofit/>
          </a:bodyPr>
          <a:lstStyle/>
          <a:p>
            <a:r>
              <a:rPr lang="de-DE" sz="3600" dirty="0"/>
              <a:t>Session 03:</a:t>
            </a:r>
            <a:br>
              <a:rPr lang="de-DE" sz="3600" dirty="0"/>
            </a:br>
            <a:r>
              <a:rPr lang="de-DE" sz="3600" dirty="0"/>
              <a:t>Statistik semantischer Vektoren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523-DDF5-471B-BF06-4B760B870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Nunito Light" pitchFamily="2" charset="0"/>
              </a:rPr>
              <a:t>Viktoria Schneider &amp; Dominic Schmitz</a:t>
            </a:r>
          </a:p>
          <a:p>
            <a:r>
              <a:rPr lang="de-DE" dirty="0">
                <a:latin typeface="Nunito Light" pitchFamily="2" charset="0"/>
              </a:rPr>
              <a:t>Verein für Diversität in der Linguistik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656-5774-413C-BAF3-A0ED7EF7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177-3189-49F1-9098-0AB74C0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pic>
        <p:nvPicPr>
          <p:cNvPr id="9" name="Picture 8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8224583C-3A26-C272-55F3-B2B841A0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3" y="398621"/>
            <a:ext cx="903125" cy="104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6015-6BB9-4EBA-83BC-CE016D1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Shannon Entropie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8750418" cy="1237067"/>
          </a:xfrm>
        </p:spPr>
        <p:txBody>
          <a:bodyPr/>
          <a:lstStyle/>
          <a:p>
            <a:r>
              <a:rPr lang="de-DE" dirty="0"/>
              <a:t>Maß für die Eindeutigkeit eines Vektors (Stichwort: Polysemie)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10</a:t>
            </a:fld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2321BD-D368-F0F4-678D-A428FE45C3C2}"/>
              </a:ext>
            </a:extLst>
          </p:cNvPr>
          <p:cNvSpPr txBox="1">
            <a:spLocks/>
          </p:cNvSpPr>
          <p:nvPr/>
        </p:nvSpPr>
        <p:spPr>
          <a:xfrm>
            <a:off x="196791" y="2583401"/>
            <a:ext cx="8750418" cy="37847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shannon</a:t>
            </a:r>
            <a:r>
              <a:rPr lang="de-DE" dirty="0">
                <a:latin typeface="Consolas" panose="020B0609020204030204" pitchFamily="49" charset="0"/>
              </a:rPr>
              <a:t>("var01",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Vektor, der individuell hinterlegt 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shannon</a:t>
            </a:r>
            <a:r>
              <a:rPr lang="de-DE" dirty="0">
                <a:latin typeface="Consolas" panose="020B0609020204030204" pitchFamily="49" charset="0"/>
              </a:rPr>
              <a:t>(var01)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Nachbarn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Anhand der Korrelation von einem Vektor X und allen anderen Vektoren werden die ähnlichsten Vektoren bestimmt</a:t>
            </a: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11</a:t>
            </a:fld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86AD13-13F2-9EC7-27B7-B36E1C0B8038}"/>
              </a:ext>
            </a:extLst>
          </p:cNvPr>
          <p:cNvSpPr txBox="1">
            <a:spLocks/>
          </p:cNvSpPr>
          <p:nvPr/>
        </p:nvSpPr>
        <p:spPr>
          <a:xfrm>
            <a:off x="196791" y="3027285"/>
            <a:ext cx="8750418" cy="33409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find_nn</a:t>
            </a:r>
            <a:r>
              <a:rPr lang="de-DE" dirty="0">
                <a:latin typeface="Consolas" panose="020B0609020204030204" pitchFamily="49" charset="0"/>
              </a:rPr>
              <a:t>("var01",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Vektor, der individuell hinterlegt 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find_nn</a:t>
            </a:r>
            <a:r>
              <a:rPr lang="de-DE" dirty="0">
                <a:latin typeface="Consolas" panose="020B0609020204030204" pitchFamily="49" charset="0"/>
              </a:rPr>
              <a:t>(var01)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Nachbarschaftsdichte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durchschnittliche Korrelation mit den </a:t>
            </a:r>
            <a:r>
              <a:rPr lang="de-DE" i="1" dirty="0"/>
              <a:t>n</a:t>
            </a:r>
            <a:r>
              <a:rPr lang="de-DE" dirty="0"/>
              <a:t> nächsten Nachbarn sagt aus wie dicht die direkte Nachbarschaft des Wortes ist</a:t>
            </a: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12</a:t>
            </a:fld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86AD13-13F2-9EC7-27B7-B36E1C0B8038}"/>
              </a:ext>
            </a:extLst>
          </p:cNvPr>
          <p:cNvSpPr txBox="1">
            <a:spLocks/>
          </p:cNvSpPr>
          <p:nvPr/>
        </p:nvSpPr>
        <p:spPr>
          <a:xfrm>
            <a:off x="196791" y="3027285"/>
            <a:ext cx="8750418" cy="33409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n_density</a:t>
            </a:r>
            <a:r>
              <a:rPr lang="de-DE" dirty="0">
                <a:latin typeface="Consolas" panose="020B0609020204030204" pitchFamily="49" charset="0"/>
              </a:rPr>
              <a:t>("var01",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Vektor, der individuell hinterlegt 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n_density</a:t>
            </a:r>
            <a:r>
              <a:rPr lang="de-DE" dirty="0">
                <a:latin typeface="Consolas" panose="020B0609020204030204" pitchFamily="49" charset="0"/>
              </a:rPr>
              <a:t>(var01)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07B0-7A6F-18E6-A01E-7DAF601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Statistische Maße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DEB4-768F-BFC0-C99F-A5581C28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Einige statistische Maße werden regelmäßig zur statistischen Analyse semantischer Vektoren genutzt</a:t>
            </a:r>
          </a:p>
          <a:p>
            <a:pPr lvl="1"/>
            <a:r>
              <a:rPr lang="de-DE" dirty="0"/>
              <a:t>Kosinus-Ähnlichkeit		</a:t>
            </a:r>
            <a:r>
              <a:rPr lang="de-DE" i="1" dirty="0" err="1"/>
              <a:t>cosine</a:t>
            </a:r>
            <a:r>
              <a:rPr lang="de-DE" i="1" dirty="0"/>
              <a:t> </a:t>
            </a:r>
            <a:r>
              <a:rPr lang="de-DE" i="1" dirty="0" err="1"/>
              <a:t>similarity</a:t>
            </a:r>
            <a:endParaRPr lang="de-DE" i="1" dirty="0"/>
          </a:p>
          <a:p>
            <a:pPr lvl="1"/>
            <a:r>
              <a:rPr lang="de-DE" dirty="0"/>
              <a:t>Euklidischer Abstand	</a:t>
            </a:r>
            <a:r>
              <a:rPr lang="de-DE" i="1" dirty="0" err="1"/>
              <a:t>Euclidean</a:t>
            </a:r>
            <a:r>
              <a:rPr lang="de-DE" i="1" dirty="0"/>
              <a:t> </a:t>
            </a:r>
            <a:r>
              <a:rPr lang="de-DE" i="1" dirty="0" err="1"/>
              <a:t>distance</a:t>
            </a:r>
            <a:endParaRPr lang="de-DE" i="1" dirty="0"/>
          </a:p>
          <a:p>
            <a:pPr lvl="1"/>
            <a:r>
              <a:rPr lang="de-DE" dirty="0"/>
              <a:t>Manhattan-Distanz		</a:t>
            </a:r>
            <a:r>
              <a:rPr lang="de-DE" i="1" dirty="0"/>
              <a:t>Manhattan </a:t>
            </a:r>
            <a:r>
              <a:rPr lang="de-DE" i="1" dirty="0" err="1"/>
              <a:t>distance</a:t>
            </a:r>
            <a:endParaRPr lang="de-DE" i="1" dirty="0"/>
          </a:p>
          <a:p>
            <a:pPr lvl="1"/>
            <a:r>
              <a:rPr lang="de-DE" dirty="0"/>
              <a:t>Shannon Entropie		</a:t>
            </a:r>
            <a:r>
              <a:rPr lang="de-DE" i="1" dirty="0"/>
              <a:t>Shannon </a:t>
            </a:r>
            <a:r>
              <a:rPr lang="de-DE" i="1" dirty="0" err="1"/>
              <a:t>entropy</a:t>
            </a:r>
            <a:endParaRPr lang="de-DE" i="1" dirty="0"/>
          </a:p>
          <a:p>
            <a:pPr lvl="1"/>
            <a:r>
              <a:rPr lang="de-DE" dirty="0"/>
              <a:t>Nächste Nachbarn		</a:t>
            </a:r>
            <a:r>
              <a:rPr lang="de-DE" i="1" dirty="0" err="1"/>
              <a:t>nearest</a:t>
            </a:r>
            <a:r>
              <a:rPr lang="de-DE" i="1" dirty="0"/>
              <a:t> </a:t>
            </a:r>
            <a:r>
              <a:rPr lang="de-DE" i="1" dirty="0" err="1"/>
              <a:t>neighbours</a:t>
            </a:r>
            <a:endParaRPr lang="de-DE" i="1" dirty="0"/>
          </a:p>
          <a:p>
            <a:pPr lvl="1"/>
            <a:r>
              <a:rPr lang="de-DE" dirty="0"/>
              <a:t>Nachbarschaftsdichte	</a:t>
            </a:r>
            <a:r>
              <a:rPr lang="de-DE" i="1" dirty="0" err="1"/>
              <a:t>neighbourhood</a:t>
            </a:r>
            <a:r>
              <a:rPr lang="de-DE" i="1" dirty="0"/>
              <a:t> </a:t>
            </a:r>
            <a:r>
              <a:rPr lang="de-DE" i="1" dirty="0" err="1"/>
              <a:t>density</a:t>
            </a:r>
            <a:endParaRPr lang="de-DE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A962-8F6C-285E-4EBD-0611EBEA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08AE-A8AF-9F31-DCC2-BEDC3A98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9B5C-FBDA-2229-B98E-4EE2DB9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Kosinus-Ähnlichkeit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 für die Ähnlichkeit zweier Vektoren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8CEAF-532D-AF31-BC7B-C71CDE781580}"/>
              </a:ext>
            </a:extLst>
          </p:cNvPr>
          <p:cNvCxnSpPr>
            <a:cxnSpLocks/>
          </p:cNvCxnSpPr>
          <p:nvPr/>
        </p:nvCxnSpPr>
        <p:spPr>
          <a:xfrm flipV="1">
            <a:off x="4572000" y="2430942"/>
            <a:ext cx="1793289" cy="179328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3</a:t>
            </a:fld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C9D96F-191A-A66F-75D8-C23C085CF3F9}"/>
              </a:ext>
            </a:extLst>
          </p:cNvPr>
          <p:cNvCxnSpPr/>
          <p:nvPr/>
        </p:nvCxnSpPr>
        <p:spPr>
          <a:xfrm flipV="1">
            <a:off x="4572000" y="3355759"/>
            <a:ext cx="868472" cy="8684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066FF-AB96-5DA1-A9D9-1FDC6E35F386}"/>
              </a:ext>
            </a:extLst>
          </p:cNvPr>
          <p:cNvCxnSpPr>
            <a:cxnSpLocks/>
          </p:cNvCxnSpPr>
          <p:nvPr/>
        </p:nvCxnSpPr>
        <p:spPr>
          <a:xfrm flipH="1" flipV="1">
            <a:off x="2778710" y="2725445"/>
            <a:ext cx="1793289" cy="149878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44848A-32E2-8068-A82B-E36B6006261A}"/>
              </a:ext>
            </a:extLst>
          </p:cNvPr>
          <p:cNvCxnSpPr>
            <a:cxnSpLocks/>
          </p:cNvCxnSpPr>
          <p:nvPr/>
        </p:nvCxnSpPr>
        <p:spPr>
          <a:xfrm flipH="1">
            <a:off x="3249227" y="4224231"/>
            <a:ext cx="1294601" cy="13791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9873B6-3248-B671-67D0-972170E86A15}"/>
              </a:ext>
            </a:extLst>
          </p:cNvPr>
          <p:cNvCxnSpPr>
            <a:cxnSpLocks/>
          </p:cNvCxnSpPr>
          <p:nvPr/>
        </p:nvCxnSpPr>
        <p:spPr>
          <a:xfrm>
            <a:off x="4571999" y="4224230"/>
            <a:ext cx="550417" cy="179329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6227B-663C-F3C5-0BE6-3906A88BCB90}"/>
              </a:ext>
            </a:extLst>
          </p:cNvPr>
          <p:cNvCxnSpPr>
            <a:cxnSpLocks/>
          </p:cNvCxnSpPr>
          <p:nvPr/>
        </p:nvCxnSpPr>
        <p:spPr>
          <a:xfrm flipH="1" flipV="1">
            <a:off x="3694647" y="2134628"/>
            <a:ext cx="868473" cy="208960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F6CFFD-FA85-5825-0562-F011AD7F15E9}"/>
              </a:ext>
            </a:extLst>
          </p:cNvPr>
          <p:cNvCxnSpPr>
            <a:cxnSpLocks/>
          </p:cNvCxnSpPr>
          <p:nvPr/>
        </p:nvCxnSpPr>
        <p:spPr>
          <a:xfrm>
            <a:off x="4572000" y="2080274"/>
            <a:ext cx="0" cy="42879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0D6459-7B02-8D24-0DFE-42924D975584}"/>
              </a:ext>
            </a:extLst>
          </p:cNvPr>
          <p:cNvCxnSpPr>
            <a:cxnSpLocks/>
          </p:cNvCxnSpPr>
          <p:nvPr/>
        </p:nvCxnSpPr>
        <p:spPr>
          <a:xfrm>
            <a:off x="985422" y="4224231"/>
            <a:ext cx="717315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FAE5F17-7DEF-F2B0-F07A-C4AA27B034E5}"/>
              </a:ext>
            </a:extLst>
          </p:cNvPr>
          <p:cNvSpPr/>
          <p:nvPr/>
        </p:nvSpPr>
        <p:spPr>
          <a:xfrm rot="2719275">
            <a:off x="5559952" y="2650214"/>
            <a:ext cx="311456" cy="155757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B1275-8DB9-4A1E-45D0-DDEFAC103E3E}"/>
              </a:ext>
            </a:extLst>
          </p:cNvPr>
          <p:cNvSpPr txBox="1"/>
          <p:nvPr/>
        </p:nvSpPr>
        <p:spPr>
          <a:xfrm>
            <a:off x="5936081" y="3315536"/>
            <a:ext cx="18465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proportional</a:t>
            </a:r>
          </a:p>
          <a:p>
            <a:r>
              <a:rPr lang="de-DE" dirty="0">
                <a:sym typeface="Wingdings" panose="05000000000000000000" pitchFamily="2" charset="2"/>
              </a:rPr>
              <a:t> Wert ~ 1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73472-E326-0458-C7C9-23111FD23D1C}"/>
              </a:ext>
            </a:extLst>
          </p:cNvPr>
          <p:cNvSpPr txBox="1"/>
          <p:nvPr/>
        </p:nvSpPr>
        <p:spPr>
          <a:xfrm>
            <a:off x="1225492" y="3385037"/>
            <a:ext cx="14378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orthogonal</a:t>
            </a:r>
          </a:p>
          <a:p>
            <a:r>
              <a:rPr lang="de-DE" dirty="0">
                <a:sym typeface="Wingdings" panose="05000000000000000000" pitchFamily="2" charset="2"/>
              </a:rPr>
              <a:t> Wert ~ 0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D5CE9C-82B9-77A9-844E-16A34416EA51}"/>
              </a:ext>
            </a:extLst>
          </p:cNvPr>
          <p:cNvCxnSpPr>
            <a:stCxn id="34" idx="3"/>
          </p:cNvCxnSpPr>
          <p:nvPr/>
        </p:nvCxnSpPr>
        <p:spPr>
          <a:xfrm flipV="1">
            <a:off x="2663302" y="3355759"/>
            <a:ext cx="727968" cy="352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703588-3839-B80F-43D1-E99B463CC722}"/>
              </a:ext>
            </a:extLst>
          </p:cNvPr>
          <p:cNvCxnSpPr>
            <a:stCxn id="34" idx="3"/>
          </p:cNvCxnSpPr>
          <p:nvPr/>
        </p:nvCxnSpPr>
        <p:spPr>
          <a:xfrm>
            <a:off x="2663302" y="3708203"/>
            <a:ext cx="1124788" cy="1146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981523-4950-4B95-A3B7-F6F8E4C1B312}"/>
              </a:ext>
            </a:extLst>
          </p:cNvPr>
          <p:cNvSpPr txBox="1"/>
          <p:nvPr/>
        </p:nvSpPr>
        <p:spPr>
          <a:xfrm>
            <a:off x="5225900" y="4490746"/>
            <a:ext cx="18465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gegenzahlig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Wert ~ -1</a:t>
            </a:r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90E4C-180E-CEBB-887B-0B0DC93EFBC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909351" y="4813912"/>
            <a:ext cx="316549" cy="73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EAC018-5DF8-4DF5-AB9B-1F588B139EF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258607" y="3259242"/>
            <a:ext cx="967293" cy="155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Kosinus-Ähnlichkeit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8750418" cy="1237067"/>
          </a:xfrm>
        </p:spPr>
        <p:txBody>
          <a:bodyPr/>
          <a:lstStyle/>
          <a:p>
            <a:r>
              <a:rPr lang="de-DE" dirty="0"/>
              <a:t>Maß für die Ähnlichkeit zweier Vektoren</a:t>
            </a: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4</a:t>
            </a:fld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2321BD-D368-F0F4-678D-A428FE45C3C2}"/>
              </a:ext>
            </a:extLst>
          </p:cNvPr>
          <p:cNvSpPr txBox="1">
            <a:spLocks/>
          </p:cNvSpPr>
          <p:nvPr/>
        </p:nvSpPr>
        <p:spPr>
          <a:xfrm>
            <a:off x="196791" y="2583401"/>
            <a:ext cx="8750418" cy="37847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cosim</a:t>
            </a:r>
            <a:r>
              <a:rPr lang="de-DE" dirty="0">
                <a:latin typeface="Consolas" panose="020B0609020204030204" pitchFamily="49" charset="0"/>
              </a:rPr>
              <a:t>("var01", "var02",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Vektoren, die individuell hinterlegt sind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cosim</a:t>
            </a:r>
            <a:r>
              <a:rPr lang="de-DE" dirty="0">
                <a:latin typeface="Consolas" panose="020B0609020204030204" pitchFamily="49" charset="0"/>
              </a:rPr>
              <a:t>(var01, var02)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Euklidischer Abstand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 für den Abstand zweier Vektoren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5</a:t>
            </a:fld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066FF-AB96-5DA1-A9D9-1FDC6E35F386}"/>
              </a:ext>
            </a:extLst>
          </p:cNvPr>
          <p:cNvCxnSpPr>
            <a:cxnSpLocks/>
          </p:cNvCxnSpPr>
          <p:nvPr/>
        </p:nvCxnSpPr>
        <p:spPr>
          <a:xfrm flipH="1" flipV="1">
            <a:off x="2778710" y="2725445"/>
            <a:ext cx="1793289" cy="149878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44848A-32E2-8068-A82B-E36B6006261A}"/>
              </a:ext>
            </a:extLst>
          </p:cNvPr>
          <p:cNvCxnSpPr>
            <a:cxnSpLocks/>
          </p:cNvCxnSpPr>
          <p:nvPr/>
        </p:nvCxnSpPr>
        <p:spPr>
          <a:xfrm flipH="1">
            <a:off x="3249227" y="4224231"/>
            <a:ext cx="1294601" cy="13791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44E222-BC76-B60F-A4BA-5DCEB1A5DD29}"/>
              </a:ext>
            </a:extLst>
          </p:cNvPr>
          <p:cNvGrpSpPr/>
          <p:nvPr/>
        </p:nvGrpSpPr>
        <p:grpSpPr>
          <a:xfrm>
            <a:off x="985422" y="2080274"/>
            <a:ext cx="7173157" cy="4287915"/>
            <a:chOff x="985422" y="2080274"/>
            <a:chExt cx="7173157" cy="428791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F6CFFD-FA85-5825-0562-F011AD7F15E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080274"/>
              <a:ext cx="0" cy="428791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0D6459-7B02-8D24-0DFE-42924D975584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2" y="4224231"/>
              <a:ext cx="717315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6732C-CFA7-6BD4-BB26-DD650CAE8EF4}"/>
              </a:ext>
            </a:extLst>
          </p:cNvPr>
          <p:cNvCxnSpPr/>
          <p:nvPr/>
        </p:nvCxnSpPr>
        <p:spPr>
          <a:xfrm>
            <a:off x="2716564" y="2725445"/>
            <a:ext cx="470517" cy="287789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4CA1689-291B-B1A6-D081-2543AF8C12CB}"/>
              </a:ext>
            </a:extLst>
          </p:cNvPr>
          <p:cNvSpPr/>
          <p:nvPr/>
        </p:nvSpPr>
        <p:spPr>
          <a:xfrm rot="10263993">
            <a:off x="2544155" y="2780388"/>
            <a:ext cx="311456" cy="2886309"/>
          </a:xfrm>
          <a:prstGeom prst="rightBrace">
            <a:avLst>
              <a:gd name="adj1" fmla="val 8333"/>
              <a:gd name="adj2" fmla="val 7860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53F23-15FB-45A1-AA81-2880AFB62353}"/>
              </a:ext>
            </a:extLst>
          </p:cNvPr>
          <p:cNvSpPr txBox="1"/>
          <p:nvPr/>
        </p:nvSpPr>
        <p:spPr>
          <a:xfrm>
            <a:off x="870871" y="3105834"/>
            <a:ext cx="14510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Euklidischer</a:t>
            </a:r>
          </a:p>
          <a:p>
            <a:r>
              <a:rPr lang="de-DE" dirty="0"/>
              <a:t>Abstand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15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Euklidischer Abstand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8750418" cy="1237067"/>
          </a:xfrm>
        </p:spPr>
        <p:txBody>
          <a:bodyPr/>
          <a:lstStyle/>
          <a:p>
            <a:r>
              <a:rPr lang="de-DE" dirty="0"/>
              <a:t>Maß für den Abstand zweier Vektoren</a:t>
            </a: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6</a:t>
            </a:fld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2321BD-D368-F0F4-678D-A428FE45C3C2}"/>
              </a:ext>
            </a:extLst>
          </p:cNvPr>
          <p:cNvSpPr txBox="1">
            <a:spLocks/>
          </p:cNvSpPr>
          <p:nvPr/>
        </p:nvSpPr>
        <p:spPr>
          <a:xfrm>
            <a:off x="196791" y="2583401"/>
            <a:ext cx="8750418" cy="37847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euclid</a:t>
            </a:r>
            <a:r>
              <a:rPr lang="de-DE" dirty="0">
                <a:latin typeface="Consolas" panose="020B0609020204030204" pitchFamily="49" charset="0"/>
              </a:rPr>
              <a:t>("var01", "var02",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Vektoren, die individuell hinterlegt sind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euclid</a:t>
            </a:r>
            <a:r>
              <a:rPr lang="de-DE" dirty="0">
                <a:latin typeface="Consolas" panose="020B0609020204030204" pitchFamily="49" charset="0"/>
              </a:rPr>
              <a:t>(var01, var02)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Manhattan-Distanz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 für den Abstand zweier Vektoren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7</a:t>
            </a:fld>
            <a:endParaRPr lang="en-GB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7BEF699A-A04A-AC9C-A5AC-6FDBEDD3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81" y="1915673"/>
            <a:ext cx="4443638" cy="44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Manhattan-Distanz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91" y="1346334"/>
            <a:ext cx="8750418" cy="1237067"/>
          </a:xfrm>
        </p:spPr>
        <p:txBody>
          <a:bodyPr/>
          <a:lstStyle/>
          <a:p>
            <a:r>
              <a:rPr lang="de-DE" dirty="0"/>
              <a:t>Maß für den Abstand zweier Vektoren</a:t>
            </a:r>
          </a:p>
          <a:p>
            <a:r>
              <a:rPr lang="de-DE" dirty="0"/>
              <a:t>in R: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8</a:t>
            </a:fld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92321BD-D368-F0F4-678D-A428FE45C3C2}"/>
              </a:ext>
            </a:extLst>
          </p:cNvPr>
          <p:cNvSpPr txBox="1">
            <a:spLocks/>
          </p:cNvSpPr>
          <p:nvPr/>
        </p:nvSpPr>
        <p:spPr>
          <a:xfrm>
            <a:off x="196791" y="2583401"/>
            <a:ext cx="8750418" cy="37847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manhat</a:t>
            </a:r>
            <a:r>
              <a:rPr lang="de-DE" dirty="0">
                <a:latin typeface="Consolas" panose="020B0609020204030204" pitchFamily="49" charset="0"/>
              </a:rPr>
              <a:t>("var01", "var02",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Vektoren, die individuell hinterlegt sind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manhat</a:t>
            </a:r>
            <a:r>
              <a:rPr lang="de-DE" dirty="0">
                <a:latin typeface="Consolas" panose="020B0609020204030204" pitchFamily="49" charset="0"/>
              </a:rPr>
              <a:t>(var01, var02)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3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CEF-0051-93D7-AA03-1B310148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Shannon Entropie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1345-C4F6-ED11-9145-0B43C5F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Maß für die Eindeutigkeit eines Vektors (Stichwort: Polysemie)</a:t>
            </a:r>
          </a:p>
          <a:p>
            <a:r>
              <a:rPr lang="de-DE" dirty="0"/>
              <a:t>Achtung: Aktuell noch unbekannt, ob tatsächlich nützlich/verlässlich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F49-9B18-07F5-FC1F-BA08C60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16/08/2022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8C24-5A48-3942-C6E1-E960F00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Workshop "Grundlagen der Distributionellen Semantik"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C33D-E0F4-69EA-D3B1-805F0A54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7882-FBC2-4B51-9539-1812D1DE4881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6F2D32-CBDC-A075-F5DA-E070CC0D1F9F}"/>
              </a:ext>
            </a:extLst>
          </p:cNvPr>
          <p:cNvSpPr txBox="1">
            <a:spLocks/>
          </p:cNvSpPr>
          <p:nvPr/>
        </p:nvSpPr>
        <p:spPr>
          <a:xfrm>
            <a:off x="196791" y="2583401"/>
            <a:ext cx="8750418" cy="37847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library</a:t>
            </a:r>
            <a:r>
              <a:rPr lang="de-DE" dirty="0">
                <a:latin typeface="Consolas" panose="020B0609020204030204" pitchFamily="49" charset="0"/>
              </a:rPr>
              <a:t>("</a:t>
            </a:r>
            <a:r>
              <a:rPr lang="de-DE" dirty="0" err="1">
                <a:latin typeface="Consolas" panose="020B0609020204030204" pitchFamily="49" charset="0"/>
              </a:rPr>
              <a:t>gdsm</a:t>
            </a:r>
            <a:r>
              <a:rPr lang="de-DE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 aus einem Vektorraum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shannon</a:t>
            </a:r>
            <a:r>
              <a:rPr lang="de-DE" dirty="0">
                <a:latin typeface="Consolas" panose="020B0609020204030204" pitchFamily="49" charset="0"/>
              </a:rPr>
              <a:t>("var01", </a:t>
            </a:r>
            <a:r>
              <a:rPr lang="de-DE" dirty="0" err="1">
                <a:latin typeface="Consolas" panose="020B0609020204030204" pitchFamily="49" charset="0"/>
              </a:rPr>
              <a:t>gdsm_mat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# Vektoren, die individuell hinterlegt sind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 panose="020B0609020204030204" pitchFamily="49" charset="0"/>
              </a:rPr>
              <a:t>shannon</a:t>
            </a:r>
            <a:r>
              <a:rPr lang="de-DE" dirty="0">
                <a:latin typeface="Consolas" panose="020B0609020204030204" pitchFamily="49" charset="0"/>
              </a:rPr>
              <a:t>(var01)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4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-ling">
  <a:themeElements>
    <a:clrScheme name="div-l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C71"/>
      </a:accent1>
      <a:accent2>
        <a:srgbClr val="99A997"/>
      </a:accent2>
      <a:accent3>
        <a:srgbClr val="6A8DB2"/>
      </a:accent3>
      <a:accent4>
        <a:srgbClr val="EDA668"/>
      </a:accent4>
      <a:accent5>
        <a:srgbClr val="512263"/>
      </a:accent5>
      <a:accent6>
        <a:srgbClr val="32485B"/>
      </a:accent6>
      <a:hlink>
        <a:srgbClr val="E85C71"/>
      </a:hlink>
      <a:folHlink>
        <a:srgbClr val="99A997"/>
      </a:folHlink>
    </a:clrScheme>
    <a:fontScheme name="div-ling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div-ling</Template>
  <TotalTime>343</TotalTime>
  <Words>543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Nunito</vt:lpstr>
      <vt:lpstr>Nunito Light</vt:lpstr>
      <vt:lpstr>div-ling</vt:lpstr>
      <vt:lpstr>Session 03: Statistik semantischer Vektoren</vt:lpstr>
      <vt:lpstr>Statistische Maße </vt:lpstr>
      <vt:lpstr>Kosinus-Ähnlichkeit</vt:lpstr>
      <vt:lpstr>Kosinus-Ähnlichkeit</vt:lpstr>
      <vt:lpstr>Euklidischer Abstand</vt:lpstr>
      <vt:lpstr>Euklidischer Abstand</vt:lpstr>
      <vt:lpstr>Manhattan-Distanz</vt:lpstr>
      <vt:lpstr>Manhattan-Distanz</vt:lpstr>
      <vt:lpstr>Shannon Entropie</vt:lpstr>
      <vt:lpstr>Shannon Entropie</vt:lpstr>
      <vt:lpstr>Nächste Nachbarn</vt:lpstr>
      <vt:lpstr>Nachbarschaftsdichte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</dc:title>
  <dc:creator>Dominic Schmitz</dc:creator>
  <cp:lastModifiedBy>Dominic Schmitz</cp:lastModifiedBy>
  <cp:revision>88</cp:revision>
  <dcterms:created xsi:type="dcterms:W3CDTF">2021-10-30T09:11:36Z</dcterms:created>
  <dcterms:modified xsi:type="dcterms:W3CDTF">2022-08-11T15:53:55Z</dcterms:modified>
</cp:coreProperties>
</file>