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268" r:id="rId4"/>
    <p:sldId id="269" r:id="rId5"/>
    <p:sldId id="271" r:id="rId6"/>
    <p:sldId id="275" r:id="rId7"/>
    <p:sldId id="274" r:id="rId8"/>
    <p:sldId id="273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472A-5D1F-4F09-AC8D-6BB8704EE62E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08B0E-8E35-4D0B-9A74-3E4674FDA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0165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29840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5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2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790" y="1345723"/>
            <a:ext cx="4320000" cy="483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5723"/>
            <a:ext cx="4320000" cy="483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4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01EA-EBE8-4DFC-990F-CF13680D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5E00-A670-4110-B085-ADF09588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5913A-B614-46CE-BD78-6FF52E91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FE50E-80E5-4C87-9824-FACE356A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1433D5-9E02-4BF2-B0A1-ADCC94D4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91" y="1346334"/>
            <a:ext cx="2254191" cy="502185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1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7420D6-DA2A-486C-B455-7E961492F920}"/>
              </a:ext>
            </a:extLst>
          </p:cNvPr>
          <p:cNvSpPr/>
          <p:nvPr/>
        </p:nvSpPr>
        <p:spPr>
          <a:xfrm>
            <a:off x="0" y="6492874"/>
            <a:ext cx="9144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B52570F-D583-4DE9-B686-A757E11E0A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959" y="489811"/>
            <a:ext cx="72225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791" y="48981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91" y="1346334"/>
            <a:ext cx="8750418" cy="502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791" y="6577267"/>
            <a:ext cx="2057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0982" y="6577267"/>
            <a:ext cx="4242036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809" y="6577267"/>
            <a:ext cx="2057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4118D-E856-488D-90E8-8DD2163867AA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Nunit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text.c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pypi.org/project/fasttex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ybind/pybind11" TargetMode="External"/><Relationship Id="rId5" Type="http://schemas.openxmlformats.org/officeDocument/2006/relationships/hyperlink" Target="https://www.scipy.org/" TargetMode="External"/><Relationship Id="rId4" Type="http://schemas.openxmlformats.org/officeDocument/2006/relationships/hyperlink" Target="http://www.numpy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text.cc/docs/en/crawl-vectors.html" TargetMode="External"/><Relationship Id="rId2" Type="http://schemas.openxmlformats.org/officeDocument/2006/relationships/hyperlink" Target="https://fasttext.cc/docs/en/english-vector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9C01-CA6B-4C02-92CC-0D3F8504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50165"/>
            <a:ext cx="7772400" cy="1978835"/>
          </a:xfrm>
        </p:spPr>
        <p:txBody>
          <a:bodyPr>
            <a:normAutofit/>
          </a:bodyPr>
          <a:lstStyle/>
          <a:p>
            <a:r>
              <a:rPr lang="de-DE" sz="3600" dirty="0"/>
              <a:t>Session 05:</a:t>
            </a:r>
            <a:br>
              <a:rPr lang="de-DE" sz="3600" dirty="0"/>
            </a:br>
            <a:r>
              <a:rPr lang="de-DE" sz="3600" dirty="0" err="1"/>
              <a:t>fastText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523-DDF5-471B-BF06-4B760B8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Nunito Light" pitchFamily="2" charset="0"/>
              </a:rPr>
              <a:t>Viktoria Schneider &amp; Dominic Schmitz</a:t>
            </a:r>
          </a:p>
          <a:p>
            <a:r>
              <a:rPr lang="de-DE" dirty="0">
                <a:latin typeface="Nunito Light" pitchFamily="2" charset="0"/>
              </a:rPr>
              <a:t>Verein für Diversität in der Linguistik</a:t>
            </a:r>
            <a:endParaRPr lang="en-GB" dirty="0">
              <a:latin typeface="Nunito Light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A656-5774-413C-BAF3-A0ED7EF7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A6177-3189-49F1-9098-0AB74C04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pic>
        <p:nvPicPr>
          <p:cNvPr id="9" name="Picture 8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8224583C-3A26-C272-55F3-B2B841A03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3" y="398621"/>
            <a:ext cx="903125" cy="1040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6015-6BB9-4EBA-83BC-CE016D1D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7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07B0-7A6F-18E6-A01E-7DAF6015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fastText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DEB4-768F-BFC0-C99F-A5581C28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FastText</a:t>
            </a:r>
            <a:r>
              <a:rPr lang="de-DE" dirty="0"/>
              <a:t> (</a:t>
            </a:r>
            <a:r>
              <a:rPr lang="de-DE" dirty="0" err="1"/>
              <a:t>Bojanowski</a:t>
            </a:r>
            <a:r>
              <a:rPr lang="de-DE" dirty="0"/>
              <a:t> 2016) ist ein Überbegriff für verschiedene Dinge</a:t>
            </a:r>
          </a:p>
          <a:p>
            <a:pPr lvl="1"/>
            <a:r>
              <a:rPr lang="de-DE" dirty="0"/>
              <a:t>Hier zu finden: </a:t>
            </a:r>
            <a:r>
              <a:rPr lang="de-DE" dirty="0">
                <a:hlinkClick r:id="rId2"/>
              </a:rPr>
              <a:t>https://fasttext.cc/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Package</a:t>
            </a:r>
            <a:r>
              <a:rPr lang="de-DE" dirty="0"/>
              <a:t>, Python, inzwischen wohl auch R 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Vektorräume</a:t>
            </a:r>
            <a:r>
              <a:rPr lang="de-DE" dirty="0"/>
              <a:t> mit vortrainierten Daten für verschieden Sprachen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Möglichkeit</a:t>
            </a:r>
            <a:r>
              <a:rPr lang="de-DE" dirty="0"/>
              <a:t> anhand dieser vortrainierten Daten eigene Vektoren zu berechnen (= </a:t>
            </a:r>
            <a:r>
              <a:rPr lang="de-DE" dirty="0" err="1"/>
              <a:t>fastText</a:t>
            </a:r>
            <a:r>
              <a:rPr lang="de-DE" dirty="0"/>
              <a:t> Model)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A962-8F6C-285E-4EBD-0611EBEA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08AE-A8AF-9F31-DCC2-BEDC3A98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9B5C-FBDA-2229-B98E-4EE2DB9D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07B0-7A6F-18E6-A01E-7DAF6015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Package,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DEB4-768F-BFC0-C99F-A5581C28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Folgendes Package muss geladen werden: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fasttext</a:t>
            </a:r>
            <a:r>
              <a:rPr lang="de-DE" dirty="0"/>
              <a:t> (</a:t>
            </a:r>
            <a:r>
              <a:rPr lang="de-DE" dirty="0">
                <a:hlinkClick r:id="rId2"/>
              </a:rPr>
              <a:t>https://pypi.org/project/fasttext/</a:t>
            </a:r>
            <a:r>
              <a:rPr lang="de-DE" dirty="0"/>
              <a:t>)</a:t>
            </a:r>
          </a:p>
          <a:p>
            <a:r>
              <a:rPr lang="de-DE" dirty="0"/>
              <a:t>Voraussetzungen</a:t>
            </a:r>
          </a:p>
          <a:p>
            <a:pPr lvl="1"/>
            <a:r>
              <a:rPr lang="en-US" dirty="0"/>
              <a:t>C++11 compiler, </a:t>
            </a:r>
          </a:p>
          <a:p>
            <a:pPr lvl="1"/>
            <a:r>
              <a:rPr lang="en-US" dirty="0">
                <a:hlinkClick r:id="rId3"/>
              </a:rPr>
              <a:t>Python</a:t>
            </a:r>
            <a:r>
              <a:rPr lang="en-US" dirty="0"/>
              <a:t> (version 2.7 or ≥ 3.4), </a:t>
            </a:r>
          </a:p>
          <a:p>
            <a:pPr lvl="1"/>
            <a:r>
              <a:rPr lang="en-US" dirty="0">
                <a:hlinkClick r:id="rId4"/>
              </a:rPr>
              <a:t>NumPy</a:t>
            </a:r>
            <a:r>
              <a:rPr lang="en-US" dirty="0"/>
              <a:t> &amp; </a:t>
            </a:r>
            <a:r>
              <a:rPr lang="en-US" dirty="0">
                <a:hlinkClick r:id="rId5"/>
              </a:rPr>
              <a:t>SciPy</a:t>
            </a:r>
            <a:r>
              <a:rPr lang="en-US" dirty="0"/>
              <a:t> &amp; </a:t>
            </a:r>
            <a:r>
              <a:rPr lang="en-US" dirty="0">
                <a:hlinkClick r:id="rId6"/>
              </a:rPr>
              <a:t>pybind11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A962-8F6C-285E-4EBD-0611EBEA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08AE-A8AF-9F31-DCC2-BEDC3A98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9B5C-FBDA-2229-B98E-4EE2DB9D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8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07B0-7A6F-18E6-A01E-7DAF6015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Package,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DEB4-768F-BFC0-C99F-A5581C28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Dann importiert ihr die Packages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A962-8F6C-285E-4EBD-0611EBEA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08AE-A8AF-9F31-DCC2-BEDC3A98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9B5C-FBDA-2229-B98E-4EE2DB9D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4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8B307-3A6E-4952-C076-28906A2CCC74}"/>
              </a:ext>
            </a:extLst>
          </p:cNvPr>
          <p:cNvSpPr txBox="1">
            <a:spLocks/>
          </p:cNvSpPr>
          <p:nvPr/>
        </p:nvSpPr>
        <p:spPr>
          <a:xfrm>
            <a:off x="196791" y="2029727"/>
            <a:ext cx="8750418" cy="42620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#install </a:t>
            </a:r>
            <a:r>
              <a:rPr lang="de-DE" dirty="0" err="1">
                <a:latin typeface="Consolas" panose="020B0609020204030204" pitchFamily="49" charset="0"/>
              </a:rPr>
              <a:t>following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packages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first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gzip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gensim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numpy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np</a:t>
            </a:r>
            <a:r>
              <a:rPr lang="de-DE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sklearn.decomposition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PCA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matplotlib.pyplot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plt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plt.rcParams</a:t>
            </a:r>
            <a:r>
              <a:rPr lang="de-DE" dirty="0">
                <a:latin typeface="Consolas" panose="020B0609020204030204" pitchFamily="49" charset="0"/>
              </a:rPr>
              <a:t>['</a:t>
            </a:r>
            <a:r>
              <a:rPr lang="de-DE" dirty="0" err="1">
                <a:latin typeface="Consolas" panose="020B0609020204030204" pitchFamily="49" charset="0"/>
              </a:rPr>
              <a:t>figure.figsize</a:t>
            </a:r>
            <a:r>
              <a:rPr lang="de-DE" dirty="0">
                <a:latin typeface="Consolas" panose="020B0609020204030204" pitchFamily="49" charset="0"/>
              </a:rPr>
              <a:t>'] = [15, 7.5]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plt.rcParams.update</a:t>
            </a:r>
            <a:r>
              <a:rPr lang="de-DE" dirty="0">
                <a:latin typeface="Consolas" panose="020B0609020204030204" pitchFamily="49" charset="0"/>
              </a:rPr>
              <a:t>({'</a:t>
            </a:r>
            <a:r>
              <a:rPr lang="de-DE" dirty="0" err="1">
                <a:latin typeface="Consolas" panose="020B0609020204030204" pitchFamily="49" charset="0"/>
              </a:rPr>
              <a:t>font.size</a:t>
            </a:r>
            <a:r>
              <a:rPr lang="de-DE" dirty="0">
                <a:latin typeface="Consolas" panose="020B0609020204030204" pitchFamily="49" charset="0"/>
              </a:rPr>
              <a:t>': 20})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pandas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pd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fasttext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torch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numpy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genfromtxt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numpy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dot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numpy.linalg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norm</a:t>
            </a:r>
          </a:p>
        </p:txBody>
      </p:sp>
    </p:spTree>
    <p:extLst>
      <p:ext uri="{BB962C8B-B14F-4D97-AF65-F5344CB8AC3E}">
        <p14:creationId xmlns:p14="http://schemas.microsoft.com/office/powerpoint/2010/main" val="352665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07B0-7A6F-18E6-A01E-7DAF6015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Package,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DEB4-768F-BFC0-C99F-A5581C28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Dann installiert ihr </a:t>
            </a:r>
            <a:r>
              <a:rPr lang="de-DE" i="1" dirty="0" err="1"/>
              <a:t>fastText</a:t>
            </a:r>
            <a:r>
              <a:rPr lang="de-DE" dirty="0"/>
              <a:t> (hier </a:t>
            </a:r>
            <a:r>
              <a:rPr lang="de-DE" i="1" dirty="0" err="1"/>
              <a:t>CommonCrawl</a:t>
            </a:r>
            <a:r>
              <a:rPr lang="de-DE" dirty="0"/>
              <a:t> </a:t>
            </a:r>
            <a:r>
              <a:rPr lang="de-DE" dirty="0" err="1"/>
              <a:t>subword</a:t>
            </a:r>
            <a:r>
              <a:rPr lang="de-DE" dirty="0"/>
              <a:t> Model English)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A962-8F6C-285E-4EBD-0611EBEA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08AE-A8AF-9F31-DCC2-BEDC3A98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9B5C-FBDA-2229-B98E-4EE2DB9D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5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8B307-3A6E-4952-C076-28906A2CCC74}"/>
              </a:ext>
            </a:extLst>
          </p:cNvPr>
          <p:cNvSpPr txBox="1">
            <a:spLocks/>
          </p:cNvSpPr>
          <p:nvPr/>
        </p:nvSpPr>
        <p:spPr>
          <a:xfrm>
            <a:off x="196791" y="2029727"/>
            <a:ext cx="8750418" cy="42620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fasttext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import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io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load_vectors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VScrawlsub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    fin = </a:t>
            </a:r>
            <a:r>
              <a:rPr lang="de-DE" dirty="0" err="1">
                <a:latin typeface="Consolas" panose="020B0609020204030204" pitchFamily="49" charset="0"/>
              </a:rPr>
              <a:t>io.open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VScrawlsub</a:t>
            </a:r>
            <a:r>
              <a:rPr lang="de-DE" dirty="0">
                <a:latin typeface="Consolas" panose="020B0609020204030204" pitchFamily="49" charset="0"/>
              </a:rPr>
              <a:t>, 'r', </a:t>
            </a:r>
            <a:r>
              <a:rPr lang="de-DE" dirty="0" err="1">
                <a:latin typeface="Consolas" panose="020B0609020204030204" pitchFamily="49" charset="0"/>
              </a:rPr>
              <a:t>encoding</a:t>
            </a:r>
            <a:r>
              <a:rPr lang="de-DE" dirty="0">
                <a:latin typeface="Consolas" panose="020B0609020204030204" pitchFamily="49" charset="0"/>
              </a:rPr>
              <a:t>='utf-8', </a:t>
            </a:r>
            <a:r>
              <a:rPr lang="de-DE" dirty="0" err="1">
                <a:latin typeface="Consolas" panose="020B0609020204030204" pitchFamily="49" charset="0"/>
              </a:rPr>
              <a:t>newline</a:t>
            </a:r>
            <a:r>
              <a:rPr lang="de-DE" dirty="0">
                <a:latin typeface="Consolas" panose="020B0609020204030204" pitchFamily="49" charset="0"/>
              </a:rPr>
              <a:t>='\n', </a:t>
            </a:r>
            <a:r>
              <a:rPr lang="de-DE" dirty="0" err="1">
                <a:latin typeface="Consolas" panose="020B0609020204030204" pitchFamily="49" charset="0"/>
              </a:rPr>
              <a:t>errors</a:t>
            </a:r>
            <a:r>
              <a:rPr lang="de-DE" dirty="0">
                <a:latin typeface="Consolas" panose="020B0609020204030204" pitchFamily="49" charset="0"/>
              </a:rPr>
              <a:t>='</a:t>
            </a:r>
            <a:r>
              <a:rPr lang="de-DE" dirty="0" err="1">
                <a:latin typeface="Consolas" panose="020B0609020204030204" pitchFamily="49" charset="0"/>
              </a:rPr>
              <a:t>ignore</a:t>
            </a:r>
            <a:r>
              <a:rPr lang="de-DE" dirty="0">
                <a:latin typeface="Consolas" panose="020B0609020204030204" pitchFamily="49" charset="0"/>
              </a:rPr>
              <a:t>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    n, d = </a:t>
            </a:r>
            <a:r>
              <a:rPr lang="de-DE" dirty="0" err="1">
                <a:latin typeface="Consolas" panose="020B0609020204030204" pitchFamily="49" charset="0"/>
              </a:rPr>
              <a:t>map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int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fin.readline</a:t>
            </a:r>
            <a:r>
              <a:rPr lang="de-DE" dirty="0">
                <a:latin typeface="Consolas" panose="020B0609020204030204" pitchFamily="49" charset="0"/>
              </a:rPr>
              <a:t>().</a:t>
            </a:r>
            <a:r>
              <a:rPr lang="de-DE" dirty="0" err="1">
                <a:latin typeface="Consolas" panose="020B0609020204030204" pitchFamily="49" charset="0"/>
              </a:rPr>
              <a:t>split</a:t>
            </a:r>
            <a:r>
              <a:rPr lang="de-DE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=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line</a:t>
            </a:r>
            <a:r>
              <a:rPr lang="de-DE" dirty="0">
                <a:latin typeface="Consolas" panose="020B0609020204030204" pitchFamily="49" charset="0"/>
              </a:rPr>
              <a:t> in fin: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        </a:t>
            </a:r>
            <a:r>
              <a:rPr lang="de-DE" dirty="0" err="1">
                <a:latin typeface="Consolas" panose="020B0609020204030204" pitchFamily="49" charset="0"/>
              </a:rPr>
              <a:t>tokens</a:t>
            </a:r>
            <a:r>
              <a:rPr lang="de-DE" dirty="0">
                <a:latin typeface="Consolas" panose="020B0609020204030204" pitchFamily="49" charset="0"/>
              </a:rPr>
              <a:t> = </a:t>
            </a:r>
            <a:r>
              <a:rPr lang="de-DE" dirty="0" err="1">
                <a:latin typeface="Consolas" panose="020B0609020204030204" pitchFamily="49" charset="0"/>
              </a:rPr>
              <a:t>line.rstrip</a:t>
            </a:r>
            <a:r>
              <a:rPr lang="de-DE" dirty="0">
                <a:latin typeface="Consolas" panose="020B0609020204030204" pitchFamily="49" charset="0"/>
              </a:rPr>
              <a:t>().</a:t>
            </a:r>
            <a:r>
              <a:rPr lang="de-DE" dirty="0" err="1">
                <a:latin typeface="Consolas" panose="020B0609020204030204" pitchFamily="49" charset="0"/>
              </a:rPr>
              <a:t>split</a:t>
            </a:r>
            <a:r>
              <a:rPr lang="de-DE" dirty="0">
                <a:latin typeface="Consolas" panose="020B0609020204030204" pitchFamily="49" charset="0"/>
              </a:rPr>
              <a:t>(' 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       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</a:rPr>
              <a:t>tokens</a:t>
            </a:r>
            <a:r>
              <a:rPr lang="de-DE" dirty="0">
                <a:latin typeface="Consolas" panose="020B0609020204030204" pitchFamily="49" charset="0"/>
              </a:rPr>
              <a:t>[0]] = </a:t>
            </a:r>
            <a:r>
              <a:rPr lang="de-DE" dirty="0" err="1">
                <a:latin typeface="Consolas" panose="020B0609020204030204" pitchFamily="49" charset="0"/>
              </a:rPr>
              <a:t>map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float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tokens</a:t>
            </a:r>
            <a:r>
              <a:rPr lang="de-DE" dirty="0">
                <a:latin typeface="Consolas" panose="020B0609020204030204" pitchFamily="49" charset="0"/>
              </a:rPr>
              <a:t>[1:])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modelft</a:t>
            </a:r>
            <a:r>
              <a:rPr lang="de-DE" dirty="0">
                <a:latin typeface="Consolas" panose="020B0609020204030204" pitchFamily="49" charset="0"/>
              </a:rPr>
              <a:t> = </a:t>
            </a:r>
            <a:r>
              <a:rPr lang="de-DE" dirty="0" err="1">
                <a:latin typeface="Consolas" panose="020B0609020204030204" pitchFamily="49" charset="0"/>
              </a:rPr>
              <a:t>fasttext.load_model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r“yourPath</a:t>
            </a:r>
            <a:r>
              <a:rPr lang="de-DE" dirty="0">
                <a:latin typeface="Consolas" panose="020B0609020204030204" pitchFamily="49" charset="0"/>
              </a:rPr>
              <a:t>\crawl-300d-2M-subword\crawl-300d-2M-subword.bin “)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ECAAF64-99F8-1F01-D96E-E078FE0FD708}"/>
              </a:ext>
            </a:extLst>
          </p:cNvPr>
          <p:cNvCxnSpPr/>
          <p:nvPr/>
        </p:nvCxnSpPr>
        <p:spPr>
          <a:xfrm flipH="1" flipV="1">
            <a:off x="1049913" y="5939579"/>
            <a:ext cx="1300293" cy="286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F6C5651-6344-1F4A-BDF2-B3018C3BF58C}"/>
              </a:ext>
            </a:extLst>
          </p:cNvPr>
          <p:cNvSpPr txBox="1"/>
          <p:nvPr/>
        </p:nvSpPr>
        <p:spPr>
          <a:xfrm>
            <a:off x="1700060" y="6145300"/>
            <a:ext cx="587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ist euer Model, ihr könnt das nennen, wie ihr wollt.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6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Erinnerung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/>
              <a:t>CBOW</a:t>
            </a:r>
          </a:p>
          <a:p>
            <a:pPr marL="346086" indent="-346075"/>
            <a:r>
              <a:rPr lang="de-DE" sz="1600" dirty="0"/>
              <a:t>Vorkommnisse jedes einzelnen Wortes im Vektorraum mit jedem anderen Wort im Vektorraum</a:t>
            </a:r>
          </a:p>
          <a:p>
            <a:pPr marL="346086" indent="-346075"/>
            <a:r>
              <a:rPr lang="de-DE" sz="1600" dirty="0"/>
              <a:t>Dimensionen reduziert </a:t>
            </a:r>
            <a:r>
              <a:rPr lang="de-DE" sz="1600" dirty="0">
                <a:sym typeface="Wingdings" panose="05000000000000000000" pitchFamily="2" charset="2"/>
              </a:rPr>
              <a:t> je nach Forschungsfrage 100 – unendlich (Wörter im Vektorraum)</a:t>
            </a:r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55BCF54B-F73E-9B8F-7F52-A5B56E3ADB4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399146"/>
          <a:ext cx="6096000" cy="1112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688129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328633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121620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214832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836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Institut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9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Bank.1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0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Bank.2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8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7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942-63C0-4FEC-8DE5-66CBA52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Erinnerung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0C6-9829-4412-B780-6144A1C7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/>
              <a:t>Skip-Gram</a:t>
            </a:r>
          </a:p>
          <a:p>
            <a:pPr marL="346086" indent="-346075"/>
            <a:r>
              <a:rPr lang="de-DE" sz="1600" dirty="0"/>
              <a:t>Vorkommnisse jedes einzelnen Wortes im Vektorraum mit jedem anderen Wort im Vektorraum und deren</a:t>
            </a:r>
            <a:r>
              <a:rPr lang="de-DE" sz="1600" i="1" dirty="0"/>
              <a:t> n</a:t>
            </a:r>
            <a:r>
              <a:rPr lang="de-DE" sz="1600" dirty="0"/>
              <a:t>-grams</a:t>
            </a:r>
          </a:p>
          <a:p>
            <a:pPr marL="803286" lvl="1" indent="-346075"/>
            <a:r>
              <a:rPr lang="de-DE" sz="1400" i="1" dirty="0"/>
              <a:t>n</a:t>
            </a:r>
            <a:r>
              <a:rPr lang="de-DE" sz="1400" dirty="0"/>
              <a:t>-grams: für Deutsch und Englisch sind 3-6-grams sinnvoll (</a:t>
            </a:r>
            <a:r>
              <a:rPr lang="de-DE" sz="1400" dirty="0" err="1">
                <a:solidFill>
                  <a:srgbClr val="FF0000"/>
                </a:solidFill>
              </a:rPr>
              <a:t>Bojanoskwxxx</a:t>
            </a:r>
            <a:r>
              <a:rPr lang="de-DE" sz="1400" dirty="0"/>
              <a:t>)</a:t>
            </a:r>
          </a:p>
          <a:p>
            <a:pPr marL="346086" indent="-346075"/>
            <a:r>
              <a:rPr lang="de-DE" sz="1600" dirty="0"/>
              <a:t>Dimensionen reduziert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je nach Forschungsfrage 100 – unendlich (Wörter im Vektorraum)</a:t>
            </a:r>
          </a:p>
          <a:p>
            <a:pPr marL="803286" lvl="1" indent="-346075"/>
            <a:endParaRPr lang="de-DE" sz="1400" dirty="0"/>
          </a:p>
          <a:p>
            <a:pPr marL="803286" lvl="1" indent="-346075"/>
            <a:endParaRPr lang="de-DE" sz="1400" dirty="0"/>
          </a:p>
          <a:p>
            <a:pPr marL="803286" lvl="1" indent="-346075"/>
            <a:endParaRPr lang="de-DE" sz="1400" dirty="0"/>
          </a:p>
          <a:p>
            <a:pPr marL="346086" indent="-346075"/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8C81-82E1-474C-9A1E-2706109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91D8-2419-462C-9BE3-A62BD99D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633-58D6-4BA3-AB2C-2AEAF3B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7D279AAD-290B-E532-D65D-D6887314E7D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352908"/>
          <a:ext cx="6096000" cy="1112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87692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85957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702179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270430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4669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nk</a:t>
                      </a:r>
                      <a:r>
                        <a:rPr lang="de-DE" dirty="0"/>
                        <a:t>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5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3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9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11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07B0-7A6F-18E6-A01E-7DAF6015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Vektorräume mit vortrainierten Daten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DEB4-768F-BFC0-C99F-A5581C28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vortrainierte Vektorräume</a:t>
            </a:r>
          </a:p>
          <a:p>
            <a:pPr lvl="1"/>
            <a:r>
              <a:rPr lang="en-US" dirty="0">
                <a:hlinkClick r:id="rId2"/>
              </a:rPr>
              <a:t>https://fasttext.cc/docs/en/english-vectors.html</a:t>
            </a:r>
            <a:r>
              <a:rPr lang="de-DE" dirty="0"/>
              <a:t> (English)</a:t>
            </a:r>
          </a:p>
          <a:p>
            <a:pPr lvl="1"/>
            <a:r>
              <a:rPr lang="de-DE" dirty="0"/>
              <a:t>CBOW: </a:t>
            </a:r>
            <a:r>
              <a:rPr lang="de-DE" i="1" dirty="0"/>
              <a:t>Wikipedia</a:t>
            </a:r>
            <a:r>
              <a:rPr lang="de-DE" dirty="0"/>
              <a:t>, </a:t>
            </a:r>
            <a:r>
              <a:rPr lang="de-DE" i="1" dirty="0" err="1"/>
              <a:t>CommonCrawl</a:t>
            </a:r>
            <a:endParaRPr lang="de-DE" i="1" dirty="0"/>
          </a:p>
          <a:p>
            <a:pPr lvl="1"/>
            <a:r>
              <a:rPr lang="de-DE" dirty="0"/>
              <a:t>Skip-gram: </a:t>
            </a:r>
            <a:r>
              <a:rPr lang="de-DE" i="1" dirty="0"/>
              <a:t>Wikipedia</a:t>
            </a:r>
            <a:r>
              <a:rPr lang="de-DE" dirty="0"/>
              <a:t>-</a:t>
            </a:r>
            <a:r>
              <a:rPr lang="de-DE" dirty="0" err="1"/>
              <a:t>subword</a:t>
            </a:r>
            <a:r>
              <a:rPr lang="de-DE" dirty="0"/>
              <a:t>, </a:t>
            </a:r>
            <a:r>
              <a:rPr lang="de-DE" i="1" dirty="0" err="1"/>
              <a:t>CommonCrawl</a:t>
            </a:r>
            <a:r>
              <a:rPr lang="de-DE" dirty="0" err="1"/>
              <a:t>-subword</a:t>
            </a:r>
            <a:endParaRPr lang="de-DE" dirty="0"/>
          </a:p>
          <a:p>
            <a:pPr lvl="1"/>
            <a:r>
              <a:rPr lang="de-DE" dirty="0"/>
              <a:t>Modelle in beiden Varianten für 157 weitere Sprachen</a:t>
            </a:r>
          </a:p>
          <a:p>
            <a:pPr lvl="2"/>
            <a:r>
              <a:rPr lang="de-DE" dirty="0">
                <a:hlinkClick r:id="rId3"/>
              </a:rPr>
              <a:t>https://fasttext.cc/docs/en/crawl-vectors.html</a:t>
            </a:r>
            <a:r>
              <a:rPr lang="de-DE" dirty="0"/>
              <a:t> 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A962-8F6C-285E-4EBD-0611EBEA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08AE-A8AF-9F31-DCC2-BEDC3A98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9B5C-FBDA-2229-B98E-4EE2DB9D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11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07B0-7A6F-18E6-A01E-7DAF6015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0" y="489811"/>
            <a:ext cx="8458937" cy="720000"/>
          </a:xfrm>
        </p:spPr>
        <p:txBody>
          <a:bodyPr>
            <a:noAutofit/>
          </a:bodyPr>
          <a:lstStyle/>
          <a:p>
            <a:r>
              <a:rPr lang="de-DE" sz="3200" dirty="0"/>
              <a:t>3. Eigene Vektoren zu berechnen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DEB4-768F-BFC0-C99F-A5581C28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dem Model aus 1 könnt ihr eigene Wort-Listen laden zum Berechnen von Vektoren, Cosinus-Ähnlichkeiten, nächste Nachbarn, etc.</a:t>
            </a:r>
          </a:p>
          <a:p>
            <a:r>
              <a:rPr lang="de-DE" dirty="0"/>
              <a:t>Ihr könnt die Vektoren dann auch exportieren und bspw. in R laden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A962-8F6C-285E-4EBD-0611EBEA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08AE-A8AF-9F31-DCC2-BEDC3A98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9B5C-FBDA-2229-B98E-4EE2DB9D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9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64A08F-03A9-BB23-88AC-C7056B671CE5}"/>
              </a:ext>
            </a:extLst>
          </p:cNvPr>
          <p:cNvSpPr txBox="1">
            <a:spLocks/>
          </p:cNvSpPr>
          <p:nvPr/>
        </p:nvSpPr>
        <p:spPr>
          <a:xfrm>
            <a:off x="196791" y="2944536"/>
            <a:ext cx="8750418" cy="33472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#list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vectors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DSM Workshop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DSMW = </a:t>
            </a:r>
            <a:r>
              <a:rPr lang="de-DE" dirty="0" err="1">
                <a:latin typeface="Consolas" panose="020B0609020204030204" pitchFamily="49" charset="0"/>
              </a:rPr>
              <a:t>genfromtxt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r"E</a:t>
            </a:r>
            <a:r>
              <a:rPr lang="de-DE" dirty="0">
                <a:latin typeface="Consolas" panose="020B0609020204030204" pitchFamily="49" charset="0"/>
              </a:rPr>
              <a:t>:\DSM-Workshop\word_list.txt", </a:t>
            </a:r>
            <a:r>
              <a:rPr lang="de-DE" dirty="0" err="1">
                <a:latin typeface="Consolas" panose="020B0609020204030204" pitchFamily="49" charset="0"/>
              </a:rPr>
              <a:t>delimiter</a:t>
            </a:r>
            <a:r>
              <a:rPr lang="de-DE" dirty="0">
                <a:latin typeface="Consolas" panose="020B0609020204030204" pitchFamily="49" charset="0"/>
              </a:rPr>
              <a:t>=';', </a:t>
            </a:r>
            <a:r>
              <a:rPr lang="de-DE" dirty="0" err="1">
                <a:latin typeface="Consolas" panose="020B0609020204030204" pitchFamily="49" charset="0"/>
              </a:rPr>
              <a:t>dtype</a:t>
            </a:r>
            <a:r>
              <a:rPr lang="de-DE" dirty="0">
                <a:latin typeface="Consolas" panose="020B0609020204030204" pitchFamily="49" charset="0"/>
              </a:rPr>
              <a:t> = None, </a:t>
            </a:r>
            <a:r>
              <a:rPr lang="de-DE" dirty="0" err="1">
                <a:latin typeface="Consolas" panose="020B0609020204030204" pitchFamily="49" charset="0"/>
              </a:rPr>
              <a:t>encoding</a:t>
            </a:r>
            <a:r>
              <a:rPr lang="de-DE" dirty="0">
                <a:latin typeface="Consolas" panose="020B0609020204030204" pitchFamily="49" charset="0"/>
              </a:rPr>
              <a:t>='utf-8')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print</a:t>
            </a:r>
            <a:r>
              <a:rPr lang="de-DE" dirty="0">
                <a:latin typeface="Consolas" panose="020B0609020204030204" pitchFamily="49" charset="0"/>
              </a:rPr>
              <a:t>(DSMW)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list_of_vectors_DSMW</a:t>
            </a:r>
            <a:r>
              <a:rPr lang="de-DE" dirty="0">
                <a:latin typeface="Consolas" panose="020B0609020204030204" pitchFamily="49" charset="0"/>
              </a:rPr>
              <a:t> = [</a:t>
            </a:r>
            <a:r>
              <a:rPr lang="de-DE" dirty="0" err="1">
                <a:latin typeface="Consolas" panose="020B0609020204030204" pitchFamily="49" charset="0"/>
              </a:rPr>
              <a:t>modelft.get_word_vector</a:t>
            </a:r>
            <a:r>
              <a:rPr lang="de-DE" dirty="0">
                <a:latin typeface="Consolas" panose="020B0609020204030204" pitchFamily="49" charset="0"/>
              </a:rPr>
              <a:t>(x)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x in DSMW]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print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list_of_vectors_DSMW</a:t>
            </a:r>
            <a:r>
              <a:rPr lang="de-DE" dirty="0"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pd.DataFrame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list_of_vectors_DSMW</a:t>
            </a:r>
            <a:r>
              <a:rPr lang="de-DE" dirty="0">
                <a:latin typeface="Consolas" panose="020B0609020204030204" pitchFamily="49" charset="0"/>
              </a:rPr>
              <a:t>).</a:t>
            </a:r>
            <a:r>
              <a:rPr lang="de-DE" dirty="0" err="1">
                <a:latin typeface="Consolas" panose="020B0609020204030204" pitchFamily="49" charset="0"/>
              </a:rPr>
              <a:t>to_csv</a:t>
            </a:r>
            <a:r>
              <a:rPr lang="de-DE" dirty="0">
                <a:latin typeface="Consolas" panose="020B0609020204030204" pitchFamily="49" charset="0"/>
              </a:rPr>
              <a:t>("DSM-workshop-vectors.csv", </a:t>
            </a:r>
            <a:r>
              <a:rPr lang="de-DE" dirty="0" err="1">
                <a:latin typeface="Consolas" panose="020B0609020204030204" pitchFamily="49" charset="0"/>
              </a:rPr>
              <a:t>header</a:t>
            </a:r>
            <a:r>
              <a:rPr lang="de-DE" dirty="0">
                <a:latin typeface="Consolas" panose="020B0609020204030204" pitchFamily="49" charset="0"/>
              </a:rPr>
              <a:t>=None, </a:t>
            </a:r>
            <a:r>
              <a:rPr lang="de-DE" dirty="0" err="1">
                <a:latin typeface="Consolas" panose="020B0609020204030204" pitchFamily="49" charset="0"/>
              </a:rPr>
              <a:t>index</a:t>
            </a:r>
            <a:r>
              <a:rPr lang="de-DE" dirty="0">
                <a:latin typeface="Consolas" panose="020B0609020204030204" pitchFamily="49" charset="0"/>
              </a:rPr>
              <a:t>=None)</a:t>
            </a:r>
          </a:p>
        </p:txBody>
      </p:sp>
    </p:spTree>
    <p:extLst>
      <p:ext uri="{BB962C8B-B14F-4D97-AF65-F5344CB8AC3E}">
        <p14:creationId xmlns:p14="http://schemas.microsoft.com/office/powerpoint/2010/main" val="78697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-ling">
  <a:themeElements>
    <a:clrScheme name="div-l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C71"/>
      </a:accent1>
      <a:accent2>
        <a:srgbClr val="99A997"/>
      </a:accent2>
      <a:accent3>
        <a:srgbClr val="6A8DB2"/>
      </a:accent3>
      <a:accent4>
        <a:srgbClr val="EDA668"/>
      </a:accent4>
      <a:accent5>
        <a:srgbClr val="512263"/>
      </a:accent5>
      <a:accent6>
        <a:srgbClr val="32485B"/>
      </a:accent6>
      <a:hlink>
        <a:srgbClr val="E85C71"/>
      </a:hlink>
      <a:folHlink>
        <a:srgbClr val="99A997"/>
      </a:folHlink>
    </a:clrScheme>
    <a:fontScheme name="div-ling">
      <a:majorFont>
        <a:latin typeface="Nunito"/>
        <a:ea typeface=""/>
        <a:cs typeface=""/>
      </a:majorFont>
      <a:minorFont>
        <a:latin typeface="Nuni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div-ling</Template>
  <TotalTime>4</TotalTime>
  <Words>709</Words>
  <Application>Microsoft Office PowerPoint</Application>
  <PresentationFormat>On-screen Show (4:3)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Nunito</vt:lpstr>
      <vt:lpstr>Nunito Light</vt:lpstr>
      <vt:lpstr>div-ling</vt:lpstr>
      <vt:lpstr>Session 05: fastText</vt:lpstr>
      <vt:lpstr>Was ist fastText?</vt:lpstr>
      <vt:lpstr>Package, Python</vt:lpstr>
      <vt:lpstr>Package, Python</vt:lpstr>
      <vt:lpstr>Package, Python</vt:lpstr>
      <vt:lpstr>Erinnerung</vt:lpstr>
      <vt:lpstr>Erinnerung</vt:lpstr>
      <vt:lpstr>2. Vektorräume mit vortrainierten Daten</vt:lpstr>
      <vt:lpstr>3. Eigene Vektoren zu berechnen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Design</dc:title>
  <dc:creator>Dominic Schmitz</dc:creator>
  <cp:lastModifiedBy>Dominic Schmitz</cp:lastModifiedBy>
  <cp:revision>99</cp:revision>
  <dcterms:created xsi:type="dcterms:W3CDTF">2021-10-30T09:11:36Z</dcterms:created>
  <dcterms:modified xsi:type="dcterms:W3CDTF">2022-08-11T16:00:07Z</dcterms:modified>
</cp:coreProperties>
</file>