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5"/>
  </p:notesMasterIdLst>
  <p:sldIdLst>
    <p:sldId id="256" r:id="rId2"/>
    <p:sldId id="257" r:id="rId3"/>
    <p:sldId id="295" r:id="rId4"/>
    <p:sldId id="274" r:id="rId5"/>
    <p:sldId id="280" r:id="rId6"/>
    <p:sldId id="275" r:id="rId7"/>
    <p:sldId id="276" r:id="rId8"/>
    <p:sldId id="277" r:id="rId9"/>
    <p:sldId id="294" r:id="rId10"/>
    <p:sldId id="278" r:id="rId11"/>
    <p:sldId id="279" r:id="rId12"/>
    <p:sldId id="296" r:id="rId13"/>
    <p:sldId id="29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9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D472A-5D1F-4F09-AC8D-6BB8704EE62E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08B0E-8E35-4D0B-9A74-3E4674FDA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7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0165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29840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11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95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2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790" y="1345723"/>
            <a:ext cx="4320000" cy="483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45723"/>
            <a:ext cx="4320000" cy="483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3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6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4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01EA-EBE8-4DFC-990F-CF13680D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5E00-A670-4110-B085-ADF09588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5913A-B614-46CE-BD78-6FF52E91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FE50E-80E5-4C87-9824-FACE356A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1433D5-9E02-4BF2-B0A1-ADCC94D4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91" y="1346334"/>
            <a:ext cx="2254191" cy="502185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13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HU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14E4-6A59-4143-85B3-A570F8F4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3E77-E1F3-4BF5-8C0A-E472BADB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594" indent="-228594">
              <a:buClr>
                <a:srgbClr val="006AB3"/>
              </a:buClr>
              <a:buFont typeface="Arial" panose="020B0604020202020204" pitchFamily="34" charset="0"/>
              <a:buChar char="•"/>
              <a:defRPr>
                <a:latin typeface="Lato" panose="020F0502020204030203" pitchFamily="34" charset="0"/>
              </a:defRPr>
            </a:lvl1pPr>
            <a:lvl2pPr marL="685783" indent="-228594">
              <a:buClr>
                <a:srgbClr val="006AB3"/>
              </a:buClr>
              <a:buFont typeface="Arial" panose="020B0604020202020204" pitchFamily="34" charset="0"/>
              <a:buChar char="•"/>
              <a:defRPr>
                <a:latin typeface="Lato" panose="020F0502020204030203" pitchFamily="34" charset="0"/>
              </a:defRPr>
            </a:lvl2pPr>
            <a:lvl3pPr marL="1142971" indent="-228594">
              <a:buClr>
                <a:srgbClr val="006AB3"/>
              </a:buClr>
              <a:buFont typeface="Arial" panose="020B0604020202020204" pitchFamily="34" charset="0"/>
              <a:buChar char="•"/>
              <a:defRPr>
                <a:latin typeface="Lato" panose="020F0502020204030203" pitchFamily="34" charset="0"/>
              </a:defRPr>
            </a:lvl3pPr>
            <a:lvl4pPr marL="1600160" indent="-228594">
              <a:buClr>
                <a:srgbClr val="006AB3"/>
              </a:buClr>
              <a:buFont typeface="Arial" panose="020B0604020202020204" pitchFamily="34" charset="0"/>
              <a:buChar char="•"/>
              <a:defRPr>
                <a:latin typeface="Lato" panose="020F0502020204030203" pitchFamily="34" charset="0"/>
              </a:defRPr>
            </a:lvl4pPr>
            <a:lvl5pPr marL="2057349" indent="-228594">
              <a:buClr>
                <a:srgbClr val="006AB3"/>
              </a:buClr>
              <a:buFont typeface="Arial" panose="020B0604020202020204" pitchFamily="34" charset="0"/>
              <a:buChar char="•"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3" name="Date Placeholder 3">
            <a:extLst>
              <a:ext uri="{FF2B5EF4-FFF2-40B4-BE49-F238E27FC236}">
                <a16:creationId xmlns:a16="http://schemas.microsoft.com/office/drawing/2014/main" id="{274E134F-2ADB-48C2-B7E6-DE204C455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584" y="65536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17/08/2022</a:t>
            </a:r>
            <a:endParaRPr lang="en-GB"/>
          </a:p>
        </p:txBody>
      </p: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FD4E0BC-E893-411A-9943-30A0D9F4B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654783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fld id="{FCA7A2C1-110E-4E41-A7F6-934B9DC95AB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94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7420D6-DA2A-486C-B455-7E961492F920}"/>
              </a:ext>
            </a:extLst>
          </p:cNvPr>
          <p:cNvSpPr/>
          <p:nvPr/>
        </p:nvSpPr>
        <p:spPr>
          <a:xfrm>
            <a:off x="0" y="6492874"/>
            <a:ext cx="9144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6B52570F-D583-4DE9-B686-A757E11E0A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959" y="489811"/>
            <a:ext cx="722250" cy="72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791" y="48981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791" y="1346334"/>
            <a:ext cx="8750418" cy="5021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791" y="6577267"/>
            <a:ext cx="2057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0982" y="6577267"/>
            <a:ext cx="4242036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809" y="6577267"/>
            <a:ext cx="2057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4118D-E856-488D-90E8-8DD2163867AA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23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Nunito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ndl.readthedocs.io/en/latest/index.html" TargetMode="External"/><Relationship Id="rId2" Type="http://schemas.openxmlformats.org/officeDocument/2006/relationships/hyperlink" Target="https://uni-tuebingen.de/fakultaeten/philosophische-fakultaet/fachbereiche/neuphilologie/seminar-fuer-sprachwissenschaft/arbeitsbereiche/quantitative-linguistik/mitarbeiter/konstantin-ser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9C01-CA6B-4C02-92CC-0D3F85042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50165"/>
            <a:ext cx="7772400" cy="1978835"/>
          </a:xfrm>
        </p:spPr>
        <p:txBody>
          <a:bodyPr>
            <a:normAutofit/>
          </a:bodyPr>
          <a:lstStyle/>
          <a:p>
            <a:r>
              <a:rPr lang="de-DE" sz="3600" dirty="0"/>
              <a:t>Session 06:</a:t>
            </a:r>
            <a:br>
              <a:rPr lang="de-DE" sz="3600" dirty="0"/>
            </a:br>
            <a:r>
              <a:rPr lang="de-DE" sz="3600" dirty="0"/>
              <a:t>Naive </a:t>
            </a:r>
            <a:r>
              <a:rPr lang="de-DE" sz="3600" dirty="0" err="1"/>
              <a:t>Discriminative</a:t>
            </a:r>
            <a:r>
              <a:rPr lang="de-DE" sz="3600" dirty="0"/>
              <a:t> Learning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D7523-DDF5-471B-BF06-4B760B8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Nunito Light" pitchFamily="2" charset="0"/>
              </a:rPr>
              <a:t>Viktoria Schneider &amp; Dominic Schmitz</a:t>
            </a:r>
          </a:p>
          <a:p>
            <a:r>
              <a:rPr lang="de-DE" dirty="0">
                <a:latin typeface="Nunito Light" pitchFamily="2" charset="0"/>
              </a:rPr>
              <a:t>Verein für Diversität in der Linguistik</a:t>
            </a:r>
            <a:endParaRPr lang="en-GB" dirty="0">
              <a:latin typeface="Nunito Light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A656-5774-413C-BAF3-A0ED7EF7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A6177-3189-49F1-9098-0AB74C04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pic>
        <p:nvPicPr>
          <p:cNvPr id="9" name="Picture 8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8224583C-3A26-C272-55F3-B2B841A03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3" y="398621"/>
            <a:ext cx="903125" cy="1040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6015-6BB9-4EBA-83BC-CE016D1D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47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latin typeface="+mj-lt"/>
              </a:rPr>
              <a:t>Beispiel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10</a:t>
            </a:fld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3236C8-7A08-4351-B9D8-B9F522594F81}"/>
              </a:ext>
            </a:extLst>
          </p:cNvPr>
          <p:cNvCxnSpPr>
            <a:cxnSpLocks/>
          </p:cNvCxnSpPr>
          <p:nvPr/>
        </p:nvCxnSpPr>
        <p:spPr>
          <a:xfrm flipV="1">
            <a:off x="2643188" y="2373909"/>
            <a:ext cx="3305175" cy="22789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833781-2B3D-4F60-B395-96C54094E35C}"/>
              </a:ext>
            </a:extLst>
          </p:cNvPr>
          <p:cNvGrpSpPr/>
          <p:nvPr/>
        </p:nvGrpSpPr>
        <p:grpSpPr>
          <a:xfrm>
            <a:off x="340666" y="1382439"/>
            <a:ext cx="8456651" cy="3486386"/>
            <a:chOff x="340666" y="1382439"/>
            <a:chExt cx="8456651" cy="348638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14D5387-BD6F-4F08-9AA0-4C8D7638B987}"/>
                </a:ext>
              </a:extLst>
            </p:cNvPr>
            <p:cNvGrpSpPr/>
            <p:nvPr/>
          </p:nvGrpSpPr>
          <p:grpSpPr>
            <a:xfrm>
              <a:off x="5948363" y="2129326"/>
              <a:ext cx="2848954" cy="1992612"/>
              <a:chOff x="6224588" y="2157909"/>
              <a:chExt cx="2848954" cy="199261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3461CCD-4638-4F57-B83F-CCB7912A5A26}"/>
                  </a:ext>
                </a:extLst>
              </p:cNvPr>
              <p:cNvGrpSpPr/>
              <p:nvPr/>
            </p:nvGrpSpPr>
            <p:grpSpPr>
              <a:xfrm>
                <a:off x="6224588" y="2157909"/>
                <a:ext cx="1314450" cy="1992612"/>
                <a:chOff x="4842209" y="2396034"/>
                <a:chExt cx="1314450" cy="1992612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D2957FD-E04C-491F-85EA-DAD1C5795055}"/>
                    </a:ext>
                  </a:extLst>
                </p:cNvPr>
                <p:cNvSpPr/>
                <p:nvPr/>
              </p:nvSpPr>
              <p:spPr>
                <a:xfrm>
                  <a:off x="4842209" y="2396034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D03F0AF-DCA6-419B-B497-9027ED7E8156}"/>
                    </a:ext>
                  </a:extLst>
                </p:cNvPr>
                <p:cNvSpPr/>
                <p:nvPr/>
              </p:nvSpPr>
              <p:spPr>
                <a:xfrm>
                  <a:off x="4842209" y="3956646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villain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920F74-4BEC-40E9-AD91-6D22FF9E7671}"/>
                  </a:ext>
                </a:extLst>
              </p:cNvPr>
              <p:cNvSpPr txBox="1"/>
              <p:nvPr/>
            </p:nvSpPr>
            <p:spPr>
              <a:xfrm>
                <a:off x="7901426" y="294049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outcomes</a:t>
                </a:r>
              </a:p>
            </p:txBody>
          </p:sp>
          <p:sp>
            <p:nvSpPr>
              <p:cNvPr id="46" name="Left Brace 45">
                <a:extLst>
                  <a:ext uri="{FF2B5EF4-FFF2-40B4-BE49-F238E27FC236}">
                    <a16:creationId xmlns:a16="http://schemas.microsoft.com/office/drawing/2014/main" id="{2643595A-14D1-4ECD-9A3F-B6C6F986EA9F}"/>
                  </a:ext>
                </a:extLst>
              </p:cNvPr>
              <p:cNvSpPr/>
              <p:nvPr/>
            </p:nvSpPr>
            <p:spPr>
              <a:xfrm rot="10800000">
                <a:off x="7658590" y="2157909"/>
                <a:ext cx="247650" cy="199261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BC2C4C5-0850-4331-B7E0-E0A91F1A39E0}"/>
                </a:ext>
              </a:extLst>
            </p:cNvPr>
            <p:cNvGrpSpPr/>
            <p:nvPr/>
          </p:nvGrpSpPr>
          <p:grpSpPr>
            <a:xfrm>
              <a:off x="340666" y="1382439"/>
              <a:ext cx="2312046" cy="3486386"/>
              <a:chOff x="340666" y="1382439"/>
              <a:chExt cx="2312046" cy="3486386"/>
            </a:xfrm>
          </p:grpSpPr>
          <p:sp>
            <p:nvSpPr>
              <p:cNvPr id="35" name="Left Brace 34">
                <a:extLst>
                  <a:ext uri="{FF2B5EF4-FFF2-40B4-BE49-F238E27FC236}">
                    <a16:creationId xmlns:a16="http://schemas.microsoft.com/office/drawing/2014/main" id="{189CFB43-2F76-4F9E-90B7-B974728070A9}"/>
                  </a:ext>
                </a:extLst>
              </p:cNvPr>
              <p:cNvSpPr/>
              <p:nvPr/>
            </p:nvSpPr>
            <p:spPr>
              <a:xfrm>
                <a:off x="980585" y="1382439"/>
                <a:ext cx="247650" cy="348638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E683B9-C89C-4ED9-8F86-47F074132EA5}"/>
                  </a:ext>
                </a:extLst>
              </p:cNvPr>
              <p:cNvSpPr txBox="1"/>
              <p:nvPr/>
            </p:nvSpPr>
            <p:spPr>
              <a:xfrm>
                <a:off x="340666" y="291191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cues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49C2A3B-4FE2-4ECB-A91B-3015235E96F9}"/>
                  </a:ext>
                </a:extLst>
              </p:cNvPr>
              <p:cNvGrpSpPr/>
              <p:nvPr/>
            </p:nvGrpSpPr>
            <p:grpSpPr>
              <a:xfrm>
                <a:off x="1338262" y="1382439"/>
                <a:ext cx="1314450" cy="3486386"/>
                <a:chOff x="1338262" y="1382439"/>
                <a:chExt cx="1314450" cy="3486386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733AE41-0F50-4246-8878-F22A19879B28}"/>
                    </a:ext>
                  </a:extLst>
                </p:cNvPr>
                <p:cNvSpPr/>
                <p:nvPr/>
              </p:nvSpPr>
              <p:spPr>
                <a:xfrm>
                  <a:off x="1338262" y="1382439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all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9534299-659F-46D0-94C5-E35D511CD6D5}"/>
                    </a:ext>
                  </a:extLst>
                </p:cNvPr>
                <p:cNvSpPr/>
                <p:nvPr/>
              </p:nvSpPr>
              <p:spPr>
                <a:xfrm>
                  <a:off x="1338262" y="1993316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95C6111-4107-47E8-910A-6E737F4855E2}"/>
                    </a:ext>
                  </a:extLst>
                </p:cNvPr>
                <p:cNvSpPr/>
                <p:nvPr/>
              </p:nvSpPr>
              <p:spPr>
                <a:xfrm>
                  <a:off x="1338262" y="2604193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CAFEF9C-FA1D-4CDD-A535-C4BD20CF70DE}"/>
                    </a:ext>
                  </a:extLst>
                </p:cNvPr>
                <p:cNvSpPr/>
                <p:nvPr/>
              </p:nvSpPr>
              <p:spPr>
                <a:xfrm>
                  <a:off x="1338262" y="3215070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be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3301743-F30A-4D66-919D-6D1BD727DF98}"/>
                    </a:ext>
                  </a:extLst>
                </p:cNvPr>
                <p:cNvSpPr/>
                <p:nvPr/>
              </p:nvSpPr>
              <p:spPr>
                <a:xfrm>
                  <a:off x="1338262" y="4436825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nice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AB9EAE9-899E-481B-9FBD-117650B2EABE}"/>
                    </a:ext>
                  </a:extLst>
                </p:cNvPr>
                <p:cNvSpPr/>
                <p:nvPr/>
              </p:nvSpPr>
              <p:spPr>
                <a:xfrm>
                  <a:off x="1338262" y="3825947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</p:grpSp>
        </p:grp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670574-B940-4F5D-867D-FC5F0D2E3616}"/>
              </a:ext>
            </a:extLst>
          </p:cNvPr>
          <p:cNvCxnSpPr>
            <a:cxnSpLocks/>
          </p:cNvCxnSpPr>
          <p:nvPr/>
        </p:nvCxnSpPr>
        <p:spPr>
          <a:xfrm>
            <a:off x="2643188" y="1598439"/>
            <a:ext cx="3305175" cy="775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2D3DBD-B2D1-4F2F-90F5-93650711AF8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652712" y="2209316"/>
            <a:ext cx="3295651" cy="164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377012E-FBCF-4743-A65E-B7BE1565C852}"/>
              </a:ext>
            </a:extLst>
          </p:cNvPr>
          <p:cNvCxnSpPr>
            <a:cxnSpLocks/>
          </p:cNvCxnSpPr>
          <p:nvPr/>
        </p:nvCxnSpPr>
        <p:spPr>
          <a:xfrm flipV="1">
            <a:off x="2652712" y="2373909"/>
            <a:ext cx="3295651" cy="4462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D998100-9111-48FC-AE5C-341EFAC2F497}"/>
              </a:ext>
            </a:extLst>
          </p:cNvPr>
          <p:cNvCxnSpPr>
            <a:cxnSpLocks/>
          </p:cNvCxnSpPr>
          <p:nvPr/>
        </p:nvCxnSpPr>
        <p:spPr>
          <a:xfrm flipV="1">
            <a:off x="2652712" y="2345326"/>
            <a:ext cx="3295651" cy="1085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4FE0A8-C6F3-49F5-B1C0-F9669E19ECA9}"/>
              </a:ext>
            </a:extLst>
          </p:cNvPr>
          <p:cNvCxnSpPr>
            <a:cxnSpLocks/>
          </p:cNvCxnSpPr>
          <p:nvPr/>
        </p:nvCxnSpPr>
        <p:spPr>
          <a:xfrm flipV="1">
            <a:off x="2662236" y="2345326"/>
            <a:ext cx="3286127" cy="16998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CA286D-EE8C-450C-A57A-0D6F10757216}"/>
              </a:ext>
            </a:extLst>
          </p:cNvPr>
          <p:cNvSpPr txBox="1"/>
          <p:nvPr/>
        </p:nvSpPr>
        <p:spPr>
          <a:xfrm>
            <a:off x="6023309" y="4867297"/>
            <a:ext cx="31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Example: </a:t>
            </a:r>
            <a:r>
              <a:rPr lang="en-GB" i="1" dirty="0">
                <a:latin typeface="Lato" panose="020F0502020204030203" pitchFamily="34" charset="0"/>
              </a:rPr>
              <a:t>All lawyers are nice.</a:t>
            </a:r>
          </a:p>
        </p:txBody>
      </p:sp>
      <p:graphicFrame>
        <p:nvGraphicFramePr>
          <p:cNvPr id="30" name="Table 10">
            <a:extLst>
              <a:ext uri="{FF2B5EF4-FFF2-40B4-BE49-F238E27FC236}">
                <a16:creationId xmlns:a16="http://schemas.microsoft.com/office/drawing/2014/main" id="{451D0B7F-A636-E92D-7CC3-36EE612D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87371"/>
              </p:ext>
            </p:extLst>
          </p:nvPr>
        </p:nvGraphicFramePr>
        <p:xfrm>
          <a:off x="228600" y="5302856"/>
          <a:ext cx="86868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408477800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0687513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6224446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4648572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1334525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262041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09871678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41277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GB" b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3248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all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lawyer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be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nice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evil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lawyer</a:t>
                      </a:r>
                      <a:endParaRPr lang="en-GB" b="0" noProof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00B050"/>
                          </a:solidFill>
                          <a:latin typeface="Lato" panose="020F0502020204030203" pitchFamily="34" charset="0"/>
                        </a:rPr>
                        <a:t>+</a:t>
                      </a:r>
                      <a:endParaRPr lang="en-GB" b="1" dirty="0">
                        <a:solidFill>
                          <a:srgbClr val="00B05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8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59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latin typeface="+mj-lt"/>
              </a:rPr>
              <a:t>Beispiel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C8EDA-EBB0-C387-6E97-690EA1E7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11</a:t>
            </a:fld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34DDDB-3702-4BFE-9DC5-97C47FB595B6}"/>
              </a:ext>
            </a:extLst>
          </p:cNvPr>
          <p:cNvCxnSpPr>
            <a:cxnSpLocks/>
          </p:cNvCxnSpPr>
          <p:nvPr/>
        </p:nvCxnSpPr>
        <p:spPr>
          <a:xfrm>
            <a:off x="2650551" y="1603576"/>
            <a:ext cx="3305175" cy="2336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80F963-C84B-464A-8717-242BF2701316}"/>
              </a:ext>
            </a:extLst>
          </p:cNvPr>
          <p:cNvCxnSpPr>
            <a:cxnSpLocks/>
          </p:cNvCxnSpPr>
          <p:nvPr/>
        </p:nvCxnSpPr>
        <p:spPr>
          <a:xfrm>
            <a:off x="2623648" y="2195032"/>
            <a:ext cx="3305421" cy="17394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C8FE72-56F7-4229-8F6C-F5035C75DBF5}"/>
              </a:ext>
            </a:extLst>
          </p:cNvPr>
          <p:cNvCxnSpPr>
            <a:cxnSpLocks/>
            <a:stCxn id="45" idx="3"/>
            <a:endCxn id="53" idx="1"/>
          </p:cNvCxnSpPr>
          <p:nvPr/>
        </p:nvCxnSpPr>
        <p:spPr>
          <a:xfrm>
            <a:off x="2652712" y="2820193"/>
            <a:ext cx="3295651" cy="1085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30D6C4-12E3-452C-8CCF-A8DEDADC2412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>
            <a:off x="2652712" y="3431070"/>
            <a:ext cx="3295651" cy="474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B71279-5E97-4339-B538-D297AD4ED9CD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2652712" y="3905938"/>
            <a:ext cx="3295651" cy="136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A27B2A-AAA5-4ECB-8F7C-343DD9EA750C}"/>
              </a:ext>
            </a:extLst>
          </p:cNvPr>
          <p:cNvGrpSpPr/>
          <p:nvPr/>
        </p:nvGrpSpPr>
        <p:grpSpPr>
          <a:xfrm>
            <a:off x="340666" y="1382439"/>
            <a:ext cx="8456651" cy="3486386"/>
            <a:chOff x="340666" y="1382439"/>
            <a:chExt cx="8456651" cy="348638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C24BB28-A1A9-44DB-B887-C41E303FB328}"/>
                </a:ext>
              </a:extLst>
            </p:cNvPr>
            <p:cNvGrpSpPr/>
            <p:nvPr/>
          </p:nvGrpSpPr>
          <p:grpSpPr>
            <a:xfrm>
              <a:off x="5948363" y="2129326"/>
              <a:ext cx="2848954" cy="1992612"/>
              <a:chOff x="6224588" y="2157909"/>
              <a:chExt cx="2848954" cy="199261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A6178CF-34F6-40F5-A4A4-BEE3CF54F44F}"/>
                  </a:ext>
                </a:extLst>
              </p:cNvPr>
              <p:cNvGrpSpPr/>
              <p:nvPr/>
            </p:nvGrpSpPr>
            <p:grpSpPr>
              <a:xfrm>
                <a:off x="6224588" y="2157909"/>
                <a:ext cx="1314450" cy="1992612"/>
                <a:chOff x="4842209" y="2396034"/>
                <a:chExt cx="1314450" cy="1992612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C53D9B82-73E2-4331-B191-C700A266459D}"/>
                    </a:ext>
                  </a:extLst>
                </p:cNvPr>
                <p:cNvSpPr/>
                <p:nvPr/>
              </p:nvSpPr>
              <p:spPr>
                <a:xfrm>
                  <a:off x="4842209" y="2396034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76BC61DA-F147-4A3B-83F4-DA4147E24A9A}"/>
                    </a:ext>
                  </a:extLst>
                </p:cNvPr>
                <p:cNvSpPr/>
                <p:nvPr/>
              </p:nvSpPr>
              <p:spPr>
                <a:xfrm>
                  <a:off x="4842209" y="3956646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villain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899ACA-EE66-4A6A-95EC-05C2B97681D5}"/>
                  </a:ext>
                </a:extLst>
              </p:cNvPr>
              <p:cNvSpPr txBox="1"/>
              <p:nvPr/>
            </p:nvSpPr>
            <p:spPr>
              <a:xfrm>
                <a:off x="7901426" y="294049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outcomes</a:t>
                </a:r>
              </a:p>
            </p:txBody>
          </p:sp>
          <p:sp>
            <p:nvSpPr>
              <p:cNvPr id="51" name="Left Brace 50">
                <a:extLst>
                  <a:ext uri="{FF2B5EF4-FFF2-40B4-BE49-F238E27FC236}">
                    <a16:creationId xmlns:a16="http://schemas.microsoft.com/office/drawing/2014/main" id="{661DC87E-36F1-4F7B-8725-09F3A6220086}"/>
                  </a:ext>
                </a:extLst>
              </p:cNvPr>
              <p:cNvSpPr/>
              <p:nvPr/>
            </p:nvSpPr>
            <p:spPr>
              <a:xfrm rot="10800000">
                <a:off x="7658590" y="2157909"/>
                <a:ext cx="247650" cy="199261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5D6FCE1-1C9C-42B4-A534-72D59B94B462}"/>
                </a:ext>
              </a:extLst>
            </p:cNvPr>
            <p:cNvGrpSpPr/>
            <p:nvPr/>
          </p:nvGrpSpPr>
          <p:grpSpPr>
            <a:xfrm>
              <a:off x="340666" y="1382439"/>
              <a:ext cx="2312046" cy="3486386"/>
              <a:chOff x="340666" y="1382439"/>
              <a:chExt cx="2312046" cy="3486386"/>
            </a:xfrm>
          </p:grpSpPr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17406977-1C95-467C-894C-EDB86A706B64}"/>
                  </a:ext>
                </a:extLst>
              </p:cNvPr>
              <p:cNvSpPr/>
              <p:nvPr/>
            </p:nvSpPr>
            <p:spPr>
              <a:xfrm>
                <a:off x="980585" y="1382439"/>
                <a:ext cx="247650" cy="348638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6CF63-12D9-43E9-8629-12ECC18C8BAB}"/>
                  </a:ext>
                </a:extLst>
              </p:cNvPr>
              <p:cNvSpPr txBox="1"/>
              <p:nvPr/>
            </p:nvSpPr>
            <p:spPr>
              <a:xfrm>
                <a:off x="340666" y="291191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cues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D53F0D6-D098-4F7E-B74F-C9C201CD38A3}"/>
                  </a:ext>
                </a:extLst>
              </p:cNvPr>
              <p:cNvGrpSpPr/>
              <p:nvPr/>
            </p:nvGrpSpPr>
            <p:grpSpPr>
              <a:xfrm>
                <a:off x="1338262" y="1382439"/>
                <a:ext cx="1314450" cy="3486386"/>
                <a:chOff x="1338262" y="1382439"/>
                <a:chExt cx="1314450" cy="3486386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D14D151-969D-4D27-8B1B-78A4B90E2A99}"/>
                    </a:ext>
                  </a:extLst>
                </p:cNvPr>
                <p:cNvSpPr/>
                <p:nvPr/>
              </p:nvSpPr>
              <p:spPr>
                <a:xfrm>
                  <a:off x="1338262" y="1382439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all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739FDE1-2A2A-4F32-B60A-FC36825F8A75}"/>
                    </a:ext>
                  </a:extLst>
                </p:cNvPr>
                <p:cNvSpPr/>
                <p:nvPr/>
              </p:nvSpPr>
              <p:spPr>
                <a:xfrm>
                  <a:off x="1338262" y="1993316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C05AE4B-8A25-4C7C-AF3D-403A2C71780B}"/>
                    </a:ext>
                  </a:extLst>
                </p:cNvPr>
                <p:cNvSpPr/>
                <p:nvPr/>
              </p:nvSpPr>
              <p:spPr>
                <a:xfrm>
                  <a:off x="1338262" y="2604193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66DBE9-73CB-4CEE-AC4D-BCF33E077F47}"/>
                    </a:ext>
                  </a:extLst>
                </p:cNvPr>
                <p:cNvSpPr/>
                <p:nvPr/>
              </p:nvSpPr>
              <p:spPr>
                <a:xfrm>
                  <a:off x="1338262" y="3215070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be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5A890A5-593E-4B45-9F7E-7C73C4DBAB1B}"/>
                    </a:ext>
                  </a:extLst>
                </p:cNvPr>
                <p:cNvSpPr/>
                <p:nvPr/>
              </p:nvSpPr>
              <p:spPr>
                <a:xfrm>
                  <a:off x="1338262" y="4436825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nice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0854031-1E9D-47F4-B395-19AD40F2A81D}"/>
                    </a:ext>
                  </a:extLst>
                </p:cNvPr>
                <p:cNvSpPr/>
                <p:nvPr/>
              </p:nvSpPr>
              <p:spPr>
                <a:xfrm>
                  <a:off x="1338262" y="3825947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</p:grpSp>
        </p:grp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01F059-1453-4365-A5B5-ADF519F9478E}"/>
              </a:ext>
            </a:extLst>
          </p:cNvPr>
          <p:cNvCxnSpPr>
            <a:cxnSpLocks/>
          </p:cNvCxnSpPr>
          <p:nvPr/>
        </p:nvCxnSpPr>
        <p:spPr>
          <a:xfrm flipV="1">
            <a:off x="2643188" y="2373909"/>
            <a:ext cx="3305175" cy="22789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C678B77-894F-431B-BB59-AF195D0F96AB}"/>
              </a:ext>
            </a:extLst>
          </p:cNvPr>
          <p:cNvCxnSpPr>
            <a:cxnSpLocks/>
          </p:cNvCxnSpPr>
          <p:nvPr/>
        </p:nvCxnSpPr>
        <p:spPr>
          <a:xfrm>
            <a:off x="2643188" y="1598439"/>
            <a:ext cx="3305175" cy="775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FBAF28-BE77-415B-8EB9-458C5EA236EC}"/>
              </a:ext>
            </a:extLst>
          </p:cNvPr>
          <p:cNvCxnSpPr>
            <a:cxnSpLocks/>
          </p:cNvCxnSpPr>
          <p:nvPr/>
        </p:nvCxnSpPr>
        <p:spPr>
          <a:xfrm>
            <a:off x="2652712" y="2209316"/>
            <a:ext cx="3295651" cy="164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BCDB7C6-DBD9-4D22-B050-9242E7EEBCC8}"/>
              </a:ext>
            </a:extLst>
          </p:cNvPr>
          <p:cNvCxnSpPr>
            <a:cxnSpLocks/>
          </p:cNvCxnSpPr>
          <p:nvPr/>
        </p:nvCxnSpPr>
        <p:spPr>
          <a:xfrm flipV="1">
            <a:off x="2652712" y="2373909"/>
            <a:ext cx="3295651" cy="4462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8D4A08-A74A-4CB0-A84C-646E13D9CC89}"/>
              </a:ext>
            </a:extLst>
          </p:cNvPr>
          <p:cNvCxnSpPr>
            <a:cxnSpLocks/>
          </p:cNvCxnSpPr>
          <p:nvPr/>
        </p:nvCxnSpPr>
        <p:spPr>
          <a:xfrm flipV="1">
            <a:off x="2652712" y="2345326"/>
            <a:ext cx="3295651" cy="1085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4FB258-A3A1-4FBC-B61A-FCA268EB5DE8}"/>
              </a:ext>
            </a:extLst>
          </p:cNvPr>
          <p:cNvCxnSpPr>
            <a:cxnSpLocks/>
          </p:cNvCxnSpPr>
          <p:nvPr/>
        </p:nvCxnSpPr>
        <p:spPr>
          <a:xfrm flipV="1">
            <a:off x="2662236" y="2345326"/>
            <a:ext cx="3286127" cy="16998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E38E34E-FF3E-48BE-A927-9DB758595657}"/>
              </a:ext>
            </a:extLst>
          </p:cNvPr>
          <p:cNvCxnSpPr>
            <a:cxnSpLocks/>
            <a:stCxn id="47" idx="3"/>
            <a:endCxn id="53" idx="1"/>
          </p:cNvCxnSpPr>
          <p:nvPr/>
        </p:nvCxnSpPr>
        <p:spPr>
          <a:xfrm flipV="1">
            <a:off x="2652712" y="3905938"/>
            <a:ext cx="3295651" cy="7468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BB21F4A-52D7-43E4-B5EE-1CC4E21D24E1}"/>
              </a:ext>
            </a:extLst>
          </p:cNvPr>
          <p:cNvSpPr txBox="1"/>
          <p:nvPr/>
        </p:nvSpPr>
        <p:spPr>
          <a:xfrm>
            <a:off x="6023309" y="4867297"/>
            <a:ext cx="31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Example: </a:t>
            </a:r>
            <a:r>
              <a:rPr lang="en-GB" i="1" dirty="0">
                <a:latin typeface="Lato" panose="020F0502020204030203" pitchFamily="34" charset="0"/>
              </a:rPr>
              <a:t>All lawyers are nice.</a:t>
            </a:r>
          </a:p>
        </p:txBody>
      </p:sp>
      <p:graphicFrame>
        <p:nvGraphicFramePr>
          <p:cNvPr id="60" name="Table 10">
            <a:extLst>
              <a:ext uri="{FF2B5EF4-FFF2-40B4-BE49-F238E27FC236}">
                <a16:creationId xmlns:a16="http://schemas.microsoft.com/office/drawing/2014/main" id="{3C95BC95-6CF8-A667-5E7C-9F610AEA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23013"/>
              </p:ext>
            </p:extLst>
          </p:nvPr>
        </p:nvGraphicFramePr>
        <p:xfrm>
          <a:off x="228600" y="5302856"/>
          <a:ext cx="86868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408477800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0687513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6224446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4648572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1334525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262041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09871678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41277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GB" b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3248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all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lawyer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be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nice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evil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lawyer</a:t>
                      </a:r>
                      <a:endParaRPr lang="en-GB" b="0" noProof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</a:rPr>
                        <a:t>-</a:t>
                      </a:r>
                      <a:endParaRPr lang="en-GB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</a:rPr>
                        <a:t>-</a:t>
                      </a:r>
                      <a:endParaRPr lang="en-GB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</a:rPr>
                        <a:t>-</a:t>
                      </a:r>
                      <a:endParaRPr lang="en-GB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</a:rPr>
                        <a:t>-</a:t>
                      </a:r>
                      <a:endParaRPr lang="en-GB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</a:rPr>
                        <a:t>-</a:t>
                      </a:r>
                      <a:endParaRPr lang="en-GB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</a:rPr>
                        <a:t>-</a:t>
                      </a:r>
                      <a:endParaRPr lang="en-GB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</a:rPr>
                        <a:t>-</a:t>
                      </a:r>
                      <a:endParaRPr lang="en-GB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8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0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BD9D977-39C7-D07B-3279-60AC354F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Cues</a:t>
            </a:r>
            <a:r>
              <a:rPr lang="de-DE" dirty="0"/>
              <a:t> und Outcomes zu Vektoren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B57653-292B-1363-492B-355C0BDD3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Wichtig: </a:t>
            </a:r>
            <a:r>
              <a:rPr lang="de-DE" dirty="0" err="1"/>
              <a:t>Cues</a:t>
            </a:r>
            <a:r>
              <a:rPr lang="de-DE" dirty="0"/>
              <a:t> und Outcomes können auch aus anderen Einheiten bestehen</a:t>
            </a:r>
          </a:p>
          <a:p>
            <a:r>
              <a:rPr lang="de-DE" dirty="0"/>
              <a:t>der Vorgang des Lernens wird für ein gesamtes Textkorpus wiederholt</a:t>
            </a:r>
          </a:p>
          <a:p>
            <a:r>
              <a:rPr lang="de-DE" dirty="0"/>
              <a:t>am Ende hat jedes Outcome eine errechnete Assoziationsstärke zu allen </a:t>
            </a:r>
            <a:r>
              <a:rPr lang="de-DE" dirty="0" err="1"/>
              <a:t>Cues</a:t>
            </a:r>
            <a:endParaRPr lang="de-DE" dirty="0"/>
          </a:p>
          <a:p>
            <a:endParaRPr lang="de-DE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5BA57-B90B-3DBF-B41A-85F57C6F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6ABCF-FF04-9EF8-D462-C96AA14E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12</a:t>
            </a:fld>
            <a:endParaRPr lang="en-GB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D8BFD17E-A0C5-F5D2-4A2A-EE7030489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80922"/>
              </p:ext>
            </p:extLst>
          </p:nvPr>
        </p:nvGraphicFramePr>
        <p:xfrm>
          <a:off x="193690" y="4289880"/>
          <a:ext cx="8756620" cy="17280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4084778005"/>
                    </a:ext>
                  </a:extLst>
                </a:gridCol>
                <a:gridCol w="1242690">
                  <a:extLst>
                    <a:ext uri="{9D8B030D-6E8A-4147-A177-3AD203B41FA5}">
                      <a16:colId xmlns:a16="http://schemas.microsoft.com/office/drawing/2014/main" val="2106875131"/>
                    </a:ext>
                  </a:extLst>
                </a:gridCol>
                <a:gridCol w="1242690">
                  <a:extLst>
                    <a:ext uri="{9D8B030D-6E8A-4147-A177-3AD203B41FA5}">
                      <a16:colId xmlns:a16="http://schemas.microsoft.com/office/drawing/2014/main" val="1262244468"/>
                    </a:ext>
                  </a:extLst>
                </a:gridCol>
                <a:gridCol w="1242690">
                  <a:extLst>
                    <a:ext uri="{9D8B030D-6E8A-4147-A177-3AD203B41FA5}">
                      <a16:colId xmlns:a16="http://schemas.microsoft.com/office/drawing/2014/main" val="446485725"/>
                    </a:ext>
                  </a:extLst>
                </a:gridCol>
                <a:gridCol w="1242690">
                  <a:extLst>
                    <a:ext uri="{9D8B030D-6E8A-4147-A177-3AD203B41FA5}">
                      <a16:colId xmlns:a16="http://schemas.microsoft.com/office/drawing/2014/main" val="1926204102"/>
                    </a:ext>
                  </a:extLst>
                </a:gridCol>
                <a:gridCol w="1242690">
                  <a:extLst>
                    <a:ext uri="{9D8B030D-6E8A-4147-A177-3AD203B41FA5}">
                      <a16:colId xmlns:a16="http://schemas.microsoft.com/office/drawing/2014/main" val="1098716783"/>
                    </a:ext>
                  </a:extLst>
                </a:gridCol>
                <a:gridCol w="1242690">
                  <a:extLst>
                    <a:ext uri="{9D8B030D-6E8A-4147-A177-3AD203B41FA5}">
                      <a16:colId xmlns:a16="http://schemas.microsoft.com/office/drawing/2014/main" val="3412777219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l"/>
                      <a:endParaRPr lang="en-GB" sz="16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noProof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Apfel</a:t>
                      </a:r>
                      <a:endParaRPr lang="en-GB" sz="1600" b="1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noProof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trinken</a:t>
                      </a:r>
                      <a:endParaRPr lang="en-GB" sz="1600" b="1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noProof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Kartoffel</a:t>
                      </a:r>
                      <a:endParaRPr lang="en-GB" sz="1600" b="1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noProof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Universum</a:t>
                      </a:r>
                      <a:endParaRPr lang="en-GB" sz="1600" b="1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Stern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0461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/>
                      <a:r>
                        <a:rPr lang="de-DE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0.3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0.2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0.5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0.4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0.00002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0.000071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86942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/>
                      <a:r>
                        <a:rPr lang="en-GB" sz="1600" b="1" noProof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Astronomie</a:t>
                      </a:r>
                      <a:endParaRPr lang="en-GB" sz="1600" b="1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0.0003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0.0015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0.00704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0.0003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0.6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0.8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68793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3A84702-B5B8-A61C-A48B-C35B14D612CB}"/>
              </a:ext>
            </a:extLst>
          </p:cNvPr>
          <p:cNvSpPr/>
          <p:nvPr/>
        </p:nvSpPr>
        <p:spPr>
          <a:xfrm>
            <a:off x="216565" y="4852046"/>
            <a:ext cx="8710870" cy="60073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C608B9-D7BA-6E19-86D7-C912F7D7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</p:spTree>
    <p:extLst>
      <p:ext uri="{BB962C8B-B14F-4D97-AF65-F5344CB8AC3E}">
        <p14:creationId xmlns:p14="http://schemas.microsoft.com/office/powerpoint/2010/main" val="407869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75EE-8AB4-9449-BC06-561F0316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nutze ich NDL?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7BFE-0B96-AFF5-C845-0BA2F2174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R</a:t>
            </a:r>
          </a:p>
          <a:p>
            <a:pPr lvl="1"/>
            <a:r>
              <a:rPr lang="de-DE" dirty="0" err="1"/>
              <a:t>ndl</a:t>
            </a:r>
            <a:r>
              <a:rPr lang="de-DE" dirty="0"/>
              <a:t> Package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CRAN</a:t>
            </a:r>
          </a:p>
          <a:p>
            <a:pPr lvl="1"/>
            <a:r>
              <a:rPr lang="de-DE" dirty="0"/>
              <a:t>ndl2		</a:t>
            </a:r>
            <a:r>
              <a:rPr lang="de-DE" dirty="0">
                <a:sym typeface="Wingdings" panose="05000000000000000000" pitchFamily="2" charset="2"/>
              </a:rPr>
              <a:t> per E-Mail an </a:t>
            </a:r>
            <a:r>
              <a:rPr lang="de-DE" dirty="0">
                <a:sym typeface="Wingdings" panose="05000000000000000000" pitchFamily="2" charset="2"/>
                <a:hlinkClick r:id="rId2"/>
              </a:rPr>
              <a:t>Tino </a:t>
            </a:r>
            <a:r>
              <a:rPr lang="de-DE" dirty="0" err="1">
                <a:sym typeface="Wingdings" panose="05000000000000000000" pitchFamily="2" charset="2"/>
                <a:hlinkClick r:id="rId2"/>
              </a:rPr>
              <a:t>Sering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en-GB" dirty="0"/>
              <a:t>in Python</a:t>
            </a:r>
          </a:p>
          <a:p>
            <a:pPr lvl="1"/>
            <a:r>
              <a:rPr lang="en-GB" dirty="0"/>
              <a:t>pyndl		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sym typeface="Wingdings" panose="05000000000000000000" pitchFamily="2" charset="2"/>
                <a:hlinkClick r:id="rId3"/>
              </a:rPr>
              <a:t>https://pyndl.readthedocs.io/en/latest/index.html</a:t>
            </a:r>
            <a:r>
              <a:rPr lang="en-GB" dirty="0">
                <a:sym typeface="Wingdings" panose="05000000000000000000" pitchFamily="2" charset="2"/>
              </a:rPr>
              <a:t>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6381-0260-0585-8EDA-2F465CA0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A304-C84C-2886-1AC1-AC041777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FB79-708B-95D7-20B0-3300008B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9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44FA-D6DC-4EAB-3D60-C09B0520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ist Naive </a:t>
            </a:r>
            <a:r>
              <a:rPr lang="de-DE" dirty="0" err="1"/>
              <a:t>Discriminative</a:t>
            </a:r>
            <a:r>
              <a:rPr lang="de-DE" dirty="0"/>
              <a:t> Learning?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D652-DFAF-5B69-4C58-77DD72AE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computationeller Ansatz zur Berechnen semantischer Vektoren (Baayen &amp; </a:t>
            </a:r>
            <a:r>
              <a:rPr lang="de-DE" dirty="0" err="1"/>
              <a:t>Ramscar</a:t>
            </a:r>
            <a:r>
              <a:rPr lang="de-DE" dirty="0"/>
              <a:t> 2015)</a:t>
            </a:r>
          </a:p>
          <a:p>
            <a:r>
              <a:rPr lang="de-DE" dirty="0"/>
              <a:t>wichtiger Unterschied zu </a:t>
            </a:r>
            <a:r>
              <a:rPr lang="de-DE" dirty="0" err="1"/>
              <a:t>fastText</a:t>
            </a:r>
            <a:r>
              <a:rPr lang="de-DE" dirty="0"/>
              <a:t>, word2vec und Co.: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error-driven</a:t>
            </a:r>
            <a:r>
              <a:rPr lang="de-DE" dirty="0">
                <a:sym typeface="Wingdings" panose="05000000000000000000" pitchFamily="2" charset="2"/>
              </a:rPr>
              <a:t>!</a:t>
            </a:r>
          </a:p>
          <a:p>
            <a:r>
              <a:rPr lang="en-GB" dirty="0" err="1"/>
              <a:t>d.h.</a:t>
            </a:r>
            <a:r>
              <a:rPr lang="en-GB" dirty="0"/>
              <a:t> das Model </a:t>
            </a:r>
            <a:r>
              <a:rPr lang="en-GB" dirty="0" err="1"/>
              <a:t>lernt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Fehlern</a:t>
            </a:r>
            <a:r>
              <a:rPr lang="en-GB" dirty="0"/>
              <a:t> </a:t>
            </a:r>
            <a:r>
              <a:rPr lang="en-GB" dirty="0" err="1"/>
              <a:t>bzw</a:t>
            </a:r>
            <a:r>
              <a:rPr lang="en-GB" dirty="0"/>
              <a:t>. </a:t>
            </a:r>
            <a:r>
              <a:rPr lang="en-GB" dirty="0" err="1"/>
              <a:t>fehlenden</a:t>
            </a:r>
            <a:r>
              <a:rPr lang="en-GB" dirty="0"/>
              <a:t> </a:t>
            </a:r>
            <a:r>
              <a:rPr lang="en-GB" dirty="0" err="1"/>
              <a:t>Daten</a:t>
            </a:r>
            <a:endParaRPr lang="en-GB" dirty="0"/>
          </a:p>
          <a:p>
            <a:r>
              <a:rPr lang="en-GB" dirty="0" err="1"/>
              <a:t>hierzu</a:t>
            </a:r>
            <a:r>
              <a:rPr lang="en-GB" dirty="0"/>
              <a:t> </a:t>
            </a:r>
            <a:r>
              <a:rPr lang="en-GB" dirty="0" err="1"/>
              <a:t>folgt</a:t>
            </a:r>
            <a:r>
              <a:rPr lang="en-GB" dirty="0"/>
              <a:t> NDL den </a:t>
            </a:r>
            <a:r>
              <a:rPr lang="en-GB" dirty="0" err="1"/>
              <a:t>s.g</a:t>
            </a:r>
            <a:r>
              <a:rPr lang="en-GB" dirty="0"/>
              <a:t>. Rescorla-Wagner-</a:t>
            </a:r>
            <a:r>
              <a:rPr lang="en-GB" dirty="0" err="1"/>
              <a:t>Regeln</a:t>
            </a:r>
            <a:r>
              <a:rPr lang="en-GB" dirty="0"/>
              <a:t> (Rescorla &amp; Wagner 1972; Wagner &amp; Rescorla 1972)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47DF-2055-1A58-31CD-3DAB16D9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17A9C-02B9-08B5-F268-559D5590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6D41D-9E6D-DE64-1522-908FA4EB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62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1236-097E-761B-1390-86CDBDC7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Rescorla</a:t>
            </a:r>
            <a:r>
              <a:rPr lang="de-DE" dirty="0"/>
              <a:t>-Wagner-Regeln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CDF93-4B89-37C4-7A9C-DE047959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Akquisition</a:t>
            </a:r>
            <a:r>
              <a:rPr lang="de-DE" dirty="0"/>
              <a:t>: Treten ein </a:t>
            </a:r>
            <a:r>
              <a:rPr lang="de-DE" dirty="0" err="1"/>
              <a:t>Cue</a:t>
            </a:r>
            <a:r>
              <a:rPr lang="de-DE" dirty="0"/>
              <a:t> und ein Outcome gemeinsam auf, wird die Assoziation zwischen diesen gestärkt.</a:t>
            </a:r>
          </a:p>
          <a:p>
            <a:r>
              <a:rPr lang="de-DE" b="1" dirty="0"/>
              <a:t>Extinktion</a:t>
            </a:r>
            <a:r>
              <a:rPr lang="de-DE" dirty="0"/>
              <a:t>: Treten ein </a:t>
            </a:r>
            <a:r>
              <a:rPr lang="de-DE" dirty="0" err="1"/>
              <a:t>Cue</a:t>
            </a:r>
            <a:r>
              <a:rPr lang="de-DE" dirty="0"/>
              <a:t> und ein Outcome </a:t>
            </a:r>
            <a:r>
              <a:rPr lang="de-DE" b="1" dirty="0"/>
              <a:t>nicht</a:t>
            </a:r>
            <a:r>
              <a:rPr lang="de-DE" dirty="0"/>
              <a:t> gemeinsam auf, wird die Assoziation zwischen diesen geschwächt.</a:t>
            </a:r>
          </a:p>
          <a:p>
            <a:endParaRPr lang="en-GB" dirty="0"/>
          </a:p>
          <a:p>
            <a:r>
              <a:rPr lang="en-GB" dirty="0" err="1"/>
              <a:t>Hierbei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insbesondere</a:t>
            </a:r>
            <a:r>
              <a:rPr lang="en-GB" dirty="0"/>
              <a:t> 2 Dinge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beachten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Outcomes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immer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Cues </a:t>
            </a:r>
            <a:r>
              <a:rPr lang="en-GB" dirty="0" err="1"/>
              <a:t>vorhergesagt</a:t>
            </a:r>
            <a:endParaRPr lang="en-GB" dirty="0"/>
          </a:p>
          <a:p>
            <a:pPr lvl="1"/>
            <a:r>
              <a:rPr lang="en-GB" dirty="0"/>
              <a:t>die </a:t>
            </a:r>
            <a:r>
              <a:rPr lang="en-GB" dirty="0" err="1"/>
              <a:t>Assozationsstärke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Outcome und </a:t>
            </a:r>
            <a:r>
              <a:rPr lang="en-GB" dirty="0" err="1"/>
              <a:t>einem</a:t>
            </a:r>
            <a:r>
              <a:rPr lang="en-GB" dirty="0"/>
              <a:t> Cue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immer</a:t>
            </a:r>
            <a:r>
              <a:rPr lang="en-GB" dirty="0"/>
              <a:t> </a:t>
            </a:r>
            <a:r>
              <a:rPr lang="en-GB" dirty="0" err="1"/>
              <a:t>genau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Wert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792F5-79E5-0EC5-3EBC-D59355BB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7C7A9-63ED-76B5-E36E-3AD1327E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239F8-44D2-24F3-0976-A74B1C99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latin typeface="+mj-lt"/>
              </a:rPr>
              <a:t>Beispiel</a:t>
            </a:r>
            <a:endParaRPr lang="en-GB" b="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4</a:t>
            </a:fld>
            <a:endParaRPr lang="en-GB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807E175-39DE-4116-B1E9-28EB52A30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67042"/>
              </p:ext>
            </p:extLst>
          </p:nvPr>
        </p:nvGraphicFramePr>
        <p:xfrm>
          <a:off x="228600" y="5302856"/>
          <a:ext cx="86868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408477800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0687513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6224446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4648572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1334525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262041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09871678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41277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GB" b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3248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all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lawyer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be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nice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evil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lawyer</a:t>
                      </a:r>
                      <a:endParaRPr lang="en-GB" b="0" noProof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87934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3CBC5-229C-47AC-B1D9-041B62B33A86}"/>
              </a:ext>
            </a:extLst>
          </p:cNvPr>
          <p:cNvGrpSpPr/>
          <p:nvPr/>
        </p:nvGrpSpPr>
        <p:grpSpPr>
          <a:xfrm>
            <a:off x="340666" y="1382439"/>
            <a:ext cx="8456651" cy="3486386"/>
            <a:chOff x="340666" y="1382439"/>
            <a:chExt cx="8456651" cy="348638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04636C7-0F22-49BD-A675-737C37827406}"/>
                </a:ext>
              </a:extLst>
            </p:cNvPr>
            <p:cNvGrpSpPr/>
            <p:nvPr/>
          </p:nvGrpSpPr>
          <p:grpSpPr>
            <a:xfrm>
              <a:off x="5948363" y="2129326"/>
              <a:ext cx="2848954" cy="1992612"/>
              <a:chOff x="6224588" y="2157909"/>
              <a:chExt cx="2848954" cy="199261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ED8E3F5-B554-4FCF-9A2D-0F809769BF64}"/>
                  </a:ext>
                </a:extLst>
              </p:cNvPr>
              <p:cNvGrpSpPr/>
              <p:nvPr/>
            </p:nvGrpSpPr>
            <p:grpSpPr>
              <a:xfrm>
                <a:off x="6224588" y="2157909"/>
                <a:ext cx="1314450" cy="1992612"/>
                <a:chOff x="4842209" y="2396034"/>
                <a:chExt cx="1314450" cy="1992612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4EDAC86-4AF9-4F91-9B0C-8110BC61AE5E}"/>
                    </a:ext>
                  </a:extLst>
                </p:cNvPr>
                <p:cNvSpPr/>
                <p:nvPr/>
              </p:nvSpPr>
              <p:spPr>
                <a:xfrm>
                  <a:off x="4842209" y="2396034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7EC72A9-AA1E-4E9A-9294-84DA3429636A}"/>
                    </a:ext>
                  </a:extLst>
                </p:cNvPr>
                <p:cNvSpPr/>
                <p:nvPr/>
              </p:nvSpPr>
              <p:spPr>
                <a:xfrm>
                  <a:off x="4842209" y="3956646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villain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EFF55-346F-4FFA-BD61-87053A5CBF5A}"/>
                  </a:ext>
                </a:extLst>
              </p:cNvPr>
              <p:cNvSpPr txBox="1"/>
              <p:nvPr/>
            </p:nvSpPr>
            <p:spPr>
              <a:xfrm>
                <a:off x="7901426" y="294049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outcomes</a:t>
                </a:r>
              </a:p>
            </p:txBody>
          </p:sp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7E897C58-3D72-401F-895F-904746F185BE}"/>
                  </a:ext>
                </a:extLst>
              </p:cNvPr>
              <p:cNvSpPr/>
              <p:nvPr/>
            </p:nvSpPr>
            <p:spPr>
              <a:xfrm rot="10800000">
                <a:off x="7658590" y="2157909"/>
                <a:ext cx="247650" cy="199261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3ADAEB3-08C0-4BFA-874B-3D1846B04ECE}"/>
                </a:ext>
              </a:extLst>
            </p:cNvPr>
            <p:cNvGrpSpPr/>
            <p:nvPr/>
          </p:nvGrpSpPr>
          <p:grpSpPr>
            <a:xfrm>
              <a:off x="340666" y="1382439"/>
              <a:ext cx="2312046" cy="3486386"/>
              <a:chOff x="340666" y="1382439"/>
              <a:chExt cx="2312046" cy="3486386"/>
            </a:xfrm>
          </p:grpSpPr>
          <p:sp>
            <p:nvSpPr>
              <p:cNvPr id="20" name="Left Brace 19">
                <a:extLst>
                  <a:ext uri="{FF2B5EF4-FFF2-40B4-BE49-F238E27FC236}">
                    <a16:creationId xmlns:a16="http://schemas.microsoft.com/office/drawing/2014/main" id="{F5175BDC-D477-4BF4-A485-7D241F238AEC}"/>
                  </a:ext>
                </a:extLst>
              </p:cNvPr>
              <p:cNvSpPr/>
              <p:nvPr/>
            </p:nvSpPr>
            <p:spPr>
              <a:xfrm>
                <a:off x="980585" y="1382439"/>
                <a:ext cx="247650" cy="348638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C937ED-F518-4D42-AA5F-93B9B4C26BCB}"/>
                  </a:ext>
                </a:extLst>
              </p:cNvPr>
              <p:cNvSpPr txBox="1"/>
              <p:nvPr/>
            </p:nvSpPr>
            <p:spPr>
              <a:xfrm>
                <a:off x="340666" y="291191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cues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13790DC-9BEE-4D90-A7DA-5B8618FE7630}"/>
                  </a:ext>
                </a:extLst>
              </p:cNvPr>
              <p:cNvGrpSpPr/>
              <p:nvPr/>
            </p:nvGrpSpPr>
            <p:grpSpPr>
              <a:xfrm>
                <a:off x="1338262" y="1382439"/>
                <a:ext cx="1314450" cy="3486386"/>
                <a:chOff x="1338262" y="1382439"/>
                <a:chExt cx="1314450" cy="3486386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468D6C2-CB4F-4DD1-BB47-98DED7D3D532}"/>
                    </a:ext>
                  </a:extLst>
                </p:cNvPr>
                <p:cNvSpPr/>
                <p:nvPr/>
              </p:nvSpPr>
              <p:spPr>
                <a:xfrm>
                  <a:off x="1338262" y="1382439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all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F8837F0-367C-45B5-AC3A-F5A880A2DCC5}"/>
                    </a:ext>
                  </a:extLst>
                </p:cNvPr>
                <p:cNvSpPr/>
                <p:nvPr/>
              </p:nvSpPr>
              <p:spPr>
                <a:xfrm>
                  <a:off x="1338262" y="1993316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CDC432B-CD77-4A6C-8486-FE5871D5AEA7}"/>
                    </a:ext>
                  </a:extLst>
                </p:cNvPr>
                <p:cNvSpPr/>
                <p:nvPr/>
              </p:nvSpPr>
              <p:spPr>
                <a:xfrm>
                  <a:off x="1338262" y="2604193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98D33BC-378C-4982-9876-BC17EA4878B0}"/>
                    </a:ext>
                  </a:extLst>
                </p:cNvPr>
                <p:cNvSpPr/>
                <p:nvPr/>
              </p:nvSpPr>
              <p:spPr>
                <a:xfrm>
                  <a:off x="1338262" y="3215070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be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5656F08-DD8C-4988-8C2B-3BC8481376B2}"/>
                    </a:ext>
                  </a:extLst>
                </p:cNvPr>
                <p:cNvSpPr/>
                <p:nvPr/>
              </p:nvSpPr>
              <p:spPr>
                <a:xfrm>
                  <a:off x="1338262" y="4436825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nice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8E43C01-88AF-4500-B5BF-D3FAEC3D9B61}"/>
                    </a:ext>
                  </a:extLst>
                </p:cNvPr>
                <p:cNvSpPr/>
                <p:nvPr/>
              </p:nvSpPr>
              <p:spPr>
                <a:xfrm>
                  <a:off x="1338262" y="3825947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</p:grp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52845AE-ED42-4C17-B0D4-D1C94DB10305}"/>
              </a:ext>
            </a:extLst>
          </p:cNvPr>
          <p:cNvSpPr txBox="1"/>
          <p:nvPr/>
        </p:nvSpPr>
        <p:spPr>
          <a:xfrm>
            <a:off x="6023309" y="4867297"/>
            <a:ext cx="31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Example: </a:t>
            </a:r>
            <a:r>
              <a:rPr lang="en-GB" i="1" dirty="0">
                <a:latin typeface="Lato" panose="020F0502020204030203" pitchFamily="34" charset="0"/>
              </a:rPr>
              <a:t>All lawyers are nice.</a:t>
            </a:r>
          </a:p>
        </p:txBody>
      </p:sp>
    </p:spTree>
    <p:extLst>
      <p:ext uri="{BB962C8B-B14F-4D97-AF65-F5344CB8AC3E}">
        <p14:creationId xmlns:p14="http://schemas.microsoft.com/office/powerpoint/2010/main" val="179654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latin typeface="+mj-lt"/>
              </a:rPr>
              <a:t>Beispiel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5</a:t>
            </a:fld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EE6D49-DF26-45F9-BE67-D1F0F88A1AA7}"/>
              </a:ext>
            </a:extLst>
          </p:cNvPr>
          <p:cNvCxnSpPr>
            <a:cxnSpLocks/>
          </p:cNvCxnSpPr>
          <p:nvPr/>
        </p:nvCxnSpPr>
        <p:spPr>
          <a:xfrm>
            <a:off x="2643188" y="1598439"/>
            <a:ext cx="3305175" cy="775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E2C5B3-B4BD-46EC-B438-E0E4BFCC04D5}"/>
              </a:ext>
            </a:extLst>
          </p:cNvPr>
          <p:cNvGrpSpPr/>
          <p:nvPr/>
        </p:nvGrpSpPr>
        <p:grpSpPr>
          <a:xfrm>
            <a:off x="340666" y="1382439"/>
            <a:ext cx="8456651" cy="3486386"/>
            <a:chOff x="340666" y="1382439"/>
            <a:chExt cx="8456651" cy="34863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770A474-CAEE-42EF-AEE7-799065878B36}"/>
                </a:ext>
              </a:extLst>
            </p:cNvPr>
            <p:cNvGrpSpPr/>
            <p:nvPr/>
          </p:nvGrpSpPr>
          <p:grpSpPr>
            <a:xfrm>
              <a:off x="5948363" y="2129326"/>
              <a:ext cx="2848954" cy="1992612"/>
              <a:chOff x="6224588" y="2157909"/>
              <a:chExt cx="2848954" cy="199261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F0C49A9-DD3D-4201-A31E-1E83402C9FD6}"/>
                  </a:ext>
                </a:extLst>
              </p:cNvPr>
              <p:cNvGrpSpPr/>
              <p:nvPr/>
            </p:nvGrpSpPr>
            <p:grpSpPr>
              <a:xfrm>
                <a:off x="6224588" y="2157909"/>
                <a:ext cx="1314450" cy="1992612"/>
                <a:chOff x="4842209" y="2396034"/>
                <a:chExt cx="1314450" cy="1992612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84AF180-89AD-4A1C-821D-AA91A399A60C}"/>
                    </a:ext>
                  </a:extLst>
                </p:cNvPr>
                <p:cNvSpPr/>
                <p:nvPr/>
              </p:nvSpPr>
              <p:spPr>
                <a:xfrm>
                  <a:off x="4842209" y="2396034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BAD92A3-5AAC-43B1-B556-9A1496C439A7}"/>
                    </a:ext>
                  </a:extLst>
                </p:cNvPr>
                <p:cNvSpPr/>
                <p:nvPr/>
              </p:nvSpPr>
              <p:spPr>
                <a:xfrm>
                  <a:off x="4842209" y="3956646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villain</a:t>
                  </a: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2CB8C3-F6C4-4019-81FA-8ACE13694184}"/>
                  </a:ext>
                </a:extLst>
              </p:cNvPr>
              <p:cNvSpPr txBox="1"/>
              <p:nvPr/>
            </p:nvSpPr>
            <p:spPr>
              <a:xfrm>
                <a:off x="7901426" y="294049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outcomes</a:t>
                </a:r>
              </a:p>
            </p:txBody>
          </p:sp>
          <p:sp>
            <p:nvSpPr>
              <p:cNvPr id="42" name="Left Brace 41">
                <a:extLst>
                  <a:ext uri="{FF2B5EF4-FFF2-40B4-BE49-F238E27FC236}">
                    <a16:creationId xmlns:a16="http://schemas.microsoft.com/office/drawing/2014/main" id="{173EDDD4-DEAD-451F-A35C-34F326D117B1}"/>
                  </a:ext>
                </a:extLst>
              </p:cNvPr>
              <p:cNvSpPr/>
              <p:nvPr/>
            </p:nvSpPr>
            <p:spPr>
              <a:xfrm rot="10800000">
                <a:off x="7658590" y="2157909"/>
                <a:ext cx="247650" cy="199261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8FFDD93-D121-41F3-A7DB-CD6A7A36DDC2}"/>
                </a:ext>
              </a:extLst>
            </p:cNvPr>
            <p:cNvGrpSpPr/>
            <p:nvPr/>
          </p:nvGrpSpPr>
          <p:grpSpPr>
            <a:xfrm>
              <a:off x="340666" y="1382439"/>
              <a:ext cx="2312046" cy="3486386"/>
              <a:chOff x="340666" y="1382439"/>
              <a:chExt cx="2312046" cy="3486386"/>
            </a:xfrm>
          </p:grpSpPr>
          <p:sp>
            <p:nvSpPr>
              <p:cNvPr id="27" name="Left Brace 26">
                <a:extLst>
                  <a:ext uri="{FF2B5EF4-FFF2-40B4-BE49-F238E27FC236}">
                    <a16:creationId xmlns:a16="http://schemas.microsoft.com/office/drawing/2014/main" id="{9FDCFC39-6B1D-41B2-978A-48320E69DC75}"/>
                  </a:ext>
                </a:extLst>
              </p:cNvPr>
              <p:cNvSpPr/>
              <p:nvPr/>
            </p:nvSpPr>
            <p:spPr>
              <a:xfrm>
                <a:off x="980585" y="1382439"/>
                <a:ext cx="247650" cy="348638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B98CE2E-E54F-47B4-910F-FBF01EBDB89F}"/>
                  </a:ext>
                </a:extLst>
              </p:cNvPr>
              <p:cNvSpPr txBox="1"/>
              <p:nvPr/>
            </p:nvSpPr>
            <p:spPr>
              <a:xfrm>
                <a:off x="340666" y="291191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cues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CC1244-CB15-418A-8FF7-DD09143D1D48}"/>
                  </a:ext>
                </a:extLst>
              </p:cNvPr>
              <p:cNvGrpSpPr/>
              <p:nvPr/>
            </p:nvGrpSpPr>
            <p:grpSpPr>
              <a:xfrm>
                <a:off x="1338262" y="1382439"/>
                <a:ext cx="1314450" cy="3486386"/>
                <a:chOff x="1338262" y="1382439"/>
                <a:chExt cx="1314450" cy="3486386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8A03E67-CBDC-4090-BC85-6ECC8F8EB0A4}"/>
                    </a:ext>
                  </a:extLst>
                </p:cNvPr>
                <p:cNvSpPr/>
                <p:nvPr/>
              </p:nvSpPr>
              <p:spPr>
                <a:xfrm>
                  <a:off x="1338262" y="1382439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all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1914410-2C77-4635-9A62-EE1E933F50C1}"/>
                    </a:ext>
                  </a:extLst>
                </p:cNvPr>
                <p:cNvSpPr/>
                <p:nvPr/>
              </p:nvSpPr>
              <p:spPr>
                <a:xfrm>
                  <a:off x="1338262" y="1993316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D505D99-1F4C-4EAF-AA00-187E58010315}"/>
                    </a:ext>
                  </a:extLst>
                </p:cNvPr>
                <p:cNvSpPr/>
                <p:nvPr/>
              </p:nvSpPr>
              <p:spPr>
                <a:xfrm>
                  <a:off x="1338262" y="2604193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B0A2507-3684-4A75-8CAC-B72D966647F2}"/>
                    </a:ext>
                  </a:extLst>
                </p:cNvPr>
                <p:cNvSpPr/>
                <p:nvPr/>
              </p:nvSpPr>
              <p:spPr>
                <a:xfrm>
                  <a:off x="1338262" y="3215070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be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D96CEA0-983A-40A7-867B-53051A9FAFB0}"/>
                    </a:ext>
                  </a:extLst>
                </p:cNvPr>
                <p:cNvSpPr/>
                <p:nvPr/>
              </p:nvSpPr>
              <p:spPr>
                <a:xfrm>
                  <a:off x="1338262" y="4436825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nice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729F6D9-B680-4B61-9D44-7BF125CE0165}"/>
                    </a:ext>
                  </a:extLst>
                </p:cNvPr>
                <p:cNvSpPr/>
                <p:nvPr/>
              </p:nvSpPr>
              <p:spPr>
                <a:xfrm>
                  <a:off x="1338262" y="3825947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</p:grp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537C536-7464-41D6-AD01-4D74CAB4DA97}"/>
              </a:ext>
            </a:extLst>
          </p:cNvPr>
          <p:cNvSpPr txBox="1"/>
          <p:nvPr/>
        </p:nvSpPr>
        <p:spPr>
          <a:xfrm>
            <a:off x="6023309" y="4867297"/>
            <a:ext cx="31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Example: </a:t>
            </a:r>
            <a:r>
              <a:rPr lang="en-GB" i="1" dirty="0">
                <a:latin typeface="Lato" panose="020F0502020204030203" pitchFamily="34" charset="0"/>
              </a:rPr>
              <a:t>All lawyers are nice.</a:t>
            </a:r>
          </a:p>
        </p:txBody>
      </p:sp>
      <p:graphicFrame>
        <p:nvGraphicFramePr>
          <p:cNvPr id="28" name="Table 10">
            <a:extLst>
              <a:ext uri="{FF2B5EF4-FFF2-40B4-BE49-F238E27FC236}">
                <a16:creationId xmlns:a16="http://schemas.microsoft.com/office/drawing/2014/main" id="{E7611F05-84CE-43C9-6695-F9C379B96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49758"/>
              </p:ext>
            </p:extLst>
          </p:nvPr>
        </p:nvGraphicFramePr>
        <p:xfrm>
          <a:off x="228600" y="5302856"/>
          <a:ext cx="86868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408477800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0687513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6224446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4648572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1334525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262041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09871678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41277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GB" b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3248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all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lawyer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be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nice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evil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lawyer</a:t>
                      </a:r>
                      <a:endParaRPr lang="en-GB" b="0" noProof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00B050"/>
                          </a:solidFill>
                          <a:latin typeface="Lato" panose="020F0502020204030203" pitchFamily="34" charset="0"/>
                        </a:rPr>
                        <a:t>+</a:t>
                      </a:r>
                      <a:endParaRPr lang="en-GB" b="1" dirty="0">
                        <a:solidFill>
                          <a:srgbClr val="00B05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8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20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latin typeface="+mj-lt"/>
              </a:rPr>
              <a:t>Beispiel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6</a:t>
            </a:fld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EE6D49-DF26-45F9-BE67-D1F0F88A1AA7}"/>
              </a:ext>
            </a:extLst>
          </p:cNvPr>
          <p:cNvCxnSpPr>
            <a:cxnSpLocks/>
          </p:cNvCxnSpPr>
          <p:nvPr/>
        </p:nvCxnSpPr>
        <p:spPr>
          <a:xfrm>
            <a:off x="2643188" y="1598439"/>
            <a:ext cx="3305175" cy="775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37F16B-13A5-4968-8FC7-FD0671B2E5DE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652712" y="2209316"/>
            <a:ext cx="3295651" cy="164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8C6F29-C6BA-4A89-8489-67807DF23CFC}"/>
              </a:ext>
            </a:extLst>
          </p:cNvPr>
          <p:cNvGrpSpPr/>
          <p:nvPr/>
        </p:nvGrpSpPr>
        <p:grpSpPr>
          <a:xfrm>
            <a:off x="340666" y="1382439"/>
            <a:ext cx="8456651" cy="3486386"/>
            <a:chOff x="340666" y="1382439"/>
            <a:chExt cx="8456651" cy="348638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06F6C8-B6FD-43E7-A5A9-8FDA83C08FD3}"/>
                </a:ext>
              </a:extLst>
            </p:cNvPr>
            <p:cNvGrpSpPr/>
            <p:nvPr/>
          </p:nvGrpSpPr>
          <p:grpSpPr>
            <a:xfrm>
              <a:off x="5948363" y="2129326"/>
              <a:ext cx="2848954" cy="1992612"/>
              <a:chOff x="6224588" y="2157909"/>
              <a:chExt cx="2848954" cy="199261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492198E-C7C2-4FD2-955F-187C0A47761D}"/>
                  </a:ext>
                </a:extLst>
              </p:cNvPr>
              <p:cNvGrpSpPr/>
              <p:nvPr/>
            </p:nvGrpSpPr>
            <p:grpSpPr>
              <a:xfrm>
                <a:off x="6224588" y="2157909"/>
                <a:ext cx="1314450" cy="1992612"/>
                <a:chOff x="4842209" y="2396034"/>
                <a:chExt cx="1314450" cy="1992612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6A77F75-A95F-4574-9CAE-46D4FB5CA24C}"/>
                    </a:ext>
                  </a:extLst>
                </p:cNvPr>
                <p:cNvSpPr/>
                <p:nvPr/>
              </p:nvSpPr>
              <p:spPr>
                <a:xfrm>
                  <a:off x="4842209" y="2396034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5600D20-097B-461B-99CB-60CEB124BEB3}"/>
                    </a:ext>
                  </a:extLst>
                </p:cNvPr>
                <p:cNvSpPr/>
                <p:nvPr/>
              </p:nvSpPr>
              <p:spPr>
                <a:xfrm>
                  <a:off x="4842209" y="3956646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villain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047F26B-2FC2-46BE-A84C-67320C2304DC}"/>
                  </a:ext>
                </a:extLst>
              </p:cNvPr>
              <p:cNvSpPr txBox="1"/>
              <p:nvPr/>
            </p:nvSpPr>
            <p:spPr>
              <a:xfrm>
                <a:off x="7901426" y="294049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outcomes</a:t>
                </a:r>
              </a:p>
            </p:txBody>
          </p:sp>
          <p:sp>
            <p:nvSpPr>
              <p:cNvPr id="43" name="Left Brace 42">
                <a:extLst>
                  <a:ext uri="{FF2B5EF4-FFF2-40B4-BE49-F238E27FC236}">
                    <a16:creationId xmlns:a16="http://schemas.microsoft.com/office/drawing/2014/main" id="{4570B35C-E06D-417D-821E-E590375DAAA5}"/>
                  </a:ext>
                </a:extLst>
              </p:cNvPr>
              <p:cNvSpPr/>
              <p:nvPr/>
            </p:nvSpPr>
            <p:spPr>
              <a:xfrm rot="10800000">
                <a:off x="7658590" y="2157909"/>
                <a:ext cx="247650" cy="199261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8C7910F-052E-445C-AB8C-1782250D967F}"/>
                </a:ext>
              </a:extLst>
            </p:cNvPr>
            <p:cNvGrpSpPr/>
            <p:nvPr/>
          </p:nvGrpSpPr>
          <p:grpSpPr>
            <a:xfrm>
              <a:off x="340666" y="1382439"/>
              <a:ext cx="2312046" cy="3486386"/>
              <a:chOff x="340666" y="1382439"/>
              <a:chExt cx="2312046" cy="3486386"/>
            </a:xfrm>
          </p:grpSpPr>
          <p:sp>
            <p:nvSpPr>
              <p:cNvPr id="31" name="Left Brace 30">
                <a:extLst>
                  <a:ext uri="{FF2B5EF4-FFF2-40B4-BE49-F238E27FC236}">
                    <a16:creationId xmlns:a16="http://schemas.microsoft.com/office/drawing/2014/main" id="{B04AC28A-3CAA-4011-8A94-BEC5B94BB5E9}"/>
                  </a:ext>
                </a:extLst>
              </p:cNvPr>
              <p:cNvSpPr/>
              <p:nvPr/>
            </p:nvSpPr>
            <p:spPr>
              <a:xfrm>
                <a:off x="980585" y="1382439"/>
                <a:ext cx="247650" cy="348638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12A239-13CF-4048-82FB-10C935340124}"/>
                  </a:ext>
                </a:extLst>
              </p:cNvPr>
              <p:cNvSpPr txBox="1"/>
              <p:nvPr/>
            </p:nvSpPr>
            <p:spPr>
              <a:xfrm>
                <a:off x="340666" y="291191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cues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D3BA476-86E0-498F-817A-A87EBA78CC68}"/>
                  </a:ext>
                </a:extLst>
              </p:cNvPr>
              <p:cNvGrpSpPr/>
              <p:nvPr/>
            </p:nvGrpSpPr>
            <p:grpSpPr>
              <a:xfrm>
                <a:off x="1338262" y="1382439"/>
                <a:ext cx="1314450" cy="3486386"/>
                <a:chOff x="1338262" y="1382439"/>
                <a:chExt cx="1314450" cy="3486386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AE96AFE-C032-4C5F-8E24-5B88A36CB80E}"/>
                    </a:ext>
                  </a:extLst>
                </p:cNvPr>
                <p:cNvSpPr/>
                <p:nvPr/>
              </p:nvSpPr>
              <p:spPr>
                <a:xfrm>
                  <a:off x="1338262" y="1382439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all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3B12916-FBDB-4FCD-87DA-74E84D079142}"/>
                    </a:ext>
                  </a:extLst>
                </p:cNvPr>
                <p:cNvSpPr/>
                <p:nvPr/>
              </p:nvSpPr>
              <p:spPr>
                <a:xfrm>
                  <a:off x="1338262" y="1993316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39CD973-0825-4A47-957A-77DE6B837864}"/>
                    </a:ext>
                  </a:extLst>
                </p:cNvPr>
                <p:cNvSpPr/>
                <p:nvPr/>
              </p:nvSpPr>
              <p:spPr>
                <a:xfrm>
                  <a:off x="1338262" y="2604193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CFF2C69-8B4A-46AB-B3D4-CCAA3CF40EE9}"/>
                    </a:ext>
                  </a:extLst>
                </p:cNvPr>
                <p:cNvSpPr/>
                <p:nvPr/>
              </p:nvSpPr>
              <p:spPr>
                <a:xfrm>
                  <a:off x="1338262" y="3215070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be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8157687-2EB8-4171-A313-BC80D55EC108}"/>
                    </a:ext>
                  </a:extLst>
                </p:cNvPr>
                <p:cNvSpPr/>
                <p:nvPr/>
              </p:nvSpPr>
              <p:spPr>
                <a:xfrm>
                  <a:off x="1338262" y="4436825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nice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8566C8C-E0BE-455D-9EBC-86EB0D370EFA}"/>
                    </a:ext>
                  </a:extLst>
                </p:cNvPr>
                <p:cNvSpPr/>
                <p:nvPr/>
              </p:nvSpPr>
              <p:spPr>
                <a:xfrm>
                  <a:off x="1338262" y="3825947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</p:grp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6EACB6A-9165-4A44-A7B6-D3345A5D79DB}"/>
              </a:ext>
            </a:extLst>
          </p:cNvPr>
          <p:cNvSpPr txBox="1"/>
          <p:nvPr/>
        </p:nvSpPr>
        <p:spPr>
          <a:xfrm>
            <a:off x="6023309" y="4867297"/>
            <a:ext cx="31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Example: </a:t>
            </a:r>
            <a:r>
              <a:rPr lang="en-GB" i="1" dirty="0">
                <a:latin typeface="Lato" panose="020F0502020204030203" pitchFamily="34" charset="0"/>
              </a:rPr>
              <a:t>All lawyers are nice.</a:t>
            </a:r>
          </a:p>
        </p:txBody>
      </p:sp>
      <p:graphicFrame>
        <p:nvGraphicFramePr>
          <p:cNvPr id="28" name="Table 10">
            <a:extLst>
              <a:ext uri="{FF2B5EF4-FFF2-40B4-BE49-F238E27FC236}">
                <a16:creationId xmlns:a16="http://schemas.microsoft.com/office/drawing/2014/main" id="{D7EFE82C-1D84-E29C-7A56-68046F80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7928"/>
              </p:ext>
            </p:extLst>
          </p:nvPr>
        </p:nvGraphicFramePr>
        <p:xfrm>
          <a:off x="228600" y="5302856"/>
          <a:ext cx="86868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408477800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0687513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6224446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4648572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1334525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262041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09871678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41277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GB" b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3248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all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lawyer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be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nice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evil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lawyer</a:t>
                      </a:r>
                      <a:endParaRPr lang="en-GB" b="0" noProof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00B050"/>
                          </a:solidFill>
                          <a:latin typeface="Lato" panose="020F0502020204030203" pitchFamily="34" charset="0"/>
                        </a:rPr>
                        <a:t>+</a:t>
                      </a:r>
                      <a:endParaRPr lang="en-GB" b="1" dirty="0">
                        <a:solidFill>
                          <a:srgbClr val="00B05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8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2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latin typeface="+mj-lt"/>
              </a:rPr>
              <a:t>Beispiel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7</a:t>
            </a:fld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EE6D49-DF26-45F9-BE67-D1F0F88A1AA7}"/>
              </a:ext>
            </a:extLst>
          </p:cNvPr>
          <p:cNvCxnSpPr>
            <a:cxnSpLocks/>
          </p:cNvCxnSpPr>
          <p:nvPr/>
        </p:nvCxnSpPr>
        <p:spPr>
          <a:xfrm>
            <a:off x="2643188" y="1598439"/>
            <a:ext cx="3305175" cy="775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37F16B-13A5-4968-8FC7-FD0671B2E5DE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2652712" y="2209316"/>
            <a:ext cx="3295651" cy="164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BAFCA2-6343-4F88-80E2-AD265ED5D9F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652712" y="2373909"/>
            <a:ext cx="3295651" cy="4462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883362-77DA-4B64-8F67-3D39E5A4880B}"/>
              </a:ext>
            </a:extLst>
          </p:cNvPr>
          <p:cNvGrpSpPr/>
          <p:nvPr/>
        </p:nvGrpSpPr>
        <p:grpSpPr>
          <a:xfrm>
            <a:off x="340666" y="1382439"/>
            <a:ext cx="8456651" cy="3486386"/>
            <a:chOff x="340666" y="1382439"/>
            <a:chExt cx="8456651" cy="348638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3B9CA5E-1623-40F7-B98D-D7F1F2694E58}"/>
                </a:ext>
              </a:extLst>
            </p:cNvPr>
            <p:cNvGrpSpPr/>
            <p:nvPr/>
          </p:nvGrpSpPr>
          <p:grpSpPr>
            <a:xfrm>
              <a:off x="5948363" y="2129326"/>
              <a:ext cx="2848954" cy="1992612"/>
              <a:chOff x="6224588" y="2157909"/>
              <a:chExt cx="2848954" cy="1992612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9B5D79F-009F-4C02-AAD0-40B6F645BBBB}"/>
                  </a:ext>
                </a:extLst>
              </p:cNvPr>
              <p:cNvGrpSpPr/>
              <p:nvPr/>
            </p:nvGrpSpPr>
            <p:grpSpPr>
              <a:xfrm>
                <a:off x="6224588" y="2157909"/>
                <a:ext cx="1314450" cy="1992612"/>
                <a:chOff x="4842209" y="2396034"/>
                <a:chExt cx="1314450" cy="1992612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1D53658-5D1B-4AB6-B8C4-47B6BBC214BA}"/>
                    </a:ext>
                  </a:extLst>
                </p:cNvPr>
                <p:cNvSpPr/>
                <p:nvPr/>
              </p:nvSpPr>
              <p:spPr>
                <a:xfrm>
                  <a:off x="4842209" y="2396034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6689F9F-F542-4425-B294-A3C9E9FE5EBB}"/>
                    </a:ext>
                  </a:extLst>
                </p:cNvPr>
                <p:cNvSpPr/>
                <p:nvPr/>
              </p:nvSpPr>
              <p:spPr>
                <a:xfrm>
                  <a:off x="4842209" y="3956646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villain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893594-92A3-4CD7-B3CC-95729124223B}"/>
                  </a:ext>
                </a:extLst>
              </p:cNvPr>
              <p:cNvSpPr txBox="1"/>
              <p:nvPr/>
            </p:nvSpPr>
            <p:spPr>
              <a:xfrm>
                <a:off x="7901426" y="294049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outcomes</a:t>
                </a:r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E674DCEB-D12C-4A5D-8555-0DD59F06ACF5}"/>
                  </a:ext>
                </a:extLst>
              </p:cNvPr>
              <p:cNvSpPr/>
              <p:nvPr/>
            </p:nvSpPr>
            <p:spPr>
              <a:xfrm rot="10800000">
                <a:off x="7658590" y="2157909"/>
                <a:ext cx="247650" cy="199261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5469654-FE00-4E49-AF27-89CD96AC0D96}"/>
                </a:ext>
              </a:extLst>
            </p:cNvPr>
            <p:cNvGrpSpPr/>
            <p:nvPr/>
          </p:nvGrpSpPr>
          <p:grpSpPr>
            <a:xfrm>
              <a:off x="340666" y="1382439"/>
              <a:ext cx="2312046" cy="3486386"/>
              <a:chOff x="340666" y="1382439"/>
              <a:chExt cx="2312046" cy="3486386"/>
            </a:xfrm>
          </p:grpSpPr>
          <p:sp>
            <p:nvSpPr>
              <p:cNvPr id="33" name="Left Brace 32">
                <a:extLst>
                  <a:ext uri="{FF2B5EF4-FFF2-40B4-BE49-F238E27FC236}">
                    <a16:creationId xmlns:a16="http://schemas.microsoft.com/office/drawing/2014/main" id="{CC106319-B378-4432-8870-531B44C04009}"/>
                  </a:ext>
                </a:extLst>
              </p:cNvPr>
              <p:cNvSpPr/>
              <p:nvPr/>
            </p:nvSpPr>
            <p:spPr>
              <a:xfrm>
                <a:off x="980585" y="1382439"/>
                <a:ext cx="247650" cy="348638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F32D29-FDF2-4B78-B86B-73D2E9A1B602}"/>
                  </a:ext>
                </a:extLst>
              </p:cNvPr>
              <p:cNvSpPr txBox="1"/>
              <p:nvPr/>
            </p:nvSpPr>
            <p:spPr>
              <a:xfrm>
                <a:off x="340666" y="291191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cues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25CDD37-BA6B-4B4A-B60D-72A047AAE32F}"/>
                  </a:ext>
                </a:extLst>
              </p:cNvPr>
              <p:cNvGrpSpPr/>
              <p:nvPr/>
            </p:nvGrpSpPr>
            <p:grpSpPr>
              <a:xfrm>
                <a:off x="1338262" y="1382439"/>
                <a:ext cx="1314450" cy="3486386"/>
                <a:chOff x="1338262" y="1382439"/>
                <a:chExt cx="1314450" cy="3486386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434ABBD-8F2B-4386-92BE-833C50E32BA6}"/>
                    </a:ext>
                  </a:extLst>
                </p:cNvPr>
                <p:cNvSpPr/>
                <p:nvPr/>
              </p:nvSpPr>
              <p:spPr>
                <a:xfrm>
                  <a:off x="1338262" y="1382439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all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9E85B7E-FA90-4F17-8237-F0C8F4EAC11E}"/>
                    </a:ext>
                  </a:extLst>
                </p:cNvPr>
                <p:cNvSpPr/>
                <p:nvPr/>
              </p:nvSpPr>
              <p:spPr>
                <a:xfrm>
                  <a:off x="1338262" y="1993316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3A84EC-780D-4B3C-8879-6C0CAD2BD5D6}"/>
                    </a:ext>
                  </a:extLst>
                </p:cNvPr>
                <p:cNvSpPr/>
                <p:nvPr/>
              </p:nvSpPr>
              <p:spPr>
                <a:xfrm>
                  <a:off x="1338262" y="2604193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D99190-D975-4937-9066-7CA067886A89}"/>
                    </a:ext>
                  </a:extLst>
                </p:cNvPr>
                <p:cNvSpPr/>
                <p:nvPr/>
              </p:nvSpPr>
              <p:spPr>
                <a:xfrm>
                  <a:off x="1338262" y="3215070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be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16EF428-9E1B-4A1F-8866-82CE84C885B7}"/>
                    </a:ext>
                  </a:extLst>
                </p:cNvPr>
                <p:cNvSpPr/>
                <p:nvPr/>
              </p:nvSpPr>
              <p:spPr>
                <a:xfrm>
                  <a:off x="1338262" y="4436825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nice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445F5DC-8ABE-45DA-81C4-B77A97D953F3}"/>
                    </a:ext>
                  </a:extLst>
                </p:cNvPr>
                <p:cNvSpPr/>
                <p:nvPr/>
              </p:nvSpPr>
              <p:spPr>
                <a:xfrm>
                  <a:off x="1338262" y="3825947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</p:grp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90D1CB3-A269-40A5-BF2F-6988DB7246AD}"/>
              </a:ext>
            </a:extLst>
          </p:cNvPr>
          <p:cNvSpPr txBox="1"/>
          <p:nvPr/>
        </p:nvSpPr>
        <p:spPr>
          <a:xfrm>
            <a:off x="6023309" y="4867297"/>
            <a:ext cx="31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Example: </a:t>
            </a:r>
            <a:r>
              <a:rPr lang="en-GB" i="1" dirty="0">
                <a:latin typeface="Lato" panose="020F0502020204030203" pitchFamily="34" charset="0"/>
              </a:rPr>
              <a:t>All lawyers are nice.</a:t>
            </a:r>
          </a:p>
        </p:txBody>
      </p:sp>
      <p:graphicFrame>
        <p:nvGraphicFramePr>
          <p:cNvPr id="28" name="Table 10">
            <a:extLst>
              <a:ext uri="{FF2B5EF4-FFF2-40B4-BE49-F238E27FC236}">
                <a16:creationId xmlns:a16="http://schemas.microsoft.com/office/drawing/2014/main" id="{C05299D4-07D6-49C7-0D93-2F94C12F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986823"/>
              </p:ext>
            </p:extLst>
          </p:nvPr>
        </p:nvGraphicFramePr>
        <p:xfrm>
          <a:off x="228600" y="5302856"/>
          <a:ext cx="86868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408477800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0687513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6224446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4648572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1334525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262041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09871678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41277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GB" b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3248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all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lawyer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be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nice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evil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lawyer</a:t>
                      </a:r>
                      <a:endParaRPr lang="en-GB" b="0" noProof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00B050"/>
                          </a:solidFill>
                          <a:latin typeface="Lato" panose="020F0502020204030203" pitchFamily="34" charset="0"/>
                        </a:rPr>
                        <a:t>+</a:t>
                      </a:r>
                      <a:endParaRPr lang="en-GB" b="1" dirty="0">
                        <a:solidFill>
                          <a:srgbClr val="00B05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8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36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latin typeface="+mj-lt"/>
              </a:rPr>
              <a:t>Beispiel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8</a:t>
            </a:fld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EE6D49-DF26-45F9-BE67-D1F0F88A1AA7}"/>
              </a:ext>
            </a:extLst>
          </p:cNvPr>
          <p:cNvCxnSpPr>
            <a:cxnSpLocks/>
          </p:cNvCxnSpPr>
          <p:nvPr/>
        </p:nvCxnSpPr>
        <p:spPr>
          <a:xfrm>
            <a:off x="2643188" y="1598439"/>
            <a:ext cx="3305175" cy="775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7D6BB2-8B71-499E-996C-CF3E65B17E37}"/>
              </a:ext>
            </a:extLst>
          </p:cNvPr>
          <p:cNvGrpSpPr/>
          <p:nvPr/>
        </p:nvGrpSpPr>
        <p:grpSpPr>
          <a:xfrm>
            <a:off x="340666" y="1382439"/>
            <a:ext cx="8456651" cy="3486386"/>
            <a:chOff x="340666" y="1382439"/>
            <a:chExt cx="8456651" cy="348638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CBD620-2950-4457-84D5-5FB0B923170D}"/>
                </a:ext>
              </a:extLst>
            </p:cNvPr>
            <p:cNvGrpSpPr/>
            <p:nvPr/>
          </p:nvGrpSpPr>
          <p:grpSpPr>
            <a:xfrm>
              <a:off x="5948363" y="2129326"/>
              <a:ext cx="2848954" cy="1992612"/>
              <a:chOff x="6224588" y="2157909"/>
              <a:chExt cx="2848954" cy="1992612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9B0B915-509F-461C-98B6-C2265FDE49EA}"/>
                  </a:ext>
                </a:extLst>
              </p:cNvPr>
              <p:cNvGrpSpPr/>
              <p:nvPr/>
            </p:nvGrpSpPr>
            <p:grpSpPr>
              <a:xfrm>
                <a:off x="6224588" y="2157909"/>
                <a:ext cx="1314450" cy="1992612"/>
                <a:chOff x="4842209" y="2396034"/>
                <a:chExt cx="1314450" cy="1992612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BBC504-1E77-4860-99C0-00D36095C6B0}"/>
                    </a:ext>
                  </a:extLst>
                </p:cNvPr>
                <p:cNvSpPr/>
                <p:nvPr/>
              </p:nvSpPr>
              <p:spPr>
                <a:xfrm>
                  <a:off x="4842209" y="2396034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B376C11-B29F-4942-A379-BB7C8A83BF94}"/>
                    </a:ext>
                  </a:extLst>
                </p:cNvPr>
                <p:cNvSpPr/>
                <p:nvPr/>
              </p:nvSpPr>
              <p:spPr>
                <a:xfrm>
                  <a:off x="4842209" y="3956646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villain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D21DE2-9AAD-41C4-AFD7-2EF1F0F3AF2E}"/>
                  </a:ext>
                </a:extLst>
              </p:cNvPr>
              <p:cNvSpPr txBox="1"/>
              <p:nvPr/>
            </p:nvSpPr>
            <p:spPr>
              <a:xfrm>
                <a:off x="7901426" y="294049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outcomes</a:t>
                </a:r>
              </a:p>
            </p:txBody>
          </p:sp>
          <p:sp>
            <p:nvSpPr>
              <p:cNvPr id="45" name="Left Brace 44">
                <a:extLst>
                  <a:ext uri="{FF2B5EF4-FFF2-40B4-BE49-F238E27FC236}">
                    <a16:creationId xmlns:a16="http://schemas.microsoft.com/office/drawing/2014/main" id="{09DAA71C-2340-47A9-BC95-AF968D15F10F}"/>
                  </a:ext>
                </a:extLst>
              </p:cNvPr>
              <p:cNvSpPr/>
              <p:nvPr/>
            </p:nvSpPr>
            <p:spPr>
              <a:xfrm rot="10800000">
                <a:off x="7658590" y="2157909"/>
                <a:ext cx="247650" cy="199261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92017C1-3C0B-4E1E-96F6-605DB9B734C9}"/>
                </a:ext>
              </a:extLst>
            </p:cNvPr>
            <p:cNvGrpSpPr/>
            <p:nvPr/>
          </p:nvGrpSpPr>
          <p:grpSpPr>
            <a:xfrm>
              <a:off x="340666" y="1382439"/>
              <a:ext cx="2312046" cy="3486386"/>
              <a:chOff x="340666" y="1382439"/>
              <a:chExt cx="2312046" cy="3486386"/>
            </a:xfrm>
          </p:grpSpPr>
          <p:sp>
            <p:nvSpPr>
              <p:cNvPr id="34" name="Left Brace 33">
                <a:extLst>
                  <a:ext uri="{FF2B5EF4-FFF2-40B4-BE49-F238E27FC236}">
                    <a16:creationId xmlns:a16="http://schemas.microsoft.com/office/drawing/2014/main" id="{65199830-A64D-480F-B597-118B6287DAA8}"/>
                  </a:ext>
                </a:extLst>
              </p:cNvPr>
              <p:cNvSpPr/>
              <p:nvPr/>
            </p:nvSpPr>
            <p:spPr>
              <a:xfrm>
                <a:off x="980585" y="1382439"/>
                <a:ext cx="247650" cy="348638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71C2AB-76A1-4900-9411-2581DF1D0121}"/>
                  </a:ext>
                </a:extLst>
              </p:cNvPr>
              <p:cNvSpPr txBox="1"/>
              <p:nvPr/>
            </p:nvSpPr>
            <p:spPr>
              <a:xfrm>
                <a:off x="340666" y="291191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cues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C97E99D-95B2-47CA-84DD-15FF90124129}"/>
                  </a:ext>
                </a:extLst>
              </p:cNvPr>
              <p:cNvGrpSpPr/>
              <p:nvPr/>
            </p:nvGrpSpPr>
            <p:grpSpPr>
              <a:xfrm>
                <a:off x="1338262" y="1382439"/>
                <a:ext cx="1314450" cy="3486386"/>
                <a:chOff x="1338262" y="1382439"/>
                <a:chExt cx="1314450" cy="3486386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343CBF0-8343-4BFC-8A54-81E31B205AA4}"/>
                    </a:ext>
                  </a:extLst>
                </p:cNvPr>
                <p:cNvSpPr/>
                <p:nvPr/>
              </p:nvSpPr>
              <p:spPr>
                <a:xfrm>
                  <a:off x="1338262" y="1382439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all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DACD952-9A6F-4322-A910-EAB68230CB94}"/>
                    </a:ext>
                  </a:extLst>
                </p:cNvPr>
                <p:cNvSpPr/>
                <p:nvPr/>
              </p:nvSpPr>
              <p:spPr>
                <a:xfrm>
                  <a:off x="1338262" y="1993316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AB6B0F8-7055-4CF0-9E8F-8273DE2EFD00}"/>
                    </a:ext>
                  </a:extLst>
                </p:cNvPr>
                <p:cNvSpPr/>
                <p:nvPr/>
              </p:nvSpPr>
              <p:spPr>
                <a:xfrm>
                  <a:off x="1338262" y="2604193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FD55D01-CA99-4F68-9655-66580BD572C0}"/>
                    </a:ext>
                  </a:extLst>
                </p:cNvPr>
                <p:cNvSpPr/>
                <p:nvPr/>
              </p:nvSpPr>
              <p:spPr>
                <a:xfrm>
                  <a:off x="1338262" y="3215070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be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AE64201-2772-401C-900D-31309D2AA72F}"/>
                    </a:ext>
                  </a:extLst>
                </p:cNvPr>
                <p:cNvSpPr/>
                <p:nvPr/>
              </p:nvSpPr>
              <p:spPr>
                <a:xfrm>
                  <a:off x="1338262" y="4436825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nice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C7E6178-0DB4-4746-B2F4-98D82C770B4D}"/>
                    </a:ext>
                  </a:extLst>
                </p:cNvPr>
                <p:cNvSpPr/>
                <p:nvPr/>
              </p:nvSpPr>
              <p:spPr>
                <a:xfrm>
                  <a:off x="1338262" y="3825947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</p:grpSp>
        </p:grp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FF49C8-9817-4858-A65D-F0B6B4F3A83C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2652712" y="2209316"/>
            <a:ext cx="3295651" cy="164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258C1F-DB7D-4DEC-986C-DF6D00E98B30}"/>
              </a:ext>
            </a:extLst>
          </p:cNvPr>
          <p:cNvCxnSpPr>
            <a:cxnSpLocks/>
          </p:cNvCxnSpPr>
          <p:nvPr/>
        </p:nvCxnSpPr>
        <p:spPr>
          <a:xfrm flipV="1">
            <a:off x="2652712" y="2373909"/>
            <a:ext cx="3295651" cy="4462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F0BD07-609F-4056-8D6A-9BE0153C85CF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2652712" y="2345326"/>
            <a:ext cx="3295651" cy="1085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3004A48-947A-4771-A89F-EE0579E7341B}"/>
              </a:ext>
            </a:extLst>
          </p:cNvPr>
          <p:cNvSpPr txBox="1"/>
          <p:nvPr/>
        </p:nvSpPr>
        <p:spPr>
          <a:xfrm>
            <a:off x="6023309" y="4867297"/>
            <a:ext cx="31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Example: </a:t>
            </a:r>
            <a:r>
              <a:rPr lang="en-GB" i="1" dirty="0">
                <a:latin typeface="Lato" panose="020F0502020204030203" pitchFamily="34" charset="0"/>
              </a:rPr>
              <a:t>All lawyers are nice.</a:t>
            </a:r>
          </a:p>
        </p:txBody>
      </p:sp>
      <p:graphicFrame>
        <p:nvGraphicFramePr>
          <p:cNvPr id="28" name="Table 10">
            <a:extLst>
              <a:ext uri="{FF2B5EF4-FFF2-40B4-BE49-F238E27FC236}">
                <a16:creationId xmlns:a16="http://schemas.microsoft.com/office/drawing/2014/main" id="{20D4C483-677D-99F2-5FE1-322722B8C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739500"/>
              </p:ext>
            </p:extLst>
          </p:nvPr>
        </p:nvGraphicFramePr>
        <p:xfrm>
          <a:off x="228600" y="5302856"/>
          <a:ext cx="86868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408477800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0687513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6224446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4648572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1334525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262041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09871678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41277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GB" b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3248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all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lawyer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be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nice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evil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lawyer</a:t>
                      </a:r>
                      <a:endParaRPr lang="en-GB" b="0" noProof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00B050"/>
                          </a:solidFill>
                          <a:latin typeface="Lato" panose="020F0502020204030203" pitchFamily="34" charset="0"/>
                        </a:rPr>
                        <a:t>+</a:t>
                      </a:r>
                      <a:endParaRPr lang="en-GB" b="1" dirty="0">
                        <a:solidFill>
                          <a:srgbClr val="00B05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8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3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latin typeface="+mj-lt"/>
              </a:rPr>
              <a:t>Beispiel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9</a:t>
            </a:fld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EE6D49-DF26-45F9-BE67-D1F0F88A1AA7}"/>
              </a:ext>
            </a:extLst>
          </p:cNvPr>
          <p:cNvCxnSpPr>
            <a:cxnSpLocks/>
          </p:cNvCxnSpPr>
          <p:nvPr/>
        </p:nvCxnSpPr>
        <p:spPr>
          <a:xfrm>
            <a:off x="2643188" y="1598439"/>
            <a:ext cx="3305175" cy="775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7D6BB2-8B71-499E-996C-CF3E65B17E37}"/>
              </a:ext>
            </a:extLst>
          </p:cNvPr>
          <p:cNvGrpSpPr/>
          <p:nvPr/>
        </p:nvGrpSpPr>
        <p:grpSpPr>
          <a:xfrm>
            <a:off x="340666" y="1382439"/>
            <a:ext cx="8456651" cy="3486386"/>
            <a:chOff x="340666" y="1382439"/>
            <a:chExt cx="8456651" cy="348638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CBD620-2950-4457-84D5-5FB0B923170D}"/>
                </a:ext>
              </a:extLst>
            </p:cNvPr>
            <p:cNvGrpSpPr/>
            <p:nvPr/>
          </p:nvGrpSpPr>
          <p:grpSpPr>
            <a:xfrm>
              <a:off x="5948363" y="2129326"/>
              <a:ext cx="2848954" cy="1992612"/>
              <a:chOff x="6224588" y="2157909"/>
              <a:chExt cx="2848954" cy="1992612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9B0B915-509F-461C-98B6-C2265FDE49EA}"/>
                  </a:ext>
                </a:extLst>
              </p:cNvPr>
              <p:cNvGrpSpPr/>
              <p:nvPr/>
            </p:nvGrpSpPr>
            <p:grpSpPr>
              <a:xfrm>
                <a:off x="6224588" y="2157909"/>
                <a:ext cx="1314450" cy="1992612"/>
                <a:chOff x="4842209" y="2396034"/>
                <a:chExt cx="1314450" cy="1992612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BBC504-1E77-4860-99C0-00D36095C6B0}"/>
                    </a:ext>
                  </a:extLst>
                </p:cNvPr>
                <p:cNvSpPr/>
                <p:nvPr/>
              </p:nvSpPr>
              <p:spPr>
                <a:xfrm>
                  <a:off x="4842209" y="2396034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B376C11-B29F-4942-A379-BB7C8A83BF94}"/>
                    </a:ext>
                  </a:extLst>
                </p:cNvPr>
                <p:cNvSpPr/>
                <p:nvPr/>
              </p:nvSpPr>
              <p:spPr>
                <a:xfrm>
                  <a:off x="4842209" y="3956646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villain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D21DE2-9AAD-41C4-AFD7-2EF1F0F3AF2E}"/>
                  </a:ext>
                </a:extLst>
              </p:cNvPr>
              <p:cNvSpPr txBox="1"/>
              <p:nvPr/>
            </p:nvSpPr>
            <p:spPr>
              <a:xfrm>
                <a:off x="7901426" y="294049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outcomes</a:t>
                </a:r>
              </a:p>
            </p:txBody>
          </p:sp>
          <p:sp>
            <p:nvSpPr>
              <p:cNvPr id="45" name="Left Brace 44">
                <a:extLst>
                  <a:ext uri="{FF2B5EF4-FFF2-40B4-BE49-F238E27FC236}">
                    <a16:creationId xmlns:a16="http://schemas.microsoft.com/office/drawing/2014/main" id="{09DAA71C-2340-47A9-BC95-AF968D15F10F}"/>
                  </a:ext>
                </a:extLst>
              </p:cNvPr>
              <p:cNvSpPr/>
              <p:nvPr/>
            </p:nvSpPr>
            <p:spPr>
              <a:xfrm rot="10800000">
                <a:off x="7658590" y="2157909"/>
                <a:ext cx="247650" cy="199261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92017C1-3C0B-4E1E-96F6-605DB9B734C9}"/>
                </a:ext>
              </a:extLst>
            </p:cNvPr>
            <p:cNvGrpSpPr/>
            <p:nvPr/>
          </p:nvGrpSpPr>
          <p:grpSpPr>
            <a:xfrm>
              <a:off x="340666" y="1382439"/>
              <a:ext cx="2312046" cy="3486386"/>
              <a:chOff x="340666" y="1382439"/>
              <a:chExt cx="2312046" cy="3486386"/>
            </a:xfrm>
          </p:grpSpPr>
          <p:sp>
            <p:nvSpPr>
              <p:cNvPr id="34" name="Left Brace 33">
                <a:extLst>
                  <a:ext uri="{FF2B5EF4-FFF2-40B4-BE49-F238E27FC236}">
                    <a16:creationId xmlns:a16="http://schemas.microsoft.com/office/drawing/2014/main" id="{65199830-A64D-480F-B597-118B6287DAA8}"/>
                  </a:ext>
                </a:extLst>
              </p:cNvPr>
              <p:cNvSpPr/>
              <p:nvPr/>
            </p:nvSpPr>
            <p:spPr>
              <a:xfrm>
                <a:off x="980585" y="1382439"/>
                <a:ext cx="247650" cy="348638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71C2AB-76A1-4900-9411-2581DF1D0121}"/>
                  </a:ext>
                </a:extLst>
              </p:cNvPr>
              <p:cNvSpPr txBox="1"/>
              <p:nvPr/>
            </p:nvSpPr>
            <p:spPr>
              <a:xfrm>
                <a:off x="340666" y="291191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cues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C97E99D-95B2-47CA-84DD-15FF90124129}"/>
                  </a:ext>
                </a:extLst>
              </p:cNvPr>
              <p:cNvGrpSpPr/>
              <p:nvPr/>
            </p:nvGrpSpPr>
            <p:grpSpPr>
              <a:xfrm>
                <a:off x="1338262" y="1382439"/>
                <a:ext cx="1314450" cy="3486386"/>
                <a:chOff x="1338262" y="1382439"/>
                <a:chExt cx="1314450" cy="3486386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343CBF0-8343-4BFC-8A54-81E31B205AA4}"/>
                    </a:ext>
                  </a:extLst>
                </p:cNvPr>
                <p:cNvSpPr/>
                <p:nvPr/>
              </p:nvSpPr>
              <p:spPr>
                <a:xfrm>
                  <a:off x="1338262" y="1382439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all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DACD952-9A6F-4322-A910-EAB68230CB94}"/>
                    </a:ext>
                  </a:extLst>
                </p:cNvPr>
                <p:cNvSpPr/>
                <p:nvPr/>
              </p:nvSpPr>
              <p:spPr>
                <a:xfrm>
                  <a:off x="1338262" y="1993316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AB6B0F8-7055-4CF0-9E8F-8273DE2EFD00}"/>
                    </a:ext>
                  </a:extLst>
                </p:cNvPr>
                <p:cNvSpPr/>
                <p:nvPr/>
              </p:nvSpPr>
              <p:spPr>
                <a:xfrm>
                  <a:off x="1338262" y="2604193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FD55D01-CA99-4F68-9655-66580BD572C0}"/>
                    </a:ext>
                  </a:extLst>
                </p:cNvPr>
                <p:cNvSpPr/>
                <p:nvPr/>
              </p:nvSpPr>
              <p:spPr>
                <a:xfrm>
                  <a:off x="1338262" y="3215070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be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AE64201-2772-401C-900D-31309D2AA72F}"/>
                    </a:ext>
                  </a:extLst>
                </p:cNvPr>
                <p:cNvSpPr/>
                <p:nvPr/>
              </p:nvSpPr>
              <p:spPr>
                <a:xfrm>
                  <a:off x="1338262" y="4436825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nice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C7E6178-0DB4-4746-B2F4-98D82C770B4D}"/>
                    </a:ext>
                  </a:extLst>
                </p:cNvPr>
                <p:cNvSpPr/>
                <p:nvPr/>
              </p:nvSpPr>
              <p:spPr>
                <a:xfrm>
                  <a:off x="1338262" y="3825947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</p:grpSp>
        </p:grp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FF49C8-9817-4858-A65D-F0B6B4F3A83C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2652712" y="2209316"/>
            <a:ext cx="3295651" cy="164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258C1F-DB7D-4DEC-986C-DF6D00E98B30}"/>
              </a:ext>
            </a:extLst>
          </p:cNvPr>
          <p:cNvCxnSpPr>
            <a:cxnSpLocks/>
          </p:cNvCxnSpPr>
          <p:nvPr/>
        </p:nvCxnSpPr>
        <p:spPr>
          <a:xfrm flipV="1">
            <a:off x="2652712" y="2373909"/>
            <a:ext cx="3295651" cy="4462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F0BD07-609F-4056-8D6A-9BE0153C85CF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2652712" y="2345326"/>
            <a:ext cx="3295651" cy="1085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957BF3-1EFA-4DD4-B299-C16964A03143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662236" y="2345326"/>
            <a:ext cx="3286127" cy="16998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524C652-4B2C-4076-A4D1-0B1EE25FA483}"/>
              </a:ext>
            </a:extLst>
          </p:cNvPr>
          <p:cNvSpPr txBox="1"/>
          <p:nvPr/>
        </p:nvSpPr>
        <p:spPr>
          <a:xfrm>
            <a:off x="6023309" y="4867297"/>
            <a:ext cx="31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Example: </a:t>
            </a:r>
            <a:r>
              <a:rPr lang="en-GB" i="1" dirty="0">
                <a:latin typeface="Lato" panose="020F0502020204030203" pitchFamily="34" charset="0"/>
              </a:rPr>
              <a:t>All lawyers are nice.</a:t>
            </a:r>
          </a:p>
        </p:txBody>
      </p:sp>
      <p:graphicFrame>
        <p:nvGraphicFramePr>
          <p:cNvPr id="29" name="Table 10">
            <a:extLst>
              <a:ext uri="{FF2B5EF4-FFF2-40B4-BE49-F238E27FC236}">
                <a16:creationId xmlns:a16="http://schemas.microsoft.com/office/drawing/2014/main" id="{23457506-DD1D-678A-FD67-0E069288F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93198"/>
              </p:ext>
            </p:extLst>
          </p:nvPr>
        </p:nvGraphicFramePr>
        <p:xfrm>
          <a:off x="228600" y="5302856"/>
          <a:ext cx="86868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408477800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0687513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6224446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4648572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1334525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262041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09871678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41277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GB" b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3248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all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lawyer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be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nice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evil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lawyer</a:t>
                      </a:r>
                      <a:endParaRPr lang="en-GB" b="0" noProof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r>
                        <a:rPr lang="de-DE" b="1" dirty="0">
                          <a:solidFill>
                            <a:srgbClr val="00B050"/>
                          </a:solidFill>
                          <a:latin typeface="Lato" panose="020F0502020204030203" pitchFamily="34" charset="0"/>
                        </a:rPr>
                        <a:t>+</a:t>
                      </a:r>
                      <a:endParaRPr lang="en-GB" b="1" dirty="0">
                        <a:solidFill>
                          <a:srgbClr val="00B05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8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165622"/>
      </p:ext>
    </p:extLst>
  </p:cSld>
  <p:clrMapOvr>
    <a:masterClrMapping/>
  </p:clrMapOvr>
</p:sld>
</file>

<file path=ppt/theme/theme1.xml><?xml version="1.0" encoding="utf-8"?>
<a:theme xmlns:a="http://schemas.openxmlformats.org/drawingml/2006/main" name="div-ling">
  <a:themeElements>
    <a:clrScheme name="div-l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C71"/>
      </a:accent1>
      <a:accent2>
        <a:srgbClr val="99A997"/>
      </a:accent2>
      <a:accent3>
        <a:srgbClr val="6A8DB2"/>
      </a:accent3>
      <a:accent4>
        <a:srgbClr val="EDA668"/>
      </a:accent4>
      <a:accent5>
        <a:srgbClr val="512263"/>
      </a:accent5>
      <a:accent6>
        <a:srgbClr val="32485B"/>
      </a:accent6>
      <a:hlink>
        <a:srgbClr val="E85C71"/>
      </a:hlink>
      <a:folHlink>
        <a:srgbClr val="99A997"/>
      </a:folHlink>
    </a:clrScheme>
    <a:fontScheme name="div-ling">
      <a:majorFont>
        <a:latin typeface="Nunito"/>
        <a:ea typeface=""/>
        <a:cs typeface=""/>
      </a:majorFont>
      <a:minorFont>
        <a:latin typeface="Nuni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div-ling</Template>
  <TotalTime>362</TotalTime>
  <Words>563</Words>
  <Application>Microsoft Office PowerPoint</Application>
  <PresentationFormat>On-screen Show (4:3)</PresentationFormat>
  <Paragraphs>277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Lato</vt:lpstr>
      <vt:lpstr>Nunito</vt:lpstr>
      <vt:lpstr>Nunito Light</vt:lpstr>
      <vt:lpstr>div-ling</vt:lpstr>
      <vt:lpstr>Session 06: Naive Discriminative Learning</vt:lpstr>
      <vt:lpstr>Was ist Naive Discriminative Learning?</vt:lpstr>
      <vt:lpstr>Rescorla-Wagner-Regeln</vt:lpstr>
      <vt:lpstr>Beispiel</vt:lpstr>
      <vt:lpstr>Beispiel</vt:lpstr>
      <vt:lpstr>Beispiel</vt:lpstr>
      <vt:lpstr>Beispiel</vt:lpstr>
      <vt:lpstr>Beispiel</vt:lpstr>
      <vt:lpstr>Beispiel</vt:lpstr>
      <vt:lpstr>Beispiel</vt:lpstr>
      <vt:lpstr>Beispiel</vt:lpstr>
      <vt:lpstr>Von Cues und Outcomes zu Vektoren</vt:lpstr>
      <vt:lpstr>Wie nutze ich NDL?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Design</dc:title>
  <dc:creator>Dominic Schmitz</dc:creator>
  <cp:lastModifiedBy>Dominic Schmitz</cp:lastModifiedBy>
  <cp:revision>98</cp:revision>
  <dcterms:created xsi:type="dcterms:W3CDTF">2021-10-30T09:11:36Z</dcterms:created>
  <dcterms:modified xsi:type="dcterms:W3CDTF">2022-08-11T16:05:05Z</dcterms:modified>
</cp:coreProperties>
</file>