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6"/>
  </p:notesMasterIdLst>
  <p:sldIdLst>
    <p:sldId id="256" r:id="rId2"/>
    <p:sldId id="258" r:id="rId3"/>
    <p:sldId id="297" r:id="rId4"/>
    <p:sldId id="259" r:id="rId5"/>
    <p:sldId id="298" r:id="rId6"/>
    <p:sldId id="271" r:id="rId7"/>
    <p:sldId id="291" r:id="rId8"/>
    <p:sldId id="270" r:id="rId9"/>
    <p:sldId id="302" r:id="rId10"/>
    <p:sldId id="272" r:id="rId11"/>
    <p:sldId id="273" r:id="rId12"/>
    <p:sldId id="292" r:id="rId13"/>
    <p:sldId id="274" r:id="rId14"/>
    <p:sldId id="280" r:id="rId15"/>
    <p:sldId id="275" r:id="rId16"/>
    <p:sldId id="276" r:id="rId17"/>
    <p:sldId id="277" r:id="rId18"/>
    <p:sldId id="294" r:id="rId19"/>
    <p:sldId id="278" r:id="rId20"/>
    <p:sldId id="279" r:id="rId21"/>
    <p:sldId id="303" r:id="rId22"/>
    <p:sldId id="282" r:id="rId23"/>
    <p:sldId id="264" r:id="rId24"/>
    <p:sldId id="283" r:id="rId25"/>
    <p:sldId id="284" r:id="rId26"/>
    <p:sldId id="286" r:id="rId27"/>
    <p:sldId id="304" r:id="rId28"/>
    <p:sldId id="308" r:id="rId29"/>
    <p:sldId id="309" r:id="rId30"/>
    <p:sldId id="310" r:id="rId31"/>
    <p:sldId id="311" r:id="rId32"/>
    <p:sldId id="330" r:id="rId33"/>
    <p:sldId id="321" r:id="rId34"/>
    <p:sldId id="322" r:id="rId35"/>
    <p:sldId id="323" r:id="rId36"/>
    <p:sldId id="324" r:id="rId37"/>
    <p:sldId id="312" r:id="rId38"/>
    <p:sldId id="325" r:id="rId39"/>
    <p:sldId id="326" r:id="rId40"/>
    <p:sldId id="327" r:id="rId41"/>
    <p:sldId id="328" r:id="rId42"/>
    <p:sldId id="329" r:id="rId43"/>
    <p:sldId id="313" r:id="rId44"/>
    <p:sldId id="314" r:id="rId45"/>
    <p:sldId id="333" r:id="rId46"/>
    <p:sldId id="331" r:id="rId47"/>
    <p:sldId id="332" r:id="rId48"/>
    <p:sldId id="334" r:id="rId49"/>
    <p:sldId id="315" r:id="rId50"/>
    <p:sldId id="295" r:id="rId51"/>
    <p:sldId id="316" r:id="rId52"/>
    <p:sldId id="317" r:id="rId53"/>
    <p:sldId id="319" r:id="rId54"/>
    <p:sldId id="320" r:id="rId5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396EC9-4128-49AD-8F4B-34FE9D8CD6BB}">
          <p14:sldIdLst>
            <p14:sldId id="256"/>
            <p14:sldId id="258"/>
            <p14:sldId id="297"/>
            <p14:sldId id="259"/>
          </p14:sldIdLst>
        </p14:section>
        <p14:section name="Part 1" id="{322F8E6B-9EC6-4F98-8230-EB600A8976C2}">
          <p14:sldIdLst>
            <p14:sldId id="298"/>
            <p14:sldId id="271"/>
            <p14:sldId id="291"/>
            <p14:sldId id="270"/>
            <p14:sldId id="302"/>
            <p14:sldId id="272"/>
            <p14:sldId id="273"/>
            <p14:sldId id="292"/>
            <p14:sldId id="274"/>
            <p14:sldId id="280"/>
            <p14:sldId id="275"/>
            <p14:sldId id="276"/>
            <p14:sldId id="277"/>
            <p14:sldId id="294"/>
            <p14:sldId id="278"/>
            <p14:sldId id="279"/>
            <p14:sldId id="303"/>
            <p14:sldId id="282"/>
            <p14:sldId id="264"/>
            <p14:sldId id="283"/>
            <p14:sldId id="284"/>
            <p14:sldId id="286"/>
          </p14:sldIdLst>
        </p14:section>
        <p14:section name="Part 2" id="{4AA84ED2-83EE-4C6F-AA57-9DBE346DEE1B}">
          <p14:sldIdLst>
            <p14:sldId id="304"/>
            <p14:sldId id="308"/>
            <p14:sldId id="309"/>
            <p14:sldId id="310"/>
            <p14:sldId id="311"/>
            <p14:sldId id="330"/>
            <p14:sldId id="321"/>
            <p14:sldId id="322"/>
            <p14:sldId id="323"/>
            <p14:sldId id="324"/>
            <p14:sldId id="312"/>
            <p14:sldId id="325"/>
            <p14:sldId id="326"/>
            <p14:sldId id="327"/>
            <p14:sldId id="328"/>
            <p14:sldId id="329"/>
            <p14:sldId id="313"/>
            <p14:sldId id="314"/>
            <p14:sldId id="333"/>
            <p14:sldId id="331"/>
            <p14:sldId id="332"/>
            <p14:sldId id="334"/>
            <p14:sldId id="315"/>
          </p14:sldIdLst>
        </p14:section>
        <p14:section name="Discussion" id="{143E4D80-CC75-44EE-A9B6-2F89E0B5CB96}">
          <p14:sldIdLst>
            <p14:sldId id="295"/>
            <p14:sldId id="316"/>
            <p14:sldId id="317"/>
            <p14:sldId id="319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C71"/>
    <a:srgbClr val="99A997"/>
    <a:srgbClr val="6A8DB2"/>
    <a:srgbClr val="006AB3"/>
    <a:srgbClr val="F2F2F2"/>
    <a:srgbClr val="F64E68"/>
    <a:srgbClr val="788FC2"/>
    <a:srgbClr val="EE7F00"/>
    <a:srgbClr val="138517"/>
    <a:srgbClr val="FC8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83213" autoAdjust="0"/>
  </p:normalViewPr>
  <p:slideViewPr>
    <p:cSldViewPr snapToGrid="0">
      <p:cViewPr varScale="1">
        <p:scale>
          <a:sx n="108" d="100"/>
          <a:sy n="108" d="100"/>
        </p:scale>
        <p:origin x="183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210B9-8F19-49BD-95E6-36333ECA4016}" type="datetimeFigureOut">
              <a:rPr lang="en-GB" smtClean="0"/>
              <a:t>11/08/2022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5A7B5-8C89-4767-B652-BC396758D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37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many/most speakers are unaware of the masculine generic’s male bias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5A7B5-8C89-4767-B652-BC396758D10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142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682B-D005-4B0D-A591-D72E0E527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5" y="1122363"/>
            <a:ext cx="8692816" cy="2387600"/>
          </a:xfrm>
        </p:spPr>
        <p:txBody>
          <a:bodyPr anchor="b">
            <a:normAutofit/>
          </a:bodyPr>
          <a:lstStyle>
            <a:lvl1pPr algn="l">
              <a:defRPr sz="4000">
                <a:latin typeface="Lato" panose="020F0502020204030203" pitchFamily="34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DA84F-D239-4213-9672-FF2702103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585" y="3602038"/>
            <a:ext cx="8692816" cy="1655762"/>
          </a:xfrm>
        </p:spPr>
        <p:txBody>
          <a:bodyPr/>
          <a:lstStyle>
            <a:lvl1pPr marL="0" indent="0" algn="l">
              <a:buNone/>
              <a:defRPr sz="2400">
                <a:latin typeface="Lato" panose="020F0502020204030203" pitchFamily="34" charset="0"/>
                <a:ea typeface="Roboto" panose="02000000000000000000" pitchFamily="2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65DE314-C207-44AD-85BD-CA22F08B4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2584" y="655369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ato" panose="020F0502020204030203" pitchFamily="34" charset="0"/>
                <a:ea typeface="Roboto Light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28/06/2022</a:t>
            </a:r>
            <a:endParaRPr lang="en-GB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4A30AB3-C4FC-4E22-A9FD-EE5111CF4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0" y="654783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ato" panose="020F0502020204030203" pitchFamily="34" charset="0"/>
                <a:ea typeface="Roboto Light" panose="02000000000000000000" pitchFamily="2" charset="0"/>
                <a:cs typeface="Arial" panose="020B0604020202020204" pitchFamily="34" charset="0"/>
              </a:defRPr>
            </a:lvl1pPr>
          </a:lstStyle>
          <a:p>
            <a:fld id="{FCA7A2C1-110E-4E41-A7F6-934B9DC95AB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39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HU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14E4-6A59-4143-85B3-A570F8F4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C3E77-E1F3-4BF5-8C0A-E472BADB0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594" indent="-228594">
              <a:buClr>
                <a:srgbClr val="006AB3"/>
              </a:buClr>
              <a:buFont typeface="Arial" panose="020B0604020202020204" pitchFamily="34" charset="0"/>
              <a:buChar char="•"/>
              <a:defRPr>
                <a:latin typeface="Lato" panose="020F0502020204030203" pitchFamily="34" charset="0"/>
              </a:defRPr>
            </a:lvl1pPr>
            <a:lvl2pPr marL="685783" indent="-228594">
              <a:buClr>
                <a:srgbClr val="006AB3"/>
              </a:buClr>
              <a:buFont typeface="Arial" panose="020B0604020202020204" pitchFamily="34" charset="0"/>
              <a:buChar char="•"/>
              <a:defRPr>
                <a:latin typeface="Lato" panose="020F0502020204030203" pitchFamily="34" charset="0"/>
              </a:defRPr>
            </a:lvl2pPr>
            <a:lvl3pPr marL="1142971" indent="-228594">
              <a:buClr>
                <a:srgbClr val="006AB3"/>
              </a:buClr>
              <a:buFont typeface="Arial" panose="020B0604020202020204" pitchFamily="34" charset="0"/>
              <a:buChar char="•"/>
              <a:defRPr>
                <a:latin typeface="Lato" panose="020F0502020204030203" pitchFamily="34" charset="0"/>
              </a:defRPr>
            </a:lvl3pPr>
            <a:lvl4pPr marL="1600160" indent="-228594">
              <a:buClr>
                <a:srgbClr val="006AB3"/>
              </a:buClr>
              <a:buFont typeface="Arial" panose="020B0604020202020204" pitchFamily="34" charset="0"/>
              <a:buChar char="•"/>
              <a:defRPr>
                <a:latin typeface="Lato" panose="020F0502020204030203" pitchFamily="34" charset="0"/>
              </a:defRPr>
            </a:lvl4pPr>
            <a:lvl5pPr marL="2057349" indent="-228594">
              <a:buClr>
                <a:srgbClr val="006AB3"/>
              </a:buClr>
              <a:buFont typeface="Arial" panose="020B0604020202020204" pitchFamily="34" charset="0"/>
              <a:buChar char="•"/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02B31C4-BB8D-42EA-9B44-491879E7928D}"/>
              </a:ext>
            </a:extLst>
          </p:cNvPr>
          <p:cNvCxnSpPr>
            <a:cxnSpLocks/>
          </p:cNvCxnSpPr>
          <p:nvPr/>
        </p:nvCxnSpPr>
        <p:spPr>
          <a:xfrm>
            <a:off x="206668" y="321780"/>
            <a:ext cx="0" cy="647735"/>
          </a:xfrm>
          <a:prstGeom prst="straightConnector1">
            <a:avLst/>
          </a:prstGeom>
          <a:ln w="38100">
            <a:solidFill>
              <a:srgbClr val="006AB3"/>
            </a:solidFill>
            <a:headEnd type="oval" w="med" len="med"/>
            <a:tailEnd type="oval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Date Placeholder 3">
            <a:extLst>
              <a:ext uri="{FF2B5EF4-FFF2-40B4-BE49-F238E27FC236}">
                <a16:creationId xmlns:a16="http://schemas.microsoft.com/office/drawing/2014/main" id="{274E134F-2ADB-48C2-B7E6-DE204C455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2584" y="655369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ato" panose="020F0502020204030203" pitchFamily="34" charset="0"/>
                <a:ea typeface="Roboto Light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28/06/2022</a:t>
            </a:r>
            <a:endParaRPr lang="en-GB"/>
          </a:p>
        </p:txBody>
      </p:sp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AFD4E0BC-E893-411A-9943-30A0D9F4B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0" y="654783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ato" panose="020F0502020204030203" pitchFamily="34" charset="0"/>
                <a:ea typeface="Roboto Light" panose="02000000000000000000" pitchFamily="2" charset="0"/>
                <a:cs typeface="Arial" panose="020B0604020202020204" pitchFamily="34" charset="0"/>
              </a:defRPr>
            </a:lvl1pPr>
          </a:lstStyle>
          <a:p>
            <a:fld id="{FCA7A2C1-110E-4E41-A7F6-934B9DC95AB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03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2137-4CF5-4755-9D6F-DB01170CE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25631-54DA-4A65-910F-3F52301F4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853DE46-FB8C-488D-85F4-766BE7C88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2584" y="655369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ato" panose="020F0502020204030203" pitchFamily="34" charset="0"/>
                <a:ea typeface="Roboto Light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28/06/2022</a:t>
            </a:r>
            <a:endParaRPr lang="en-GB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52EFD1A-B073-471C-9E49-E7F001D58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0" y="654783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ato" panose="020F0502020204030203" pitchFamily="34" charset="0"/>
                <a:ea typeface="Roboto Light" panose="02000000000000000000" pitchFamily="2" charset="0"/>
                <a:cs typeface="Arial" panose="020B0604020202020204" pitchFamily="34" charset="0"/>
              </a:defRPr>
            </a:lvl1pPr>
          </a:lstStyle>
          <a:p>
            <a:fld id="{FCA7A2C1-110E-4E41-A7F6-934B9DC95AB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794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64EF-7751-4BFC-926C-232E30B2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F0FCF-A60F-4284-95FA-ADA05E7B2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2155" y="1173192"/>
            <a:ext cx="4312695" cy="5262114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1BB2B-FA6F-4F8E-9DD7-E523321A1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73192"/>
            <a:ext cx="4292266" cy="5262114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9F03F9-5094-4202-98AE-B4916AFBCEFF}"/>
              </a:ext>
            </a:extLst>
          </p:cNvPr>
          <p:cNvSpPr/>
          <p:nvPr/>
        </p:nvSpPr>
        <p:spPr>
          <a:xfrm>
            <a:off x="202155" y="521686"/>
            <a:ext cx="45719" cy="43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>
              <a:latin typeface="+mj-lt"/>
            </a:endParaRP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FF7C49E-44F8-4071-A3CD-4FC185F9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2584" y="655369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  <a:ea typeface="Roboto Light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28/06/2022</a:t>
            </a:r>
            <a:endParaRPr lang="en-GB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F19A3B6-A0A7-4BE4-91F9-BC0706D7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0" y="654783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  <a:ea typeface="Roboto Light" panose="02000000000000000000" pitchFamily="2" charset="0"/>
                <a:cs typeface="Arial" panose="020B0604020202020204" pitchFamily="34" charset="0"/>
              </a:defRPr>
            </a:lvl1pPr>
          </a:lstStyle>
          <a:p>
            <a:fld id="{FCA7A2C1-110E-4E41-A7F6-934B9DC95AB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80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0C06-DDF7-462E-95F6-715F95AB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8522A6F-E282-4715-9223-3D6985474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2584" y="655369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  <a:ea typeface="Roboto Light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28/06/2022</a:t>
            </a:r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124F99A-624A-454A-ACE7-60E676811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0" y="654783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  <a:ea typeface="Roboto Light" panose="02000000000000000000" pitchFamily="2" charset="0"/>
                <a:cs typeface="Arial" panose="020B0604020202020204" pitchFamily="34" charset="0"/>
              </a:defRPr>
            </a:lvl1pPr>
          </a:lstStyle>
          <a:p>
            <a:fld id="{FCA7A2C1-110E-4E41-A7F6-934B9DC95AB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64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442F556-FFEC-44B6-98E5-2DA79E0DE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2584" y="655369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  <a:ea typeface="Roboto Light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28/06/2022</a:t>
            </a:r>
            <a:endParaRPr lang="en-GB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D7E0ADA-BEFB-4699-A964-D08838FD8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0" y="654783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  <a:ea typeface="Roboto Light" panose="02000000000000000000" pitchFamily="2" charset="0"/>
                <a:cs typeface="Arial" panose="020B0604020202020204" pitchFamily="34" charset="0"/>
              </a:defRPr>
            </a:lvl1pPr>
          </a:lstStyle>
          <a:p>
            <a:fld id="{FCA7A2C1-110E-4E41-A7F6-934B9DC95AB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49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F892722-8027-43E5-B6C3-6AC8E50332AD}"/>
              </a:ext>
            </a:extLst>
          </p:cNvPr>
          <p:cNvSpPr/>
          <p:nvPr/>
        </p:nvSpPr>
        <p:spPr>
          <a:xfrm>
            <a:off x="0" y="6603218"/>
            <a:ext cx="9144000" cy="25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18C53-DF4E-4BC2-A746-70B512C6F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84" y="532757"/>
            <a:ext cx="8698832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B076F-4DEB-428E-9083-1849F18D8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69" y="1095554"/>
            <a:ext cx="8698832" cy="5387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06847-884F-4EE6-BCE6-04E90FBE2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2584" y="655369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28/06/2022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B673A-B420-4853-9A56-713AA15D3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0" y="654783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CA7A2C1-110E-4E41-A7F6-934B9DC95AB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BCCDAF-42E7-47BE-B670-3FBE066FC082}"/>
              </a:ext>
            </a:extLst>
          </p:cNvPr>
          <p:cNvSpPr/>
          <p:nvPr/>
        </p:nvSpPr>
        <p:spPr>
          <a:xfrm>
            <a:off x="0" y="-440"/>
            <a:ext cx="9144000" cy="43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latin typeface="Lato" panose="020F0502020204030203" pitchFamily="34" charset="0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48CF4B41-2C11-46B2-811A-14418A551259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882" y="-63839"/>
            <a:ext cx="1507397" cy="576000"/>
          </a:xfrm>
          <a:prstGeom prst="rect">
            <a:avLst/>
          </a:prstGeom>
        </p:spPr>
      </p:pic>
      <p:pic>
        <p:nvPicPr>
          <p:cNvPr id="17" name="Graphic 16" descr="Idea with solid fill">
            <a:extLst>
              <a:ext uri="{FF2B5EF4-FFF2-40B4-BE49-F238E27FC236}">
                <a16:creationId xmlns:a16="http://schemas.microsoft.com/office/drawing/2014/main" id="{C7AD3F63-40B4-4B06-9027-6AF4B791DF5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6811476" y="1957765"/>
            <a:ext cx="612000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0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Lato" panose="020F0502020204030203" pitchFamily="34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rgbClr val="006AB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0"/>
          <a:ea typeface="Roboto" panose="02000000000000000000" pitchFamily="2" charset="0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6AB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" panose="020F0502020204030203" pitchFamily="34" charset="0"/>
          <a:ea typeface="Roboto" panose="02000000000000000000" pitchFamily="2" charset="0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6AB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Roboto" panose="02000000000000000000" pitchFamily="2" charset="0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6AB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Roboto" panose="02000000000000000000" pitchFamily="2" charset="0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6AB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Roboto" panose="02000000000000000000" pitchFamily="2" charset="0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BC51-2618-4FE7-9FCD-7D30586A4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22329"/>
            <a:ext cx="9144000" cy="96904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2800" noProof="1"/>
              <a:t>Semantic activation and semantic neighbourhood </a:t>
            </a:r>
            <a:br>
              <a:rPr lang="en-GB" sz="2800" noProof="1"/>
            </a:br>
            <a:r>
              <a:rPr lang="en-GB" sz="2800" noProof="1"/>
              <a:t>shape the genericness of role nouns in German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D160C-4CD7-486C-9CFF-403A1A1F5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584" y="3259343"/>
            <a:ext cx="8692816" cy="461357"/>
          </a:xfrm>
        </p:spPr>
        <p:txBody>
          <a:bodyPr>
            <a:normAutofit/>
          </a:bodyPr>
          <a:lstStyle/>
          <a:p>
            <a:pPr algn="ctr"/>
            <a:r>
              <a:rPr lang="en-GB" sz="1800" noProof="0" dirty="0">
                <a:solidFill>
                  <a:srgbClr val="7D6B71"/>
                </a:solidFill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Dominic Schmitz</a:t>
            </a:r>
            <a:r>
              <a:rPr lang="en-GB" sz="1800" baseline="30000" noProof="0" dirty="0">
                <a:solidFill>
                  <a:srgbClr val="7D6B71"/>
                </a:solidFill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  <a:r>
              <a:rPr lang="en-GB" sz="1800" noProof="0" dirty="0">
                <a:solidFill>
                  <a:srgbClr val="7D6B71"/>
                </a:solidFill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Viktoria Schneider</a:t>
            </a:r>
            <a:r>
              <a:rPr lang="en-GB" sz="1800" baseline="30000" noProof="0" dirty="0">
                <a:solidFill>
                  <a:srgbClr val="7D6B71"/>
                </a:solidFill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  <a:r>
              <a:rPr lang="en-GB" sz="1800" noProof="0" dirty="0">
                <a:solidFill>
                  <a:srgbClr val="7D6B71"/>
                </a:solidFill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Janina Esser</a:t>
            </a:r>
            <a:r>
              <a:rPr lang="en-GB" sz="1800" baseline="30000" noProof="0" dirty="0">
                <a:solidFill>
                  <a:srgbClr val="7D6B71"/>
                </a:solidFill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  <a:endParaRPr lang="en-GB" dirty="0"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222584" y="6553697"/>
            <a:ext cx="1110916" cy="365125"/>
          </a:xfrm>
        </p:spPr>
        <p:txBody>
          <a:bodyPr/>
          <a:lstStyle/>
          <a:p>
            <a:r>
              <a:rPr lang="en-US">
                <a:ea typeface="Lato Light" panose="020F0502020204030203" pitchFamily="34" charset="0"/>
                <a:cs typeface="Lato Light" panose="020F0502020204030203" pitchFamily="34" charset="0"/>
              </a:rPr>
              <a:t>28/06/2022</a:t>
            </a:r>
            <a:endParaRPr lang="en-GB" dirty="0"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429631-D1CA-4552-A279-48D68CF4F701}"/>
              </a:ext>
            </a:extLst>
          </p:cNvPr>
          <p:cNvSpPr/>
          <p:nvPr/>
        </p:nvSpPr>
        <p:spPr>
          <a:xfrm>
            <a:off x="4805988" y="6605588"/>
            <a:ext cx="504825" cy="250031"/>
          </a:xfrm>
          <a:prstGeom prst="rect">
            <a:avLst/>
          </a:prstGeom>
          <a:solidFill>
            <a:srgbClr val="006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D7A6960-9626-7588-A617-55F89C23BA89}"/>
              </a:ext>
            </a:extLst>
          </p:cNvPr>
          <p:cNvSpPr txBox="1">
            <a:spLocks/>
          </p:cNvSpPr>
          <p:nvPr/>
        </p:nvSpPr>
        <p:spPr>
          <a:xfrm>
            <a:off x="6083300" y="5864011"/>
            <a:ext cx="2835108" cy="562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6AB3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AB3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AB3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AB3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AB3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200" baseline="30000" dirty="0">
                <a:solidFill>
                  <a:srgbClr val="7D6B71"/>
                </a:solidFill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 </a:t>
            </a:r>
            <a:r>
              <a:rPr lang="en-GB" sz="1200" dirty="0">
                <a:solidFill>
                  <a:srgbClr val="7D6B71"/>
                </a:solidFill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Heinrich-Heine-Universität Düsseldorf</a:t>
            </a:r>
          </a:p>
          <a:p>
            <a:pPr>
              <a:lnSpc>
                <a:spcPct val="100000"/>
              </a:lnSpc>
            </a:pPr>
            <a:r>
              <a:rPr lang="en-GB" sz="1200" baseline="30000" dirty="0">
                <a:solidFill>
                  <a:srgbClr val="7D6B71"/>
                </a:solidFill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 </a:t>
            </a:r>
            <a:r>
              <a:rPr lang="en-GB" sz="1200" dirty="0">
                <a:solidFill>
                  <a:srgbClr val="7D6B71"/>
                </a:solidFill>
                <a:latin typeface="Lato Light" panose="020F03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Association for Diversity in Linguistics</a:t>
            </a:r>
          </a:p>
        </p:txBody>
      </p:sp>
    </p:spTree>
    <p:extLst>
      <p:ext uri="{BB962C8B-B14F-4D97-AF65-F5344CB8AC3E}">
        <p14:creationId xmlns:p14="http://schemas.microsoft.com/office/powerpoint/2010/main" val="2081740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Method: Annotation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BD718-31B2-4CD4-8D77-1E3409678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the 30,000 sentences containing target words were manually annotated by two authors and two assistants, all of which were native speakers of German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for each target word occurrence, it was annotated whether the form was</a:t>
            </a:r>
          </a:p>
          <a:p>
            <a:pPr lvl="1">
              <a:lnSpc>
                <a:spcPct val="150000"/>
              </a:lnSpc>
            </a:pPr>
            <a:r>
              <a:rPr lang="en-GB" sz="1800" dirty="0"/>
              <a:t>masculine or feminine; singular or plural; explicit or generic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the 800,000 sentences without and the 30,000 sentences with target words were then automatically analysed and annotated using the </a:t>
            </a:r>
            <a:r>
              <a:rPr lang="en-GB" sz="1800" dirty="0" err="1"/>
              <a:t>RNNTagger</a:t>
            </a:r>
            <a:r>
              <a:rPr lang="en-GB" sz="1800" dirty="0"/>
              <a:t> software 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(Schmid, 1999)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GB" sz="1800" dirty="0"/>
          </a:p>
          <a:p>
            <a:pPr>
              <a:lnSpc>
                <a:spcPct val="150000"/>
              </a:lnSpc>
            </a:pPr>
            <a:r>
              <a:rPr lang="en-GB" sz="1800" dirty="0"/>
              <a:t>tagged information consisted of words’ base forms and information on inflectional grammar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the manually compiled annotation and the automatic annotation were finally brought together for sentences with target words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8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Method: Distributional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BD718-31B2-4CD4-8D77-1E3409678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69" y="1095554"/>
            <a:ext cx="8784556" cy="53871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Distributional Hypothesis </a:t>
            </a:r>
            <a:r>
              <a:rPr lang="en-GB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(e.g. Harris, 1954</a:t>
            </a:r>
            <a:r>
              <a:rPr lang="en-GB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br>
              <a:rPr lang="en-GB" sz="1800" dirty="0"/>
            </a:br>
            <a:r>
              <a:rPr lang="en-GB" sz="1800" dirty="0"/>
              <a:t>	difference in meaning </a:t>
            </a:r>
            <a:r>
              <a:rPr lang="en-GB" sz="1800" dirty="0">
                <a:cs typeface="Times New Roman" panose="02020603050405020304" pitchFamily="18" charset="0"/>
              </a:rPr>
              <a:t>↔</a:t>
            </a:r>
            <a:r>
              <a:rPr lang="en-GB" sz="1800" dirty="0"/>
              <a:t> difference in distribution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difference in meaning is measured via semantic vectors</a:t>
            </a:r>
          </a:p>
          <a:p>
            <a:pPr marL="228594" marR="0" lvl="0" indent="-228594" algn="l" defTabSz="914377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A8DB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800" dirty="0"/>
              <a:t>one way to arrive at a word’s semantic vector is Naïve Discriminative Learning (NDL) 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(Baayen &amp; </a:t>
            </a:r>
            <a:r>
              <a:rPr kumimoji="0" lang="en-GB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Ramscar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, 2015)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12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Method: </a:t>
            </a:r>
            <a:r>
              <a:rPr lang="en-GB" dirty="0"/>
              <a:t>Naive Discriminative Learning</a:t>
            </a:r>
            <a:r>
              <a:rPr lang="de-DE" dirty="0"/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BD718-31B2-4CD4-8D77-1E3409678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taking the 830,000 annotated sentence corpus as a starting point, we computed semantic vectors for bases and inflectional functions using NDL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NDL follows the Rescorla-Wagner rules </a:t>
            </a:r>
            <a:r>
              <a:rPr lang="en-GB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(Rescorla &amp; Wagner, 1972; Wagner &amp; Rescorla, 1972)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most importantly, these rules state that</a:t>
            </a:r>
          </a:p>
          <a:p>
            <a:pPr lvl="1">
              <a:lnSpc>
                <a:spcPct val="150000"/>
              </a:lnSpc>
            </a:pPr>
            <a:r>
              <a:rPr lang="en-GB" sz="1800" dirty="0"/>
              <a:t>outcomes are predicted by cues </a:t>
            </a:r>
          </a:p>
          <a:p>
            <a:pPr lvl="1">
              <a:lnSpc>
                <a:spcPct val="150000"/>
              </a:lnSpc>
            </a:pPr>
            <a:r>
              <a:rPr lang="en-GB" sz="1800" dirty="0"/>
              <a:t>the associative strength between an outcome and a cue is represented by a single number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we used each sentence to predict each individual outcome within the sentence by the other bases/inflectional functions in that sentence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06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Method: </a:t>
            </a:r>
            <a:r>
              <a:rPr lang="en-GB" dirty="0"/>
              <a:t>Naive Discriminative Learning</a:t>
            </a:r>
            <a:r>
              <a:rPr lang="de-DE" dirty="0"/>
              <a:t> 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13</a:t>
            </a:fld>
            <a:endParaRPr lang="en-GB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807E175-39DE-4116-B1E9-28EB52A30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139038"/>
              </p:ext>
            </p:extLst>
          </p:nvPr>
        </p:nvGraphicFramePr>
        <p:xfrm>
          <a:off x="228600" y="5302856"/>
          <a:ext cx="86868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4084778005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10687513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262244468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446485725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813345257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9262041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098716783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3412777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GB" b="0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rgbClr val="006AB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all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lawyer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PLURAL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be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nice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villain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evil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80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lawyer</a:t>
                      </a:r>
                      <a:endParaRPr lang="en-GB" b="0" noProof="0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9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villain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687934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7063CBC5-229C-47AC-B1D9-041B62B33A86}"/>
              </a:ext>
            </a:extLst>
          </p:cNvPr>
          <p:cNvGrpSpPr/>
          <p:nvPr/>
        </p:nvGrpSpPr>
        <p:grpSpPr>
          <a:xfrm>
            <a:off x="340666" y="1382439"/>
            <a:ext cx="8456651" cy="3486386"/>
            <a:chOff x="340666" y="1382439"/>
            <a:chExt cx="8456651" cy="348638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04636C7-0F22-49BD-A675-737C37827406}"/>
                </a:ext>
              </a:extLst>
            </p:cNvPr>
            <p:cNvGrpSpPr/>
            <p:nvPr/>
          </p:nvGrpSpPr>
          <p:grpSpPr>
            <a:xfrm>
              <a:off x="5948363" y="2129326"/>
              <a:ext cx="2848954" cy="1992612"/>
              <a:chOff x="6224588" y="2157909"/>
              <a:chExt cx="2848954" cy="1992612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ED8E3F5-B554-4FCF-9A2D-0F809769BF64}"/>
                  </a:ext>
                </a:extLst>
              </p:cNvPr>
              <p:cNvGrpSpPr/>
              <p:nvPr/>
            </p:nvGrpSpPr>
            <p:grpSpPr>
              <a:xfrm>
                <a:off x="6224588" y="2157909"/>
                <a:ext cx="1314450" cy="1992612"/>
                <a:chOff x="4842209" y="2396034"/>
                <a:chExt cx="1314450" cy="1992612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4EDAC86-4AF9-4F91-9B0C-8110BC61AE5E}"/>
                    </a:ext>
                  </a:extLst>
                </p:cNvPr>
                <p:cNvSpPr/>
                <p:nvPr/>
              </p:nvSpPr>
              <p:spPr>
                <a:xfrm>
                  <a:off x="4842209" y="2396034"/>
                  <a:ext cx="1314450" cy="432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lawyer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7EC72A9-AA1E-4E9A-9294-84DA3429636A}"/>
                    </a:ext>
                  </a:extLst>
                </p:cNvPr>
                <p:cNvSpPr/>
                <p:nvPr/>
              </p:nvSpPr>
              <p:spPr>
                <a:xfrm>
                  <a:off x="4842209" y="3956646"/>
                  <a:ext cx="1314450" cy="432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villain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4EFF55-346F-4FFA-BD61-87053A5CBF5A}"/>
                  </a:ext>
                </a:extLst>
              </p:cNvPr>
              <p:cNvSpPr txBox="1"/>
              <p:nvPr/>
            </p:nvSpPr>
            <p:spPr>
              <a:xfrm>
                <a:off x="7901426" y="2940493"/>
                <a:ext cx="1172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Lato" panose="020F0502020204030203" pitchFamily="34" charset="0"/>
                  </a:rPr>
                  <a:t>outcomes</a:t>
                </a:r>
              </a:p>
            </p:txBody>
          </p:sp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7E897C58-3D72-401F-895F-904746F185BE}"/>
                  </a:ext>
                </a:extLst>
              </p:cNvPr>
              <p:cNvSpPr/>
              <p:nvPr/>
            </p:nvSpPr>
            <p:spPr>
              <a:xfrm rot="10800000">
                <a:off x="7658590" y="2157909"/>
                <a:ext cx="247650" cy="1992612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3ADAEB3-08C0-4BFA-874B-3D1846B04ECE}"/>
                </a:ext>
              </a:extLst>
            </p:cNvPr>
            <p:cNvGrpSpPr/>
            <p:nvPr/>
          </p:nvGrpSpPr>
          <p:grpSpPr>
            <a:xfrm>
              <a:off x="340666" y="1382439"/>
              <a:ext cx="2312046" cy="3486386"/>
              <a:chOff x="340666" y="1382439"/>
              <a:chExt cx="2312046" cy="3486386"/>
            </a:xfrm>
          </p:grpSpPr>
          <p:sp>
            <p:nvSpPr>
              <p:cNvPr id="20" name="Left Brace 19">
                <a:extLst>
                  <a:ext uri="{FF2B5EF4-FFF2-40B4-BE49-F238E27FC236}">
                    <a16:creationId xmlns:a16="http://schemas.microsoft.com/office/drawing/2014/main" id="{F5175BDC-D477-4BF4-A485-7D241F238AEC}"/>
                  </a:ext>
                </a:extLst>
              </p:cNvPr>
              <p:cNvSpPr/>
              <p:nvPr/>
            </p:nvSpPr>
            <p:spPr>
              <a:xfrm>
                <a:off x="980585" y="1382439"/>
                <a:ext cx="247650" cy="3486386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Lato" panose="020F0502020204030203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C937ED-F518-4D42-AA5F-93B9B4C26BCB}"/>
                  </a:ext>
                </a:extLst>
              </p:cNvPr>
              <p:cNvSpPr txBox="1"/>
              <p:nvPr/>
            </p:nvSpPr>
            <p:spPr>
              <a:xfrm>
                <a:off x="340666" y="2911918"/>
                <a:ext cx="639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Lato" panose="020F0502020204030203" pitchFamily="34" charset="0"/>
                  </a:rPr>
                  <a:t>cues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013790DC-9BEE-4D90-A7DA-5B8618FE7630}"/>
                  </a:ext>
                </a:extLst>
              </p:cNvPr>
              <p:cNvGrpSpPr/>
              <p:nvPr/>
            </p:nvGrpSpPr>
            <p:grpSpPr>
              <a:xfrm>
                <a:off x="1338262" y="1382439"/>
                <a:ext cx="1314450" cy="3486386"/>
                <a:chOff x="1338262" y="1382439"/>
                <a:chExt cx="1314450" cy="3486386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468D6C2-CB4F-4DD1-BB47-98DED7D3D532}"/>
                    </a:ext>
                  </a:extLst>
                </p:cNvPr>
                <p:cNvSpPr/>
                <p:nvPr/>
              </p:nvSpPr>
              <p:spPr>
                <a:xfrm>
                  <a:off x="1338262" y="1382439"/>
                  <a:ext cx="1314450" cy="432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all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F8837F0-367C-45B5-AC3A-F5A880A2DCC5}"/>
                    </a:ext>
                  </a:extLst>
                </p:cNvPr>
                <p:cNvSpPr/>
                <p:nvPr/>
              </p:nvSpPr>
              <p:spPr>
                <a:xfrm>
                  <a:off x="1338262" y="1993316"/>
                  <a:ext cx="1314450" cy="432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lawyer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CDC432B-CD77-4A6C-8486-FE5871D5AEA7}"/>
                    </a:ext>
                  </a:extLst>
                </p:cNvPr>
                <p:cNvSpPr/>
                <p:nvPr/>
              </p:nvSpPr>
              <p:spPr>
                <a:xfrm>
                  <a:off x="1338262" y="2604193"/>
                  <a:ext cx="1314450" cy="432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PLURAL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D98D33BC-378C-4982-9876-BC17EA4878B0}"/>
                    </a:ext>
                  </a:extLst>
                </p:cNvPr>
                <p:cNvSpPr/>
                <p:nvPr/>
              </p:nvSpPr>
              <p:spPr>
                <a:xfrm>
                  <a:off x="1338262" y="3215070"/>
                  <a:ext cx="1314450" cy="432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be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5656F08-DD8C-4988-8C2B-3BC8481376B2}"/>
                    </a:ext>
                  </a:extLst>
                </p:cNvPr>
                <p:cNvSpPr/>
                <p:nvPr/>
              </p:nvSpPr>
              <p:spPr>
                <a:xfrm>
                  <a:off x="1338262" y="4436825"/>
                  <a:ext cx="1314450" cy="432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nice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8E43C01-88AF-4500-B5BF-D3FAEC3D9B61}"/>
                    </a:ext>
                  </a:extLst>
                </p:cNvPr>
                <p:cNvSpPr/>
                <p:nvPr/>
              </p:nvSpPr>
              <p:spPr>
                <a:xfrm>
                  <a:off x="1338262" y="3825947"/>
                  <a:ext cx="1314450" cy="432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PLURAL</a:t>
                  </a:r>
                </a:p>
              </p:txBody>
            </p:sp>
          </p:grp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52845AE-ED42-4C17-B0D4-D1C94DB10305}"/>
              </a:ext>
            </a:extLst>
          </p:cNvPr>
          <p:cNvSpPr txBox="1"/>
          <p:nvPr/>
        </p:nvSpPr>
        <p:spPr>
          <a:xfrm>
            <a:off x="6023309" y="4867297"/>
            <a:ext cx="312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</a:rPr>
              <a:t>Example: </a:t>
            </a:r>
            <a:r>
              <a:rPr lang="en-GB" i="1" dirty="0">
                <a:latin typeface="Lato" panose="020F0502020204030203" pitchFamily="34" charset="0"/>
              </a:rPr>
              <a:t>All lawyers are nice.</a:t>
            </a:r>
          </a:p>
        </p:txBody>
      </p:sp>
    </p:spTree>
    <p:extLst>
      <p:ext uri="{BB962C8B-B14F-4D97-AF65-F5344CB8AC3E}">
        <p14:creationId xmlns:p14="http://schemas.microsoft.com/office/powerpoint/2010/main" val="1796545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Method: </a:t>
            </a:r>
            <a:r>
              <a:rPr lang="en-GB" dirty="0"/>
              <a:t>Naive Discriminative Learning</a:t>
            </a:r>
            <a:r>
              <a:rPr lang="de-DE" dirty="0"/>
              <a:t> 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14</a:t>
            </a:fld>
            <a:endParaRPr lang="en-GB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EE6D49-DF26-45F9-BE67-D1F0F88A1AA7}"/>
              </a:ext>
            </a:extLst>
          </p:cNvPr>
          <p:cNvCxnSpPr>
            <a:cxnSpLocks/>
          </p:cNvCxnSpPr>
          <p:nvPr/>
        </p:nvCxnSpPr>
        <p:spPr>
          <a:xfrm>
            <a:off x="2643188" y="1598439"/>
            <a:ext cx="3305175" cy="7754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E2C5B3-B4BD-46EC-B438-E0E4BFCC04D5}"/>
              </a:ext>
            </a:extLst>
          </p:cNvPr>
          <p:cNvGrpSpPr/>
          <p:nvPr/>
        </p:nvGrpSpPr>
        <p:grpSpPr>
          <a:xfrm>
            <a:off x="340666" y="1382439"/>
            <a:ext cx="8456651" cy="3486386"/>
            <a:chOff x="340666" y="1382439"/>
            <a:chExt cx="8456651" cy="348638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770A474-CAEE-42EF-AEE7-799065878B36}"/>
                </a:ext>
              </a:extLst>
            </p:cNvPr>
            <p:cNvGrpSpPr/>
            <p:nvPr/>
          </p:nvGrpSpPr>
          <p:grpSpPr>
            <a:xfrm>
              <a:off x="5948363" y="2129326"/>
              <a:ext cx="2848954" cy="1992612"/>
              <a:chOff x="6224588" y="2157909"/>
              <a:chExt cx="2848954" cy="1992612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F0C49A9-DD3D-4201-A31E-1E83402C9FD6}"/>
                  </a:ext>
                </a:extLst>
              </p:cNvPr>
              <p:cNvGrpSpPr/>
              <p:nvPr/>
            </p:nvGrpSpPr>
            <p:grpSpPr>
              <a:xfrm>
                <a:off x="6224588" y="2157909"/>
                <a:ext cx="1314450" cy="1992612"/>
                <a:chOff x="4842209" y="2396034"/>
                <a:chExt cx="1314450" cy="1992612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84AF180-89AD-4A1C-821D-AA91A399A60C}"/>
                    </a:ext>
                  </a:extLst>
                </p:cNvPr>
                <p:cNvSpPr/>
                <p:nvPr/>
              </p:nvSpPr>
              <p:spPr>
                <a:xfrm>
                  <a:off x="4842209" y="2396034"/>
                  <a:ext cx="1314450" cy="432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lawyer</a:t>
                  </a: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BAD92A3-5AAC-43B1-B556-9A1496C439A7}"/>
                    </a:ext>
                  </a:extLst>
                </p:cNvPr>
                <p:cNvSpPr/>
                <p:nvPr/>
              </p:nvSpPr>
              <p:spPr>
                <a:xfrm>
                  <a:off x="4842209" y="3956646"/>
                  <a:ext cx="1314450" cy="432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villain</a:t>
                  </a:r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52CB8C3-F6C4-4019-81FA-8ACE13694184}"/>
                  </a:ext>
                </a:extLst>
              </p:cNvPr>
              <p:cNvSpPr txBox="1"/>
              <p:nvPr/>
            </p:nvSpPr>
            <p:spPr>
              <a:xfrm>
                <a:off x="7901426" y="2940493"/>
                <a:ext cx="1172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Lato" panose="020F0502020204030203" pitchFamily="34" charset="0"/>
                  </a:rPr>
                  <a:t>outcomes</a:t>
                </a:r>
              </a:p>
            </p:txBody>
          </p:sp>
          <p:sp>
            <p:nvSpPr>
              <p:cNvPr id="42" name="Left Brace 41">
                <a:extLst>
                  <a:ext uri="{FF2B5EF4-FFF2-40B4-BE49-F238E27FC236}">
                    <a16:creationId xmlns:a16="http://schemas.microsoft.com/office/drawing/2014/main" id="{173EDDD4-DEAD-451F-A35C-34F326D117B1}"/>
                  </a:ext>
                </a:extLst>
              </p:cNvPr>
              <p:cNvSpPr/>
              <p:nvPr/>
            </p:nvSpPr>
            <p:spPr>
              <a:xfrm rot="10800000">
                <a:off x="7658590" y="2157909"/>
                <a:ext cx="247650" cy="1992612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8FFDD93-D121-41F3-A7DB-CD6A7A36DDC2}"/>
                </a:ext>
              </a:extLst>
            </p:cNvPr>
            <p:cNvGrpSpPr/>
            <p:nvPr/>
          </p:nvGrpSpPr>
          <p:grpSpPr>
            <a:xfrm>
              <a:off x="340666" y="1382439"/>
              <a:ext cx="2312046" cy="3486386"/>
              <a:chOff x="340666" y="1382439"/>
              <a:chExt cx="2312046" cy="3486386"/>
            </a:xfrm>
          </p:grpSpPr>
          <p:sp>
            <p:nvSpPr>
              <p:cNvPr id="27" name="Left Brace 26">
                <a:extLst>
                  <a:ext uri="{FF2B5EF4-FFF2-40B4-BE49-F238E27FC236}">
                    <a16:creationId xmlns:a16="http://schemas.microsoft.com/office/drawing/2014/main" id="{9FDCFC39-6B1D-41B2-978A-48320E69DC75}"/>
                  </a:ext>
                </a:extLst>
              </p:cNvPr>
              <p:cNvSpPr/>
              <p:nvPr/>
            </p:nvSpPr>
            <p:spPr>
              <a:xfrm>
                <a:off x="980585" y="1382439"/>
                <a:ext cx="247650" cy="3486386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Lato" panose="020F0502020204030203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B98CE2E-E54F-47B4-910F-FBF01EBDB89F}"/>
                  </a:ext>
                </a:extLst>
              </p:cNvPr>
              <p:cNvSpPr txBox="1"/>
              <p:nvPr/>
            </p:nvSpPr>
            <p:spPr>
              <a:xfrm>
                <a:off x="340666" y="2911918"/>
                <a:ext cx="639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Lato" panose="020F0502020204030203" pitchFamily="34" charset="0"/>
                  </a:rPr>
                  <a:t>cues</a:t>
                </a: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CCC1244-CB15-418A-8FF7-DD09143D1D48}"/>
                  </a:ext>
                </a:extLst>
              </p:cNvPr>
              <p:cNvGrpSpPr/>
              <p:nvPr/>
            </p:nvGrpSpPr>
            <p:grpSpPr>
              <a:xfrm>
                <a:off x="1338262" y="1382439"/>
                <a:ext cx="1314450" cy="3486386"/>
                <a:chOff x="1338262" y="1382439"/>
                <a:chExt cx="1314450" cy="3486386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8A03E67-CBDC-4090-BC85-6ECC8F8EB0A4}"/>
                    </a:ext>
                  </a:extLst>
                </p:cNvPr>
                <p:cNvSpPr/>
                <p:nvPr/>
              </p:nvSpPr>
              <p:spPr>
                <a:xfrm>
                  <a:off x="1338262" y="1382439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all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C1914410-2C77-4635-9A62-EE1E933F50C1}"/>
                    </a:ext>
                  </a:extLst>
                </p:cNvPr>
                <p:cNvSpPr/>
                <p:nvPr/>
              </p:nvSpPr>
              <p:spPr>
                <a:xfrm>
                  <a:off x="1338262" y="1993316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lawyer</a:t>
                  </a: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DD505D99-1F4C-4EAF-AA00-187E58010315}"/>
                    </a:ext>
                  </a:extLst>
                </p:cNvPr>
                <p:cNvSpPr/>
                <p:nvPr/>
              </p:nvSpPr>
              <p:spPr>
                <a:xfrm>
                  <a:off x="1338262" y="2604193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PLURAL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5B0A2507-3684-4A75-8CAC-B72D966647F2}"/>
                    </a:ext>
                  </a:extLst>
                </p:cNvPr>
                <p:cNvSpPr/>
                <p:nvPr/>
              </p:nvSpPr>
              <p:spPr>
                <a:xfrm>
                  <a:off x="1338262" y="3215070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be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7D96CEA0-983A-40A7-867B-53051A9FAFB0}"/>
                    </a:ext>
                  </a:extLst>
                </p:cNvPr>
                <p:cNvSpPr/>
                <p:nvPr/>
              </p:nvSpPr>
              <p:spPr>
                <a:xfrm>
                  <a:off x="1338262" y="4436825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nice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2729F6D9-B680-4B61-9D44-7BF125CE0165}"/>
                    </a:ext>
                  </a:extLst>
                </p:cNvPr>
                <p:cNvSpPr/>
                <p:nvPr/>
              </p:nvSpPr>
              <p:spPr>
                <a:xfrm>
                  <a:off x="1338262" y="3825947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PLURAL</a:t>
                  </a:r>
                </a:p>
              </p:txBody>
            </p:sp>
          </p:grp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537C536-7464-41D6-AD01-4D74CAB4DA97}"/>
              </a:ext>
            </a:extLst>
          </p:cNvPr>
          <p:cNvSpPr txBox="1"/>
          <p:nvPr/>
        </p:nvSpPr>
        <p:spPr>
          <a:xfrm>
            <a:off x="6023309" y="4867297"/>
            <a:ext cx="312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</a:rPr>
              <a:t>Example: </a:t>
            </a:r>
            <a:r>
              <a:rPr lang="en-GB" i="1" dirty="0">
                <a:latin typeface="Lato" panose="020F0502020204030203" pitchFamily="34" charset="0"/>
              </a:rPr>
              <a:t>All lawyers are nice.</a:t>
            </a:r>
          </a:p>
        </p:txBody>
      </p:sp>
      <p:graphicFrame>
        <p:nvGraphicFramePr>
          <p:cNvPr id="28" name="Table 10">
            <a:extLst>
              <a:ext uri="{FF2B5EF4-FFF2-40B4-BE49-F238E27FC236}">
                <a16:creationId xmlns:a16="http://schemas.microsoft.com/office/drawing/2014/main" id="{E7611F05-84CE-43C9-6695-F9C379B96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442967"/>
              </p:ext>
            </p:extLst>
          </p:nvPr>
        </p:nvGraphicFramePr>
        <p:xfrm>
          <a:off x="228600" y="5302856"/>
          <a:ext cx="86868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4084778005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10687513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262244468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446485725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813345257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9262041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098716783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3412777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GB" b="0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rgbClr val="006AB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all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lawyer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PLURAL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be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nice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villain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evil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80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lawyer</a:t>
                      </a:r>
                      <a:endParaRPr lang="en-GB" b="0" noProof="0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1" dirty="0">
                          <a:solidFill>
                            <a:srgbClr val="00B050"/>
                          </a:solidFill>
                          <a:latin typeface="Lato" panose="020F0502020204030203" pitchFamily="34" charset="0"/>
                        </a:rPr>
                        <a:t>+</a:t>
                      </a:r>
                      <a:endParaRPr lang="en-GB" b="1" dirty="0">
                        <a:solidFill>
                          <a:srgbClr val="00B050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9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villain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687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209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Method: </a:t>
            </a:r>
            <a:r>
              <a:rPr lang="en-GB" dirty="0"/>
              <a:t>Naive Discriminative Learning</a:t>
            </a:r>
            <a:r>
              <a:rPr lang="de-DE" dirty="0"/>
              <a:t> 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15</a:t>
            </a:fld>
            <a:endParaRPr lang="en-GB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EE6D49-DF26-45F9-BE67-D1F0F88A1AA7}"/>
              </a:ext>
            </a:extLst>
          </p:cNvPr>
          <p:cNvCxnSpPr>
            <a:cxnSpLocks/>
          </p:cNvCxnSpPr>
          <p:nvPr/>
        </p:nvCxnSpPr>
        <p:spPr>
          <a:xfrm>
            <a:off x="2643188" y="1598439"/>
            <a:ext cx="3305175" cy="7754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37F16B-13A5-4968-8FC7-FD0671B2E5DE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2652712" y="2209316"/>
            <a:ext cx="3295651" cy="164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C8C6F29-C6BA-4A89-8489-67807DF23CFC}"/>
              </a:ext>
            </a:extLst>
          </p:cNvPr>
          <p:cNvGrpSpPr/>
          <p:nvPr/>
        </p:nvGrpSpPr>
        <p:grpSpPr>
          <a:xfrm>
            <a:off x="340666" y="1382439"/>
            <a:ext cx="8456651" cy="3486386"/>
            <a:chOff x="340666" y="1382439"/>
            <a:chExt cx="8456651" cy="348638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B06F6C8-B6FD-43E7-A5A9-8FDA83C08FD3}"/>
                </a:ext>
              </a:extLst>
            </p:cNvPr>
            <p:cNvGrpSpPr/>
            <p:nvPr/>
          </p:nvGrpSpPr>
          <p:grpSpPr>
            <a:xfrm>
              <a:off x="5948363" y="2129326"/>
              <a:ext cx="2848954" cy="1992612"/>
              <a:chOff x="6224588" y="2157909"/>
              <a:chExt cx="2848954" cy="1992612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C492198E-C7C2-4FD2-955F-187C0A47761D}"/>
                  </a:ext>
                </a:extLst>
              </p:cNvPr>
              <p:cNvGrpSpPr/>
              <p:nvPr/>
            </p:nvGrpSpPr>
            <p:grpSpPr>
              <a:xfrm>
                <a:off x="6224588" y="2157909"/>
                <a:ext cx="1314450" cy="1992612"/>
                <a:chOff x="4842209" y="2396034"/>
                <a:chExt cx="1314450" cy="1992612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6A77F75-A95F-4574-9CAE-46D4FB5CA24C}"/>
                    </a:ext>
                  </a:extLst>
                </p:cNvPr>
                <p:cNvSpPr/>
                <p:nvPr/>
              </p:nvSpPr>
              <p:spPr>
                <a:xfrm>
                  <a:off x="4842209" y="2396034"/>
                  <a:ext cx="1314450" cy="432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lawyer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5600D20-097B-461B-99CB-60CEB124BEB3}"/>
                    </a:ext>
                  </a:extLst>
                </p:cNvPr>
                <p:cNvSpPr/>
                <p:nvPr/>
              </p:nvSpPr>
              <p:spPr>
                <a:xfrm>
                  <a:off x="4842209" y="3956646"/>
                  <a:ext cx="1314450" cy="432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villain</a:t>
                  </a:r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047F26B-2FC2-46BE-A84C-67320C2304DC}"/>
                  </a:ext>
                </a:extLst>
              </p:cNvPr>
              <p:cNvSpPr txBox="1"/>
              <p:nvPr/>
            </p:nvSpPr>
            <p:spPr>
              <a:xfrm>
                <a:off x="7901426" y="2940493"/>
                <a:ext cx="1172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Lato" panose="020F0502020204030203" pitchFamily="34" charset="0"/>
                  </a:rPr>
                  <a:t>outcomes</a:t>
                </a:r>
              </a:p>
            </p:txBody>
          </p:sp>
          <p:sp>
            <p:nvSpPr>
              <p:cNvPr id="43" name="Left Brace 42">
                <a:extLst>
                  <a:ext uri="{FF2B5EF4-FFF2-40B4-BE49-F238E27FC236}">
                    <a16:creationId xmlns:a16="http://schemas.microsoft.com/office/drawing/2014/main" id="{4570B35C-E06D-417D-821E-E590375DAAA5}"/>
                  </a:ext>
                </a:extLst>
              </p:cNvPr>
              <p:cNvSpPr/>
              <p:nvPr/>
            </p:nvSpPr>
            <p:spPr>
              <a:xfrm rot="10800000">
                <a:off x="7658590" y="2157909"/>
                <a:ext cx="247650" cy="1992612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8C7910F-052E-445C-AB8C-1782250D967F}"/>
                </a:ext>
              </a:extLst>
            </p:cNvPr>
            <p:cNvGrpSpPr/>
            <p:nvPr/>
          </p:nvGrpSpPr>
          <p:grpSpPr>
            <a:xfrm>
              <a:off x="340666" y="1382439"/>
              <a:ext cx="2312046" cy="3486386"/>
              <a:chOff x="340666" y="1382439"/>
              <a:chExt cx="2312046" cy="3486386"/>
            </a:xfrm>
          </p:grpSpPr>
          <p:sp>
            <p:nvSpPr>
              <p:cNvPr id="31" name="Left Brace 30">
                <a:extLst>
                  <a:ext uri="{FF2B5EF4-FFF2-40B4-BE49-F238E27FC236}">
                    <a16:creationId xmlns:a16="http://schemas.microsoft.com/office/drawing/2014/main" id="{B04AC28A-3CAA-4011-8A94-BEC5B94BB5E9}"/>
                  </a:ext>
                </a:extLst>
              </p:cNvPr>
              <p:cNvSpPr/>
              <p:nvPr/>
            </p:nvSpPr>
            <p:spPr>
              <a:xfrm>
                <a:off x="980585" y="1382439"/>
                <a:ext cx="247650" cy="3486386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Lato" panose="020F0502020204030203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312A239-13CF-4048-82FB-10C935340124}"/>
                  </a:ext>
                </a:extLst>
              </p:cNvPr>
              <p:cNvSpPr txBox="1"/>
              <p:nvPr/>
            </p:nvSpPr>
            <p:spPr>
              <a:xfrm>
                <a:off x="340666" y="2911918"/>
                <a:ext cx="639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Lato" panose="020F0502020204030203" pitchFamily="34" charset="0"/>
                  </a:rPr>
                  <a:t>cues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ED3BA476-86E0-498F-817A-A87EBA78CC68}"/>
                  </a:ext>
                </a:extLst>
              </p:cNvPr>
              <p:cNvGrpSpPr/>
              <p:nvPr/>
            </p:nvGrpSpPr>
            <p:grpSpPr>
              <a:xfrm>
                <a:off x="1338262" y="1382439"/>
                <a:ext cx="1314450" cy="3486386"/>
                <a:chOff x="1338262" y="1382439"/>
                <a:chExt cx="1314450" cy="3486386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AE96AFE-C032-4C5F-8E24-5B88A36CB80E}"/>
                    </a:ext>
                  </a:extLst>
                </p:cNvPr>
                <p:cNvSpPr/>
                <p:nvPr/>
              </p:nvSpPr>
              <p:spPr>
                <a:xfrm>
                  <a:off x="1338262" y="1382439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all</a:t>
                  </a: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E3B12916-FBDB-4FCD-87DA-74E84D079142}"/>
                    </a:ext>
                  </a:extLst>
                </p:cNvPr>
                <p:cNvSpPr/>
                <p:nvPr/>
              </p:nvSpPr>
              <p:spPr>
                <a:xfrm>
                  <a:off x="1338262" y="1993316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lawyer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39CD973-0825-4A47-957A-77DE6B837864}"/>
                    </a:ext>
                  </a:extLst>
                </p:cNvPr>
                <p:cNvSpPr/>
                <p:nvPr/>
              </p:nvSpPr>
              <p:spPr>
                <a:xfrm>
                  <a:off x="1338262" y="2604193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PLURAL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CFF2C69-8B4A-46AB-B3D4-CCAA3CF40EE9}"/>
                    </a:ext>
                  </a:extLst>
                </p:cNvPr>
                <p:cNvSpPr/>
                <p:nvPr/>
              </p:nvSpPr>
              <p:spPr>
                <a:xfrm>
                  <a:off x="1338262" y="3215070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be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48157687-2EB8-4171-A313-BC80D55EC108}"/>
                    </a:ext>
                  </a:extLst>
                </p:cNvPr>
                <p:cNvSpPr/>
                <p:nvPr/>
              </p:nvSpPr>
              <p:spPr>
                <a:xfrm>
                  <a:off x="1338262" y="4436825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nice</a:t>
                  </a: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B8566C8C-E0BE-455D-9EBC-86EB0D370EFA}"/>
                    </a:ext>
                  </a:extLst>
                </p:cNvPr>
                <p:cNvSpPr/>
                <p:nvPr/>
              </p:nvSpPr>
              <p:spPr>
                <a:xfrm>
                  <a:off x="1338262" y="3825947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PLURAL</a:t>
                  </a:r>
                </a:p>
              </p:txBody>
            </p:sp>
          </p:grp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6EACB6A-9165-4A44-A7B6-D3345A5D79DB}"/>
              </a:ext>
            </a:extLst>
          </p:cNvPr>
          <p:cNvSpPr txBox="1"/>
          <p:nvPr/>
        </p:nvSpPr>
        <p:spPr>
          <a:xfrm>
            <a:off x="6023309" y="4867297"/>
            <a:ext cx="312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</a:rPr>
              <a:t>Example: </a:t>
            </a:r>
            <a:r>
              <a:rPr lang="en-GB" i="1" dirty="0">
                <a:latin typeface="Lato" panose="020F0502020204030203" pitchFamily="34" charset="0"/>
              </a:rPr>
              <a:t>All lawyers are nice.</a:t>
            </a:r>
          </a:p>
        </p:txBody>
      </p:sp>
      <p:graphicFrame>
        <p:nvGraphicFramePr>
          <p:cNvPr id="28" name="Table 10">
            <a:extLst>
              <a:ext uri="{FF2B5EF4-FFF2-40B4-BE49-F238E27FC236}">
                <a16:creationId xmlns:a16="http://schemas.microsoft.com/office/drawing/2014/main" id="{D7EFE82C-1D84-E29C-7A56-68046F80D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171227"/>
              </p:ext>
            </p:extLst>
          </p:nvPr>
        </p:nvGraphicFramePr>
        <p:xfrm>
          <a:off x="228600" y="5302856"/>
          <a:ext cx="86868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4084778005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10687513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262244468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446485725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813345257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9262041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098716783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3412777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GB" b="0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rgbClr val="006AB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all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lawyer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PLURAL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be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nice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villain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evil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80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lawyer</a:t>
                      </a:r>
                      <a:endParaRPr lang="en-GB" b="0" noProof="0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Lato" panose="020F0502020204030203" pitchFamily="34" charset="0"/>
                        </a:rPr>
                        <a:t>+</a:t>
                      </a:r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1" dirty="0">
                          <a:solidFill>
                            <a:srgbClr val="00B050"/>
                          </a:solidFill>
                          <a:latin typeface="Lato" panose="020F0502020204030203" pitchFamily="34" charset="0"/>
                        </a:rPr>
                        <a:t>+</a:t>
                      </a:r>
                      <a:endParaRPr lang="en-GB" b="1" dirty="0">
                        <a:solidFill>
                          <a:srgbClr val="00B050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9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villain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687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21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Method: </a:t>
            </a:r>
            <a:r>
              <a:rPr lang="en-GB" dirty="0"/>
              <a:t>Naive Discriminative Learning</a:t>
            </a:r>
            <a:r>
              <a:rPr lang="de-DE" dirty="0"/>
              <a:t> 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16</a:t>
            </a:fld>
            <a:endParaRPr lang="en-GB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EE6D49-DF26-45F9-BE67-D1F0F88A1AA7}"/>
              </a:ext>
            </a:extLst>
          </p:cNvPr>
          <p:cNvCxnSpPr>
            <a:cxnSpLocks/>
          </p:cNvCxnSpPr>
          <p:nvPr/>
        </p:nvCxnSpPr>
        <p:spPr>
          <a:xfrm>
            <a:off x="2643188" y="1598439"/>
            <a:ext cx="3305175" cy="7754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37F16B-13A5-4968-8FC7-FD0671B2E5DE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2652712" y="2209316"/>
            <a:ext cx="3295651" cy="164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BAFCA2-6343-4F88-80E2-AD265ED5D9F2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2652712" y="2373909"/>
            <a:ext cx="3295651" cy="44628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883362-77DA-4B64-8F67-3D39E5A4880B}"/>
              </a:ext>
            </a:extLst>
          </p:cNvPr>
          <p:cNvGrpSpPr/>
          <p:nvPr/>
        </p:nvGrpSpPr>
        <p:grpSpPr>
          <a:xfrm>
            <a:off x="340666" y="1382439"/>
            <a:ext cx="8456651" cy="3486386"/>
            <a:chOff x="340666" y="1382439"/>
            <a:chExt cx="8456651" cy="348638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3B9CA5E-1623-40F7-B98D-D7F1F2694E58}"/>
                </a:ext>
              </a:extLst>
            </p:cNvPr>
            <p:cNvGrpSpPr/>
            <p:nvPr/>
          </p:nvGrpSpPr>
          <p:grpSpPr>
            <a:xfrm>
              <a:off x="5948363" y="2129326"/>
              <a:ext cx="2848954" cy="1992612"/>
              <a:chOff x="6224588" y="2157909"/>
              <a:chExt cx="2848954" cy="1992612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9B5D79F-009F-4C02-AAD0-40B6F645BBBB}"/>
                  </a:ext>
                </a:extLst>
              </p:cNvPr>
              <p:cNvGrpSpPr/>
              <p:nvPr/>
            </p:nvGrpSpPr>
            <p:grpSpPr>
              <a:xfrm>
                <a:off x="6224588" y="2157909"/>
                <a:ext cx="1314450" cy="1992612"/>
                <a:chOff x="4842209" y="2396034"/>
                <a:chExt cx="1314450" cy="1992612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1D53658-5D1B-4AB6-B8C4-47B6BBC214BA}"/>
                    </a:ext>
                  </a:extLst>
                </p:cNvPr>
                <p:cNvSpPr/>
                <p:nvPr/>
              </p:nvSpPr>
              <p:spPr>
                <a:xfrm>
                  <a:off x="4842209" y="2396034"/>
                  <a:ext cx="1314450" cy="432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lawyer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6689F9F-F542-4425-B294-A3C9E9FE5EBB}"/>
                    </a:ext>
                  </a:extLst>
                </p:cNvPr>
                <p:cNvSpPr/>
                <p:nvPr/>
              </p:nvSpPr>
              <p:spPr>
                <a:xfrm>
                  <a:off x="4842209" y="3956646"/>
                  <a:ext cx="1314450" cy="432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villain</a:t>
                  </a: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893594-92A3-4CD7-B3CC-95729124223B}"/>
                  </a:ext>
                </a:extLst>
              </p:cNvPr>
              <p:cNvSpPr txBox="1"/>
              <p:nvPr/>
            </p:nvSpPr>
            <p:spPr>
              <a:xfrm>
                <a:off x="7901426" y="2940493"/>
                <a:ext cx="1172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Lato" panose="020F0502020204030203" pitchFamily="34" charset="0"/>
                  </a:rPr>
                  <a:t>outcomes</a:t>
                </a:r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E674DCEB-D12C-4A5D-8555-0DD59F06ACF5}"/>
                  </a:ext>
                </a:extLst>
              </p:cNvPr>
              <p:cNvSpPr/>
              <p:nvPr/>
            </p:nvSpPr>
            <p:spPr>
              <a:xfrm rot="10800000">
                <a:off x="7658590" y="2157909"/>
                <a:ext cx="247650" cy="1992612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5469654-FE00-4E49-AF27-89CD96AC0D96}"/>
                </a:ext>
              </a:extLst>
            </p:cNvPr>
            <p:cNvGrpSpPr/>
            <p:nvPr/>
          </p:nvGrpSpPr>
          <p:grpSpPr>
            <a:xfrm>
              <a:off x="340666" y="1382439"/>
              <a:ext cx="2312046" cy="3486386"/>
              <a:chOff x="340666" y="1382439"/>
              <a:chExt cx="2312046" cy="3486386"/>
            </a:xfrm>
          </p:grpSpPr>
          <p:sp>
            <p:nvSpPr>
              <p:cNvPr id="33" name="Left Brace 32">
                <a:extLst>
                  <a:ext uri="{FF2B5EF4-FFF2-40B4-BE49-F238E27FC236}">
                    <a16:creationId xmlns:a16="http://schemas.microsoft.com/office/drawing/2014/main" id="{CC106319-B378-4432-8870-531B44C04009}"/>
                  </a:ext>
                </a:extLst>
              </p:cNvPr>
              <p:cNvSpPr/>
              <p:nvPr/>
            </p:nvSpPr>
            <p:spPr>
              <a:xfrm>
                <a:off x="980585" y="1382439"/>
                <a:ext cx="247650" cy="3486386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Lato" panose="020F0502020204030203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2F32D29-FDF2-4B78-B86B-73D2E9A1B602}"/>
                  </a:ext>
                </a:extLst>
              </p:cNvPr>
              <p:cNvSpPr txBox="1"/>
              <p:nvPr/>
            </p:nvSpPr>
            <p:spPr>
              <a:xfrm>
                <a:off x="340666" y="2911918"/>
                <a:ext cx="639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Lato" panose="020F0502020204030203" pitchFamily="34" charset="0"/>
                  </a:rPr>
                  <a:t>cues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25CDD37-BA6B-4B4A-B60D-72A047AAE32F}"/>
                  </a:ext>
                </a:extLst>
              </p:cNvPr>
              <p:cNvGrpSpPr/>
              <p:nvPr/>
            </p:nvGrpSpPr>
            <p:grpSpPr>
              <a:xfrm>
                <a:off x="1338262" y="1382439"/>
                <a:ext cx="1314450" cy="3486386"/>
                <a:chOff x="1338262" y="1382439"/>
                <a:chExt cx="1314450" cy="3486386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6434ABBD-8F2B-4386-92BE-833C50E32BA6}"/>
                    </a:ext>
                  </a:extLst>
                </p:cNvPr>
                <p:cNvSpPr/>
                <p:nvPr/>
              </p:nvSpPr>
              <p:spPr>
                <a:xfrm>
                  <a:off x="1338262" y="1382439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all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F9E85B7E-FA90-4F17-8237-F0C8F4EAC11E}"/>
                    </a:ext>
                  </a:extLst>
                </p:cNvPr>
                <p:cNvSpPr/>
                <p:nvPr/>
              </p:nvSpPr>
              <p:spPr>
                <a:xfrm>
                  <a:off x="1338262" y="1993316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lawyer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43A84EC-780D-4B3C-8879-6C0CAD2BD5D6}"/>
                    </a:ext>
                  </a:extLst>
                </p:cNvPr>
                <p:cNvSpPr/>
                <p:nvPr/>
              </p:nvSpPr>
              <p:spPr>
                <a:xfrm>
                  <a:off x="1338262" y="2604193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PLURAL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3D99190-D975-4937-9066-7CA067886A89}"/>
                    </a:ext>
                  </a:extLst>
                </p:cNvPr>
                <p:cNvSpPr/>
                <p:nvPr/>
              </p:nvSpPr>
              <p:spPr>
                <a:xfrm>
                  <a:off x="1338262" y="3215070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be</a:t>
                  </a: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316EF428-9E1B-4A1F-8866-82CE84C885B7}"/>
                    </a:ext>
                  </a:extLst>
                </p:cNvPr>
                <p:cNvSpPr/>
                <p:nvPr/>
              </p:nvSpPr>
              <p:spPr>
                <a:xfrm>
                  <a:off x="1338262" y="4436825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nice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445F5DC-8ABE-45DA-81C4-B77A97D953F3}"/>
                    </a:ext>
                  </a:extLst>
                </p:cNvPr>
                <p:cNvSpPr/>
                <p:nvPr/>
              </p:nvSpPr>
              <p:spPr>
                <a:xfrm>
                  <a:off x="1338262" y="3825947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PLURAL</a:t>
                  </a:r>
                </a:p>
              </p:txBody>
            </p:sp>
          </p:grp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90D1CB3-A269-40A5-BF2F-6988DB7246AD}"/>
              </a:ext>
            </a:extLst>
          </p:cNvPr>
          <p:cNvSpPr txBox="1"/>
          <p:nvPr/>
        </p:nvSpPr>
        <p:spPr>
          <a:xfrm>
            <a:off x="6023309" y="4867297"/>
            <a:ext cx="312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</a:rPr>
              <a:t>Example: </a:t>
            </a:r>
            <a:r>
              <a:rPr lang="en-GB" i="1" dirty="0">
                <a:latin typeface="Lato" panose="020F0502020204030203" pitchFamily="34" charset="0"/>
              </a:rPr>
              <a:t>All lawyers are nice.</a:t>
            </a:r>
          </a:p>
        </p:txBody>
      </p:sp>
      <p:graphicFrame>
        <p:nvGraphicFramePr>
          <p:cNvPr id="28" name="Table 10">
            <a:extLst>
              <a:ext uri="{FF2B5EF4-FFF2-40B4-BE49-F238E27FC236}">
                <a16:creationId xmlns:a16="http://schemas.microsoft.com/office/drawing/2014/main" id="{C05299D4-07D6-49C7-0D93-2F94C12F5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653762"/>
              </p:ext>
            </p:extLst>
          </p:nvPr>
        </p:nvGraphicFramePr>
        <p:xfrm>
          <a:off x="228600" y="5302856"/>
          <a:ext cx="86868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4084778005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10687513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262244468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446485725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813345257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9262041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098716783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3412777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GB" b="0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rgbClr val="006AB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all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lawyer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PLURAL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be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nice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villain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evil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80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lawyer</a:t>
                      </a:r>
                      <a:endParaRPr lang="en-GB" b="0" noProof="0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Lato" panose="020F0502020204030203" pitchFamily="34" charset="0"/>
                        </a:rPr>
                        <a:t>+</a:t>
                      </a:r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Lato" panose="020F0502020204030203" pitchFamily="34" charset="0"/>
                        </a:rPr>
                        <a:t>+</a:t>
                      </a:r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1" dirty="0">
                          <a:solidFill>
                            <a:srgbClr val="00B050"/>
                          </a:solidFill>
                          <a:latin typeface="Lato" panose="020F0502020204030203" pitchFamily="34" charset="0"/>
                        </a:rPr>
                        <a:t>+</a:t>
                      </a:r>
                      <a:endParaRPr lang="en-GB" b="1" dirty="0">
                        <a:solidFill>
                          <a:srgbClr val="00B050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9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villain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687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366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Method: </a:t>
            </a:r>
            <a:r>
              <a:rPr lang="en-GB" dirty="0"/>
              <a:t>Naive Discriminative Learning</a:t>
            </a:r>
            <a:r>
              <a:rPr lang="de-DE" dirty="0"/>
              <a:t> 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17</a:t>
            </a:fld>
            <a:endParaRPr lang="en-GB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EE6D49-DF26-45F9-BE67-D1F0F88A1AA7}"/>
              </a:ext>
            </a:extLst>
          </p:cNvPr>
          <p:cNvCxnSpPr>
            <a:cxnSpLocks/>
          </p:cNvCxnSpPr>
          <p:nvPr/>
        </p:nvCxnSpPr>
        <p:spPr>
          <a:xfrm>
            <a:off x="2643188" y="1598439"/>
            <a:ext cx="3305175" cy="7754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7D6BB2-8B71-499E-996C-CF3E65B17E37}"/>
              </a:ext>
            </a:extLst>
          </p:cNvPr>
          <p:cNvGrpSpPr/>
          <p:nvPr/>
        </p:nvGrpSpPr>
        <p:grpSpPr>
          <a:xfrm>
            <a:off x="340666" y="1382439"/>
            <a:ext cx="8456651" cy="3486386"/>
            <a:chOff x="340666" y="1382439"/>
            <a:chExt cx="8456651" cy="348638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1CBD620-2950-4457-84D5-5FB0B923170D}"/>
                </a:ext>
              </a:extLst>
            </p:cNvPr>
            <p:cNvGrpSpPr/>
            <p:nvPr/>
          </p:nvGrpSpPr>
          <p:grpSpPr>
            <a:xfrm>
              <a:off x="5948363" y="2129326"/>
              <a:ext cx="2848954" cy="1992612"/>
              <a:chOff x="6224588" y="2157909"/>
              <a:chExt cx="2848954" cy="1992612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59B0B915-509F-461C-98B6-C2265FDE49EA}"/>
                  </a:ext>
                </a:extLst>
              </p:cNvPr>
              <p:cNvGrpSpPr/>
              <p:nvPr/>
            </p:nvGrpSpPr>
            <p:grpSpPr>
              <a:xfrm>
                <a:off x="6224588" y="2157909"/>
                <a:ext cx="1314450" cy="1992612"/>
                <a:chOff x="4842209" y="2396034"/>
                <a:chExt cx="1314450" cy="1992612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9BBC504-1E77-4860-99C0-00D36095C6B0}"/>
                    </a:ext>
                  </a:extLst>
                </p:cNvPr>
                <p:cNvSpPr/>
                <p:nvPr/>
              </p:nvSpPr>
              <p:spPr>
                <a:xfrm>
                  <a:off x="4842209" y="2396034"/>
                  <a:ext cx="1314450" cy="432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lawyer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1B376C11-B29F-4942-A379-BB7C8A83BF94}"/>
                    </a:ext>
                  </a:extLst>
                </p:cNvPr>
                <p:cNvSpPr/>
                <p:nvPr/>
              </p:nvSpPr>
              <p:spPr>
                <a:xfrm>
                  <a:off x="4842209" y="3956646"/>
                  <a:ext cx="1314450" cy="432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villain</a:t>
                  </a:r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7D21DE2-9AAD-41C4-AFD7-2EF1F0F3AF2E}"/>
                  </a:ext>
                </a:extLst>
              </p:cNvPr>
              <p:cNvSpPr txBox="1"/>
              <p:nvPr/>
            </p:nvSpPr>
            <p:spPr>
              <a:xfrm>
                <a:off x="7901426" y="2940493"/>
                <a:ext cx="1172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Lato" panose="020F0502020204030203" pitchFamily="34" charset="0"/>
                  </a:rPr>
                  <a:t>outcomes</a:t>
                </a:r>
              </a:p>
            </p:txBody>
          </p:sp>
          <p:sp>
            <p:nvSpPr>
              <p:cNvPr id="45" name="Left Brace 44">
                <a:extLst>
                  <a:ext uri="{FF2B5EF4-FFF2-40B4-BE49-F238E27FC236}">
                    <a16:creationId xmlns:a16="http://schemas.microsoft.com/office/drawing/2014/main" id="{09DAA71C-2340-47A9-BC95-AF968D15F10F}"/>
                  </a:ext>
                </a:extLst>
              </p:cNvPr>
              <p:cNvSpPr/>
              <p:nvPr/>
            </p:nvSpPr>
            <p:spPr>
              <a:xfrm rot="10800000">
                <a:off x="7658590" y="2157909"/>
                <a:ext cx="247650" cy="1992612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92017C1-3C0B-4E1E-96F6-605DB9B734C9}"/>
                </a:ext>
              </a:extLst>
            </p:cNvPr>
            <p:cNvGrpSpPr/>
            <p:nvPr/>
          </p:nvGrpSpPr>
          <p:grpSpPr>
            <a:xfrm>
              <a:off x="340666" y="1382439"/>
              <a:ext cx="2312046" cy="3486386"/>
              <a:chOff x="340666" y="1382439"/>
              <a:chExt cx="2312046" cy="3486386"/>
            </a:xfrm>
          </p:grpSpPr>
          <p:sp>
            <p:nvSpPr>
              <p:cNvPr id="34" name="Left Brace 33">
                <a:extLst>
                  <a:ext uri="{FF2B5EF4-FFF2-40B4-BE49-F238E27FC236}">
                    <a16:creationId xmlns:a16="http://schemas.microsoft.com/office/drawing/2014/main" id="{65199830-A64D-480F-B597-118B6287DAA8}"/>
                  </a:ext>
                </a:extLst>
              </p:cNvPr>
              <p:cNvSpPr/>
              <p:nvPr/>
            </p:nvSpPr>
            <p:spPr>
              <a:xfrm>
                <a:off x="980585" y="1382439"/>
                <a:ext cx="247650" cy="3486386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Lato" panose="020F0502020204030203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71C2AB-76A1-4900-9411-2581DF1D0121}"/>
                  </a:ext>
                </a:extLst>
              </p:cNvPr>
              <p:cNvSpPr txBox="1"/>
              <p:nvPr/>
            </p:nvSpPr>
            <p:spPr>
              <a:xfrm>
                <a:off x="340666" y="2911918"/>
                <a:ext cx="639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Lato" panose="020F0502020204030203" pitchFamily="34" charset="0"/>
                  </a:rPr>
                  <a:t>cues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BC97E99D-95B2-47CA-84DD-15FF90124129}"/>
                  </a:ext>
                </a:extLst>
              </p:cNvPr>
              <p:cNvGrpSpPr/>
              <p:nvPr/>
            </p:nvGrpSpPr>
            <p:grpSpPr>
              <a:xfrm>
                <a:off x="1338262" y="1382439"/>
                <a:ext cx="1314450" cy="3486386"/>
                <a:chOff x="1338262" y="1382439"/>
                <a:chExt cx="1314450" cy="3486386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343CBF0-8343-4BFC-8A54-81E31B205AA4}"/>
                    </a:ext>
                  </a:extLst>
                </p:cNvPr>
                <p:cNvSpPr/>
                <p:nvPr/>
              </p:nvSpPr>
              <p:spPr>
                <a:xfrm>
                  <a:off x="1338262" y="1382439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all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3DACD952-9A6F-4322-A910-EAB68230CB94}"/>
                    </a:ext>
                  </a:extLst>
                </p:cNvPr>
                <p:cNvSpPr/>
                <p:nvPr/>
              </p:nvSpPr>
              <p:spPr>
                <a:xfrm>
                  <a:off x="1338262" y="1993316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lawyer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4AB6B0F8-7055-4CF0-9E8F-8273DE2EFD00}"/>
                    </a:ext>
                  </a:extLst>
                </p:cNvPr>
                <p:cNvSpPr/>
                <p:nvPr/>
              </p:nvSpPr>
              <p:spPr>
                <a:xfrm>
                  <a:off x="1338262" y="2604193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PLURAL</a:t>
                  </a: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4FD55D01-CA99-4F68-9655-66580BD572C0}"/>
                    </a:ext>
                  </a:extLst>
                </p:cNvPr>
                <p:cNvSpPr/>
                <p:nvPr/>
              </p:nvSpPr>
              <p:spPr>
                <a:xfrm>
                  <a:off x="1338262" y="3215070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be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AE64201-2772-401C-900D-31309D2AA72F}"/>
                    </a:ext>
                  </a:extLst>
                </p:cNvPr>
                <p:cNvSpPr/>
                <p:nvPr/>
              </p:nvSpPr>
              <p:spPr>
                <a:xfrm>
                  <a:off x="1338262" y="4436825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nice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DC7E6178-0DB4-4746-B2F4-98D82C770B4D}"/>
                    </a:ext>
                  </a:extLst>
                </p:cNvPr>
                <p:cNvSpPr/>
                <p:nvPr/>
              </p:nvSpPr>
              <p:spPr>
                <a:xfrm>
                  <a:off x="1338262" y="3825947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PLURAL</a:t>
                  </a:r>
                </a:p>
              </p:txBody>
            </p:sp>
          </p:grpSp>
        </p:grp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FF49C8-9817-4858-A65D-F0B6B4F3A83C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2652712" y="2209316"/>
            <a:ext cx="3295651" cy="164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258C1F-DB7D-4DEC-986C-DF6D00E98B30}"/>
              </a:ext>
            </a:extLst>
          </p:cNvPr>
          <p:cNvCxnSpPr>
            <a:cxnSpLocks/>
          </p:cNvCxnSpPr>
          <p:nvPr/>
        </p:nvCxnSpPr>
        <p:spPr>
          <a:xfrm flipV="1">
            <a:off x="2652712" y="2373909"/>
            <a:ext cx="3295651" cy="44628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FF0BD07-609F-4056-8D6A-9BE0153C85CF}"/>
              </a:ext>
            </a:extLst>
          </p:cNvPr>
          <p:cNvCxnSpPr>
            <a:cxnSpLocks/>
            <a:stCxn id="40" idx="3"/>
            <a:endCxn id="46" idx="1"/>
          </p:cNvCxnSpPr>
          <p:nvPr/>
        </p:nvCxnSpPr>
        <p:spPr>
          <a:xfrm flipV="1">
            <a:off x="2652712" y="2345326"/>
            <a:ext cx="3295651" cy="10857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3004A48-947A-4771-A89F-EE0579E7341B}"/>
              </a:ext>
            </a:extLst>
          </p:cNvPr>
          <p:cNvSpPr txBox="1"/>
          <p:nvPr/>
        </p:nvSpPr>
        <p:spPr>
          <a:xfrm>
            <a:off x="6023309" y="4867297"/>
            <a:ext cx="312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</a:rPr>
              <a:t>Example: </a:t>
            </a:r>
            <a:r>
              <a:rPr lang="en-GB" i="1" dirty="0">
                <a:latin typeface="Lato" panose="020F0502020204030203" pitchFamily="34" charset="0"/>
              </a:rPr>
              <a:t>All lawyers are nice.</a:t>
            </a:r>
          </a:p>
        </p:txBody>
      </p:sp>
      <p:graphicFrame>
        <p:nvGraphicFramePr>
          <p:cNvPr id="28" name="Table 10">
            <a:extLst>
              <a:ext uri="{FF2B5EF4-FFF2-40B4-BE49-F238E27FC236}">
                <a16:creationId xmlns:a16="http://schemas.microsoft.com/office/drawing/2014/main" id="{20D4C483-677D-99F2-5FE1-322722B8C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38144"/>
              </p:ext>
            </p:extLst>
          </p:nvPr>
        </p:nvGraphicFramePr>
        <p:xfrm>
          <a:off x="228600" y="5302856"/>
          <a:ext cx="86868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4084778005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10687513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262244468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446485725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813345257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9262041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098716783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3412777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GB" b="0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rgbClr val="006AB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all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lawyer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PLURAL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be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nice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villain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evil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80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lawyer</a:t>
                      </a:r>
                      <a:endParaRPr lang="en-GB" b="0" noProof="0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Lato" panose="020F0502020204030203" pitchFamily="34" charset="0"/>
                        </a:rPr>
                        <a:t>+</a:t>
                      </a:r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Lato" panose="020F0502020204030203" pitchFamily="34" charset="0"/>
                        </a:rPr>
                        <a:t>+</a:t>
                      </a:r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Lato" panose="020F0502020204030203" pitchFamily="34" charset="0"/>
                        </a:rPr>
                        <a:t>+</a:t>
                      </a:r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1" dirty="0">
                          <a:solidFill>
                            <a:srgbClr val="00B050"/>
                          </a:solidFill>
                          <a:latin typeface="Lato" panose="020F0502020204030203" pitchFamily="34" charset="0"/>
                        </a:rPr>
                        <a:t>+</a:t>
                      </a:r>
                      <a:endParaRPr lang="en-GB" b="1" dirty="0">
                        <a:solidFill>
                          <a:srgbClr val="00B050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9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villain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687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32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Method: </a:t>
            </a:r>
            <a:r>
              <a:rPr lang="en-GB" dirty="0"/>
              <a:t>Naive Discriminative Learning</a:t>
            </a:r>
            <a:r>
              <a:rPr lang="de-DE" dirty="0"/>
              <a:t> 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18</a:t>
            </a:fld>
            <a:endParaRPr lang="en-GB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EE6D49-DF26-45F9-BE67-D1F0F88A1AA7}"/>
              </a:ext>
            </a:extLst>
          </p:cNvPr>
          <p:cNvCxnSpPr>
            <a:cxnSpLocks/>
          </p:cNvCxnSpPr>
          <p:nvPr/>
        </p:nvCxnSpPr>
        <p:spPr>
          <a:xfrm>
            <a:off x="2643188" y="1598439"/>
            <a:ext cx="3305175" cy="7754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7D6BB2-8B71-499E-996C-CF3E65B17E37}"/>
              </a:ext>
            </a:extLst>
          </p:cNvPr>
          <p:cNvGrpSpPr/>
          <p:nvPr/>
        </p:nvGrpSpPr>
        <p:grpSpPr>
          <a:xfrm>
            <a:off x="340666" y="1382439"/>
            <a:ext cx="8456651" cy="3486386"/>
            <a:chOff x="340666" y="1382439"/>
            <a:chExt cx="8456651" cy="348638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1CBD620-2950-4457-84D5-5FB0B923170D}"/>
                </a:ext>
              </a:extLst>
            </p:cNvPr>
            <p:cNvGrpSpPr/>
            <p:nvPr/>
          </p:nvGrpSpPr>
          <p:grpSpPr>
            <a:xfrm>
              <a:off x="5948363" y="2129326"/>
              <a:ext cx="2848954" cy="1992612"/>
              <a:chOff x="6224588" y="2157909"/>
              <a:chExt cx="2848954" cy="1992612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59B0B915-509F-461C-98B6-C2265FDE49EA}"/>
                  </a:ext>
                </a:extLst>
              </p:cNvPr>
              <p:cNvGrpSpPr/>
              <p:nvPr/>
            </p:nvGrpSpPr>
            <p:grpSpPr>
              <a:xfrm>
                <a:off x="6224588" y="2157909"/>
                <a:ext cx="1314450" cy="1992612"/>
                <a:chOff x="4842209" y="2396034"/>
                <a:chExt cx="1314450" cy="1992612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9BBC504-1E77-4860-99C0-00D36095C6B0}"/>
                    </a:ext>
                  </a:extLst>
                </p:cNvPr>
                <p:cNvSpPr/>
                <p:nvPr/>
              </p:nvSpPr>
              <p:spPr>
                <a:xfrm>
                  <a:off x="4842209" y="2396034"/>
                  <a:ext cx="1314450" cy="432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lawyer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1B376C11-B29F-4942-A379-BB7C8A83BF94}"/>
                    </a:ext>
                  </a:extLst>
                </p:cNvPr>
                <p:cNvSpPr/>
                <p:nvPr/>
              </p:nvSpPr>
              <p:spPr>
                <a:xfrm>
                  <a:off x="4842209" y="3956646"/>
                  <a:ext cx="1314450" cy="432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villain</a:t>
                  </a:r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7D21DE2-9AAD-41C4-AFD7-2EF1F0F3AF2E}"/>
                  </a:ext>
                </a:extLst>
              </p:cNvPr>
              <p:cNvSpPr txBox="1"/>
              <p:nvPr/>
            </p:nvSpPr>
            <p:spPr>
              <a:xfrm>
                <a:off x="7901426" y="2940493"/>
                <a:ext cx="1172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Lato" panose="020F0502020204030203" pitchFamily="34" charset="0"/>
                  </a:rPr>
                  <a:t>outcomes</a:t>
                </a:r>
              </a:p>
            </p:txBody>
          </p:sp>
          <p:sp>
            <p:nvSpPr>
              <p:cNvPr id="45" name="Left Brace 44">
                <a:extLst>
                  <a:ext uri="{FF2B5EF4-FFF2-40B4-BE49-F238E27FC236}">
                    <a16:creationId xmlns:a16="http://schemas.microsoft.com/office/drawing/2014/main" id="{09DAA71C-2340-47A9-BC95-AF968D15F10F}"/>
                  </a:ext>
                </a:extLst>
              </p:cNvPr>
              <p:cNvSpPr/>
              <p:nvPr/>
            </p:nvSpPr>
            <p:spPr>
              <a:xfrm rot="10800000">
                <a:off x="7658590" y="2157909"/>
                <a:ext cx="247650" cy="1992612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92017C1-3C0B-4E1E-96F6-605DB9B734C9}"/>
                </a:ext>
              </a:extLst>
            </p:cNvPr>
            <p:cNvGrpSpPr/>
            <p:nvPr/>
          </p:nvGrpSpPr>
          <p:grpSpPr>
            <a:xfrm>
              <a:off x="340666" y="1382439"/>
              <a:ext cx="2312046" cy="3486386"/>
              <a:chOff x="340666" y="1382439"/>
              <a:chExt cx="2312046" cy="3486386"/>
            </a:xfrm>
          </p:grpSpPr>
          <p:sp>
            <p:nvSpPr>
              <p:cNvPr id="34" name="Left Brace 33">
                <a:extLst>
                  <a:ext uri="{FF2B5EF4-FFF2-40B4-BE49-F238E27FC236}">
                    <a16:creationId xmlns:a16="http://schemas.microsoft.com/office/drawing/2014/main" id="{65199830-A64D-480F-B597-118B6287DAA8}"/>
                  </a:ext>
                </a:extLst>
              </p:cNvPr>
              <p:cNvSpPr/>
              <p:nvPr/>
            </p:nvSpPr>
            <p:spPr>
              <a:xfrm>
                <a:off x="980585" y="1382439"/>
                <a:ext cx="247650" cy="3486386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Lato" panose="020F0502020204030203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71C2AB-76A1-4900-9411-2581DF1D0121}"/>
                  </a:ext>
                </a:extLst>
              </p:cNvPr>
              <p:cNvSpPr txBox="1"/>
              <p:nvPr/>
            </p:nvSpPr>
            <p:spPr>
              <a:xfrm>
                <a:off x="340666" y="2911918"/>
                <a:ext cx="639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Lato" panose="020F0502020204030203" pitchFamily="34" charset="0"/>
                  </a:rPr>
                  <a:t>cues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BC97E99D-95B2-47CA-84DD-15FF90124129}"/>
                  </a:ext>
                </a:extLst>
              </p:cNvPr>
              <p:cNvGrpSpPr/>
              <p:nvPr/>
            </p:nvGrpSpPr>
            <p:grpSpPr>
              <a:xfrm>
                <a:off x="1338262" y="1382439"/>
                <a:ext cx="1314450" cy="3486386"/>
                <a:chOff x="1338262" y="1382439"/>
                <a:chExt cx="1314450" cy="3486386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343CBF0-8343-4BFC-8A54-81E31B205AA4}"/>
                    </a:ext>
                  </a:extLst>
                </p:cNvPr>
                <p:cNvSpPr/>
                <p:nvPr/>
              </p:nvSpPr>
              <p:spPr>
                <a:xfrm>
                  <a:off x="1338262" y="1382439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all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3DACD952-9A6F-4322-A910-EAB68230CB94}"/>
                    </a:ext>
                  </a:extLst>
                </p:cNvPr>
                <p:cNvSpPr/>
                <p:nvPr/>
              </p:nvSpPr>
              <p:spPr>
                <a:xfrm>
                  <a:off x="1338262" y="1993316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lawyer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4AB6B0F8-7055-4CF0-9E8F-8273DE2EFD00}"/>
                    </a:ext>
                  </a:extLst>
                </p:cNvPr>
                <p:cNvSpPr/>
                <p:nvPr/>
              </p:nvSpPr>
              <p:spPr>
                <a:xfrm>
                  <a:off x="1338262" y="2604193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PLURAL</a:t>
                  </a: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4FD55D01-CA99-4F68-9655-66580BD572C0}"/>
                    </a:ext>
                  </a:extLst>
                </p:cNvPr>
                <p:cNvSpPr/>
                <p:nvPr/>
              </p:nvSpPr>
              <p:spPr>
                <a:xfrm>
                  <a:off x="1338262" y="3215070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be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AE64201-2772-401C-900D-31309D2AA72F}"/>
                    </a:ext>
                  </a:extLst>
                </p:cNvPr>
                <p:cNvSpPr/>
                <p:nvPr/>
              </p:nvSpPr>
              <p:spPr>
                <a:xfrm>
                  <a:off x="1338262" y="4436825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nice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DC7E6178-0DB4-4746-B2F4-98D82C770B4D}"/>
                    </a:ext>
                  </a:extLst>
                </p:cNvPr>
                <p:cNvSpPr/>
                <p:nvPr/>
              </p:nvSpPr>
              <p:spPr>
                <a:xfrm>
                  <a:off x="1338262" y="3825947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PLURAL</a:t>
                  </a:r>
                </a:p>
              </p:txBody>
            </p:sp>
          </p:grpSp>
        </p:grp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FF49C8-9817-4858-A65D-F0B6B4F3A83C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2652712" y="2209316"/>
            <a:ext cx="3295651" cy="164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258C1F-DB7D-4DEC-986C-DF6D00E98B30}"/>
              </a:ext>
            </a:extLst>
          </p:cNvPr>
          <p:cNvCxnSpPr>
            <a:cxnSpLocks/>
          </p:cNvCxnSpPr>
          <p:nvPr/>
        </p:nvCxnSpPr>
        <p:spPr>
          <a:xfrm flipV="1">
            <a:off x="2652712" y="2373909"/>
            <a:ext cx="3295651" cy="44628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FF0BD07-609F-4056-8D6A-9BE0153C85CF}"/>
              </a:ext>
            </a:extLst>
          </p:cNvPr>
          <p:cNvCxnSpPr>
            <a:cxnSpLocks/>
            <a:stCxn id="40" idx="3"/>
            <a:endCxn id="46" idx="1"/>
          </p:cNvCxnSpPr>
          <p:nvPr/>
        </p:nvCxnSpPr>
        <p:spPr>
          <a:xfrm flipV="1">
            <a:off x="2652712" y="2345326"/>
            <a:ext cx="3295651" cy="10857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1957BF3-1EFA-4DD4-B299-C16964A03143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2662236" y="2345326"/>
            <a:ext cx="3286127" cy="169989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524C652-4B2C-4076-A4D1-0B1EE25FA483}"/>
              </a:ext>
            </a:extLst>
          </p:cNvPr>
          <p:cNvSpPr txBox="1"/>
          <p:nvPr/>
        </p:nvSpPr>
        <p:spPr>
          <a:xfrm>
            <a:off x="6023309" y="4867297"/>
            <a:ext cx="312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</a:rPr>
              <a:t>Example: </a:t>
            </a:r>
            <a:r>
              <a:rPr lang="en-GB" i="1" dirty="0">
                <a:latin typeface="Lato" panose="020F0502020204030203" pitchFamily="34" charset="0"/>
              </a:rPr>
              <a:t>All lawyers are nice.</a:t>
            </a:r>
          </a:p>
        </p:txBody>
      </p:sp>
      <p:graphicFrame>
        <p:nvGraphicFramePr>
          <p:cNvPr id="29" name="Table 10">
            <a:extLst>
              <a:ext uri="{FF2B5EF4-FFF2-40B4-BE49-F238E27FC236}">
                <a16:creationId xmlns:a16="http://schemas.microsoft.com/office/drawing/2014/main" id="{23457506-DD1D-678A-FD67-0E069288F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551962"/>
              </p:ext>
            </p:extLst>
          </p:nvPr>
        </p:nvGraphicFramePr>
        <p:xfrm>
          <a:off x="228600" y="5302856"/>
          <a:ext cx="86868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4084778005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10687513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262244468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446485725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813345257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9262041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098716783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3412777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GB" b="0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rgbClr val="006AB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all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lawyer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PLURAL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be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nice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villain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evil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80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lawyer</a:t>
                      </a:r>
                      <a:endParaRPr lang="en-GB" b="0" noProof="0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Lato" panose="020F0502020204030203" pitchFamily="34" charset="0"/>
                        </a:rPr>
                        <a:t>+</a:t>
                      </a:r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Lato" panose="020F0502020204030203" pitchFamily="34" charset="0"/>
                        </a:rPr>
                        <a:t>+</a:t>
                      </a:r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Lato" panose="020F0502020204030203" pitchFamily="34" charset="0"/>
                        </a:rPr>
                        <a:t>+</a:t>
                      </a:r>
                      <a:r>
                        <a:rPr lang="de-DE" b="1" dirty="0">
                          <a:solidFill>
                            <a:srgbClr val="00B050"/>
                          </a:solidFill>
                          <a:latin typeface="Lato" panose="020F0502020204030203" pitchFamily="34" charset="0"/>
                        </a:rPr>
                        <a:t>+</a:t>
                      </a:r>
                      <a:endParaRPr lang="en-GB" b="1" dirty="0">
                        <a:solidFill>
                          <a:srgbClr val="00B050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Lato" panose="020F0502020204030203" pitchFamily="34" charset="0"/>
                        </a:rPr>
                        <a:t>+</a:t>
                      </a:r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9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villain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687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165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Method: </a:t>
            </a:r>
            <a:r>
              <a:rPr lang="en-GB" dirty="0"/>
              <a:t>Naive Discriminative Learning</a:t>
            </a:r>
            <a:r>
              <a:rPr lang="de-DE" dirty="0"/>
              <a:t> 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19</a:t>
            </a:fld>
            <a:endParaRPr lang="en-GB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3236C8-7A08-4351-B9D8-B9F522594F81}"/>
              </a:ext>
            </a:extLst>
          </p:cNvPr>
          <p:cNvCxnSpPr>
            <a:cxnSpLocks/>
          </p:cNvCxnSpPr>
          <p:nvPr/>
        </p:nvCxnSpPr>
        <p:spPr>
          <a:xfrm flipV="1">
            <a:off x="2643188" y="2373909"/>
            <a:ext cx="3305175" cy="227891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833781-2B3D-4F60-B395-96C54094E35C}"/>
              </a:ext>
            </a:extLst>
          </p:cNvPr>
          <p:cNvGrpSpPr/>
          <p:nvPr/>
        </p:nvGrpSpPr>
        <p:grpSpPr>
          <a:xfrm>
            <a:off x="340666" y="1382439"/>
            <a:ext cx="8456651" cy="3486386"/>
            <a:chOff x="340666" y="1382439"/>
            <a:chExt cx="8456651" cy="348638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14D5387-BD6F-4F08-9AA0-4C8D7638B987}"/>
                </a:ext>
              </a:extLst>
            </p:cNvPr>
            <p:cNvGrpSpPr/>
            <p:nvPr/>
          </p:nvGrpSpPr>
          <p:grpSpPr>
            <a:xfrm>
              <a:off x="5948363" y="2129326"/>
              <a:ext cx="2848954" cy="1992612"/>
              <a:chOff x="6224588" y="2157909"/>
              <a:chExt cx="2848954" cy="1992612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3461CCD-4638-4F57-B83F-CCB7912A5A26}"/>
                  </a:ext>
                </a:extLst>
              </p:cNvPr>
              <p:cNvGrpSpPr/>
              <p:nvPr/>
            </p:nvGrpSpPr>
            <p:grpSpPr>
              <a:xfrm>
                <a:off x="6224588" y="2157909"/>
                <a:ext cx="1314450" cy="1992612"/>
                <a:chOff x="4842209" y="2396034"/>
                <a:chExt cx="1314450" cy="1992612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D2957FD-E04C-491F-85EA-DAD1C5795055}"/>
                    </a:ext>
                  </a:extLst>
                </p:cNvPr>
                <p:cNvSpPr/>
                <p:nvPr/>
              </p:nvSpPr>
              <p:spPr>
                <a:xfrm>
                  <a:off x="4842209" y="2396034"/>
                  <a:ext cx="1314450" cy="432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lawyer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D03F0AF-DCA6-419B-B497-9027ED7E8156}"/>
                    </a:ext>
                  </a:extLst>
                </p:cNvPr>
                <p:cNvSpPr/>
                <p:nvPr/>
              </p:nvSpPr>
              <p:spPr>
                <a:xfrm>
                  <a:off x="4842209" y="3956646"/>
                  <a:ext cx="1314450" cy="432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villain</a:t>
                  </a: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1920F74-4BEC-40E9-AD91-6D22FF9E7671}"/>
                  </a:ext>
                </a:extLst>
              </p:cNvPr>
              <p:cNvSpPr txBox="1"/>
              <p:nvPr/>
            </p:nvSpPr>
            <p:spPr>
              <a:xfrm>
                <a:off x="7901426" y="2940493"/>
                <a:ext cx="1172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Lato" panose="020F0502020204030203" pitchFamily="34" charset="0"/>
                  </a:rPr>
                  <a:t>outcomes</a:t>
                </a:r>
              </a:p>
            </p:txBody>
          </p:sp>
          <p:sp>
            <p:nvSpPr>
              <p:cNvPr id="46" name="Left Brace 45">
                <a:extLst>
                  <a:ext uri="{FF2B5EF4-FFF2-40B4-BE49-F238E27FC236}">
                    <a16:creationId xmlns:a16="http://schemas.microsoft.com/office/drawing/2014/main" id="{2643595A-14D1-4ECD-9A3F-B6C6F986EA9F}"/>
                  </a:ext>
                </a:extLst>
              </p:cNvPr>
              <p:cNvSpPr/>
              <p:nvPr/>
            </p:nvSpPr>
            <p:spPr>
              <a:xfrm rot="10800000">
                <a:off x="7658590" y="2157909"/>
                <a:ext cx="247650" cy="1992612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BC2C4C5-0850-4331-B7E0-E0A91F1A39E0}"/>
                </a:ext>
              </a:extLst>
            </p:cNvPr>
            <p:cNvGrpSpPr/>
            <p:nvPr/>
          </p:nvGrpSpPr>
          <p:grpSpPr>
            <a:xfrm>
              <a:off x="340666" y="1382439"/>
              <a:ext cx="2312046" cy="3486386"/>
              <a:chOff x="340666" y="1382439"/>
              <a:chExt cx="2312046" cy="3486386"/>
            </a:xfrm>
          </p:grpSpPr>
          <p:sp>
            <p:nvSpPr>
              <p:cNvPr id="35" name="Left Brace 34">
                <a:extLst>
                  <a:ext uri="{FF2B5EF4-FFF2-40B4-BE49-F238E27FC236}">
                    <a16:creationId xmlns:a16="http://schemas.microsoft.com/office/drawing/2014/main" id="{189CFB43-2F76-4F9E-90B7-B974728070A9}"/>
                  </a:ext>
                </a:extLst>
              </p:cNvPr>
              <p:cNvSpPr/>
              <p:nvPr/>
            </p:nvSpPr>
            <p:spPr>
              <a:xfrm>
                <a:off x="980585" y="1382439"/>
                <a:ext cx="247650" cy="3486386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Lato" panose="020F0502020204030203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E683B9-C89C-4ED9-8F86-47F074132EA5}"/>
                  </a:ext>
                </a:extLst>
              </p:cNvPr>
              <p:cNvSpPr txBox="1"/>
              <p:nvPr/>
            </p:nvSpPr>
            <p:spPr>
              <a:xfrm>
                <a:off x="340666" y="2911918"/>
                <a:ext cx="639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Lato" panose="020F0502020204030203" pitchFamily="34" charset="0"/>
                  </a:rPr>
                  <a:t>cues</a:t>
                </a: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49C2A3B-4FE2-4ECB-A91B-3015235E96F9}"/>
                  </a:ext>
                </a:extLst>
              </p:cNvPr>
              <p:cNvGrpSpPr/>
              <p:nvPr/>
            </p:nvGrpSpPr>
            <p:grpSpPr>
              <a:xfrm>
                <a:off x="1338262" y="1382439"/>
                <a:ext cx="1314450" cy="3486386"/>
                <a:chOff x="1338262" y="1382439"/>
                <a:chExt cx="1314450" cy="3486386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733AE41-0F50-4246-8878-F22A19879B28}"/>
                    </a:ext>
                  </a:extLst>
                </p:cNvPr>
                <p:cNvSpPr/>
                <p:nvPr/>
              </p:nvSpPr>
              <p:spPr>
                <a:xfrm>
                  <a:off x="1338262" y="1382439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all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9534299-659F-46D0-94C5-E35D511CD6D5}"/>
                    </a:ext>
                  </a:extLst>
                </p:cNvPr>
                <p:cNvSpPr/>
                <p:nvPr/>
              </p:nvSpPr>
              <p:spPr>
                <a:xfrm>
                  <a:off x="1338262" y="1993316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lawyer</a:t>
                  </a: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E95C6111-4107-47E8-910A-6E737F4855E2}"/>
                    </a:ext>
                  </a:extLst>
                </p:cNvPr>
                <p:cNvSpPr/>
                <p:nvPr/>
              </p:nvSpPr>
              <p:spPr>
                <a:xfrm>
                  <a:off x="1338262" y="2604193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PLURAL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6CAFEF9C-FA1D-4CDD-A535-C4BD20CF70DE}"/>
                    </a:ext>
                  </a:extLst>
                </p:cNvPr>
                <p:cNvSpPr/>
                <p:nvPr/>
              </p:nvSpPr>
              <p:spPr>
                <a:xfrm>
                  <a:off x="1338262" y="3215070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be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23301743-F30A-4D66-919D-6D1BD727DF98}"/>
                    </a:ext>
                  </a:extLst>
                </p:cNvPr>
                <p:cNvSpPr/>
                <p:nvPr/>
              </p:nvSpPr>
              <p:spPr>
                <a:xfrm>
                  <a:off x="1338262" y="4436825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nice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CAB9EAE9-899E-481B-9FBD-117650B2EABE}"/>
                    </a:ext>
                  </a:extLst>
                </p:cNvPr>
                <p:cNvSpPr/>
                <p:nvPr/>
              </p:nvSpPr>
              <p:spPr>
                <a:xfrm>
                  <a:off x="1338262" y="3825947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PLURAL</a:t>
                  </a:r>
                </a:p>
              </p:txBody>
            </p:sp>
          </p:grpSp>
        </p:grp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670574-B940-4F5D-867D-FC5F0D2E3616}"/>
              </a:ext>
            </a:extLst>
          </p:cNvPr>
          <p:cNvCxnSpPr>
            <a:cxnSpLocks/>
          </p:cNvCxnSpPr>
          <p:nvPr/>
        </p:nvCxnSpPr>
        <p:spPr>
          <a:xfrm>
            <a:off x="2643188" y="1598439"/>
            <a:ext cx="3305175" cy="7754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82D3DBD-B2D1-4F2F-90F5-93650711AF8B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2652712" y="2209316"/>
            <a:ext cx="3295651" cy="164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377012E-FBCF-4743-A65E-B7BE1565C852}"/>
              </a:ext>
            </a:extLst>
          </p:cNvPr>
          <p:cNvCxnSpPr>
            <a:cxnSpLocks/>
          </p:cNvCxnSpPr>
          <p:nvPr/>
        </p:nvCxnSpPr>
        <p:spPr>
          <a:xfrm flipV="1">
            <a:off x="2652712" y="2373909"/>
            <a:ext cx="3295651" cy="44628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D998100-9111-48FC-AE5C-341EFAC2F497}"/>
              </a:ext>
            </a:extLst>
          </p:cNvPr>
          <p:cNvCxnSpPr>
            <a:cxnSpLocks/>
          </p:cNvCxnSpPr>
          <p:nvPr/>
        </p:nvCxnSpPr>
        <p:spPr>
          <a:xfrm flipV="1">
            <a:off x="2652712" y="2345326"/>
            <a:ext cx="3295651" cy="10857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24FE0A8-C6F3-49F5-B1C0-F9669E19ECA9}"/>
              </a:ext>
            </a:extLst>
          </p:cNvPr>
          <p:cNvCxnSpPr>
            <a:cxnSpLocks/>
          </p:cNvCxnSpPr>
          <p:nvPr/>
        </p:nvCxnSpPr>
        <p:spPr>
          <a:xfrm flipV="1">
            <a:off x="2662236" y="2345326"/>
            <a:ext cx="3286127" cy="169989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7CA286D-EE8C-450C-A57A-0D6F10757216}"/>
              </a:ext>
            </a:extLst>
          </p:cNvPr>
          <p:cNvSpPr txBox="1"/>
          <p:nvPr/>
        </p:nvSpPr>
        <p:spPr>
          <a:xfrm>
            <a:off x="6023309" y="4867297"/>
            <a:ext cx="312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</a:rPr>
              <a:t>Example: </a:t>
            </a:r>
            <a:r>
              <a:rPr lang="en-GB" i="1" dirty="0">
                <a:latin typeface="Lato" panose="020F0502020204030203" pitchFamily="34" charset="0"/>
              </a:rPr>
              <a:t>All lawyers are nice.</a:t>
            </a:r>
          </a:p>
        </p:txBody>
      </p:sp>
      <p:graphicFrame>
        <p:nvGraphicFramePr>
          <p:cNvPr id="30" name="Table 10">
            <a:extLst>
              <a:ext uri="{FF2B5EF4-FFF2-40B4-BE49-F238E27FC236}">
                <a16:creationId xmlns:a16="http://schemas.microsoft.com/office/drawing/2014/main" id="{451D0B7F-A636-E92D-7CC3-36EE612D2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098613"/>
              </p:ext>
            </p:extLst>
          </p:nvPr>
        </p:nvGraphicFramePr>
        <p:xfrm>
          <a:off x="228600" y="5302856"/>
          <a:ext cx="86868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4084778005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10687513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262244468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446485725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813345257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9262041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098716783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3412777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GB" b="0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rgbClr val="006AB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all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lawyer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PLURAL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be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nice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villain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evil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80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lawyer</a:t>
                      </a:r>
                      <a:endParaRPr lang="en-GB" b="0" noProof="0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Lato" panose="020F0502020204030203" pitchFamily="34" charset="0"/>
                        </a:rPr>
                        <a:t>+</a:t>
                      </a:r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Lato" panose="020F0502020204030203" pitchFamily="34" charset="0"/>
                        </a:rPr>
                        <a:t>+</a:t>
                      </a:r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Lato" panose="020F0502020204030203" pitchFamily="34" charset="0"/>
                        </a:rPr>
                        <a:t>++</a:t>
                      </a:r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Lato" panose="020F0502020204030203" pitchFamily="34" charset="0"/>
                        </a:rPr>
                        <a:t>+</a:t>
                      </a:r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1" dirty="0">
                          <a:solidFill>
                            <a:srgbClr val="00B050"/>
                          </a:solidFill>
                          <a:latin typeface="Lato" panose="020F0502020204030203" pitchFamily="34" charset="0"/>
                        </a:rPr>
                        <a:t>+</a:t>
                      </a:r>
                      <a:endParaRPr lang="en-GB" b="1" dirty="0">
                        <a:solidFill>
                          <a:srgbClr val="00B050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9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villain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687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59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79D5-03C5-34F9-9203-B6D06BF6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Masculine Generics in German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55DD7-5A9B-8EC2-4C13-AF802DA42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800" dirty="0"/>
              <a:t>in German, role nouns such as </a:t>
            </a:r>
            <a:r>
              <a:rPr lang="en-GB" sz="1800" i="1" dirty="0" err="1"/>
              <a:t>Anwalt</a:t>
            </a:r>
            <a:r>
              <a:rPr lang="en-GB" sz="1800" dirty="0"/>
              <a:t> ‘lawyer’ can be used as generic forms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pPr>
              <a:lnSpc>
                <a:spcPct val="150000"/>
              </a:lnSpc>
            </a:pPr>
            <a:r>
              <a:rPr lang="en-GB" sz="1800" dirty="0"/>
              <a:t>generic forms are not different from explicit masculine forms in their orthographic or phonological form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they are used to describe individuals of all genders in singular and plural contexts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generic forms are traditionally assumed to “abstract away” notions of gender; to be “gender-neutral” </a:t>
            </a:r>
            <a:r>
              <a:rPr lang="en-GB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GB" sz="10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Doleschal</a:t>
            </a:r>
            <a:r>
              <a:rPr lang="en-GB" sz="1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, 2002)</a:t>
            </a:r>
            <a:endParaRPr lang="en-GB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1800" dirty="0"/>
          </a:p>
          <a:p>
            <a:endParaRPr lang="en-GB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3F2EA-C12A-6CBB-13C8-378B9E8EAA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B5435-36DB-8862-066B-4BFBC1CD9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2</a:t>
            </a:fld>
            <a:endParaRPr lang="en-GB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D528C8-5BFE-A107-281D-E66C46A5A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964473"/>
              </p:ext>
            </p:extLst>
          </p:nvPr>
        </p:nvGraphicFramePr>
        <p:xfrm>
          <a:off x="1337185" y="1739900"/>
          <a:ext cx="6469630" cy="2346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7630">
                  <a:extLst>
                    <a:ext uri="{9D8B030D-6E8A-4147-A177-3AD203B41FA5}">
                      <a16:colId xmlns:a16="http://schemas.microsoft.com/office/drawing/2014/main" val="874191702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1920093292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192431343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5180290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referent gender(s)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grammatical 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9142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latin typeface="Lato" panose="020F0502020204030203" pitchFamily="34" charset="0"/>
                        </a:rPr>
                        <a:t>Anwalt</a:t>
                      </a:r>
                      <a:endParaRPr lang="de-DE" sz="1600" i="1" noProof="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>
                          <a:latin typeface="Lato" panose="020F0502020204030203" pitchFamily="34" charset="0"/>
                        </a:rPr>
                        <a:t>masculine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singular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23905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latin typeface="Lato" panose="020F0502020204030203" pitchFamily="34" charset="0"/>
                        </a:rPr>
                        <a:t>Anwalt</a:t>
                      </a:r>
                      <a:endParaRPr lang="de-DE" sz="1600" i="1" noProof="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male or 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>
                          <a:latin typeface="Lato" panose="020F0502020204030203" pitchFamily="34" charset="0"/>
                        </a:rPr>
                        <a:t>masculine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544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latin typeface="Lato" panose="020F0502020204030203" pitchFamily="34" charset="0"/>
                        </a:rPr>
                        <a:t>Anwältin</a:t>
                      </a:r>
                      <a:endParaRPr lang="de-DE" sz="1600" i="1" noProof="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feminine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2104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latin typeface="Lato" panose="020F0502020204030203" pitchFamily="34" charset="0"/>
                        </a:rPr>
                        <a:t>Anwälte</a:t>
                      </a:r>
                      <a:endParaRPr lang="de-DE" sz="1600" i="1" noProof="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masculine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plural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246309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latin typeface="Lato" panose="020F0502020204030203" pitchFamily="34" charset="0"/>
                        </a:rPr>
                        <a:t>Anwälte</a:t>
                      </a:r>
                      <a:endParaRPr lang="de-DE" sz="1600" i="1" noProof="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>
                          <a:latin typeface="Lato" panose="020F0502020204030203" pitchFamily="34" charset="0"/>
                        </a:rPr>
                        <a:t>male and/or 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masculine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39198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latin typeface="Lato" panose="020F0502020204030203" pitchFamily="34" charset="0"/>
                        </a:rPr>
                        <a:t>Anwältinnen</a:t>
                      </a:r>
                      <a:endParaRPr lang="de-DE" sz="1600" i="1" noProof="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feminine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66159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DE89473-56CB-D002-C57B-5CD3CEB86721}"/>
              </a:ext>
            </a:extLst>
          </p:cNvPr>
          <p:cNvSpPr/>
          <p:nvPr/>
        </p:nvSpPr>
        <p:spPr>
          <a:xfrm>
            <a:off x="1368000" y="2390775"/>
            <a:ext cx="5337600" cy="352425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7FA9B6-19AF-8B76-EBDF-AF56D249EA02}"/>
              </a:ext>
            </a:extLst>
          </p:cNvPr>
          <p:cNvSpPr/>
          <p:nvPr/>
        </p:nvSpPr>
        <p:spPr>
          <a:xfrm>
            <a:off x="1368000" y="3394075"/>
            <a:ext cx="5337600" cy="352425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440FD56-9D64-3532-8A60-2918180AFDAB}"/>
              </a:ext>
            </a:extLst>
          </p:cNvPr>
          <p:cNvGrpSpPr/>
          <p:nvPr/>
        </p:nvGrpSpPr>
        <p:grpSpPr>
          <a:xfrm>
            <a:off x="338880" y="2068497"/>
            <a:ext cx="930627" cy="2018363"/>
            <a:chOff x="338880" y="2068497"/>
            <a:chExt cx="930627" cy="2018363"/>
          </a:xfrm>
        </p:grpSpPr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AA349FDD-CFB7-4D05-17FD-60B679F489E2}"/>
                </a:ext>
              </a:extLst>
            </p:cNvPr>
            <p:cNvSpPr/>
            <p:nvPr/>
          </p:nvSpPr>
          <p:spPr>
            <a:xfrm>
              <a:off x="994299" y="2068497"/>
              <a:ext cx="275208" cy="2018363"/>
            </a:xfrm>
            <a:prstGeom prst="lef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BEF887-2256-A77B-8D64-27A30F9AADA9}"/>
                </a:ext>
              </a:extLst>
            </p:cNvPr>
            <p:cNvSpPr txBox="1"/>
            <p:nvPr/>
          </p:nvSpPr>
          <p:spPr>
            <a:xfrm rot="16200000">
              <a:off x="-20192" y="2757104"/>
              <a:ext cx="13644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err="1">
                  <a:latin typeface="Roboto" panose="02000000000000000000" pitchFamily="2" charset="0"/>
                  <a:ea typeface="Roboto" panose="02000000000000000000" pitchFamily="2" charset="0"/>
                </a:rPr>
                <a:t>target</a:t>
              </a:r>
              <a:r>
                <a:rPr lang="de-DE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de-DE" dirty="0" err="1">
                  <a:latin typeface="Roboto" panose="02000000000000000000" pitchFamily="2" charset="0"/>
                  <a:ea typeface="Roboto" panose="02000000000000000000" pitchFamily="2" charset="0"/>
                </a:rPr>
                <a:t>word</a:t>
              </a:r>
              <a:endParaRPr lang="de-DE" dirty="0"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/>
              <a:r>
                <a:rPr lang="de-DE" dirty="0" err="1">
                  <a:latin typeface="Roboto" panose="02000000000000000000" pitchFamily="2" charset="0"/>
                  <a:ea typeface="Roboto" panose="02000000000000000000" pitchFamily="2" charset="0"/>
                </a:rPr>
                <a:t>paradigm</a:t>
              </a:r>
              <a:endParaRPr lang="en-GB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594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Method: </a:t>
            </a:r>
            <a:r>
              <a:rPr lang="en-GB" dirty="0"/>
              <a:t>Naive Discriminative Learning</a:t>
            </a:r>
            <a:r>
              <a:rPr lang="de-DE" dirty="0"/>
              <a:t> 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20</a:t>
            </a:fld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A34DDDB-3702-4BFE-9DC5-97C47FB595B6}"/>
              </a:ext>
            </a:extLst>
          </p:cNvPr>
          <p:cNvCxnSpPr>
            <a:cxnSpLocks/>
          </p:cNvCxnSpPr>
          <p:nvPr/>
        </p:nvCxnSpPr>
        <p:spPr>
          <a:xfrm>
            <a:off x="2650551" y="1603576"/>
            <a:ext cx="3305175" cy="23360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80F963-C84B-464A-8717-242BF2701316}"/>
              </a:ext>
            </a:extLst>
          </p:cNvPr>
          <p:cNvCxnSpPr>
            <a:cxnSpLocks/>
          </p:cNvCxnSpPr>
          <p:nvPr/>
        </p:nvCxnSpPr>
        <p:spPr>
          <a:xfrm>
            <a:off x="2623648" y="2195032"/>
            <a:ext cx="3305421" cy="17394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C8FE72-56F7-4229-8F6C-F5035C75DBF5}"/>
              </a:ext>
            </a:extLst>
          </p:cNvPr>
          <p:cNvCxnSpPr>
            <a:cxnSpLocks/>
            <a:stCxn id="45" idx="3"/>
            <a:endCxn id="53" idx="1"/>
          </p:cNvCxnSpPr>
          <p:nvPr/>
        </p:nvCxnSpPr>
        <p:spPr>
          <a:xfrm>
            <a:off x="2652712" y="2820193"/>
            <a:ext cx="3295651" cy="10857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30D6C4-12E3-452C-8CCF-A8DEDADC2412}"/>
              </a:ext>
            </a:extLst>
          </p:cNvPr>
          <p:cNvCxnSpPr>
            <a:cxnSpLocks/>
            <a:stCxn id="46" idx="3"/>
            <a:endCxn id="53" idx="1"/>
          </p:cNvCxnSpPr>
          <p:nvPr/>
        </p:nvCxnSpPr>
        <p:spPr>
          <a:xfrm>
            <a:off x="2652712" y="3431070"/>
            <a:ext cx="3295651" cy="474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AB71279-5E97-4339-B538-D297AD4ED9CD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 flipV="1">
            <a:off x="2652712" y="3905938"/>
            <a:ext cx="3295651" cy="1360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A27B2A-AAA5-4ECB-8F7C-343DD9EA750C}"/>
              </a:ext>
            </a:extLst>
          </p:cNvPr>
          <p:cNvGrpSpPr/>
          <p:nvPr/>
        </p:nvGrpSpPr>
        <p:grpSpPr>
          <a:xfrm>
            <a:off x="340666" y="1382439"/>
            <a:ext cx="8456651" cy="3486386"/>
            <a:chOff x="340666" y="1382439"/>
            <a:chExt cx="8456651" cy="348638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C24BB28-A1A9-44DB-B887-C41E303FB328}"/>
                </a:ext>
              </a:extLst>
            </p:cNvPr>
            <p:cNvGrpSpPr/>
            <p:nvPr/>
          </p:nvGrpSpPr>
          <p:grpSpPr>
            <a:xfrm>
              <a:off x="5948363" y="2129326"/>
              <a:ext cx="2848954" cy="1992612"/>
              <a:chOff x="6224588" y="2157909"/>
              <a:chExt cx="2848954" cy="1992612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A6178CF-34F6-40F5-A4A4-BEE3CF54F44F}"/>
                  </a:ext>
                </a:extLst>
              </p:cNvPr>
              <p:cNvGrpSpPr/>
              <p:nvPr/>
            </p:nvGrpSpPr>
            <p:grpSpPr>
              <a:xfrm>
                <a:off x="6224588" y="2157909"/>
                <a:ext cx="1314450" cy="1992612"/>
                <a:chOff x="4842209" y="2396034"/>
                <a:chExt cx="1314450" cy="1992612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C53D9B82-73E2-4331-B191-C700A266459D}"/>
                    </a:ext>
                  </a:extLst>
                </p:cNvPr>
                <p:cNvSpPr/>
                <p:nvPr/>
              </p:nvSpPr>
              <p:spPr>
                <a:xfrm>
                  <a:off x="4842209" y="2396034"/>
                  <a:ext cx="1314450" cy="432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lawyer</a:t>
                  </a: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76BC61DA-F147-4A3B-83F4-DA4147E24A9A}"/>
                    </a:ext>
                  </a:extLst>
                </p:cNvPr>
                <p:cNvSpPr/>
                <p:nvPr/>
              </p:nvSpPr>
              <p:spPr>
                <a:xfrm>
                  <a:off x="4842209" y="3956646"/>
                  <a:ext cx="1314450" cy="432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villain</a:t>
                  </a: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6899ACA-EE66-4A6A-95EC-05C2B97681D5}"/>
                  </a:ext>
                </a:extLst>
              </p:cNvPr>
              <p:cNvSpPr txBox="1"/>
              <p:nvPr/>
            </p:nvSpPr>
            <p:spPr>
              <a:xfrm>
                <a:off x="7901426" y="2940493"/>
                <a:ext cx="1172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Lato" panose="020F0502020204030203" pitchFamily="34" charset="0"/>
                  </a:rPr>
                  <a:t>outcomes</a:t>
                </a:r>
              </a:p>
            </p:txBody>
          </p:sp>
          <p:sp>
            <p:nvSpPr>
              <p:cNvPr id="51" name="Left Brace 50">
                <a:extLst>
                  <a:ext uri="{FF2B5EF4-FFF2-40B4-BE49-F238E27FC236}">
                    <a16:creationId xmlns:a16="http://schemas.microsoft.com/office/drawing/2014/main" id="{661DC87E-36F1-4F7B-8725-09F3A6220086}"/>
                  </a:ext>
                </a:extLst>
              </p:cNvPr>
              <p:cNvSpPr/>
              <p:nvPr/>
            </p:nvSpPr>
            <p:spPr>
              <a:xfrm rot="10800000">
                <a:off x="7658590" y="2157909"/>
                <a:ext cx="247650" cy="1992612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5D6FCE1-1C9C-42B4-A534-72D59B94B462}"/>
                </a:ext>
              </a:extLst>
            </p:cNvPr>
            <p:cNvGrpSpPr/>
            <p:nvPr/>
          </p:nvGrpSpPr>
          <p:grpSpPr>
            <a:xfrm>
              <a:off x="340666" y="1382439"/>
              <a:ext cx="2312046" cy="3486386"/>
              <a:chOff x="340666" y="1382439"/>
              <a:chExt cx="2312046" cy="3486386"/>
            </a:xfrm>
          </p:grpSpPr>
          <p:sp>
            <p:nvSpPr>
              <p:cNvPr id="40" name="Left Brace 39">
                <a:extLst>
                  <a:ext uri="{FF2B5EF4-FFF2-40B4-BE49-F238E27FC236}">
                    <a16:creationId xmlns:a16="http://schemas.microsoft.com/office/drawing/2014/main" id="{17406977-1C95-467C-894C-EDB86A706B64}"/>
                  </a:ext>
                </a:extLst>
              </p:cNvPr>
              <p:cNvSpPr/>
              <p:nvPr/>
            </p:nvSpPr>
            <p:spPr>
              <a:xfrm>
                <a:off x="980585" y="1382439"/>
                <a:ext cx="247650" cy="3486386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Lato" panose="020F0502020204030203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CC6CF63-12D9-43E9-8629-12ECC18C8BAB}"/>
                  </a:ext>
                </a:extLst>
              </p:cNvPr>
              <p:cNvSpPr txBox="1"/>
              <p:nvPr/>
            </p:nvSpPr>
            <p:spPr>
              <a:xfrm>
                <a:off x="340666" y="2911918"/>
                <a:ext cx="639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Lato" panose="020F0502020204030203" pitchFamily="34" charset="0"/>
                  </a:rPr>
                  <a:t>cues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D53F0D6-D098-4F7E-B74F-C9C201CD38A3}"/>
                  </a:ext>
                </a:extLst>
              </p:cNvPr>
              <p:cNvGrpSpPr/>
              <p:nvPr/>
            </p:nvGrpSpPr>
            <p:grpSpPr>
              <a:xfrm>
                <a:off x="1338262" y="1382439"/>
                <a:ext cx="1314450" cy="3486386"/>
                <a:chOff x="1338262" y="1382439"/>
                <a:chExt cx="1314450" cy="3486386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AD14D151-969D-4D27-8B1B-78A4B90E2A99}"/>
                    </a:ext>
                  </a:extLst>
                </p:cNvPr>
                <p:cNvSpPr/>
                <p:nvPr/>
              </p:nvSpPr>
              <p:spPr>
                <a:xfrm>
                  <a:off x="1338262" y="1382439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all</a:t>
                  </a: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739FDE1-2A2A-4F32-B60A-FC36825F8A75}"/>
                    </a:ext>
                  </a:extLst>
                </p:cNvPr>
                <p:cNvSpPr/>
                <p:nvPr/>
              </p:nvSpPr>
              <p:spPr>
                <a:xfrm>
                  <a:off x="1338262" y="1993316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lawyer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6C05AE4B-8A25-4C7C-AF3D-403A2C71780B}"/>
                    </a:ext>
                  </a:extLst>
                </p:cNvPr>
                <p:cNvSpPr/>
                <p:nvPr/>
              </p:nvSpPr>
              <p:spPr>
                <a:xfrm>
                  <a:off x="1338262" y="2604193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PLURAL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A66DBE9-73CB-4CEE-AC4D-BCF33E077F47}"/>
                    </a:ext>
                  </a:extLst>
                </p:cNvPr>
                <p:cNvSpPr/>
                <p:nvPr/>
              </p:nvSpPr>
              <p:spPr>
                <a:xfrm>
                  <a:off x="1338262" y="3215070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be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F5A890A5-593E-4B45-9F7E-7C73C4DBAB1B}"/>
                    </a:ext>
                  </a:extLst>
                </p:cNvPr>
                <p:cNvSpPr/>
                <p:nvPr/>
              </p:nvSpPr>
              <p:spPr>
                <a:xfrm>
                  <a:off x="1338262" y="4436825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nice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70854031-1E9D-47F4-B395-19AD40F2A81D}"/>
                    </a:ext>
                  </a:extLst>
                </p:cNvPr>
                <p:cNvSpPr/>
                <p:nvPr/>
              </p:nvSpPr>
              <p:spPr>
                <a:xfrm>
                  <a:off x="1338262" y="3825947"/>
                  <a:ext cx="1314450" cy="432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Lato" panose="020F0502020204030203" pitchFamily="34" charset="0"/>
                    </a:rPr>
                    <a:t>PLURAL</a:t>
                  </a:r>
                </a:p>
              </p:txBody>
            </p:sp>
          </p:grpSp>
        </p:grp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C01F059-1453-4365-A5B5-ADF519F9478E}"/>
              </a:ext>
            </a:extLst>
          </p:cNvPr>
          <p:cNvCxnSpPr>
            <a:cxnSpLocks/>
          </p:cNvCxnSpPr>
          <p:nvPr/>
        </p:nvCxnSpPr>
        <p:spPr>
          <a:xfrm flipV="1">
            <a:off x="2643188" y="2373909"/>
            <a:ext cx="3305175" cy="227891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C678B77-894F-431B-BB59-AF195D0F96AB}"/>
              </a:ext>
            </a:extLst>
          </p:cNvPr>
          <p:cNvCxnSpPr>
            <a:cxnSpLocks/>
          </p:cNvCxnSpPr>
          <p:nvPr/>
        </p:nvCxnSpPr>
        <p:spPr>
          <a:xfrm>
            <a:off x="2643188" y="1598439"/>
            <a:ext cx="3305175" cy="7754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3FBAF28-BE77-415B-8EB9-458C5EA236EC}"/>
              </a:ext>
            </a:extLst>
          </p:cNvPr>
          <p:cNvCxnSpPr>
            <a:cxnSpLocks/>
          </p:cNvCxnSpPr>
          <p:nvPr/>
        </p:nvCxnSpPr>
        <p:spPr>
          <a:xfrm>
            <a:off x="2652712" y="2209316"/>
            <a:ext cx="3295651" cy="1645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BCDB7C6-DBD9-4D22-B050-9242E7EEBCC8}"/>
              </a:ext>
            </a:extLst>
          </p:cNvPr>
          <p:cNvCxnSpPr>
            <a:cxnSpLocks/>
          </p:cNvCxnSpPr>
          <p:nvPr/>
        </p:nvCxnSpPr>
        <p:spPr>
          <a:xfrm flipV="1">
            <a:off x="2652712" y="2373909"/>
            <a:ext cx="3295651" cy="44628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38D4A08-A74A-4CB0-A84C-646E13D9CC89}"/>
              </a:ext>
            </a:extLst>
          </p:cNvPr>
          <p:cNvCxnSpPr>
            <a:cxnSpLocks/>
          </p:cNvCxnSpPr>
          <p:nvPr/>
        </p:nvCxnSpPr>
        <p:spPr>
          <a:xfrm flipV="1">
            <a:off x="2652712" y="2345326"/>
            <a:ext cx="3295651" cy="10857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4FB258-A3A1-4FBC-B61A-FCA268EB5DE8}"/>
              </a:ext>
            </a:extLst>
          </p:cNvPr>
          <p:cNvCxnSpPr>
            <a:cxnSpLocks/>
          </p:cNvCxnSpPr>
          <p:nvPr/>
        </p:nvCxnSpPr>
        <p:spPr>
          <a:xfrm flipV="1">
            <a:off x="2662236" y="2345326"/>
            <a:ext cx="3286127" cy="169989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E38E34E-FF3E-48BE-A927-9DB758595657}"/>
              </a:ext>
            </a:extLst>
          </p:cNvPr>
          <p:cNvCxnSpPr>
            <a:cxnSpLocks/>
            <a:stCxn id="47" idx="3"/>
            <a:endCxn id="53" idx="1"/>
          </p:cNvCxnSpPr>
          <p:nvPr/>
        </p:nvCxnSpPr>
        <p:spPr>
          <a:xfrm flipV="1">
            <a:off x="2652712" y="3905938"/>
            <a:ext cx="3295651" cy="7468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BB21F4A-52D7-43E4-B5EE-1CC4E21D24E1}"/>
              </a:ext>
            </a:extLst>
          </p:cNvPr>
          <p:cNvSpPr txBox="1"/>
          <p:nvPr/>
        </p:nvSpPr>
        <p:spPr>
          <a:xfrm>
            <a:off x="6023309" y="4867297"/>
            <a:ext cx="312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</a:rPr>
              <a:t>Example: </a:t>
            </a:r>
            <a:r>
              <a:rPr lang="en-GB" i="1" dirty="0">
                <a:latin typeface="Lato" panose="020F0502020204030203" pitchFamily="34" charset="0"/>
              </a:rPr>
              <a:t>All lawyers are nice.</a:t>
            </a:r>
          </a:p>
        </p:txBody>
      </p:sp>
      <p:graphicFrame>
        <p:nvGraphicFramePr>
          <p:cNvPr id="60" name="Table 10">
            <a:extLst>
              <a:ext uri="{FF2B5EF4-FFF2-40B4-BE49-F238E27FC236}">
                <a16:creationId xmlns:a16="http://schemas.microsoft.com/office/drawing/2014/main" id="{3C95BC95-6CF8-A667-5E7C-9F610AEAA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92566"/>
              </p:ext>
            </p:extLst>
          </p:nvPr>
        </p:nvGraphicFramePr>
        <p:xfrm>
          <a:off x="228600" y="5302856"/>
          <a:ext cx="86868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4084778005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10687513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262244468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446485725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813345257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9262041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098716783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3412777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GB" b="0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rgbClr val="006AB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all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lawyer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PLURAL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be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nice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villain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evil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80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lawyer</a:t>
                      </a:r>
                      <a:endParaRPr lang="en-GB" b="0" noProof="0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Lato" panose="020F0502020204030203" pitchFamily="34" charset="0"/>
                        </a:rPr>
                        <a:t>+</a:t>
                      </a:r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Lato" panose="020F0502020204030203" pitchFamily="34" charset="0"/>
                        </a:rPr>
                        <a:t>+</a:t>
                      </a:r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Lato" panose="020F0502020204030203" pitchFamily="34" charset="0"/>
                        </a:rPr>
                        <a:t>++</a:t>
                      </a:r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Lato" panose="020F0502020204030203" pitchFamily="34" charset="0"/>
                        </a:rPr>
                        <a:t>+</a:t>
                      </a:r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Lato" panose="020F0502020204030203" pitchFamily="34" charset="0"/>
                        </a:rPr>
                        <a:t>+</a:t>
                      </a:r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</a:rPr>
                        <a:t>-</a:t>
                      </a:r>
                      <a:endParaRPr lang="en-GB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</a:rPr>
                        <a:t>-</a:t>
                      </a:r>
                      <a:endParaRPr lang="en-GB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9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b="0" noProof="0" dirty="0">
                          <a:latin typeface="Lato" panose="020F0502020204030203" pitchFamily="34" charset="0"/>
                        </a:rPr>
                        <a:t>villain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</a:rPr>
                        <a:t>-</a:t>
                      </a:r>
                      <a:endParaRPr lang="en-GB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</a:rPr>
                        <a:t>-</a:t>
                      </a:r>
                      <a:endParaRPr lang="en-GB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</a:rPr>
                        <a:t>-</a:t>
                      </a:r>
                      <a:endParaRPr lang="en-GB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</a:rPr>
                        <a:t>-</a:t>
                      </a:r>
                      <a:endParaRPr lang="en-GB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</a:rPr>
                        <a:t>-</a:t>
                      </a:r>
                      <a:endParaRPr lang="en-GB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latin typeface="Lato" panose="020F0502020204030203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687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108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Method: </a:t>
            </a:r>
            <a:r>
              <a:rPr lang="en-GB" dirty="0"/>
              <a:t>Naive Discriminative Learning</a:t>
            </a:r>
            <a:r>
              <a:rPr lang="de-DE" dirty="0"/>
              <a:t> </a:t>
            </a:r>
            <a:endParaRPr lang="en-GB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9E25149-DF68-46A6-80F1-C1E57FDBB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repeating this procedure for 830,000 sentences, we obtained association weights for all target word bases, inflectional functions, and a huge number of other bases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taking these rows of association weights, we obtain semantic vectors of individual bases and inflectional functions (no. of cues: untrimmed 15023; trimmed 7511)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for example:</a:t>
            </a:r>
          </a:p>
          <a:p>
            <a:pPr>
              <a:lnSpc>
                <a:spcPct val="150000"/>
              </a:lnSpc>
            </a:pPr>
            <a:endParaRPr lang="en-GB" sz="1800" dirty="0"/>
          </a:p>
          <a:p>
            <a:pPr>
              <a:lnSpc>
                <a:spcPct val="150000"/>
              </a:lnSpc>
            </a:pPr>
            <a:endParaRPr lang="en-GB" sz="1800" dirty="0"/>
          </a:p>
          <a:p>
            <a:pPr>
              <a:lnSpc>
                <a:spcPct val="150000"/>
              </a:lnSpc>
            </a:pPr>
            <a:endParaRPr lang="en-GB" sz="1800" dirty="0"/>
          </a:p>
          <a:p>
            <a:pPr>
              <a:lnSpc>
                <a:spcPct val="150000"/>
              </a:lnSpc>
            </a:pPr>
            <a:endParaRPr lang="en-GB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ym typeface="Wingdings" panose="05000000000000000000" pitchFamily="2" charset="2"/>
              </a:rPr>
              <a:t> </a:t>
            </a:r>
            <a:r>
              <a:rPr lang="en-GB" sz="1800" dirty="0"/>
              <a:t>a word’s associations with other words and inflectional functions describe 	        </a:t>
            </a:r>
            <a:br>
              <a:rPr lang="en-GB" sz="1800" dirty="0"/>
            </a:br>
            <a:r>
              <a:rPr lang="en-GB" sz="1800" dirty="0"/>
              <a:t>      the word’s semantics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21</a:t>
            </a:fld>
            <a:endParaRPr lang="en-GB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807E175-39DE-4116-B1E9-28EB52A30590}"/>
              </a:ext>
            </a:extLst>
          </p:cNvPr>
          <p:cNvGraphicFramePr>
            <a:graphicFrameLocks noGrp="1"/>
          </p:cNvGraphicFramePr>
          <p:nvPr/>
        </p:nvGraphicFramePr>
        <p:xfrm>
          <a:off x="193690" y="3721706"/>
          <a:ext cx="8756620" cy="17373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4084778005"/>
                    </a:ext>
                  </a:extLst>
                </a:gridCol>
                <a:gridCol w="1242690">
                  <a:extLst>
                    <a:ext uri="{9D8B030D-6E8A-4147-A177-3AD203B41FA5}">
                      <a16:colId xmlns:a16="http://schemas.microsoft.com/office/drawing/2014/main" val="2106875131"/>
                    </a:ext>
                  </a:extLst>
                </a:gridCol>
                <a:gridCol w="1242690">
                  <a:extLst>
                    <a:ext uri="{9D8B030D-6E8A-4147-A177-3AD203B41FA5}">
                      <a16:colId xmlns:a16="http://schemas.microsoft.com/office/drawing/2014/main" val="1262244468"/>
                    </a:ext>
                  </a:extLst>
                </a:gridCol>
                <a:gridCol w="1242690">
                  <a:extLst>
                    <a:ext uri="{9D8B030D-6E8A-4147-A177-3AD203B41FA5}">
                      <a16:colId xmlns:a16="http://schemas.microsoft.com/office/drawing/2014/main" val="446485725"/>
                    </a:ext>
                  </a:extLst>
                </a:gridCol>
                <a:gridCol w="1242690">
                  <a:extLst>
                    <a:ext uri="{9D8B030D-6E8A-4147-A177-3AD203B41FA5}">
                      <a16:colId xmlns:a16="http://schemas.microsoft.com/office/drawing/2014/main" val="1926204102"/>
                    </a:ext>
                  </a:extLst>
                </a:gridCol>
                <a:gridCol w="1242690">
                  <a:extLst>
                    <a:ext uri="{9D8B030D-6E8A-4147-A177-3AD203B41FA5}">
                      <a16:colId xmlns:a16="http://schemas.microsoft.com/office/drawing/2014/main" val="1098716783"/>
                    </a:ext>
                  </a:extLst>
                </a:gridCol>
                <a:gridCol w="1242690">
                  <a:extLst>
                    <a:ext uri="{9D8B030D-6E8A-4147-A177-3AD203B41FA5}">
                      <a16:colId xmlns:a16="http://schemas.microsoft.com/office/drawing/2014/main" val="3412777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GB" sz="1600" b="0" dirty="0">
                        <a:solidFill>
                          <a:schemeClr val="bg1"/>
                        </a:solidFill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1" noProof="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Apfel</a:t>
                      </a:r>
                      <a:endParaRPr lang="en-GB" sz="1600" b="1" noProof="0" dirty="0">
                        <a:solidFill>
                          <a:schemeClr val="bg1"/>
                        </a:solidFill>
                        <a:latin typeface="Lato" panose="020F0502020204030203" pitchFamily="34" charset="0"/>
                      </a:endParaRPr>
                    </a:p>
                    <a:p>
                      <a:pPr algn="r"/>
                      <a:r>
                        <a:rPr lang="en-GB" sz="1600" b="1" noProof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‘apple’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1" noProof="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trinken</a:t>
                      </a:r>
                      <a:endParaRPr lang="en-GB" sz="1600" b="1" noProof="0" dirty="0">
                        <a:solidFill>
                          <a:schemeClr val="bg1"/>
                        </a:solidFill>
                        <a:latin typeface="Lato" panose="020F0502020204030203" pitchFamily="34" charset="0"/>
                      </a:endParaRPr>
                    </a:p>
                    <a:p>
                      <a:pPr algn="r"/>
                      <a:r>
                        <a:rPr lang="en-GB" sz="1600" b="1" noProof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‘drink’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1" noProof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Gabel</a:t>
                      </a:r>
                    </a:p>
                    <a:p>
                      <a:pPr algn="r"/>
                      <a:r>
                        <a:rPr lang="en-GB" sz="1600" b="1" noProof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‘fork’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1" noProof="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Kartoffel</a:t>
                      </a:r>
                      <a:endParaRPr lang="en-GB" sz="1600" b="1" noProof="0" dirty="0">
                        <a:solidFill>
                          <a:schemeClr val="bg1"/>
                        </a:solidFill>
                        <a:latin typeface="Lato" panose="020F0502020204030203" pitchFamily="34" charset="0"/>
                      </a:endParaRPr>
                    </a:p>
                    <a:p>
                      <a:pPr algn="r"/>
                      <a:r>
                        <a:rPr lang="en-GB" sz="1600" b="1" noProof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‘potato’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1" noProof="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Universum</a:t>
                      </a:r>
                      <a:endParaRPr lang="en-GB" sz="1600" b="1" noProof="0" dirty="0">
                        <a:solidFill>
                          <a:schemeClr val="bg1"/>
                        </a:solidFill>
                        <a:latin typeface="Lato" panose="020F0502020204030203" pitchFamily="34" charset="0"/>
                      </a:endParaRPr>
                    </a:p>
                    <a:p>
                      <a:pPr algn="r"/>
                      <a:r>
                        <a:rPr lang="en-GB" sz="1600" b="1" noProof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‘universe’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1" noProof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Stern</a:t>
                      </a:r>
                    </a:p>
                    <a:p>
                      <a:pPr algn="r"/>
                      <a:r>
                        <a:rPr lang="en-GB" sz="1600" b="1" noProof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‘star’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0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600" b="1" noProof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essen</a:t>
                      </a:r>
                    </a:p>
                    <a:p>
                      <a:pPr algn="l"/>
                      <a:r>
                        <a:rPr lang="en-GB" sz="1600" b="1" noProof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‘eat’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0.3</a:t>
                      </a:r>
                      <a:endParaRPr lang="en-GB" sz="1600" b="0" dirty="0">
                        <a:solidFill>
                          <a:schemeClr val="tx1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0.2</a:t>
                      </a:r>
                      <a:endParaRPr lang="en-GB" sz="1600" b="0" dirty="0">
                        <a:solidFill>
                          <a:schemeClr val="tx1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0.5</a:t>
                      </a:r>
                      <a:endParaRPr lang="en-GB" sz="1600" b="0" dirty="0">
                        <a:solidFill>
                          <a:schemeClr val="tx1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0.4</a:t>
                      </a:r>
                      <a:endParaRPr lang="en-GB" sz="1600" b="0" dirty="0">
                        <a:solidFill>
                          <a:schemeClr val="tx1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0.00002</a:t>
                      </a:r>
                      <a:endParaRPr lang="en-GB" sz="1600" b="0" dirty="0">
                        <a:solidFill>
                          <a:schemeClr val="tx1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0.000071</a:t>
                      </a:r>
                      <a:endParaRPr lang="en-GB" sz="1600" b="0" dirty="0">
                        <a:solidFill>
                          <a:schemeClr val="tx1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869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600" b="1" noProof="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Astronomie</a:t>
                      </a:r>
                      <a:endParaRPr lang="en-GB" sz="1600" b="1" noProof="0" dirty="0">
                        <a:solidFill>
                          <a:schemeClr val="bg1"/>
                        </a:solidFill>
                        <a:latin typeface="Lato" panose="020F0502020204030203" pitchFamily="34" charset="0"/>
                      </a:endParaRPr>
                    </a:p>
                    <a:p>
                      <a:pPr algn="l"/>
                      <a:r>
                        <a:rPr lang="en-GB" sz="1600" b="1" noProof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‘astronomy’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0.0003</a:t>
                      </a:r>
                      <a:endParaRPr lang="en-GB" sz="1600" b="0" dirty="0">
                        <a:solidFill>
                          <a:schemeClr val="tx1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0.0015</a:t>
                      </a:r>
                      <a:endParaRPr lang="en-GB" sz="1600" b="0" dirty="0">
                        <a:solidFill>
                          <a:schemeClr val="tx1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0.00704</a:t>
                      </a:r>
                      <a:endParaRPr lang="en-GB" sz="1600" b="0" dirty="0">
                        <a:solidFill>
                          <a:schemeClr val="tx1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0.0003</a:t>
                      </a:r>
                      <a:endParaRPr lang="en-GB" sz="1600" b="0" dirty="0">
                        <a:solidFill>
                          <a:schemeClr val="tx1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0.6</a:t>
                      </a:r>
                      <a:endParaRPr lang="en-GB" sz="1600" b="0" dirty="0">
                        <a:solidFill>
                          <a:schemeClr val="tx1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b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0.8</a:t>
                      </a:r>
                      <a:endParaRPr lang="en-GB" sz="1600" b="0" dirty="0">
                        <a:solidFill>
                          <a:schemeClr val="tx1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968793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E7502A1-C3DE-0303-7F75-90950E67E03B}"/>
              </a:ext>
            </a:extLst>
          </p:cNvPr>
          <p:cNvSpPr/>
          <p:nvPr/>
        </p:nvSpPr>
        <p:spPr>
          <a:xfrm>
            <a:off x="216561" y="4295111"/>
            <a:ext cx="8710870" cy="600739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92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Vectors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Word Forms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89E25149-DF68-46A6-80F1-C1E57FDBB4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800" dirty="0">
                    <a:sym typeface="Wingdings" panose="05000000000000000000" pitchFamily="2" charset="2"/>
                  </a:rPr>
                  <a:t>for complex word forms, their vector is the sum of the vectors of their parts, </a:t>
                </a:r>
                <a:br>
                  <a:rPr lang="en-GB" sz="1800" dirty="0">
                    <a:sym typeface="Wingdings" panose="05000000000000000000" pitchFamily="2" charset="2"/>
                  </a:rPr>
                </a:br>
                <a:r>
                  <a:rPr lang="en-GB" sz="1800" dirty="0">
                    <a:sym typeface="Wingdings" panose="05000000000000000000" pitchFamily="2" charset="2"/>
                  </a:rPr>
                  <a:t>e.g.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18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GB" sz="18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𝑎𝑝𝑝𝑙𝑒</m:t>
                        </m:r>
                        <m:r>
                          <a:rPr lang="de-DE" sz="18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</m:acc>
                    <m:r>
                      <a:rPr lang="en-GB" sz="18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= </m:t>
                    </m:r>
                    <m:acc>
                      <m:accPr>
                        <m:chr m:val="⃗"/>
                        <m:ctrlPr>
                          <a:rPr lang="en-GB" sz="18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GB" sz="18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𝑎𝑝𝑝𝑙𝑒</m:t>
                        </m:r>
                      </m:e>
                    </m:acc>
                    <m:r>
                      <a:rPr lang="de-DE" sz="18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acc>
                      <m:accPr>
                        <m:chr m:val="⃗"/>
                        <m:ctrlPr>
                          <a:rPr lang="de-DE" sz="18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GB" sz="18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𝑝𝑙𝑢𝑟𝑎𝑙</m:t>
                        </m:r>
                      </m:e>
                    </m:acc>
                    <m:r>
                      <a:rPr lang="en-GB" sz="18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en-GB" sz="1800" dirty="0"/>
              </a:p>
              <a:p>
                <a:pPr>
                  <a:lnSpc>
                    <a:spcPct val="150000"/>
                  </a:lnSpc>
                </a:pPr>
                <a:r>
                  <a:rPr lang="en-GB" sz="1800" dirty="0"/>
                  <a:t>thus, e.g., the semantics of the target word paradigm </a:t>
                </a:r>
                <a:r>
                  <a:rPr lang="en-GB" sz="1800" i="1" dirty="0" err="1"/>
                  <a:t>Anwalt</a:t>
                </a:r>
                <a:r>
                  <a:rPr lang="en-GB" sz="1800" dirty="0"/>
                  <a:t> ‘lawyer’ consists of</a:t>
                </a:r>
              </a:p>
              <a:p>
                <a:pPr>
                  <a:lnSpc>
                    <a:spcPct val="150000"/>
                  </a:lnSpc>
                </a:pPr>
                <a:endParaRPr lang="en-GB" sz="1800" dirty="0"/>
              </a:p>
              <a:p>
                <a:pPr>
                  <a:lnSpc>
                    <a:spcPct val="150000"/>
                  </a:lnSpc>
                </a:pPr>
                <a:endParaRPr lang="en-GB" sz="1800" dirty="0"/>
              </a:p>
              <a:p>
                <a:pPr>
                  <a:lnSpc>
                    <a:spcPct val="150000"/>
                  </a:lnSpc>
                </a:pPr>
                <a:endParaRPr lang="en-GB" sz="1800" dirty="0"/>
              </a:p>
              <a:p>
                <a:pPr>
                  <a:lnSpc>
                    <a:spcPct val="150000"/>
                  </a:lnSpc>
                </a:pPr>
                <a:r>
                  <a:rPr lang="en-GB" sz="1800" dirty="0"/>
                  <a:t>accordingly, the plural forms are</a:t>
                </a:r>
              </a:p>
            </p:txBody>
          </p:sp>
        </mc:Choice>
        <mc:Fallback xmlns="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89E25149-DF68-46A6-80F1-C1E57FDBB4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22</a:t>
            </a:fld>
            <a:endParaRPr lang="en-GB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C8E4867-0BF7-4ED9-9DE6-41C6C43B3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760762"/>
              </p:ext>
            </p:extLst>
          </p:nvPr>
        </p:nvGraphicFramePr>
        <p:xfrm>
          <a:off x="642425" y="2701925"/>
          <a:ext cx="7859150" cy="1341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5200">
                  <a:extLst>
                    <a:ext uri="{9D8B030D-6E8A-4147-A177-3AD203B41FA5}">
                      <a16:colId xmlns:a16="http://schemas.microsoft.com/office/drawing/2014/main" val="874191702"/>
                    </a:ext>
                  </a:extLst>
                </a:gridCol>
                <a:gridCol w="1375200">
                  <a:extLst>
                    <a:ext uri="{9D8B030D-6E8A-4147-A177-3AD203B41FA5}">
                      <a16:colId xmlns:a16="http://schemas.microsoft.com/office/drawing/2014/main" val="298029829"/>
                    </a:ext>
                  </a:extLst>
                </a:gridCol>
                <a:gridCol w="327600">
                  <a:extLst>
                    <a:ext uri="{9D8B030D-6E8A-4147-A177-3AD203B41FA5}">
                      <a16:colId xmlns:a16="http://schemas.microsoft.com/office/drawing/2014/main" val="3519319159"/>
                    </a:ext>
                  </a:extLst>
                </a:gridCol>
                <a:gridCol w="1375400">
                  <a:extLst>
                    <a:ext uri="{9D8B030D-6E8A-4147-A177-3AD203B41FA5}">
                      <a16:colId xmlns:a16="http://schemas.microsoft.com/office/drawing/2014/main" val="1920093292"/>
                    </a:ext>
                  </a:extLst>
                </a:gridCol>
                <a:gridCol w="327475">
                  <a:extLst>
                    <a:ext uri="{9D8B030D-6E8A-4147-A177-3AD203B41FA5}">
                      <a16:colId xmlns:a16="http://schemas.microsoft.com/office/drawing/2014/main" val="3330602218"/>
                    </a:ext>
                  </a:extLst>
                </a:gridCol>
                <a:gridCol w="1375400">
                  <a:extLst>
                    <a:ext uri="{9D8B030D-6E8A-4147-A177-3AD203B41FA5}">
                      <a16:colId xmlns:a16="http://schemas.microsoft.com/office/drawing/2014/main" val="1924313432"/>
                    </a:ext>
                  </a:extLst>
                </a:gridCol>
                <a:gridCol w="327475">
                  <a:extLst>
                    <a:ext uri="{9D8B030D-6E8A-4147-A177-3AD203B41FA5}">
                      <a16:colId xmlns:a16="http://schemas.microsoft.com/office/drawing/2014/main" val="2223160698"/>
                    </a:ext>
                  </a:extLst>
                </a:gridCol>
                <a:gridCol w="1375400">
                  <a:extLst>
                    <a:ext uri="{9D8B030D-6E8A-4147-A177-3AD203B41FA5}">
                      <a16:colId xmlns:a16="http://schemas.microsoft.com/office/drawing/2014/main" val="5955097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target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base</a:t>
                      </a:r>
                      <a:endParaRPr lang="en-GB" sz="1600" noProof="0" dirty="0">
                        <a:solidFill>
                          <a:schemeClr val="bg1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 noProof="0" dirty="0">
                        <a:solidFill>
                          <a:schemeClr val="bg1"/>
                        </a:solidFill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number</a:t>
                      </a:r>
                      <a:endParaRPr lang="en-GB" sz="1600" noProof="0" dirty="0">
                        <a:solidFill>
                          <a:schemeClr val="bg1"/>
                        </a:solidFill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solidFill>
                          <a:schemeClr val="bg1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gram. </a:t>
                      </a:r>
                      <a:r>
                        <a:rPr lang="de-DE" sz="1600" noProof="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gender</a:t>
                      </a:r>
                      <a:endParaRPr lang="en-GB" sz="1600" noProof="0" dirty="0">
                        <a:solidFill>
                          <a:schemeClr val="bg1"/>
                        </a:solidFill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solidFill>
                          <a:schemeClr val="bg1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type</a:t>
                      </a:r>
                      <a:endParaRPr lang="en-GB" sz="1600" noProof="0" dirty="0">
                        <a:solidFill>
                          <a:schemeClr val="bg1"/>
                        </a:solidFill>
                        <a:latin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9142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latin typeface="Lato" panose="020F0502020204030203" pitchFamily="34" charset="0"/>
                        </a:rPr>
                        <a:t>Anwalt</a:t>
                      </a:r>
                      <a:endParaRPr lang="de-DE" sz="1600" i="1" noProof="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>
                          <a:latin typeface="Lato" panose="020F0502020204030203" pitchFamily="34" charset="0"/>
                        </a:rPr>
                        <a:t>Anwalt</a:t>
                      </a:r>
                      <a:endParaRPr lang="de-DE" sz="1600" i="0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>
                          <a:latin typeface="Lato" panose="020F0502020204030203" pitchFamily="34" charset="0"/>
                        </a:rPr>
                        <a:t>+</a:t>
                      </a:r>
                      <a:endParaRPr lang="de-DE" sz="1600" i="0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>
                          <a:latin typeface="Lato" panose="020F0502020204030203" pitchFamily="34" charset="0"/>
                        </a:rPr>
                        <a:t>singular</a:t>
                      </a:r>
                      <a:endParaRPr lang="en-GB" sz="1600" noProof="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>
                          <a:latin typeface="Lato" panose="020F0502020204030203" pitchFamily="34" charset="0"/>
                        </a:rPr>
                        <a:t>+</a:t>
                      </a:r>
                      <a:endParaRPr lang="en-GB" sz="1600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>
                          <a:latin typeface="Lato" panose="020F0502020204030203" pitchFamily="34" charset="0"/>
                        </a:rPr>
                        <a:t>masculine</a:t>
                      </a:r>
                      <a:endParaRPr lang="en-GB" sz="1600" noProof="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>
                          <a:latin typeface="Lato" panose="020F0502020204030203" pitchFamily="34" charset="0"/>
                        </a:rPr>
                        <a:t>+</a:t>
                      </a:r>
                      <a:endParaRPr lang="en-GB" sz="1600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>
                          <a:latin typeface="Lato" panose="020F0502020204030203" pitchFamily="34" charset="0"/>
                        </a:rPr>
                        <a:t>generic</a:t>
                      </a:r>
                      <a:endParaRPr lang="en-GB" sz="1600" noProof="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23905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latin typeface="Lato" panose="020F0502020204030203" pitchFamily="34" charset="0"/>
                        </a:rPr>
                        <a:t>Anwalt</a:t>
                      </a:r>
                      <a:endParaRPr lang="de-DE" sz="1600" i="1" noProof="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>
                          <a:latin typeface="Lato" panose="020F0502020204030203" pitchFamily="34" charset="0"/>
                        </a:rPr>
                        <a:t>Anwalt</a:t>
                      </a:r>
                      <a:endParaRPr lang="de-DE" sz="1600" i="0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>
                          <a:latin typeface="Lato" panose="020F0502020204030203" pitchFamily="34" charset="0"/>
                        </a:rPr>
                        <a:t>+</a:t>
                      </a:r>
                      <a:endParaRPr lang="de-DE" sz="1600" i="0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>
                          <a:latin typeface="Lato" panose="020F0502020204030203" pitchFamily="34" charset="0"/>
                        </a:rPr>
                        <a:t>singular</a:t>
                      </a:r>
                      <a:endParaRPr lang="en-GB" sz="1600" noProof="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>
                          <a:latin typeface="Lato" panose="020F0502020204030203" pitchFamily="34" charset="0"/>
                        </a:rPr>
                        <a:t>+</a:t>
                      </a:r>
                      <a:endParaRPr lang="en-GB" sz="1600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>
                          <a:latin typeface="Lato" panose="020F0502020204030203" pitchFamily="34" charset="0"/>
                        </a:rPr>
                        <a:t>masculine</a:t>
                      </a:r>
                      <a:endParaRPr lang="en-GB" sz="1600" noProof="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>
                          <a:latin typeface="Lato" panose="020F0502020204030203" pitchFamily="34" charset="0"/>
                        </a:rPr>
                        <a:t>+</a:t>
                      </a:r>
                      <a:endParaRPr lang="en-GB" sz="1600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>
                          <a:latin typeface="Lato" panose="020F0502020204030203" pitchFamily="34" charset="0"/>
                        </a:rPr>
                        <a:t>explicit</a:t>
                      </a:r>
                      <a:endParaRPr lang="en-GB" sz="1600" noProof="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544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latin typeface="Lato" panose="020F0502020204030203" pitchFamily="34" charset="0"/>
                        </a:rPr>
                        <a:t>Anwältin</a:t>
                      </a:r>
                      <a:endParaRPr lang="de-DE" sz="1600" i="1" noProof="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>
                          <a:latin typeface="Lato" panose="020F0502020204030203" pitchFamily="34" charset="0"/>
                        </a:rPr>
                        <a:t>Anwalt</a:t>
                      </a:r>
                      <a:endParaRPr lang="de-DE" sz="1600" i="0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>
                          <a:latin typeface="Lato" panose="020F0502020204030203" pitchFamily="34" charset="0"/>
                        </a:rPr>
                        <a:t>+</a:t>
                      </a:r>
                      <a:endParaRPr lang="de-DE" sz="1600" i="0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>
                          <a:latin typeface="Lato" panose="020F0502020204030203" pitchFamily="34" charset="0"/>
                        </a:rPr>
                        <a:t>singular</a:t>
                      </a:r>
                      <a:endParaRPr lang="en-GB" sz="1600" noProof="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>
                          <a:latin typeface="Lato" panose="020F0502020204030203" pitchFamily="34" charset="0"/>
                        </a:rPr>
                        <a:t>+</a:t>
                      </a:r>
                      <a:endParaRPr lang="en-GB" sz="1600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>
                          <a:latin typeface="Lato" panose="020F0502020204030203" pitchFamily="34" charset="0"/>
                        </a:rPr>
                        <a:t>feminine</a:t>
                      </a:r>
                      <a:endParaRPr lang="en-GB" sz="1600" noProof="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>
                          <a:latin typeface="Lato" panose="020F0502020204030203" pitchFamily="34" charset="0"/>
                        </a:rPr>
                        <a:t>+</a:t>
                      </a:r>
                      <a:endParaRPr lang="en-GB" sz="1600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>
                          <a:latin typeface="Lato" panose="020F0502020204030203" pitchFamily="34" charset="0"/>
                        </a:rPr>
                        <a:t>explicit</a:t>
                      </a:r>
                      <a:endParaRPr lang="en-GB" sz="1600" noProof="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2104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359175B-2B73-411C-AC71-70F61B95A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420887"/>
              </p:ext>
            </p:extLst>
          </p:nvPr>
        </p:nvGraphicFramePr>
        <p:xfrm>
          <a:off x="642600" y="4797425"/>
          <a:ext cx="7858800" cy="1341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5200">
                  <a:extLst>
                    <a:ext uri="{9D8B030D-6E8A-4147-A177-3AD203B41FA5}">
                      <a16:colId xmlns:a16="http://schemas.microsoft.com/office/drawing/2014/main" val="874191702"/>
                    </a:ext>
                  </a:extLst>
                </a:gridCol>
                <a:gridCol w="1375200">
                  <a:extLst>
                    <a:ext uri="{9D8B030D-6E8A-4147-A177-3AD203B41FA5}">
                      <a16:colId xmlns:a16="http://schemas.microsoft.com/office/drawing/2014/main" val="286052795"/>
                    </a:ext>
                  </a:extLst>
                </a:gridCol>
                <a:gridCol w="327600">
                  <a:extLst>
                    <a:ext uri="{9D8B030D-6E8A-4147-A177-3AD203B41FA5}">
                      <a16:colId xmlns:a16="http://schemas.microsoft.com/office/drawing/2014/main" val="2094270549"/>
                    </a:ext>
                  </a:extLst>
                </a:gridCol>
                <a:gridCol w="1375200">
                  <a:extLst>
                    <a:ext uri="{9D8B030D-6E8A-4147-A177-3AD203B41FA5}">
                      <a16:colId xmlns:a16="http://schemas.microsoft.com/office/drawing/2014/main" val="1920093292"/>
                    </a:ext>
                  </a:extLst>
                </a:gridCol>
                <a:gridCol w="327600">
                  <a:extLst>
                    <a:ext uri="{9D8B030D-6E8A-4147-A177-3AD203B41FA5}">
                      <a16:colId xmlns:a16="http://schemas.microsoft.com/office/drawing/2014/main" val="1885474589"/>
                    </a:ext>
                  </a:extLst>
                </a:gridCol>
                <a:gridCol w="1375200">
                  <a:extLst>
                    <a:ext uri="{9D8B030D-6E8A-4147-A177-3AD203B41FA5}">
                      <a16:colId xmlns:a16="http://schemas.microsoft.com/office/drawing/2014/main" val="1924313432"/>
                    </a:ext>
                  </a:extLst>
                </a:gridCol>
                <a:gridCol w="327600">
                  <a:extLst>
                    <a:ext uri="{9D8B030D-6E8A-4147-A177-3AD203B41FA5}">
                      <a16:colId xmlns:a16="http://schemas.microsoft.com/office/drawing/2014/main" val="2787296213"/>
                    </a:ext>
                  </a:extLst>
                </a:gridCol>
                <a:gridCol w="1375200">
                  <a:extLst>
                    <a:ext uri="{9D8B030D-6E8A-4147-A177-3AD203B41FA5}">
                      <a16:colId xmlns:a16="http://schemas.microsoft.com/office/drawing/2014/main" val="5955097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word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base</a:t>
                      </a:r>
                      <a:endParaRPr lang="en-GB" sz="1600" noProof="0" dirty="0">
                        <a:solidFill>
                          <a:schemeClr val="bg1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 noProof="0" dirty="0">
                        <a:solidFill>
                          <a:schemeClr val="bg1"/>
                        </a:solidFill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number</a:t>
                      </a:r>
                      <a:endParaRPr lang="en-GB" sz="1600" noProof="0" dirty="0">
                        <a:solidFill>
                          <a:schemeClr val="bg1"/>
                        </a:solidFill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solidFill>
                          <a:schemeClr val="bg1"/>
                        </a:solidFill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gram. </a:t>
                      </a:r>
                      <a:r>
                        <a:rPr lang="de-DE" sz="1600" noProof="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gender</a:t>
                      </a:r>
                      <a:endParaRPr lang="en-GB" sz="1600" noProof="0" dirty="0">
                        <a:solidFill>
                          <a:schemeClr val="bg1"/>
                        </a:solidFill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solidFill>
                          <a:schemeClr val="bg1"/>
                        </a:solidFill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type</a:t>
                      </a:r>
                      <a:endParaRPr lang="en-GB" sz="1600" noProof="0" dirty="0">
                        <a:solidFill>
                          <a:schemeClr val="bg1"/>
                        </a:solidFill>
                        <a:latin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9142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latin typeface="Lato" panose="020F0502020204030203" pitchFamily="34" charset="0"/>
                        </a:rPr>
                        <a:t>Anwälte</a:t>
                      </a:r>
                      <a:endParaRPr lang="de-DE" sz="1600" i="1" noProof="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>
                          <a:latin typeface="Lato" panose="020F0502020204030203" pitchFamily="34" charset="0"/>
                        </a:rPr>
                        <a:t>Anwalt</a:t>
                      </a:r>
                      <a:endParaRPr lang="de-DE" sz="1600" i="0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>
                          <a:latin typeface="Lato" panose="020F0502020204030203" pitchFamily="34" charset="0"/>
                        </a:rPr>
                        <a:t>+</a:t>
                      </a:r>
                      <a:endParaRPr lang="de-DE" sz="1600" i="0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>
                          <a:latin typeface="Lato" panose="020F0502020204030203" pitchFamily="34" charset="0"/>
                        </a:rPr>
                        <a:t>plural</a:t>
                      </a:r>
                      <a:endParaRPr lang="en-GB" sz="1600" noProof="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>
                          <a:latin typeface="Lato" panose="020F0502020204030203" pitchFamily="34" charset="0"/>
                        </a:rPr>
                        <a:t>+</a:t>
                      </a:r>
                      <a:endParaRPr lang="en-GB" sz="1600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>
                          <a:latin typeface="Lato" panose="020F0502020204030203" pitchFamily="34" charset="0"/>
                        </a:rPr>
                        <a:t>masculine</a:t>
                      </a:r>
                      <a:endParaRPr lang="en-GB" sz="1600" noProof="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>
                          <a:latin typeface="Lato" panose="020F0502020204030203" pitchFamily="34" charset="0"/>
                        </a:rPr>
                        <a:t>+</a:t>
                      </a:r>
                      <a:endParaRPr lang="en-GB" sz="1600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>
                          <a:latin typeface="Lato" panose="020F0502020204030203" pitchFamily="34" charset="0"/>
                        </a:rPr>
                        <a:t>generic</a:t>
                      </a:r>
                      <a:endParaRPr lang="en-GB" sz="1600" noProof="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23905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latin typeface="Lato" panose="020F0502020204030203" pitchFamily="34" charset="0"/>
                        </a:rPr>
                        <a:t>Anwälte</a:t>
                      </a:r>
                      <a:endParaRPr lang="de-DE" sz="1600" i="1" noProof="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>
                          <a:latin typeface="Lato" panose="020F0502020204030203" pitchFamily="34" charset="0"/>
                        </a:rPr>
                        <a:t>Anwalt</a:t>
                      </a:r>
                      <a:endParaRPr lang="de-DE" sz="1600" i="0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>
                          <a:latin typeface="Lato" panose="020F0502020204030203" pitchFamily="34" charset="0"/>
                        </a:rPr>
                        <a:t>+</a:t>
                      </a:r>
                      <a:endParaRPr lang="de-DE" sz="1600" i="0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</a:rPr>
                        <a:t>plural</a:t>
                      </a:r>
                      <a:endParaRPr lang="en-GB" sz="1600" noProof="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>
                          <a:latin typeface="Lato" panose="020F0502020204030203" pitchFamily="34" charset="0"/>
                        </a:rPr>
                        <a:t>+</a:t>
                      </a:r>
                      <a:endParaRPr lang="en-GB" sz="1600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>
                          <a:latin typeface="Lato" panose="020F0502020204030203" pitchFamily="34" charset="0"/>
                        </a:rPr>
                        <a:t>masculine</a:t>
                      </a:r>
                      <a:endParaRPr lang="en-GB" sz="1600" noProof="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>
                          <a:latin typeface="Lato" panose="020F0502020204030203" pitchFamily="34" charset="0"/>
                        </a:rPr>
                        <a:t>+</a:t>
                      </a:r>
                      <a:endParaRPr lang="en-GB" sz="1600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>
                          <a:latin typeface="Lato" panose="020F0502020204030203" pitchFamily="34" charset="0"/>
                        </a:rPr>
                        <a:t>explicit</a:t>
                      </a:r>
                      <a:endParaRPr lang="en-GB" sz="1600" noProof="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544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latin typeface="Lato" panose="020F0502020204030203" pitchFamily="34" charset="0"/>
                        </a:rPr>
                        <a:t>Anwältinnen</a:t>
                      </a:r>
                      <a:endParaRPr lang="de-DE" sz="1600" i="1" noProof="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>
                          <a:latin typeface="Lato" panose="020F0502020204030203" pitchFamily="34" charset="0"/>
                        </a:rPr>
                        <a:t>Anwalt</a:t>
                      </a:r>
                      <a:endParaRPr lang="de-DE" sz="1600" i="0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>
                          <a:latin typeface="Lato" panose="020F0502020204030203" pitchFamily="34" charset="0"/>
                        </a:rPr>
                        <a:t>+</a:t>
                      </a:r>
                      <a:endParaRPr lang="de-DE" sz="1600" i="0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</a:rPr>
                        <a:t>plural</a:t>
                      </a:r>
                      <a:endParaRPr lang="en-GB" sz="1600" noProof="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>
                          <a:latin typeface="Lato" panose="020F0502020204030203" pitchFamily="34" charset="0"/>
                        </a:rPr>
                        <a:t>+</a:t>
                      </a:r>
                      <a:endParaRPr lang="en-GB" sz="1600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>
                          <a:latin typeface="Lato" panose="020F0502020204030203" pitchFamily="34" charset="0"/>
                        </a:rPr>
                        <a:t>feminine</a:t>
                      </a:r>
                      <a:endParaRPr lang="en-GB" sz="1600" noProof="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>
                          <a:latin typeface="Lato" panose="020F0502020204030203" pitchFamily="34" charset="0"/>
                        </a:rPr>
                        <a:t>+</a:t>
                      </a:r>
                      <a:endParaRPr lang="en-GB" sz="1600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>
                          <a:latin typeface="Lato" panose="020F0502020204030203" pitchFamily="34" charset="0"/>
                        </a:rPr>
                        <a:t>explicit</a:t>
                      </a:r>
                      <a:endParaRPr lang="en-GB" sz="1600" noProof="0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210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97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4BD718-31B2-4CD4-8D77-1E3409678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800" dirty="0"/>
                  <a:t>the resulting semantic vectors of masculine generics, explicit masculines, and explicit feminines can be compared by different statistical means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800" dirty="0"/>
                  <a:t>we compared their similarity using cosine similarity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800" dirty="0"/>
                  <a:t>in the present case, cosine similarity values can take values within the </a:t>
                </a:r>
                <a:br>
                  <a:rPr lang="en-GB" sz="1800" dirty="0"/>
                </a:br>
                <a:r>
                  <a:rPr lang="en-GB" sz="1800" dirty="0"/>
                  <a:t>interval of </a:t>
                </a:r>
                <a14:m>
                  <m:oMath xmlns:m="http://schemas.openxmlformats.org/officeDocument/2006/math">
                    <m:r>
                      <a:rPr lang="en-GB" sz="18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8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, 1</m:t>
                    </m:r>
                    <m:r>
                      <a:rPr lang="de-DE" sz="18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1800" dirty="0"/>
              </a:p>
              <a:p>
                <a:pPr>
                  <a:lnSpc>
                    <a:spcPct val="150000"/>
                  </a:lnSpc>
                </a:pPr>
                <a:r>
                  <a:rPr lang="en-GB" sz="1800" dirty="0"/>
                  <a:t>for cosine similarity, a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1800" dirty="0"/>
                  <a:t>higher value indicates a higher similarity of two vectors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1800" dirty="0"/>
                  <a:t>lower value indicates a lower similarity of two vectors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800" dirty="0"/>
                  <a:t>in our case: similarity of vectors reflects similarity of two words’ semantics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4BD718-31B2-4CD4-8D77-1E3409678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64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F2B840-96B3-4A55-9321-91B6202F6E54}"/>
              </a:ext>
            </a:extLst>
          </p:cNvPr>
          <p:cNvSpPr/>
          <p:nvPr/>
        </p:nvSpPr>
        <p:spPr>
          <a:xfrm>
            <a:off x="4886325" y="1328923"/>
            <a:ext cx="4065482" cy="5134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72D78C-87EA-4B64-9B8D-50FD12851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325" y="1704975"/>
            <a:ext cx="4029076" cy="47777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6A8DB2"/>
                </a:solidFill>
              </a:rPr>
              <a:t>masculine generics </a:t>
            </a:r>
            <a:r>
              <a:rPr lang="en-GB" sz="1800" dirty="0"/>
              <a:t>and the </a:t>
            </a:r>
            <a:r>
              <a:rPr lang="en-GB" sz="1800" b="1" dirty="0">
                <a:solidFill>
                  <a:srgbClr val="6A8DB2"/>
                </a:solidFill>
              </a:rPr>
              <a:t>explicit masculine</a:t>
            </a:r>
            <a:r>
              <a:rPr lang="en-GB" sz="1800" dirty="0">
                <a:solidFill>
                  <a:srgbClr val="6A8DB2"/>
                </a:solidFill>
              </a:rPr>
              <a:t> </a:t>
            </a:r>
            <a:r>
              <a:rPr lang="en-GB" sz="1800" dirty="0"/>
              <a:t>are semantically most similar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the </a:t>
            </a:r>
            <a:r>
              <a:rPr lang="en-GB" sz="1800" b="1" dirty="0"/>
              <a:t>explicit feminine </a:t>
            </a:r>
            <a:r>
              <a:rPr lang="en-GB" sz="1800" dirty="0"/>
              <a:t>is more similar to the </a:t>
            </a:r>
            <a:r>
              <a:rPr lang="en-GB" sz="1800" b="1" dirty="0">
                <a:solidFill>
                  <a:srgbClr val="E85C71"/>
                </a:solidFill>
              </a:rPr>
              <a:t>explicit masculine</a:t>
            </a:r>
            <a:r>
              <a:rPr lang="en-GB" sz="1800" b="1" dirty="0">
                <a:solidFill>
                  <a:schemeClr val="accent1"/>
                </a:solidFill>
              </a:rPr>
              <a:t> </a:t>
            </a:r>
            <a:r>
              <a:rPr lang="en-GB" sz="1800" dirty="0"/>
              <a:t>than to </a:t>
            </a:r>
            <a:r>
              <a:rPr lang="en-GB" sz="1800" b="1" dirty="0">
                <a:solidFill>
                  <a:srgbClr val="99A997"/>
                </a:solidFill>
              </a:rPr>
              <a:t>masculine generics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all comparisons are highly significant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BD0151-500B-4201-B58E-3DFE15C2C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584" y="1377119"/>
            <a:ext cx="4319025" cy="503835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6020AF1-B61D-1182-3AA0-8D3FFA109015}"/>
              </a:ext>
            </a:extLst>
          </p:cNvPr>
          <p:cNvGrpSpPr/>
          <p:nvPr/>
        </p:nvGrpSpPr>
        <p:grpSpPr>
          <a:xfrm>
            <a:off x="1492250" y="2050742"/>
            <a:ext cx="2316270" cy="1197513"/>
            <a:chOff x="1492250" y="2050742"/>
            <a:chExt cx="2316270" cy="1197513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715C8AF-E71D-4A55-B885-35C9CDC53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2250" y="2050742"/>
              <a:ext cx="2316270" cy="5666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D9C83F7-4835-45D6-B922-7B97FD756D21}"/>
                </a:ext>
              </a:extLst>
            </p:cNvPr>
            <p:cNvCxnSpPr>
              <a:cxnSpLocks/>
            </p:cNvCxnSpPr>
            <p:nvPr/>
          </p:nvCxnSpPr>
          <p:spPr>
            <a:xfrm>
              <a:off x="1492250" y="2829548"/>
              <a:ext cx="1119888" cy="15334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A79A078-98E4-49D2-8A41-D8D2755604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8125" y="2111375"/>
              <a:ext cx="1030395" cy="57994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5F677A-A824-4D88-9166-A8E11AA81D61}"/>
                </a:ext>
              </a:extLst>
            </p:cNvPr>
            <p:cNvSpPr txBox="1"/>
            <p:nvPr/>
          </p:nvSpPr>
          <p:spPr>
            <a:xfrm rot="19826379">
              <a:off x="3082841" y="2357377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Lato" panose="020F0502020204030203" pitchFamily="34" charset="0"/>
                </a:rPr>
                <a:t>***</a:t>
              </a:r>
              <a:endParaRPr lang="en-GB" dirty="0">
                <a:latin typeface="Lato" panose="020F0502020204030203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FFF09E-F9BE-492F-9AAD-F7FB9A4C5A96}"/>
                </a:ext>
              </a:extLst>
            </p:cNvPr>
            <p:cNvSpPr txBox="1"/>
            <p:nvPr/>
          </p:nvSpPr>
          <p:spPr>
            <a:xfrm rot="20836240">
              <a:off x="2269957" y="2134890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Lato" panose="020F0502020204030203" pitchFamily="34" charset="0"/>
                </a:rPr>
                <a:t>***</a:t>
              </a:r>
              <a:endParaRPr lang="en-GB" dirty="0">
                <a:latin typeface="Lato" panose="020F050202020403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62B64D-723A-4C1F-A93B-3232F4F140FC}"/>
                </a:ext>
              </a:extLst>
            </p:cNvPr>
            <p:cNvSpPr txBox="1"/>
            <p:nvPr/>
          </p:nvSpPr>
          <p:spPr>
            <a:xfrm rot="500590">
              <a:off x="1810670" y="2878923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Lato" panose="020F0502020204030203" pitchFamily="34" charset="0"/>
                </a:rPr>
                <a:t>***</a:t>
              </a:r>
              <a:endParaRPr lang="en-GB" dirty="0">
                <a:latin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110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25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89E57B-C679-4436-8868-945178D36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584" y="1377119"/>
            <a:ext cx="4319025" cy="503835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B5A5CC-536C-4179-B76C-535354AB6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325" y="1704975"/>
            <a:ext cx="4029076" cy="47777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6A8DB2"/>
                </a:solidFill>
              </a:rPr>
              <a:t>masculine generics </a:t>
            </a:r>
            <a:r>
              <a:rPr lang="en-GB" sz="1800" dirty="0"/>
              <a:t>and the </a:t>
            </a:r>
            <a:r>
              <a:rPr lang="en-GB" sz="1800" b="1" dirty="0">
                <a:solidFill>
                  <a:srgbClr val="6A8DB2"/>
                </a:solidFill>
              </a:rPr>
              <a:t>explicit masculine</a:t>
            </a:r>
            <a:r>
              <a:rPr lang="en-GB" sz="1800" dirty="0">
                <a:solidFill>
                  <a:srgbClr val="6A8DB2"/>
                </a:solidFill>
              </a:rPr>
              <a:t> </a:t>
            </a:r>
            <a:r>
              <a:rPr lang="en-GB" sz="1800" dirty="0"/>
              <a:t>are semantically most similar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the </a:t>
            </a:r>
            <a:r>
              <a:rPr lang="en-GB" sz="1800" b="1" dirty="0"/>
              <a:t>explicit feminine </a:t>
            </a:r>
            <a:r>
              <a:rPr lang="en-GB" sz="1800" dirty="0"/>
              <a:t>is more similar to the </a:t>
            </a:r>
            <a:r>
              <a:rPr lang="en-GB" sz="1800" b="1" dirty="0">
                <a:solidFill>
                  <a:srgbClr val="E85C71"/>
                </a:solidFill>
              </a:rPr>
              <a:t>explicit masculine</a:t>
            </a:r>
            <a:r>
              <a:rPr lang="en-GB" sz="1800" b="1" dirty="0">
                <a:solidFill>
                  <a:schemeClr val="accent1"/>
                </a:solidFill>
              </a:rPr>
              <a:t> </a:t>
            </a:r>
            <a:r>
              <a:rPr lang="en-GB" sz="1800" dirty="0"/>
              <a:t>than to </a:t>
            </a:r>
            <a:r>
              <a:rPr lang="en-GB" sz="1800" b="1" dirty="0">
                <a:solidFill>
                  <a:srgbClr val="99A997"/>
                </a:solidFill>
              </a:rPr>
              <a:t>masculine generics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all comparisons are highly significant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differences are more pronounced</a:t>
            </a:r>
          </a:p>
          <a:p>
            <a:pPr>
              <a:lnSpc>
                <a:spcPct val="150000"/>
              </a:lnSpc>
            </a:pPr>
            <a:endParaRPr lang="en-GB" sz="1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448D2E-1D26-33C9-32CA-CFB0E105014E}"/>
              </a:ext>
            </a:extLst>
          </p:cNvPr>
          <p:cNvGrpSpPr/>
          <p:nvPr/>
        </p:nvGrpSpPr>
        <p:grpSpPr>
          <a:xfrm>
            <a:off x="1460500" y="2101542"/>
            <a:ext cx="2348020" cy="3117829"/>
            <a:chOff x="1460500" y="2101542"/>
            <a:chExt cx="2348020" cy="311782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F7A5ECC-D3D8-4F77-8BD9-510B9B8F6E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0500" y="2101542"/>
              <a:ext cx="2348020" cy="291813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70005A3-972C-4E09-BAD1-1DC9DEDDAC0E}"/>
                </a:ext>
              </a:extLst>
            </p:cNvPr>
            <p:cNvCxnSpPr>
              <a:cxnSpLocks/>
            </p:cNvCxnSpPr>
            <p:nvPr/>
          </p:nvCxnSpPr>
          <p:spPr>
            <a:xfrm>
              <a:off x="1558031" y="5019675"/>
              <a:ext cx="1127464" cy="1133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F6509F1-CC3A-424C-B145-60519063A5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5495" y="2162175"/>
              <a:ext cx="1123025" cy="29178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2328E8-B440-4D78-8BA6-5B989E451FD4}"/>
                </a:ext>
              </a:extLst>
            </p:cNvPr>
            <p:cNvSpPr txBox="1"/>
            <p:nvPr/>
          </p:nvSpPr>
          <p:spPr>
            <a:xfrm rot="17545720">
              <a:off x="3141923" y="3514297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Lato" panose="020F0502020204030203" pitchFamily="34" charset="0"/>
                </a:rPr>
                <a:t>***</a:t>
              </a:r>
              <a:endParaRPr lang="en-GB" dirty="0">
                <a:latin typeface="Lato" panose="020F050202020403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FC7BB8-EC20-448C-9848-999F5268B7C1}"/>
                </a:ext>
              </a:extLst>
            </p:cNvPr>
            <p:cNvSpPr txBox="1"/>
            <p:nvPr/>
          </p:nvSpPr>
          <p:spPr>
            <a:xfrm rot="18752947">
              <a:off x="2370202" y="3223012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Lato" panose="020F0502020204030203" pitchFamily="34" charset="0"/>
                </a:rPr>
                <a:t>***</a:t>
              </a:r>
              <a:endParaRPr lang="en-GB" dirty="0">
                <a:latin typeface="Lato" panose="020F050202020403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817896A-ACA8-470F-9002-F97418ECC700}"/>
                </a:ext>
              </a:extLst>
            </p:cNvPr>
            <p:cNvSpPr txBox="1"/>
            <p:nvPr/>
          </p:nvSpPr>
          <p:spPr>
            <a:xfrm rot="329348">
              <a:off x="1895228" y="4850039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Lato" panose="020F0502020204030203" pitchFamily="34" charset="0"/>
                </a:rPr>
                <a:t>***</a:t>
              </a:r>
              <a:endParaRPr lang="en-GB" dirty="0">
                <a:latin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404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Interim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BD718-31B2-4CD4-8D77-1E3409678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GB" b="1" dirty="0">
                <a:solidFill>
                  <a:srgbClr val="003964"/>
                </a:solidFill>
              </a:rPr>
              <a:t>Q1</a:t>
            </a:r>
            <a:r>
              <a:rPr lang="en-GB" dirty="0">
                <a:solidFill>
                  <a:prstClr val="black"/>
                </a:solidFill>
              </a:rPr>
              <a:t>	Do masculine generics show a male bias or is the bias 	reported in previous research an artefact of behavioural 	methods?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sym typeface="Wingdings" panose="05000000000000000000" pitchFamily="2" charset="2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GB" dirty="0"/>
              <a:t>masculine generics do show a male bias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sym typeface="Wingdings" panose="05000000000000000000" pitchFamily="2" charset="2"/>
              </a:rPr>
              <a:t>	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8ECDF5D-5BF6-4E15-8C18-C6EC27450817}"/>
              </a:ext>
            </a:extLst>
          </p:cNvPr>
          <p:cNvSpPr/>
          <p:nvPr/>
        </p:nvSpPr>
        <p:spPr>
          <a:xfrm>
            <a:off x="4146885" y="3160491"/>
            <a:ext cx="838200" cy="628650"/>
          </a:xfrm>
          <a:prstGeom prst="down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2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D37A-4BAB-F516-D05D-AE33C030F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6"/>
                </a:solidFill>
              </a:rPr>
              <a:t>Part 2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30489-26B8-D602-8599-95D490BD47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tabLst>
                <a:tab pos="444500" algn="l"/>
              </a:tabLst>
            </a:pPr>
            <a:r>
              <a:rPr lang="en-GB" dirty="0">
                <a:solidFill>
                  <a:schemeClr val="tx1"/>
                </a:solidFill>
              </a:rPr>
              <a:t>LDL &amp; underlying representations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ED39C-F7A3-289C-4D34-8E7583A5C3E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FF432-261F-FEDE-11D4-21BAB023C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48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2F3C251-EA87-B425-477C-17E7232B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Method: Linear Discriminative Learning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3838D7C-8BAB-628D-737F-0D5376C43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we simulate an individual’s comprehension by implementing a linear discriminative learning network </a:t>
            </a:r>
            <a:r>
              <a:rPr lang="en-GB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 Baayen et al., 2019)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/>
              <a:t>Step 1: semantic matrix</a:t>
            </a:r>
          </a:p>
          <a:p>
            <a:pPr>
              <a:lnSpc>
                <a:spcPct val="150000"/>
              </a:lnSpc>
            </a:pPr>
            <a:endParaRPr lang="en-GB" sz="1800" dirty="0"/>
          </a:p>
          <a:p>
            <a:pPr>
              <a:lnSpc>
                <a:spcPct val="150000"/>
              </a:lnSpc>
            </a:pPr>
            <a:endParaRPr lang="en-GB" sz="1800" dirty="0"/>
          </a:p>
          <a:p>
            <a:pPr>
              <a:lnSpc>
                <a:spcPct val="150000"/>
              </a:lnSpc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/>
              <a:t>Step 2: cue matrix</a:t>
            </a:r>
          </a:p>
          <a:p>
            <a:pPr>
              <a:lnSpc>
                <a:spcPct val="150000"/>
              </a:lnSpc>
            </a:pPr>
            <a:endParaRPr lang="en-GB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CA0E3-7B48-371E-830E-1A3425D76D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D313F-9EB1-BAE5-EA3D-7344C17C0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28</a:t>
            </a:fld>
            <a:endParaRPr lang="en-GB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75CC28C2-4F81-5D3B-CD48-794B28833DBB}"/>
              </a:ext>
            </a:extLst>
          </p:cNvPr>
          <p:cNvGraphicFramePr>
            <a:graphicFrameLocks noGrp="1"/>
          </p:cNvGraphicFramePr>
          <p:nvPr/>
        </p:nvGraphicFramePr>
        <p:xfrm>
          <a:off x="313934" y="2499214"/>
          <a:ext cx="2880000" cy="158400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38848441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1237893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5037032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564072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en-GB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</a:rPr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</a:rPr>
                        <a:t>bus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</a:rPr>
                        <a:t>eel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04806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</a:rPr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</a:rPr>
                        <a:t>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2568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</a:rPr>
                        <a:t>bus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</a:rPr>
                        <a:t>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14545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</a:rPr>
                        <a:t>eel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</a:rPr>
                        <a:t>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203842"/>
                  </a:ext>
                </a:extLst>
              </a:tr>
            </a:tbl>
          </a:graphicData>
        </a:graphic>
      </p:graphicFrame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CA39B7C2-CC9D-A60D-CD31-BF393524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422868"/>
              </p:ext>
            </p:extLst>
          </p:nvPr>
        </p:nvGraphicFramePr>
        <p:xfrm>
          <a:off x="313934" y="4803998"/>
          <a:ext cx="5508000" cy="158400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138848441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21237893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35037032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5564072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55696613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80169504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68178236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2477576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93823656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en-GB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>
                          <a:latin typeface="Lato" panose="020F0502020204030203" pitchFamily="34" charset="0"/>
                        </a:rPr>
                        <a:t>#k{</a:t>
                      </a:r>
                      <a:endParaRPr lang="en-GB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>
                          <a:latin typeface="Lato" panose="020F0502020204030203" pitchFamily="34" charset="0"/>
                        </a:rPr>
                        <a:t>k{t</a:t>
                      </a:r>
                      <a:endParaRPr lang="en-GB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>
                          <a:latin typeface="Lato" panose="020F0502020204030203" pitchFamily="34" charset="0"/>
                        </a:rPr>
                        <a:t>{t#</a:t>
                      </a:r>
                      <a:endParaRPr lang="en-GB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>
                          <a:latin typeface="Lato" panose="020F0502020204030203" pitchFamily="34" charset="0"/>
                        </a:rPr>
                        <a:t>#bV</a:t>
                      </a:r>
                      <a:endParaRPr lang="en-GB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 err="1">
                          <a:latin typeface="Lato" panose="020F0502020204030203" pitchFamily="34" charset="0"/>
                        </a:rPr>
                        <a:t>bVs</a:t>
                      </a:r>
                      <a:endParaRPr lang="en-GB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>
                          <a:latin typeface="Lato" panose="020F0502020204030203" pitchFamily="34" charset="0"/>
                        </a:rPr>
                        <a:t>Vs#</a:t>
                      </a:r>
                      <a:endParaRPr lang="en-GB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>
                          <a:latin typeface="Lato" panose="020F0502020204030203" pitchFamily="34" charset="0"/>
                        </a:rPr>
                        <a:t>#il</a:t>
                      </a:r>
                      <a:endParaRPr lang="en-GB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 err="1">
                          <a:latin typeface="Lato" panose="020F0502020204030203" pitchFamily="34" charset="0"/>
                        </a:rPr>
                        <a:t>il</a:t>
                      </a:r>
                      <a:r>
                        <a:rPr lang="de-DE" noProof="0" dirty="0">
                          <a:latin typeface="Lato" panose="020F0502020204030203" pitchFamily="34" charset="0"/>
                        </a:rPr>
                        <a:t>#</a:t>
                      </a:r>
                      <a:endParaRPr lang="en-GB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04806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</a:rPr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>
                          <a:latin typeface="Lato" panose="020F0502020204030203" pitchFamily="34" charset="0"/>
                        </a:rPr>
                        <a:t>1</a:t>
                      </a:r>
                      <a:endParaRPr lang="en-GB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>
                          <a:latin typeface="Lato" panose="020F0502020204030203" pitchFamily="34" charset="0"/>
                        </a:rPr>
                        <a:t>1</a:t>
                      </a:r>
                      <a:endParaRPr lang="en-GB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>
                          <a:latin typeface="Lato" panose="020F0502020204030203" pitchFamily="34" charset="0"/>
                        </a:rPr>
                        <a:t>1</a:t>
                      </a:r>
                      <a:endParaRPr lang="en-GB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>
                          <a:latin typeface="Lato" panose="020F0502020204030203" pitchFamily="34" charset="0"/>
                        </a:rPr>
                        <a:t>0</a:t>
                      </a:r>
                      <a:endParaRPr lang="en-GB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>
                          <a:latin typeface="Lato" panose="020F0502020204030203" pitchFamily="34" charset="0"/>
                        </a:rPr>
                        <a:t>0</a:t>
                      </a:r>
                      <a:endParaRPr lang="en-GB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>
                          <a:latin typeface="Lato" panose="020F0502020204030203" pitchFamily="34" charset="0"/>
                        </a:rPr>
                        <a:t>0</a:t>
                      </a:r>
                      <a:endParaRPr lang="en-GB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>
                          <a:latin typeface="Lato" panose="020F0502020204030203" pitchFamily="34" charset="0"/>
                        </a:rPr>
                        <a:t>0</a:t>
                      </a:r>
                      <a:endParaRPr lang="en-GB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>
                          <a:latin typeface="Lato" panose="020F0502020204030203" pitchFamily="34" charset="0"/>
                        </a:rPr>
                        <a:t>0</a:t>
                      </a:r>
                      <a:endParaRPr lang="en-GB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2568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</a:rPr>
                        <a:t>bus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>
                          <a:latin typeface="Lato" panose="020F0502020204030203" pitchFamily="34" charset="0"/>
                        </a:rPr>
                        <a:t>0</a:t>
                      </a:r>
                      <a:endParaRPr lang="en-GB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>
                          <a:latin typeface="Lato" panose="020F0502020204030203" pitchFamily="34" charset="0"/>
                        </a:rPr>
                        <a:t>0</a:t>
                      </a:r>
                      <a:endParaRPr lang="en-GB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>
                          <a:latin typeface="Lato" panose="020F0502020204030203" pitchFamily="34" charset="0"/>
                        </a:rPr>
                        <a:t>0</a:t>
                      </a:r>
                      <a:endParaRPr lang="en-GB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>
                          <a:latin typeface="Lato" panose="020F0502020204030203" pitchFamily="34" charset="0"/>
                        </a:rPr>
                        <a:t>1</a:t>
                      </a:r>
                      <a:endParaRPr lang="en-GB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>
                          <a:latin typeface="Lato" panose="020F0502020204030203" pitchFamily="34" charset="0"/>
                        </a:rPr>
                        <a:t>1</a:t>
                      </a:r>
                      <a:endParaRPr lang="en-GB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>
                          <a:latin typeface="Lato" panose="020F0502020204030203" pitchFamily="34" charset="0"/>
                        </a:rPr>
                        <a:t>1</a:t>
                      </a:r>
                      <a:endParaRPr lang="en-GB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>
                          <a:latin typeface="Lato" panose="020F0502020204030203" pitchFamily="34" charset="0"/>
                        </a:rPr>
                        <a:t>0</a:t>
                      </a:r>
                      <a:endParaRPr lang="en-GB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>
                          <a:latin typeface="Lato" panose="020F0502020204030203" pitchFamily="34" charset="0"/>
                        </a:rPr>
                        <a:t>0</a:t>
                      </a:r>
                      <a:endParaRPr lang="en-GB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14545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</a:rPr>
                        <a:t>eel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>
                          <a:latin typeface="Lato" panose="020F0502020204030203" pitchFamily="34" charset="0"/>
                        </a:rPr>
                        <a:t>0</a:t>
                      </a:r>
                      <a:endParaRPr lang="en-GB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>
                          <a:latin typeface="Lato" panose="020F0502020204030203" pitchFamily="34" charset="0"/>
                        </a:rPr>
                        <a:t>0</a:t>
                      </a:r>
                      <a:endParaRPr lang="en-GB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>
                          <a:latin typeface="Lato" panose="020F0502020204030203" pitchFamily="34" charset="0"/>
                        </a:rPr>
                        <a:t>0</a:t>
                      </a:r>
                      <a:endParaRPr lang="en-GB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>
                          <a:latin typeface="Lato" panose="020F0502020204030203" pitchFamily="34" charset="0"/>
                        </a:rPr>
                        <a:t>0</a:t>
                      </a:r>
                      <a:endParaRPr lang="en-GB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>
                          <a:latin typeface="Lato" panose="020F0502020204030203" pitchFamily="34" charset="0"/>
                        </a:rPr>
                        <a:t>0</a:t>
                      </a:r>
                      <a:endParaRPr lang="en-GB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>
                          <a:latin typeface="Lato" panose="020F0502020204030203" pitchFamily="34" charset="0"/>
                        </a:rPr>
                        <a:t>0</a:t>
                      </a:r>
                      <a:endParaRPr lang="en-GB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>
                          <a:latin typeface="Lato" panose="020F0502020204030203" pitchFamily="34" charset="0"/>
                        </a:rPr>
                        <a:t>1</a:t>
                      </a:r>
                      <a:endParaRPr lang="en-GB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>
                          <a:latin typeface="Lato" panose="020F0502020204030203" pitchFamily="34" charset="0"/>
                        </a:rPr>
                        <a:t>1</a:t>
                      </a:r>
                      <a:endParaRPr lang="en-GB" noProof="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20384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9EE7305-CC2E-CDF6-159D-C48328524142}"/>
              </a:ext>
            </a:extLst>
          </p:cNvPr>
          <p:cNvSpPr txBox="1"/>
          <p:nvPr/>
        </p:nvSpPr>
        <p:spPr>
          <a:xfrm>
            <a:off x="5621518" y="2644883"/>
            <a:ext cx="340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Step 3: </a:t>
            </a:r>
          </a:p>
          <a:p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learning comprehension</a:t>
            </a:r>
            <a:endParaRPr lang="en-GB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C3A8376-6EE0-183B-93D6-6B226BB8D857}"/>
              </a:ext>
            </a:extLst>
          </p:cNvPr>
          <p:cNvGrpSpPr/>
          <p:nvPr/>
        </p:nvGrpSpPr>
        <p:grpSpPr>
          <a:xfrm>
            <a:off x="2993518" y="3178480"/>
            <a:ext cx="2891250" cy="2531818"/>
            <a:chOff x="3193934" y="3178480"/>
            <a:chExt cx="2891250" cy="253181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40B784D-4E37-0B9F-DFCD-E92127BF069D}"/>
                </a:ext>
              </a:extLst>
            </p:cNvPr>
            <p:cNvSpPr/>
            <p:nvPr/>
          </p:nvSpPr>
          <p:spPr>
            <a:xfrm>
              <a:off x="3193934" y="3178480"/>
              <a:ext cx="26325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094A42-D390-831A-8D93-FE0F5DAFFCF9}"/>
                </a:ext>
              </a:extLst>
            </p:cNvPr>
            <p:cNvSpPr/>
            <p:nvPr/>
          </p:nvSpPr>
          <p:spPr>
            <a:xfrm>
              <a:off x="5821934" y="5481698"/>
              <a:ext cx="26325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A7949181-0739-41BE-7A1F-931A6B07CD55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H="1" flipV="1">
              <a:off x="3457184" y="3291214"/>
              <a:ext cx="2628000" cy="2304784"/>
            </a:xfrm>
            <a:prstGeom prst="bentConnector3">
              <a:avLst>
                <a:gd name="adj1" fmla="val -8699"/>
              </a:avLst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356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2F3C251-EA87-B425-477C-17E7232B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Method: Linear Discriminative Learning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3838D7C-8BAB-628D-737F-0D5376C43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594" marR="0" lvl="0" indent="-228594" algn="l" defTabSz="914377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6AB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800" dirty="0"/>
              <a:t>we simulate an individual’s comprehension by implementing a linear discriminative learning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network 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(e.g. Baayen et al., 2019)</a:t>
            </a:r>
          </a:p>
          <a:p>
            <a:pPr>
              <a:lnSpc>
                <a:spcPct val="150000"/>
              </a:lnSpc>
            </a:pPr>
            <a:endParaRPr lang="en-GB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CA0E3-7B48-371E-830E-1A3425D76D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D313F-9EB1-BAE5-EA3D-7344C17C0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29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FD95B4-EC5D-0B30-3E97-BBA6E2D61790}"/>
              </a:ext>
            </a:extLst>
          </p:cNvPr>
          <p:cNvGrpSpPr/>
          <p:nvPr/>
        </p:nvGrpSpPr>
        <p:grpSpPr>
          <a:xfrm>
            <a:off x="868642" y="2968890"/>
            <a:ext cx="7406716" cy="2313029"/>
            <a:chOff x="868642" y="2254908"/>
            <a:chExt cx="7406716" cy="231302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94267C2-8E0F-564E-E78B-6A47D9C74225}"/>
                </a:ext>
              </a:extLst>
            </p:cNvPr>
            <p:cNvGrpSpPr/>
            <p:nvPr/>
          </p:nvGrpSpPr>
          <p:grpSpPr>
            <a:xfrm>
              <a:off x="868642" y="3919937"/>
              <a:ext cx="7406716" cy="648000"/>
              <a:chOff x="830590" y="3919937"/>
              <a:chExt cx="7406716" cy="64800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10EE2D-9475-2F04-9340-948FC97A7226}"/>
                  </a:ext>
                </a:extLst>
              </p:cNvPr>
              <p:cNvSpPr txBox="1"/>
              <p:nvPr/>
            </p:nvSpPr>
            <p:spPr>
              <a:xfrm>
                <a:off x="830590" y="3919937"/>
                <a:ext cx="1800000" cy="648000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latin typeface="Lato" panose="020F0502020204030203" pitchFamily="34" charset="0"/>
                  </a:rPr>
                  <a:t>cue </a:t>
                </a:r>
              </a:p>
              <a:p>
                <a:pPr algn="ctr"/>
                <a:r>
                  <a:rPr lang="en-GB" b="1" dirty="0">
                    <a:latin typeface="Lato" panose="020F0502020204030203" pitchFamily="34" charset="0"/>
                  </a:rPr>
                  <a:t>matrix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AAEA38-670B-7CFF-7005-50A3DFD8F7CA}"/>
                  </a:ext>
                </a:extLst>
              </p:cNvPr>
              <p:cNvSpPr txBox="1"/>
              <p:nvPr/>
            </p:nvSpPr>
            <p:spPr>
              <a:xfrm>
                <a:off x="6437306" y="3919937"/>
                <a:ext cx="1800000" cy="648000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>
                    <a:latin typeface="Lato" panose="020F0502020204030203" pitchFamily="34" charset="0"/>
                  </a:rPr>
                  <a:t>semantic matrix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E9010BF-4A66-7960-3669-8B61D761B96D}"/>
                </a:ext>
              </a:extLst>
            </p:cNvPr>
            <p:cNvSpPr txBox="1"/>
            <p:nvPr/>
          </p:nvSpPr>
          <p:spPr>
            <a:xfrm>
              <a:off x="3665985" y="2254908"/>
              <a:ext cx="1800000" cy="648000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latin typeface="Lato" panose="020F0502020204030203" pitchFamily="34" charset="0"/>
                </a:rPr>
                <a:t>transformation matrix</a:t>
              </a:r>
            </a:p>
          </p:txBody>
        </p:sp>
      </p:grp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A9F6041A-3611-8F75-FF99-C1B98089CDA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72000" y="1830561"/>
            <a:ext cx="12700" cy="5606716"/>
          </a:xfrm>
          <a:prstGeom prst="curvedConnector3">
            <a:avLst>
              <a:gd name="adj1" fmla="val 7027402"/>
            </a:avLst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61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BD718-31B2-4CD4-8D77-1E3409678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however, previous research has cast doubt on the gender-neutral use of masculine generics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most (if not all) behavioural studies on the subject find one overall result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>
                <a:sym typeface="Wingdings" panose="05000000000000000000" pitchFamily="2" charset="2"/>
              </a:rPr>
              <a:t> </a:t>
            </a:r>
            <a:r>
              <a:rPr lang="en-GB" sz="1800" dirty="0"/>
              <a:t>masculine generics are not gender-neutral but show a clear bias towards 	      the explicit masculine reading </a:t>
            </a:r>
            <a:r>
              <a:rPr lang="da-DK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 Demarmels, 2017; Garnham et al., 2012; Gygax et al., 2008; Irmen &amp; 		           Kurovskaja, 2010; Irmen &amp; Linner, 2005; Koch, 2021; Misersky et al., 2019; Stahlberg &amp; Sczesny, 2001; Trutkowski, 2018)</a:t>
            </a:r>
            <a:endParaRPr lang="en-GB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GB" sz="1800" dirty="0"/>
              <a:t>even though a masculine generic may be used by a speaker with the intention of considering all genders…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…this intention is not fully translated by the receiver’s comprehension system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instead, a reading favouring male individuals is received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76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2F3C251-EA87-B425-477C-17E7232B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LDL Measures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3838D7C-8BAB-628D-737F-0D5376C43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measures derived from the LDL implementation are</a:t>
            </a:r>
          </a:p>
          <a:p>
            <a:pPr lvl="1">
              <a:lnSpc>
                <a:spcPct val="150000"/>
              </a:lnSpc>
            </a:pPr>
            <a:r>
              <a:rPr lang="en-GB" sz="1800" dirty="0"/>
              <a:t>total semantic similarity</a:t>
            </a:r>
          </a:p>
          <a:p>
            <a:pPr lvl="1">
              <a:lnSpc>
                <a:spcPct val="150000"/>
              </a:lnSpc>
            </a:pPr>
            <a:r>
              <a:rPr lang="en-GB" sz="1800" dirty="0"/>
              <a:t>comprehension quality</a:t>
            </a:r>
          </a:p>
          <a:p>
            <a:pPr lvl="1">
              <a:lnSpc>
                <a:spcPct val="150000"/>
              </a:lnSpc>
            </a:pPr>
            <a:r>
              <a:rPr lang="en-GB" sz="1800" dirty="0"/>
              <a:t>semantic neighbourhood density</a:t>
            </a:r>
          </a:p>
          <a:p>
            <a:pPr lvl="1">
              <a:lnSpc>
                <a:spcPct val="150000"/>
              </a:lnSpc>
            </a:pPr>
            <a:r>
              <a:rPr lang="en-GB" sz="1800" dirty="0"/>
              <a:t>semantic activation diversity 1</a:t>
            </a:r>
          </a:p>
          <a:p>
            <a:pPr lvl="1">
              <a:lnSpc>
                <a:spcPct val="150000"/>
              </a:lnSpc>
            </a:pPr>
            <a:r>
              <a:rPr lang="en-GB" sz="1800" dirty="0"/>
              <a:t>semantic activation diversity 2</a:t>
            </a:r>
          </a:p>
          <a:p>
            <a:pPr>
              <a:lnSpc>
                <a:spcPct val="150000"/>
              </a:lnSpc>
            </a:pPr>
            <a:endParaRPr lang="en-GB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CA0E3-7B48-371E-830E-1A3425D76D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D313F-9EB1-BAE5-EA3D-7344C17C0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07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1: LDL </a:t>
            </a:r>
            <a:r>
              <a:rPr lang="de-DE" dirty="0" err="1"/>
              <a:t>Measures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78B3C3-0BF5-E42A-57B9-A12126571B28}"/>
              </a:ext>
            </a:extLst>
          </p:cNvPr>
          <p:cNvSpPr/>
          <p:nvPr/>
        </p:nvSpPr>
        <p:spPr>
          <a:xfrm>
            <a:off x="3076575" y="1113281"/>
            <a:ext cx="5994282" cy="53980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B1C0F8-4813-AEF2-B6AB-0D97EFDEC176}"/>
              </a:ext>
            </a:extLst>
          </p:cNvPr>
          <p:cNvSpPr/>
          <p:nvPr/>
        </p:nvSpPr>
        <p:spPr>
          <a:xfrm>
            <a:off x="73143" y="3800475"/>
            <a:ext cx="3003432" cy="2710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766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1: LDL </a:t>
            </a:r>
            <a:r>
              <a:rPr lang="de-DE" dirty="0" err="1"/>
              <a:t>Measures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32</a:t>
            </a:fld>
            <a:endParaRPr lang="en-GB"/>
          </a:p>
        </p:txBody>
      </p: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BFABB981-D8DB-8387-08D1-6D9A4F207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43" y="1113281"/>
            <a:ext cx="8997714" cy="5398019"/>
          </a:xfr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278B3C3-0BF5-E42A-57B9-A12126571B28}"/>
              </a:ext>
            </a:extLst>
          </p:cNvPr>
          <p:cNvSpPr/>
          <p:nvPr/>
        </p:nvSpPr>
        <p:spPr>
          <a:xfrm>
            <a:off x="3076575" y="1113281"/>
            <a:ext cx="5994282" cy="53980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B1C0F8-4813-AEF2-B6AB-0D97EFDEC176}"/>
              </a:ext>
            </a:extLst>
          </p:cNvPr>
          <p:cNvSpPr/>
          <p:nvPr/>
        </p:nvSpPr>
        <p:spPr>
          <a:xfrm>
            <a:off x="73143" y="3800475"/>
            <a:ext cx="3003432" cy="2710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753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1: LDL </a:t>
            </a:r>
            <a:r>
              <a:rPr lang="de-DE" dirty="0" err="1"/>
              <a:t>Measures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33</a:t>
            </a:fld>
            <a:endParaRPr lang="en-GB"/>
          </a:p>
        </p:txBody>
      </p: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BFABB981-D8DB-8387-08D1-6D9A4F207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43" y="1113281"/>
            <a:ext cx="8997714" cy="539801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30D6CA-48AB-3682-6131-99F49DADE158}"/>
              </a:ext>
            </a:extLst>
          </p:cNvPr>
          <p:cNvSpPr/>
          <p:nvPr/>
        </p:nvSpPr>
        <p:spPr>
          <a:xfrm>
            <a:off x="6067425" y="1113281"/>
            <a:ext cx="3003432" cy="53980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954C6A-692E-4276-C375-649E629EA162}"/>
              </a:ext>
            </a:extLst>
          </p:cNvPr>
          <p:cNvSpPr/>
          <p:nvPr/>
        </p:nvSpPr>
        <p:spPr>
          <a:xfrm>
            <a:off x="73143" y="3800475"/>
            <a:ext cx="6070482" cy="2710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657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1: LDL </a:t>
            </a:r>
            <a:r>
              <a:rPr lang="de-DE" dirty="0" err="1"/>
              <a:t>Measures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34</a:t>
            </a:fld>
            <a:endParaRPr lang="en-GB"/>
          </a:p>
        </p:txBody>
      </p: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BFABB981-D8DB-8387-08D1-6D9A4F207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43" y="1113281"/>
            <a:ext cx="8997714" cy="539801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A2CF8B-2D95-0292-10EE-BCFE7B8A4FE0}"/>
              </a:ext>
            </a:extLst>
          </p:cNvPr>
          <p:cNvSpPr/>
          <p:nvPr/>
        </p:nvSpPr>
        <p:spPr>
          <a:xfrm>
            <a:off x="73143" y="3800475"/>
            <a:ext cx="6070482" cy="2710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765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1: LDL </a:t>
            </a:r>
            <a:r>
              <a:rPr lang="de-DE" dirty="0" err="1"/>
              <a:t>Measures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35</a:t>
            </a:fld>
            <a:endParaRPr lang="en-GB"/>
          </a:p>
        </p:txBody>
      </p: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BFABB981-D8DB-8387-08D1-6D9A4F207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43" y="1113281"/>
            <a:ext cx="8997714" cy="539801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EB0B14-30EF-5547-F95B-2E50C6FBC3AA}"/>
              </a:ext>
            </a:extLst>
          </p:cNvPr>
          <p:cNvSpPr/>
          <p:nvPr/>
        </p:nvSpPr>
        <p:spPr>
          <a:xfrm>
            <a:off x="73143" y="1113282"/>
            <a:ext cx="8997714" cy="2744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77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1: LDL </a:t>
            </a:r>
            <a:r>
              <a:rPr lang="de-DE" dirty="0" err="1"/>
              <a:t>Measures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36</a:t>
            </a:fld>
            <a:endParaRPr lang="en-GB"/>
          </a:p>
        </p:txBody>
      </p: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BFABB981-D8DB-8387-08D1-6D9A4F207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43" y="1113281"/>
            <a:ext cx="8997714" cy="5398019"/>
          </a:xfrm>
        </p:spPr>
      </p:pic>
    </p:spTree>
    <p:extLst>
      <p:ext uri="{BB962C8B-B14F-4D97-AF65-F5344CB8AC3E}">
        <p14:creationId xmlns:p14="http://schemas.microsoft.com/office/powerpoint/2010/main" val="2120268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1: LDL </a:t>
            </a:r>
            <a:r>
              <a:rPr lang="de-DE" dirty="0" err="1"/>
              <a:t>Measures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BD718-31B2-4CD4-8D77-1E3409678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>
              <a:lnSpc>
                <a:spcPct val="150000"/>
              </a:lnSpc>
            </a:pPr>
            <a:r>
              <a:rPr lang="en-GB" sz="1800" dirty="0"/>
              <a:t>significant differences mostly found between masculine and feminine forms</a:t>
            </a:r>
          </a:p>
          <a:p>
            <a:pPr marL="285750" lvl="1" indent="-285750">
              <a:lnSpc>
                <a:spcPct val="150000"/>
              </a:lnSpc>
            </a:pPr>
            <a:r>
              <a:rPr lang="en-GB" sz="1800" dirty="0"/>
              <a:t>feminine singular and feminine plurals show mostly similar patterns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37</a:t>
            </a:fld>
            <a:endParaRPr lang="en-GB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56DA615-75C9-66BC-502E-298636ACB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17884"/>
              </p:ext>
            </p:extLst>
          </p:nvPr>
        </p:nvGraphicFramePr>
        <p:xfrm>
          <a:off x="414000" y="2215847"/>
          <a:ext cx="8316000" cy="424800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60382264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84874503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16489999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65442983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5013972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57676571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522285708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singular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plural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07028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generic </a:t>
                      </a:r>
                    </a:p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masculine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explicit </a:t>
                      </a:r>
                    </a:p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masculine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explicit </a:t>
                      </a:r>
                    </a:p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feminine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generic </a:t>
                      </a:r>
                    </a:p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masculine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explicit </a:t>
                      </a:r>
                    </a:p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masculine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noProof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explicit </a:t>
                      </a:r>
                    </a:p>
                    <a:p>
                      <a:pPr algn="ctr"/>
                      <a:r>
                        <a:rPr lang="en-GB" sz="1600" b="1" noProof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feminine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139489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total semantic similarity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nearly 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949735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comprehension quality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noProof="0">
                          <a:latin typeface="Lato" panose="020F0502020204030203" pitchFamily="34" charset="0"/>
                        </a:rPr>
                        <a:t>nearly 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similar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477108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neighbourhood density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nearly 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0326489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GB" sz="1600" noProof="0">
                          <a:latin typeface="Lato" panose="020F0502020204030203" pitchFamily="34" charset="0"/>
                        </a:rPr>
                        <a:t>activation diversity 1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nearly 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122748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GB" sz="1600" noProof="0">
                          <a:latin typeface="Lato" panose="020F0502020204030203" pitchFamily="34" charset="0"/>
                        </a:rPr>
                        <a:t>activation diversity 2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noProof="0">
                          <a:latin typeface="Lato" panose="020F0502020204030203" pitchFamily="34" charset="0"/>
                        </a:rPr>
                        <a:t>nearly 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5566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6F43381-7FEC-D397-DD9D-542E007EFD27}"/>
              </a:ext>
            </a:extLst>
          </p:cNvPr>
          <p:cNvSpPr/>
          <p:nvPr/>
        </p:nvSpPr>
        <p:spPr>
          <a:xfrm>
            <a:off x="73143" y="3219450"/>
            <a:ext cx="8997714" cy="3281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0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1: LDL </a:t>
            </a:r>
            <a:r>
              <a:rPr lang="de-DE" dirty="0" err="1"/>
              <a:t>Measures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BD718-31B2-4CD4-8D77-1E3409678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>
              <a:lnSpc>
                <a:spcPct val="150000"/>
              </a:lnSpc>
            </a:pPr>
            <a:r>
              <a:rPr lang="en-GB" sz="1800" dirty="0"/>
              <a:t>significant differences only found between masculine and feminine forms</a:t>
            </a:r>
          </a:p>
          <a:p>
            <a:pPr marL="285750" lvl="1" indent="-285750">
              <a:lnSpc>
                <a:spcPct val="150000"/>
              </a:lnSpc>
            </a:pPr>
            <a:r>
              <a:rPr lang="en-GB" sz="1800" dirty="0"/>
              <a:t>feminine singular and feminine plurals show mostly similar patterns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38</a:t>
            </a:fld>
            <a:endParaRPr lang="en-GB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56DA615-75C9-66BC-502E-298636ACB167}"/>
              </a:ext>
            </a:extLst>
          </p:cNvPr>
          <p:cNvGraphicFramePr>
            <a:graphicFrameLocks noGrp="1"/>
          </p:cNvGraphicFramePr>
          <p:nvPr/>
        </p:nvGraphicFramePr>
        <p:xfrm>
          <a:off x="414000" y="2215847"/>
          <a:ext cx="8316000" cy="424800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60382264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84874503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16489999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65442983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5013972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57676571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522285708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singular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plural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07028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generic </a:t>
                      </a:r>
                    </a:p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masculine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explicit </a:t>
                      </a:r>
                    </a:p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masculine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explicit </a:t>
                      </a:r>
                    </a:p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feminine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generic </a:t>
                      </a:r>
                    </a:p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masculine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explicit </a:t>
                      </a:r>
                    </a:p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masculine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noProof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explicit </a:t>
                      </a:r>
                    </a:p>
                    <a:p>
                      <a:pPr algn="ctr"/>
                      <a:r>
                        <a:rPr lang="en-GB" sz="1600" b="1" noProof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feminine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139489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total semantic similarity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nearly 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949735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comprehension quality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noProof="0">
                          <a:latin typeface="Lato" panose="020F0502020204030203" pitchFamily="34" charset="0"/>
                        </a:rPr>
                        <a:t>nearly 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similar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477108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neighbourhood density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nearly 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0326489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GB" sz="1600" noProof="0">
                          <a:latin typeface="Lato" panose="020F0502020204030203" pitchFamily="34" charset="0"/>
                        </a:rPr>
                        <a:t>activation diversity 1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nearly 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122748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GB" sz="1600" noProof="0">
                          <a:latin typeface="Lato" panose="020F0502020204030203" pitchFamily="34" charset="0"/>
                        </a:rPr>
                        <a:t>activation diversity 2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noProof="0">
                          <a:latin typeface="Lato" panose="020F0502020204030203" pitchFamily="34" charset="0"/>
                        </a:rPr>
                        <a:t>nearly 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5566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6F43381-7FEC-D397-DD9D-542E007EFD27}"/>
              </a:ext>
            </a:extLst>
          </p:cNvPr>
          <p:cNvSpPr/>
          <p:nvPr/>
        </p:nvSpPr>
        <p:spPr>
          <a:xfrm>
            <a:off x="73143" y="3867150"/>
            <a:ext cx="8997714" cy="2633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084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1: LDL </a:t>
            </a:r>
            <a:r>
              <a:rPr lang="de-DE" dirty="0" err="1"/>
              <a:t>Measures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BD718-31B2-4CD4-8D77-1E3409678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>
              <a:lnSpc>
                <a:spcPct val="150000"/>
              </a:lnSpc>
            </a:pPr>
            <a:r>
              <a:rPr lang="en-GB" sz="1800" dirty="0"/>
              <a:t>significant differences only found between masculine and feminine forms</a:t>
            </a:r>
          </a:p>
          <a:p>
            <a:pPr marL="285750" lvl="1" indent="-285750">
              <a:lnSpc>
                <a:spcPct val="150000"/>
              </a:lnSpc>
            </a:pPr>
            <a:r>
              <a:rPr lang="en-GB" sz="1800" dirty="0"/>
              <a:t>feminine singular and feminine plurals show mostly similar patterns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39</a:t>
            </a:fld>
            <a:endParaRPr lang="en-GB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56DA615-75C9-66BC-502E-298636ACB167}"/>
              </a:ext>
            </a:extLst>
          </p:cNvPr>
          <p:cNvGraphicFramePr>
            <a:graphicFrameLocks noGrp="1"/>
          </p:cNvGraphicFramePr>
          <p:nvPr/>
        </p:nvGraphicFramePr>
        <p:xfrm>
          <a:off x="414000" y="2215847"/>
          <a:ext cx="8316000" cy="424800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60382264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84874503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16489999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65442983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5013972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57676571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522285708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singular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plural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07028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generic </a:t>
                      </a:r>
                    </a:p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masculine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explicit </a:t>
                      </a:r>
                    </a:p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masculine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explicit </a:t>
                      </a:r>
                    </a:p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feminine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generic </a:t>
                      </a:r>
                    </a:p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masculine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explicit </a:t>
                      </a:r>
                    </a:p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masculine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noProof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explicit </a:t>
                      </a:r>
                    </a:p>
                    <a:p>
                      <a:pPr algn="ctr"/>
                      <a:r>
                        <a:rPr lang="en-GB" sz="1600" b="1" noProof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feminine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139489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total semantic similarity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nearly 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949735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comprehension quality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noProof="0">
                          <a:latin typeface="Lato" panose="020F0502020204030203" pitchFamily="34" charset="0"/>
                        </a:rPr>
                        <a:t>nearly 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similar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477108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neighbourhood density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nearly 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0326489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GB" sz="1600" noProof="0">
                          <a:latin typeface="Lato" panose="020F0502020204030203" pitchFamily="34" charset="0"/>
                        </a:rPr>
                        <a:t>activation diversity 1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nearly 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122748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GB" sz="1600" noProof="0">
                          <a:latin typeface="Lato" panose="020F0502020204030203" pitchFamily="34" charset="0"/>
                        </a:rPr>
                        <a:t>activation diversity 2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noProof="0">
                          <a:latin typeface="Lato" panose="020F0502020204030203" pitchFamily="34" charset="0"/>
                        </a:rPr>
                        <a:t>nearly 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5566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6F43381-7FEC-D397-DD9D-542E007EFD27}"/>
              </a:ext>
            </a:extLst>
          </p:cNvPr>
          <p:cNvSpPr/>
          <p:nvPr/>
        </p:nvSpPr>
        <p:spPr>
          <a:xfrm>
            <a:off x="73143" y="4524374"/>
            <a:ext cx="8997714" cy="1976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76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BD718-31B2-4CD4-8D77-1E3409678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b="1" dirty="0">
                <a:solidFill>
                  <a:schemeClr val="accent6"/>
                </a:solidFill>
              </a:rPr>
              <a:t>Q1</a:t>
            </a:r>
            <a:r>
              <a:rPr lang="en-GB" dirty="0"/>
              <a:t>	Do masculine generics show a male bias or is the bias 	reported in previous research an artefact of behavioural 	methods?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	</a:t>
            </a:r>
            <a:r>
              <a:rPr lang="en-GB" b="1" dirty="0"/>
              <a:t>NDL: </a:t>
            </a:r>
            <a:r>
              <a:rPr lang="en-GB" dirty="0">
                <a:sym typeface="Wingdings" panose="05000000000000000000" pitchFamily="2" charset="2"/>
              </a:rPr>
              <a:t>Naive Discriminative Learning</a:t>
            </a: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r>
              <a:rPr lang="en-GB" b="1" dirty="0">
                <a:solidFill>
                  <a:schemeClr val="accent6"/>
                </a:solidFill>
              </a:rPr>
              <a:t>Q2</a:t>
            </a:r>
            <a:r>
              <a:rPr lang="en-GB" dirty="0"/>
              <a:t>	Which features of the underlying representations lead to 	the (dis)similarities of masculine and feminine forms?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	</a:t>
            </a:r>
            <a:r>
              <a:rPr lang="en-GB" b="1" dirty="0">
                <a:sym typeface="Wingdings" panose="05000000000000000000" pitchFamily="2" charset="2"/>
              </a:rPr>
              <a:t>LDL: </a:t>
            </a:r>
            <a:r>
              <a:rPr lang="en-GB" dirty="0">
                <a:sym typeface="Wingdings" panose="05000000000000000000" pitchFamily="2" charset="2"/>
              </a:rPr>
              <a:t>Linear Discriminative Learning</a:t>
            </a:r>
            <a:endParaRPr lang="en-GB" sz="1800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894A9C8-8643-D4A9-584B-6205F9ACD035}"/>
              </a:ext>
            </a:extLst>
          </p:cNvPr>
          <p:cNvSpPr/>
          <p:nvPr/>
        </p:nvSpPr>
        <p:spPr>
          <a:xfrm rot="16200000">
            <a:off x="2262356" y="2833855"/>
            <a:ext cx="382721" cy="80756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FA5EB92-9E47-B32A-8868-A4CF0077301E}"/>
              </a:ext>
            </a:extLst>
          </p:cNvPr>
          <p:cNvSpPr/>
          <p:nvPr/>
        </p:nvSpPr>
        <p:spPr>
          <a:xfrm rot="16200000">
            <a:off x="2262356" y="5358661"/>
            <a:ext cx="382721" cy="80756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66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1: LDL </a:t>
            </a:r>
            <a:r>
              <a:rPr lang="de-DE" dirty="0" err="1"/>
              <a:t>Measures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BD718-31B2-4CD4-8D77-1E3409678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>
              <a:lnSpc>
                <a:spcPct val="150000"/>
              </a:lnSpc>
            </a:pPr>
            <a:r>
              <a:rPr lang="en-GB" sz="1800" dirty="0"/>
              <a:t>significant differences only found between masculine and feminine forms</a:t>
            </a:r>
          </a:p>
          <a:p>
            <a:pPr marL="285750" lvl="1" indent="-285750">
              <a:lnSpc>
                <a:spcPct val="150000"/>
              </a:lnSpc>
            </a:pPr>
            <a:r>
              <a:rPr lang="en-GB" sz="1800" dirty="0"/>
              <a:t>feminine singular and feminine plurals show mostly similar patterns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40</a:t>
            </a:fld>
            <a:endParaRPr lang="en-GB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56DA615-75C9-66BC-502E-298636ACB167}"/>
              </a:ext>
            </a:extLst>
          </p:cNvPr>
          <p:cNvGraphicFramePr>
            <a:graphicFrameLocks noGrp="1"/>
          </p:cNvGraphicFramePr>
          <p:nvPr/>
        </p:nvGraphicFramePr>
        <p:xfrm>
          <a:off x="414000" y="2215847"/>
          <a:ext cx="8316000" cy="424800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60382264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84874503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16489999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65442983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5013972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57676571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522285708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singular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plural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07028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generic </a:t>
                      </a:r>
                    </a:p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masculine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explicit </a:t>
                      </a:r>
                    </a:p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masculine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explicit </a:t>
                      </a:r>
                    </a:p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feminine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generic </a:t>
                      </a:r>
                    </a:p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masculine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explicit </a:t>
                      </a:r>
                    </a:p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masculine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noProof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explicit </a:t>
                      </a:r>
                    </a:p>
                    <a:p>
                      <a:pPr algn="ctr"/>
                      <a:r>
                        <a:rPr lang="en-GB" sz="1600" b="1" noProof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feminine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139489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total semantic similarity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nearly 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949735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comprehension quality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noProof="0">
                          <a:latin typeface="Lato" panose="020F0502020204030203" pitchFamily="34" charset="0"/>
                        </a:rPr>
                        <a:t>nearly 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similar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477108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neighbourhood density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nearly 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0326489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GB" sz="1600" noProof="0">
                          <a:latin typeface="Lato" panose="020F0502020204030203" pitchFamily="34" charset="0"/>
                        </a:rPr>
                        <a:t>activation diversity 1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nearly 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122748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GB" sz="1600" noProof="0">
                          <a:latin typeface="Lato" panose="020F0502020204030203" pitchFamily="34" charset="0"/>
                        </a:rPr>
                        <a:t>activation diversity 2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noProof="0">
                          <a:latin typeface="Lato" panose="020F0502020204030203" pitchFamily="34" charset="0"/>
                        </a:rPr>
                        <a:t>nearly 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5566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6F43381-7FEC-D397-DD9D-542E007EFD27}"/>
              </a:ext>
            </a:extLst>
          </p:cNvPr>
          <p:cNvSpPr/>
          <p:nvPr/>
        </p:nvSpPr>
        <p:spPr>
          <a:xfrm>
            <a:off x="73143" y="5172074"/>
            <a:ext cx="8997714" cy="1328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7056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1: LDL </a:t>
            </a:r>
            <a:r>
              <a:rPr lang="de-DE" dirty="0" err="1"/>
              <a:t>Measures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BD718-31B2-4CD4-8D77-1E3409678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>
              <a:lnSpc>
                <a:spcPct val="150000"/>
              </a:lnSpc>
            </a:pPr>
            <a:r>
              <a:rPr lang="en-GB" sz="1800" dirty="0"/>
              <a:t>significant differences only found between masculine and feminine forms</a:t>
            </a:r>
          </a:p>
          <a:p>
            <a:pPr marL="285750" lvl="1" indent="-285750">
              <a:lnSpc>
                <a:spcPct val="150000"/>
              </a:lnSpc>
            </a:pPr>
            <a:r>
              <a:rPr lang="en-GB" sz="1800" dirty="0"/>
              <a:t>feminine singular and feminine plurals show mostly similar patterns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41</a:t>
            </a:fld>
            <a:endParaRPr lang="en-GB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56DA615-75C9-66BC-502E-298636ACB167}"/>
              </a:ext>
            </a:extLst>
          </p:cNvPr>
          <p:cNvGraphicFramePr>
            <a:graphicFrameLocks noGrp="1"/>
          </p:cNvGraphicFramePr>
          <p:nvPr/>
        </p:nvGraphicFramePr>
        <p:xfrm>
          <a:off x="414000" y="2215847"/>
          <a:ext cx="8316000" cy="424800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60382264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84874503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16489999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65442983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5013972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57676571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522285708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singular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plural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07028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generic </a:t>
                      </a:r>
                    </a:p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masculine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explicit </a:t>
                      </a:r>
                    </a:p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masculine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explicit </a:t>
                      </a:r>
                    </a:p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feminine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generic </a:t>
                      </a:r>
                    </a:p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masculine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explicit </a:t>
                      </a:r>
                    </a:p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masculine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noProof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explicit </a:t>
                      </a:r>
                    </a:p>
                    <a:p>
                      <a:pPr algn="ctr"/>
                      <a:r>
                        <a:rPr lang="en-GB" sz="1600" b="1" noProof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feminine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139489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total semantic similarity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nearly 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949735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comprehension quality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noProof="0">
                          <a:latin typeface="Lato" panose="020F0502020204030203" pitchFamily="34" charset="0"/>
                        </a:rPr>
                        <a:t>nearly 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similar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477108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neighbourhood density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nearly 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0326489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GB" sz="1600" noProof="0">
                          <a:latin typeface="Lato" panose="020F0502020204030203" pitchFamily="34" charset="0"/>
                        </a:rPr>
                        <a:t>activation diversity 1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nearly 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122748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GB" sz="1600" noProof="0">
                          <a:latin typeface="Lato" panose="020F0502020204030203" pitchFamily="34" charset="0"/>
                        </a:rPr>
                        <a:t>activation diversity 2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noProof="0">
                          <a:latin typeface="Lato" panose="020F0502020204030203" pitchFamily="34" charset="0"/>
                        </a:rPr>
                        <a:t>nearly 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5566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6F43381-7FEC-D397-DD9D-542E007EFD27}"/>
              </a:ext>
            </a:extLst>
          </p:cNvPr>
          <p:cNvSpPr/>
          <p:nvPr/>
        </p:nvSpPr>
        <p:spPr>
          <a:xfrm>
            <a:off x="73143" y="5819775"/>
            <a:ext cx="8997714" cy="6711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3023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1: LDL </a:t>
            </a:r>
            <a:r>
              <a:rPr lang="de-DE" dirty="0" err="1"/>
              <a:t>Measures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BD718-31B2-4CD4-8D77-1E3409678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>
              <a:lnSpc>
                <a:spcPct val="150000"/>
              </a:lnSpc>
            </a:pPr>
            <a:r>
              <a:rPr lang="en-GB" sz="1800" dirty="0"/>
              <a:t>significant differences only found between masculine and feminine forms</a:t>
            </a:r>
          </a:p>
          <a:p>
            <a:pPr marL="285750" lvl="1" indent="-285750">
              <a:lnSpc>
                <a:spcPct val="150000"/>
              </a:lnSpc>
            </a:pPr>
            <a:r>
              <a:rPr lang="en-GB" sz="1800" dirty="0"/>
              <a:t>feminine singular and feminine plurals show mostly similar patterns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42</a:t>
            </a:fld>
            <a:endParaRPr lang="en-GB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56DA615-75C9-66BC-502E-298636ACB167}"/>
              </a:ext>
            </a:extLst>
          </p:cNvPr>
          <p:cNvGraphicFramePr>
            <a:graphicFrameLocks noGrp="1"/>
          </p:cNvGraphicFramePr>
          <p:nvPr/>
        </p:nvGraphicFramePr>
        <p:xfrm>
          <a:off x="414000" y="2215847"/>
          <a:ext cx="8316000" cy="424800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60382264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84874503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16489999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65442983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5013972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57676571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522285708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singular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plural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07028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generic </a:t>
                      </a:r>
                    </a:p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masculine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explicit </a:t>
                      </a:r>
                    </a:p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masculine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explicit </a:t>
                      </a:r>
                    </a:p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feminine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generic </a:t>
                      </a:r>
                    </a:p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masculine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explicit </a:t>
                      </a:r>
                    </a:p>
                    <a:p>
                      <a:pPr algn="ctr"/>
                      <a:r>
                        <a:rPr lang="en-GB" sz="1600" b="1" noProof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masculine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noProof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explicit </a:t>
                      </a:r>
                    </a:p>
                    <a:p>
                      <a:pPr algn="ctr"/>
                      <a:r>
                        <a:rPr lang="en-GB" sz="1600" b="1" noProof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feminine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139489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total semantic similarity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nearly 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949735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comprehension quality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noProof="0">
                          <a:latin typeface="Lato" panose="020F0502020204030203" pitchFamily="34" charset="0"/>
                        </a:rPr>
                        <a:t>nearly 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similar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477108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neighbourhood density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nearly 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0326489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GB" sz="1600" noProof="0">
                          <a:latin typeface="Lato" panose="020F0502020204030203" pitchFamily="34" charset="0"/>
                        </a:rPr>
                        <a:t>activation diversity 1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nearly 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122748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GB" sz="1600" noProof="0">
                          <a:latin typeface="Lato" panose="020F0502020204030203" pitchFamily="34" charset="0"/>
                        </a:rPr>
                        <a:t>activation diversity 2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noProof="0">
                          <a:latin typeface="Lato" panose="020F0502020204030203" pitchFamily="34" charset="0"/>
                        </a:rPr>
                        <a:t>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noProof="0">
                          <a:latin typeface="Lato" panose="020F0502020204030203" pitchFamily="34" charset="0"/>
                        </a:rPr>
                        <a:t>nearly identical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556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2552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2: Stereotypicality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4BD718-31B2-4CD4-8D77-1E3409678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800" cap="small" dirty="0"/>
                  <a:t>stereotypicality</a:t>
                </a:r>
                <a:r>
                  <a:rPr lang="en-GB" sz="1800" dirty="0"/>
                  <a:t> ratings of target words </a:t>
                </a:r>
                <a:r>
                  <a:rPr lang="en-GB" sz="1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(Gabriel et al., 2008)</a:t>
                </a:r>
                <a:r>
                  <a:rPr lang="en-GB" sz="1800" dirty="0"/>
                  <a:t> included as predictor for LDL measures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800" dirty="0"/>
                  <a:t>higher value of </a:t>
                </a:r>
                <a:r>
                  <a:rPr lang="en-GB" sz="1800" cap="small" dirty="0"/>
                  <a:t>stereotypicality</a:t>
                </a:r>
                <a:r>
                  <a:rPr lang="en-GB" sz="1800" dirty="0"/>
                  <a:t> = more stereotypically male</a:t>
                </a:r>
              </a:p>
              <a:p>
                <a:pPr>
                  <a:lnSpc>
                    <a:spcPct val="150000"/>
                  </a:lnSpc>
                </a:pPr>
                <a:endParaRPr lang="en-GB" sz="18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GB" sz="1800" dirty="0"/>
                  <a:t>	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𝐿𝐷𝐿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𝑚𝑒𝑎𝑠𝑢𝑟𝑒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  ~  </m:t>
                    </m:r>
                    <m:r>
                      <a:rPr lang="de-DE" sz="2000" b="0" i="1" dirty="0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𝑠𝑡𝑒𝑟𝑒𝑜𝑡𝑦𝑝𝑖𝑐𝑎𝑙𝑖𝑡𝑦</m:t>
                    </m:r>
                  </m:oMath>
                </a14:m>
                <a:endParaRPr lang="en-GB" sz="1800" dirty="0"/>
              </a:p>
              <a:p>
                <a:pPr>
                  <a:lnSpc>
                    <a:spcPct val="150000"/>
                  </a:lnSpc>
                </a:pPr>
                <a:endParaRPr lang="en-GB" sz="1800" dirty="0"/>
              </a:p>
              <a:p>
                <a:pPr>
                  <a:lnSpc>
                    <a:spcPct val="150000"/>
                  </a:lnSpc>
                </a:pPr>
                <a:r>
                  <a:rPr lang="en-GB" sz="1800" dirty="0"/>
                  <a:t>effects found for </a:t>
                </a:r>
                <a:r>
                  <a:rPr lang="en-GB" sz="1800" cap="small" dirty="0"/>
                  <a:t>total semantic similarity &amp; semantic neighbourhood density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800" dirty="0"/>
                  <a:t>no effects found for </a:t>
                </a:r>
                <a:r>
                  <a:rPr lang="en-GB" sz="1800" cap="small" dirty="0"/>
                  <a:t>comprehension quality &amp; semantic activation diversities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800" dirty="0"/>
                  <a:t>apparently, some LDL measures are influenced by </a:t>
                </a:r>
                <a:r>
                  <a:rPr lang="en-GB" sz="1800" cap="small" dirty="0"/>
                  <a:t>stereotypicality</a:t>
                </a:r>
                <a:r>
                  <a:rPr lang="en-GB" sz="1800" dirty="0"/>
                  <a:t> while others are not, </a:t>
                </a:r>
                <a:r>
                  <a:rPr lang="en-GB" sz="1800" b="1" dirty="0"/>
                  <a:t>but:</a:t>
                </a:r>
                <a:r>
                  <a:rPr lang="en-GB" sz="1800" dirty="0"/>
                  <a:t> does this play a role in the comprehension of generics?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4BD718-31B2-4CD4-8D77-1E3409678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06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3: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Type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4BD718-31B2-4CD4-8D77-1E3409678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6569" y="1095554"/>
                <a:ext cx="8698832" cy="553606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800" cap="small" dirty="0"/>
                  <a:t>type</a:t>
                </a:r>
                <a:r>
                  <a:rPr lang="en-GB" sz="1800" dirty="0"/>
                  <a:t> predicted by </a:t>
                </a:r>
                <a:r>
                  <a:rPr lang="en-GB" sz="1800" cap="small" dirty="0"/>
                  <a:t>stereotypicality</a:t>
                </a:r>
                <a:r>
                  <a:rPr lang="en-GB" sz="1800" dirty="0"/>
                  <a:t> ratings of target words </a:t>
                </a:r>
                <a:r>
                  <a:rPr lang="en-GB" sz="1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(Gabriel et al., 2008)</a:t>
                </a:r>
                <a:r>
                  <a:rPr lang="en-GB" sz="1800" dirty="0"/>
                  <a:t> and LDL measures via multinomial logistic regression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800" dirty="0"/>
                  <a:t>as LDL measures are highly correlated with each other, they are first combined into two principal components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1600" b="1" dirty="0"/>
                  <a:t>PC1</a:t>
                </a:r>
                <a:r>
                  <a:rPr lang="en-GB" sz="1600" dirty="0"/>
                  <a:t>	total semantic similarity, comprehension quality, neighbourhood density</a:t>
                </a:r>
                <a:br>
                  <a:rPr lang="en-GB" sz="1600" dirty="0"/>
                </a:br>
                <a:r>
                  <a:rPr lang="en-GB" sz="1600" dirty="0"/>
                  <a:t>		higher = higher similarity/quality/density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1600" b="1" dirty="0"/>
                  <a:t>PC2</a:t>
                </a:r>
                <a:r>
                  <a:rPr lang="en-GB" sz="1600" dirty="0"/>
                  <a:t>	activation diversity 1 &amp; 2</a:t>
                </a:r>
                <a:br>
                  <a:rPr lang="en-GB" sz="1600" dirty="0"/>
                </a:br>
                <a:r>
                  <a:rPr lang="en-GB" sz="1600" dirty="0"/>
                  <a:t>		higher = lower activation diversity</a:t>
                </a:r>
                <a:r>
                  <a:rPr lang="en-GB" sz="1800" dirty="0"/>
                  <a:t>	</a:t>
                </a:r>
                <a:endParaRPr lang="en-GB" sz="14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GB" sz="1800" dirty="0"/>
                  <a:t>	</a:t>
                </a:r>
                <a:endParaRPr lang="de-DE" sz="20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dirty="0">
                          <a:latin typeface="Cambria Math" panose="02040503050406030204" pitchFamily="18" charset="0"/>
                        </a:rPr>
                        <m:t>𝑡𝑦𝑝𝑒</m:t>
                      </m:r>
                      <m:r>
                        <a:rPr lang="en-GB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i="1" dirty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de-DE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i="1" dirty="0">
                          <a:latin typeface="Cambria Math" panose="02040503050406030204" pitchFamily="18" charset="0"/>
                        </a:rPr>
                        <m:t>𝑠𝑡𝑒𝑟𝑒𝑜𝑡𝑦𝑝𝑖𝑐𝑎𝑙𝑖𝑡𝑦</m:t>
                      </m:r>
                      <m:r>
                        <a:rPr lang="de-DE" sz="2000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de-DE" sz="2000" i="1" dirty="0">
                          <a:latin typeface="Cambria Math" panose="02040503050406030204" pitchFamily="18" charset="0"/>
                        </a:rPr>
                        <m:t>𝑃𝐶</m:t>
                      </m:r>
                      <m:r>
                        <a:rPr lang="de-DE" sz="2000" i="1" dirty="0">
                          <a:latin typeface="Cambria Math" panose="02040503050406030204" pitchFamily="18" charset="0"/>
                        </a:rPr>
                        <m:t>1 + </m:t>
                      </m:r>
                      <m:r>
                        <a:rPr lang="de-DE" sz="2000" i="1" dirty="0">
                          <a:latin typeface="Cambria Math" panose="02040503050406030204" pitchFamily="18" charset="0"/>
                        </a:rPr>
                        <m:t>𝑃𝐶</m:t>
                      </m:r>
                      <m:r>
                        <a:rPr lang="de-DE" sz="2000" i="1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6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GB" sz="600" dirty="0"/>
              </a:p>
              <a:p>
                <a:pPr marL="0" lvl="1" indent="0">
                  <a:lnSpc>
                    <a:spcPct val="150000"/>
                  </a:lnSpc>
                  <a:buNone/>
                </a:pPr>
                <a:endParaRPr lang="en-GB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4BD718-31B2-4CD4-8D77-1E3409678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6569" y="1095554"/>
                <a:ext cx="8698832" cy="5536065"/>
              </a:xfrm>
              <a:blipFill>
                <a:blip r:embed="rId2"/>
                <a:stretch>
                  <a:fillRect l="-491" r="-2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45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3: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Type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45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B7BA2D-8C3B-E299-7578-4B9E6DF95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43" y="1111733"/>
            <a:ext cx="8997714" cy="539801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8D266CB-62FE-A117-86C6-55498AE74327}"/>
              </a:ext>
            </a:extLst>
          </p:cNvPr>
          <p:cNvSpPr/>
          <p:nvPr/>
        </p:nvSpPr>
        <p:spPr>
          <a:xfrm>
            <a:off x="656948" y="1393793"/>
            <a:ext cx="5539666" cy="2254928"/>
          </a:xfrm>
          <a:prstGeom prst="rect">
            <a:avLst/>
          </a:prstGeom>
          <a:noFill/>
          <a:ln w="76200">
            <a:solidFill>
              <a:srgbClr val="6A8D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1FA892-F175-DBA0-F963-1D8D8F5C2C01}"/>
              </a:ext>
            </a:extLst>
          </p:cNvPr>
          <p:cNvSpPr/>
          <p:nvPr/>
        </p:nvSpPr>
        <p:spPr>
          <a:xfrm>
            <a:off x="656948" y="3728178"/>
            <a:ext cx="5539666" cy="2254928"/>
          </a:xfrm>
          <a:prstGeom prst="rect">
            <a:avLst/>
          </a:prstGeom>
          <a:noFill/>
          <a:ln w="76200">
            <a:solidFill>
              <a:srgbClr val="99A9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2801C7-DF4D-0683-CAA3-00E089683C00}"/>
              </a:ext>
            </a:extLst>
          </p:cNvPr>
          <p:cNvSpPr/>
          <p:nvPr/>
        </p:nvSpPr>
        <p:spPr>
          <a:xfrm>
            <a:off x="6276511" y="1393792"/>
            <a:ext cx="2707689" cy="4589313"/>
          </a:xfrm>
          <a:prstGeom prst="rect">
            <a:avLst/>
          </a:prstGeom>
          <a:noFill/>
          <a:ln w="76200">
            <a:solidFill>
              <a:srgbClr val="E85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116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3: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Type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46</a:t>
            </a:fld>
            <a:endParaRPr lang="en-GB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C6B7BA2D-8C3B-E299-7578-4B9E6DF95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3" y="1111733"/>
            <a:ext cx="8997714" cy="539801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8D266CB-62FE-A117-86C6-55498AE74327}"/>
              </a:ext>
            </a:extLst>
          </p:cNvPr>
          <p:cNvSpPr/>
          <p:nvPr/>
        </p:nvSpPr>
        <p:spPr>
          <a:xfrm>
            <a:off x="656948" y="1393793"/>
            <a:ext cx="5539666" cy="2254928"/>
          </a:xfrm>
          <a:prstGeom prst="rect">
            <a:avLst/>
          </a:prstGeom>
          <a:noFill/>
          <a:ln w="76200">
            <a:solidFill>
              <a:srgbClr val="6A8D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1FA892-F175-DBA0-F963-1D8D8F5C2C01}"/>
              </a:ext>
            </a:extLst>
          </p:cNvPr>
          <p:cNvSpPr/>
          <p:nvPr/>
        </p:nvSpPr>
        <p:spPr>
          <a:xfrm>
            <a:off x="656948" y="3728178"/>
            <a:ext cx="5539666" cy="2254928"/>
          </a:xfrm>
          <a:prstGeom prst="rect">
            <a:avLst/>
          </a:prstGeom>
          <a:noFill/>
          <a:ln w="76200">
            <a:solidFill>
              <a:srgbClr val="99A9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712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3: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Type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47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B7BA2D-8C3B-E299-7578-4B9E6DF95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43" y="1111733"/>
            <a:ext cx="8997714" cy="539801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8D266CB-62FE-A117-86C6-55498AE74327}"/>
              </a:ext>
            </a:extLst>
          </p:cNvPr>
          <p:cNvSpPr/>
          <p:nvPr/>
        </p:nvSpPr>
        <p:spPr>
          <a:xfrm>
            <a:off x="745724" y="1393793"/>
            <a:ext cx="5450890" cy="2254928"/>
          </a:xfrm>
          <a:prstGeom prst="rect">
            <a:avLst/>
          </a:prstGeom>
          <a:noFill/>
          <a:ln w="76200">
            <a:solidFill>
              <a:srgbClr val="6A8D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1FA892-F175-DBA0-F963-1D8D8F5C2C01}"/>
              </a:ext>
            </a:extLst>
          </p:cNvPr>
          <p:cNvSpPr/>
          <p:nvPr/>
        </p:nvSpPr>
        <p:spPr>
          <a:xfrm>
            <a:off x="745724" y="3728178"/>
            <a:ext cx="5450890" cy="2254928"/>
          </a:xfrm>
          <a:prstGeom prst="rect">
            <a:avLst/>
          </a:prstGeom>
          <a:noFill/>
          <a:ln w="76200">
            <a:solidFill>
              <a:srgbClr val="99A9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842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3: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Type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4BD718-31B2-4CD4-8D77-1E3409678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6569" y="1095554"/>
                <a:ext cx="8698832" cy="553606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endParaRPr lang="en-GB" sz="9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GB" sz="1800" dirty="0"/>
                  <a:t>	</a:t>
                </a:r>
                <a14:m>
                  <m:oMath xmlns:m="http://schemas.openxmlformats.org/officeDocument/2006/math">
                    <m:r>
                      <a:rPr lang="de-DE" sz="2000" b="0" i="1" dirty="0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de-DE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𝑠𝑡𝑒𝑟𝑒𝑜𝑡𝑦𝑝𝑖𝑐𝑎𝑙𝑖𝑡𝑦</m:t>
                    </m:r>
                    <m:r>
                      <a:rPr lang="de-DE" sz="2000" b="0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de-DE" sz="2000" b="0" i="1" dirty="0" smtClean="0"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de-DE" sz="2000" b="0" i="1" dirty="0" smtClean="0">
                        <a:latin typeface="Cambria Math" panose="02040503050406030204" pitchFamily="18" charset="0"/>
                      </a:rPr>
                      <m:t>1 + </m:t>
                    </m:r>
                    <m:r>
                      <a:rPr lang="de-DE" sz="2000" b="0" i="1" dirty="0" smtClean="0"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de-DE" sz="20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GB" sz="6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GB" sz="600" dirty="0"/>
              </a:p>
              <a:p>
                <a:pPr>
                  <a:lnSpc>
                    <a:spcPct val="150000"/>
                  </a:lnSpc>
                </a:pPr>
                <a:r>
                  <a:rPr lang="en-GB" sz="1800" dirty="0"/>
                  <a:t>no effect of stereotypicality found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800" dirty="0"/>
                  <a:t>significant effects found for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1600" b="1" dirty="0"/>
                  <a:t>PC1</a:t>
                </a:r>
                <a:r>
                  <a:rPr lang="en-GB" sz="1600" dirty="0"/>
                  <a:t>	opposite patterns for masculines by number; feminines ???</a:t>
                </a:r>
                <a:br>
                  <a:rPr lang="en-GB" sz="1600" dirty="0"/>
                </a:br>
                <a:r>
                  <a:rPr lang="en-GB" sz="1600" dirty="0"/>
                  <a:t>		</a:t>
                </a:r>
                <a:r>
                  <a:rPr lang="en-GB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total semantic similarity, comprehension quality, neighbourhood density</a:t>
                </a:r>
                <a:br>
                  <a:rPr lang="en-GB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GB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		higher = higher similarity/quality/density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1600" b="1" dirty="0"/>
                  <a:t>PC2</a:t>
                </a:r>
                <a:r>
                  <a:rPr lang="en-GB" sz="1600" dirty="0"/>
                  <a:t>	higher = feminine singular; lower = feminine plural; masculine in-between</a:t>
                </a:r>
                <a:br>
                  <a:rPr lang="en-GB" sz="1600" dirty="0"/>
                </a:br>
                <a:r>
                  <a:rPr lang="en-GB" sz="1600" dirty="0"/>
                  <a:t>		</a:t>
                </a:r>
                <a:r>
                  <a:rPr lang="en-GB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activation diversity 1 &amp; 2</a:t>
                </a:r>
                <a:br>
                  <a:rPr lang="en-GB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GB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		higher = lower activation diversity</a:t>
                </a:r>
              </a:p>
              <a:p>
                <a:pPr>
                  <a:lnSpc>
                    <a:spcPct val="150000"/>
                  </a:lnSpc>
                </a:pPr>
                <a:endParaRPr lang="en-GB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4BD718-31B2-4CD4-8D77-1E3409678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6569" y="1095554"/>
                <a:ext cx="8698832" cy="5536065"/>
              </a:xfrm>
              <a:blipFill>
                <a:blip r:embed="rId2"/>
                <a:stretch>
                  <a:fillRect l="-4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69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Interim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BD718-31B2-4CD4-8D77-1E3409678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GB" b="1" dirty="0">
                <a:solidFill>
                  <a:srgbClr val="003964"/>
                </a:solidFill>
              </a:rPr>
              <a:t>Q2</a:t>
            </a:r>
            <a:r>
              <a:rPr lang="en-GB" dirty="0">
                <a:solidFill>
                  <a:prstClr val="black"/>
                </a:solidFill>
              </a:rPr>
              <a:t>	Which features of the underlying representations lead to 	the (dis)similarities of masculine and feminine forms?</a:t>
            </a:r>
          </a:p>
          <a:p>
            <a:pPr marL="0" lvl="0" indent="0">
              <a:lnSpc>
                <a:spcPct val="150000"/>
              </a:lnSpc>
              <a:buNone/>
            </a:pPr>
            <a:endParaRPr lang="en-GB" dirty="0">
              <a:solidFill>
                <a:prstClr val="black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sym typeface="Wingdings" panose="05000000000000000000" pitchFamily="2" charset="2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GB" dirty="0"/>
              <a:t>YES: all semantic LDL measures</a:t>
            </a:r>
            <a:br>
              <a:rPr lang="en-GB" dirty="0"/>
            </a:br>
            <a:r>
              <a:rPr lang="en-GB" dirty="0"/>
              <a:t>NO: stereotypicality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sym typeface="Wingdings" panose="05000000000000000000" pitchFamily="2" charset="2"/>
              </a:rPr>
              <a:t>	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49</a:t>
            </a:fld>
            <a:endParaRPr lang="en-GB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8ECDF5D-5BF6-4E15-8C18-C6EC27450817}"/>
              </a:ext>
            </a:extLst>
          </p:cNvPr>
          <p:cNvSpPr/>
          <p:nvPr/>
        </p:nvSpPr>
        <p:spPr>
          <a:xfrm>
            <a:off x="4146885" y="3160491"/>
            <a:ext cx="838200" cy="628650"/>
          </a:xfrm>
          <a:prstGeom prst="down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77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D37A-4BAB-F516-D05D-AE33C030F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6"/>
                </a:solidFill>
              </a:rPr>
              <a:t>Part 1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30489-26B8-D602-8599-95D490BD47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tabLst>
                <a:tab pos="444500" algn="l"/>
              </a:tabLst>
            </a:pPr>
            <a:r>
              <a:rPr lang="en-GB" dirty="0">
                <a:solidFill>
                  <a:schemeClr val="tx1"/>
                </a:solidFill>
              </a:rPr>
              <a:t>NDL &amp; the male bias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ED39C-F7A3-289C-4D34-8E7583A5C3E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FF432-261F-FEDE-11D4-21BAB023C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4082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BD718-31B2-4CD4-8D77-1E3409678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800" dirty="0" err="1"/>
              <a:t>our</a:t>
            </a:r>
            <a:r>
              <a:rPr lang="de-DE" sz="1800" dirty="0"/>
              <a:t> </a:t>
            </a:r>
            <a:r>
              <a:rPr lang="de-DE" sz="1800" dirty="0" err="1"/>
              <a:t>findings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in </a:t>
            </a:r>
            <a:r>
              <a:rPr lang="de-DE" sz="1800" dirty="0" err="1"/>
              <a:t>line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assumptions</a:t>
            </a:r>
            <a:r>
              <a:rPr lang="de-DE" sz="1800" dirty="0"/>
              <a:t> </a:t>
            </a:r>
            <a:r>
              <a:rPr lang="de-DE" sz="1800" dirty="0" err="1"/>
              <a:t>found</a:t>
            </a:r>
            <a:r>
              <a:rPr lang="de-DE" sz="1800" dirty="0"/>
              <a:t> in </a:t>
            </a:r>
            <a:r>
              <a:rPr lang="de-DE" sz="1800" dirty="0" err="1"/>
              <a:t>previous</a:t>
            </a:r>
            <a:r>
              <a:rPr lang="de-DE" sz="1800" dirty="0"/>
              <a:t> </a:t>
            </a:r>
            <a:r>
              <a:rPr lang="de-DE" sz="1800" dirty="0" err="1"/>
              <a:t>research</a:t>
            </a:r>
            <a:endParaRPr lang="de-DE" sz="1800" dirty="0"/>
          </a:p>
          <a:p>
            <a:pPr lvl="1">
              <a:lnSpc>
                <a:spcPct val="150000"/>
              </a:lnSpc>
            </a:pPr>
            <a:r>
              <a:rPr lang="de-DE" sz="1800" dirty="0">
                <a:solidFill>
                  <a:schemeClr val="accent6"/>
                </a:solidFill>
              </a:rPr>
              <a:t>Stahlberg et al. (2001)</a:t>
            </a:r>
            <a:br>
              <a:rPr lang="de-DE" sz="1800" dirty="0">
                <a:solidFill>
                  <a:schemeClr val="accent6"/>
                </a:solidFill>
              </a:rPr>
            </a:br>
            <a:r>
              <a:rPr lang="de-DE" sz="1800" dirty="0" err="1">
                <a:solidFill>
                  <a:prstClr val="black"/>
                </a:solidFill>
              </a:rPr>
              <a:t>masculine</a:t>
            </a:r>
            <a:r>
              <a:rPr lang="de-DE" sz="1800" dirty="0">
                <a:solidFill>
                  <a:prstClr val="black"/>
                </a:solidFill>
              </a:rPr>
              <a:t> </a:t>
            </a:r>
            <a:r>
              <a:rPr lang="de-DE" sz="1800" dirty="0" err="1">
                <a:solidFill>
                  <a:prstClr val="black"/>
                </a:solidFill>
              </a:rPr>
              <a:t>gender</a:t>
            </a:r>
            <a:r>
              <a:rPr lang="de-DE" sz="1800" dirty="0">
                <a:solidFill>
                  <a:prstClr val="black"/>
                </a:solidFill>
              </a:rPr>
              <a:t> </a:t>
            </a:r>
            <a:r>
              <a:rPr lang="de-DE" sz="1800" dirty="0" err="1">
                <a:solidFill>
                  <a:prstClr val="black"/>
                </a:solidFill>
              </a:rPr>
              <a:t>of</a:t>
            </a:r>
            <a:r>
              <a:rPr lang="de-DE" sz="1800" dirty="0">
                <a:solidFill>
                  <a:prstClr val="black"/>
                </a:solidFill>
              </a:rPr>
              <a:t> </a:t>
            </a:r>
            <a:r>
              <a:rPr lang="de-DE" sz="1800" dirty="0" err="1">
                <a:solidFill>
                  <a:prstClr val="black"/>
                </a:solidFill>
              </a:rPr>
              <a:t>generics</a:t>
            </a:r>
            <a:r>
              <a:rPr lang="de-DE" sz="1800" dirty="0">
                <a:solidFill>
                  <a:prstClr val="black"/>
                </a:solidFill>
              </a:rPr>
              <a:t> </a:t>
            </a:r>
            <a:r>
              <a:rPr lang="de-DE" sz="1800" dirty="0" err="1">
                <a:solidFill>
                  <a:prstClr val="black"/>
                </a:solidFill>
              </a:rPr>
              <a:t>has</a:t>
            </a:r>
            <a:r>
              <a:rPr lang="de-DE" sz="1800" dirty="0">
                <a:solidFill>
                  <a:prstClr val="black"/>
                </a:solidFill>
              </a:rPr>
              <a:t> a </a:t>
            </a:r>
            <a:r>
              <a:rPr lang="de-DE" sz="1800" dirty="0" err="1">
                <a:solidFill>
                  <a:prstClr val="black"/>
                </a:solidFill>
              </a:rPr>
              <a:t>semantic</a:t>
            </a:r>
            <a:r>
              <a:rPr lang="de-DE" sz="1800" dirty="0">
                <a:solidFill>
                  <a:prstClr val="black"/>
                </a:solidFill>
              </a:rPr>
              <a:t> </a:t>
            </a:r>
            <a:r>
              <a:rPr lang="de-DE" sz="1800" dirty="0" err="1">
                <a:solidFill>
                  <a:prstClr val="black"/>
                </a:solidFill>
              </a:rPr>
              <a:t>compo</a:t>
            </a:r>
            <a:r>
              <a:rPr lang="en-GB" sz="1800" dirty="0" err="1">
                <a:solidFill>
                  <a:prstClr val="black"/>
                </a:solidFill>
              </a:rPr>
              <a:t>nent</a:t>
            </a:r>
            <a:r>
              <a:rPr lang="en-GB" sz="1800" dirty="0">
                <a:solidFill>
                  <a:prstClr val="black"/>
                </a:solidFill>
              </a:rPr>
              <a:t> of “maleness”</a:t>
            </a:r>
            <a:endParaRPr lang="de-DE" sz="1800" dirty="0"/>
          </a:p>
          <a:p>
            <a:pPr lvl="1">
              <a:lnSpc>
                <a:spcPct val="150000"/>
              </a:lnSpc>
            </a:pPr>
            <a:r>
              <a:rPr lang="de-DE" sz="1800" dirty="0">
                <a:solidFill>
                  <a:schemeClr val="accent6"/>
                </a:solidFill>
              </a:rPr>
              <a:t>Irmen &amp; Linner (2005)</a:t>
            </a:r>
            <a:br>
              <a:rPr lang="de-DE" sz="1800" dirty="0">
                <a:solidFill>
                  <a:schemeClr val="accent6"/>
                </a:solidFill>
              </a:rPr>
            </a:br>
            <a:r>
              <a:rPr lang="en-GB" sz="1800" dirty="0"/>
              <a:t>semantic similarity of masculine generics and </a:t>
            </a:r>
            <a:r>
              <a:rPr lang="en-GB" sz="1800" dirty="0" err="1"/>
              <a:t>explicits</a:t>
            </a:r>
            <a:r>
              <a:rPr lang="en-GB" sz="1800" dirty="0"/>
              <a:t> due to their resonance with the lexicon and each other</a:t>
            </a:r>
          </a:p>
          <a:p>
            <a:pPr lvl="1">
              <a:lnSpc>
                <a:spcPct val="150000"/>
              </a:lnSpc>
            </a:pPr>
            <a:r>
              <a:rPr lang="en-GB" sz="1800" dirty="0" err="1">
                <a:solidFill>
                  <a:schemeClr val="accent6"/>
                </a:solidFill>
              </a:rPr>
              <a:t>Gygax</a:t>
            </a:r>
            <a:r>
              <a:rPr lang="en-GB" sz="1800" dirty="0">
                <a:solidFill>
                  <a:schemeClr val="accent6"/>
                </a:solidFill>
              </a:rPr>
              <a:t> et al. (2012) and </a:t>
            </a:r>
            <a:r>
              <a:rPr lang="en-GB" sz="1800" dirty="0" err="1">
                <a:solidFill>
                  <a:schemeClr val="accent6"/>
                </a:solidFill>
              </a:rPr>
              <a:t>Gygax</a:t>
            </a:r>
            <a:r>
              <a:rPr lang="en-GB" sz="1800" dirty="0">
                <a:solidFill>
                  <a:schemeClr val="accent6"/>
                </a:solidFill>
              </a:rPr>
              <a:t> et al. (2021)</a:t>
            </a:r>
            <a:br>
              <a:rPr lang="en-GB" sz="1800" dirty="0">
                <a:solidFill>
                  <a:schemeClr val="accent6"/>
                </a:solidFill>
              </a:rPr>
            </a:br>
            <a:r>
              <a:rPr lang="en-GB" sz="1800" dirty="0"/>
              <a:t>masculine generics activate the underlying representations of masculine </a:t>
            </a:r>
            <a:r>
              <a:rPr lang="en-GB" sz="1800" dirty="0" err="1"/>
              <a:t>explicits</a:t>
            </a:r>
            <a:r>
              <a:rPr lang="en-GB" sz="1800" dirty="0"/>
              <a:t>, leading to a semantic activation of masculine </a:t>
            </a:r>
            <a:r>
              <a:rPr lang="en-GB" sz="1800" dirty="0" err="1"/>
              <a:t>explicits</a:t>
            </a:r>
            <a:r>
              <a:rPr lang="en-GB" sz="1800" dirty="0"/>
              <a:t>, thus a male bias</a:t>
            </a:r>
            <a:br>
              <a:rPr lang="en-GB" sz="1600" dirty="0"/>
            </a:br>
            <a:endParaRPr lang="en-GB" sz="1600" dirty="0"/>
          </a:p>
          <a:p>
            <a:pPr>
              <a:lnSpc>
                <a:spcPct val="150000"/>
              </a:lnSpc>
            </a:pPr>
            <a:endParaRPr lang="en-GB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43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BD718-31B2-4CD4-8D77-1E3409678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masculine generics </a:t>
            </a:r>
            <a:r>
              <a:rPr lang="de-DE" sz="1800" dirty="0" err="1"/>
              <a:t>show</a:t>
            </a:r>
            <a:r>
              <a:rPr lang="de-DE" sz="1800" dirty="0"/>
              <a:t> a </a:t>
            </a:r>
            <a:r>
              <a:rPr lang="de-DE" sz="1800" dirty="0" err="1"/>
              <a:t>clear</a:t>
            </a:r>
            <a:r>
              <a:rPr lang="de-DE" sz="1800" dirty="0"/>
              <a:t> male </a:t>
            </a:r>
            <a:r>
              <a:rPr lang="de-DE" sz="1800" dirty="0" err="1"/>
              <a:t>bias</a:t>
            </a:r>
            <a:r>
              <a:rPr lang="de-DE" sz="1800" dirty="0"/>
              <a:t> </a:t>
            </a:r>
          </a:p>
          <a:p>
            <a:pPr>
              <a:lnSpc>
                <a:spcPct val="150000"/>
              </a:lnSpc>
            </a:pPr>
            <a:r>
              <a:rPr lang="de-DE" sz="1800" dirty="0" err="1"/>
              <a:t>the</a:t>
            </a:r>
            <a:r>
              <a:rPr lang="de-DE" sz="1800" dirty="0"/>
              <a:t> male </a:t>
            </a:r>
            <a:r>
              <a:rPr lang="de-DE" sz="1800" dirty="0" err="1"/>
              <a:t>bias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due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similar</a:t>
            </a:r>
            <a:r>
              <a:rPr lang="de-DE" sz="1800" dirty="0"/>
              <a:t> </a:t>
            </a:r>
            <a:r>
              <a:rPr lang="de-DE" sz="1800" dirty="0" err="1"/>
              <a:t>semantic</a:t>
            </a:r>
            <a:r>
              <a:rPr lang="de-DE" sz="1800" dirty="0"/>
              <a:t> </a:t>
            </a:r>
            <a:r>
              <a:rPr lang="de-DE" sz="1800" dirty="0" err="1"/>
              <a:t>features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masculine</a:t>
            </a:r>
            <a:r>
              <a:rPr lang="de-DE" sz="1800" dirty="0"/>
              <a:t> </a:t>
            </a:r>
            <a:r>
              <a:rPr lang="de-DE" sz="1800" dirty="0" err="1"/>
              <a:t>generic</a:t>
            </a:r>
            <a:r>
              <a:rPr lang="de-DE" sz="1800" dirty="0"/>
              <a:t> and </a:t>
            </a:r>
            <a:r>
              <a:rPr lang="de-DE" sz="1800" dirty="0" err="1"/>
              <a:t>masculine</a:t>
            </a:r>
            <a:r>
              <a:rPr lang="de-DE" sz="1800" dirty="0"/>
              <a:t> explicit </a:t>
            </a:r>
            <a:r>
              <a:rPr lang="de-DE" sz="1800" dirty="0" err="1"/>
              <a:t>forms</a:t>
            </a:r>
            <a:endParaRPr lang="de-DE" sz="1800" dirty="0"/>
          </a:p>
          <a:p>
            <a:pPr>
              <a:lnSpc>
                <a:spcPct val="150000"/>
              </a:lnSpc>
            </a:pPr>
            <a:r>
              <a:rPr lang="en-GB" sz="1800" dirty="0"/>
              <a:t>this leads to a ‘male </a:t>
            </a:r>
            <a:r>
              <a:rPr lang="en-GB" sz="1800" dirty="0" err="1"/>
              <a:t>bias’</a:t>
            </a:r>
            <a:r>
              <a:rPr lang="en-GB" sz="1800" dirty="0"/>
              <a:t> in the language system itself 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thus, our findings confirm the bias found in previous behavioural studies </a:t>
            </a:r>
            <a:r>
              <a:rPr lang="da-DK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(e.g. Demarmels, 2017; Garnham et al., 2012; </a:t>
            </a:r>
            <a:r>
              <a:rPr lang="da-DK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Gygax</a:t>
            </a:r>
            <a:r>
              <a:rPr lang="da-DK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et al., 2008; Irmen &amp; Kurovskaja, 2010; Irmen &amp; Linner, 2005; Koch, 2021; Misersky et al., 2019; Stahlberg &amp; Sczesny, 2001; Trutkowski, 2018)</a:t>
            </a:r>
            <a:endParaRPr lang="en-GB" sz="1800" dirty="0"/>
          </a:p>
          <a:p>
            <a:pPr>
              <a:lnSpc>
                <a:spcPct val="150000"/>
              </a:lnSpc>
            </a:pPr>
            <a:r>
              <a:rPr lang="en-GB" sz="1800" dirty="0"/>
              <a:t>future research will show </a:t>
            </a:r>
          </a:p>
          <a:p>
            <a:pPr lvl="1">
              <a:lnSpc>
                <a:spcPct val="150000"/>
              </a:lnSpc>
            </a:pPr>
            <a:r>
              <a:rPr lang="en-GB" sz="1800" dirty="0"/>
              <a:t>what exact effects this bias has on comprehension and/or production</a:t>
            </a:r>
          </a:p>
          <a:p>
            <a:pPr lvl="1">
              <a:lnSpc>
                <a:spcPct val="150000"/>
              </a:lnSpc>
            </a:pPr>
            <a:r>
              <a:rPr lang="en-GB" sz="1800" dirty="0"/>
              <a:t>whether the LDL measures computed for our data are predictive of behavioural measures</a:t>
            </a:r>
          </a:p>
          <a:p>
            <a:pPr lvl="1">
              <a:lnSpc>
                <a:spcPct val="150000"/>
              </a:lnSpc>
            </a:pPr>
            <a:r>
              <a:rPr lang="en-GB" sz="1800" dirty="0"/>
              <a:t>how (new) neutral forms perform (e.g. </a:t>
            </a:r>
            <a:r>
              <a:rPr lang="en-GB" sz="1800" i="1" dirty="0" err="1"/>
              <a:t>Anwält</a:t>
            </a:r>
            <a:r>
              <a:rPr lang="en-GB" sz="1800" i="1" dirty="0"/>
              <a:t>*</a:t>
            </a:r>
            <a:r>
              <a:rPr lang="en-GB" sz="1800" i="1" dirty="0" err="1"/>
              <a:t>innen</a:t>
            </a:r>
            <a:r>
              <a:rPr lang="en-GB" sz="1800" dirty="0"/>
              <a:t>, </a:t>
            </a:r>
            <a:r>
              <a:rPr lang="en-GB" sz="1800" i="1" dirty="0" err="1"/>
              <a:t>AnwältInnen</a:t>
            </a:r>
            <a:r>
              <a:rPr lang="en-GB" sz="1800" dirty="0"/>
              <a:t>)</a:t>
            </a:r>
            <a:endParaRPr lang="en-GB" sz="1400" dirty="0"/>
          </a:p>
          <a:p>
            <a:pPr>
              <a:lnSpc>
                <a:spcPct val="150000"/>
              </a:lnSpc>
            </a:pPr>
            <a:endParaRPr lang="en-GB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24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0605-F371-13A8-4D58-61A9CB3E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063269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B5B3C-5ED9-83F4-0109-0A93B7F55C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178A2-E82D-E81B-D122-8F251F007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8201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D8D37-4655-39CA-3117-C69D00E4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CC807-D769-C532-5FE7-FDB9B9135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-355600">
              <a:buNone/>
            </a:pP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Baayen, R. H., Chuang, Y.-Y., Shafaei-Bajestan, E., &amp; Blevins, J. P. (2019). The discriminative Lexicon: A unified computational model for the lexicon and lexical processing in comprehension and production grounded not in (de)composition but in linear discriminative learning. Complexity, 2019, 1–39. https://doi.org/10.1155/2019/4895891</a:t>
            </a:r>
          </a:p>
          <a:p>
            <a:pPr marL="355600" indent="-355600">
              <a:buNone/>
            </a:pP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Baayen, R. H., &amp;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Ramscar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M. (2015). Abstraction, storage and naive discriminative learning. </a:t>
            </a:r>
            <a:r>
              <a:rPr lang="en-GB" sz="12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Handbook of Cognitive Linguistics, 39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100–120. https://doi.org/10.1515/9783110292022-006</a:t>
            </a:r>
          </a:p>
          <a:p>
            <a:pPr marL="355600" indent="-355600">
              <a:buNone/>
            </a:pP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Demarmels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S. (2017). „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Gesucht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Assistentin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oder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Sekretär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der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Geschäftsleitung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“ –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Gendersensitive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Formulierungen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in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Stellenanzeigen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aus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der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Perspektive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der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Textsorte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 In </a:t>
            </a:r>
            <a:r>
              <a:rPr lang="en-GB" sz="12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Stellenanzeigen</a:t>
            </a:r>
            <a:r>
              <a:rPr lang="en-GB" sz="12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2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als</a:t>
            </a:r>
            <a:r>
              <a:rPr lang="en-GB" sz="12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Instrument des Employer Branding in Europa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 https://doi.org/10.1007/978-3-658-12719-0_11</a:t>
            </a:r>
          </a:p>
          <a:p>
            <a:pPr marL="355600" indent="-355600">
              <a:buNone/>
            </a:pP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Doleschal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U. (2002). Das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generische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Maskulinum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im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Deutschen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 Ein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historischer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Spaziergang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durch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die deutsche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Grammatikschreibung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von der Renaissance bis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zur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Postmoderne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 </a:t>
            </a:r>
            <a:r>
              <a:rPr lang="en-GB" sz="12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Linguistik</a:t>
            </a:r>
            <a:r>
              <a:rPr lang="en-GB" sz="12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Online, 11(2)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 https://doi.org/10.13092/lo.11.915</a:t>
            </a:r>
          </a:p>
          <a:p>
            <a:pPr marL="355600" indent="-355600">
              <a:buNone/>
            </a:pP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Garnham, A., Gabriel, U.,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Sarrasin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O.,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Gygax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P., &amp; Oakhill, J. (2012). Gender Representation in Different Languages and Grammatical Marking on Pronouns: When Beauticians, Musicians, and Mechanics Remain Men. </a:t>
            </a:r>
            <a:r>
              <a:rPr lang="en-GB" sz="12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Discourse Processes, 49(6)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481–500. https://doi.org/10.1080/0163853X.2012.688184</a:t>
            </a:r>
          </a:p>
          <a:p>
            <a:pPr marL="355600" indent="-355600">
              <a:buNone/>
            </a:pP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Goldhahn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D., Eckart, T., &amp;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Quasthoff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U. (2012). Building Large Monolingual Dictionaries at the Leipzig Corpora Collection: From 100 to 200 Languages. </a:t>
            </a:r>
            <a:r>
              <a:rPr lang="en-GB" sz="12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Proceedings of the 8th International Language Resources and Evaluation (LREC’12)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</a:p>
          <a:p>
            <a:pPr marL="355600" indent="-355600">
              <a:buNone/>
            </a:pP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Gygax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P., &amp; Gabriel, U. (2008). Can a group of musicians be composed of women? Generic interpretation of French masculine role names in the absence and presence of feminine forms. </a:t>
            </a:r>
            <a:r>
              <a:rPr lang="en-GB" sz="12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Swiss Journal of Psychology, 67(3)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143–151. https://doi.org/10.1024/1421-0185.67.3.143</a:t>
            </a:r>
          </a:p>
          <a:p>
            <a:pPr marL="355600" indent="-355600">
              <a:buNone/>
            </a:pP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Gygax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P., Gabriel, U.,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Sarrasin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O., Oakhill, J., &amp; Garnham, A. (2008). Generically intended, but specifically interpreted: When beauticians, musicians, and mechanics are all men. </a:t>
            </a:r>
            <a:r>
              <a:rPr lang="en-GB" sz="12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Language and Cognitive Processes, 23(3)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464–485. https://doi.org/10.1080/01690960701702035</a:t>
            </a:r>
          </a:p>
          <a:p>
            <a:pPr marL="355600" indent="-355600">
              <a:buNone/>
            </a:pP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Gygax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P., Sato, S.,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Öttl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A., &amp; Gabriel, U. (2021). The masculine form in grammatically gendered languages and its multiple interpretations: a challenge for our cognitive system. </a:t>
            </a:r>
            <a:r>
              <a:rPr lang="en-GB" sz="12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Language Sciences, 83,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101328. https://doi.org/10.1016/j.langsci.2020.101328</a:t>
            </a:r>
          </a:p>
          <a:p>
            <a:pPr marL="355600" indent="-355600">
              <a:buNone/>
            </a:pPr>
            <a:endParaRPr lang="en-GB" sz="12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3AB48-C84A-B396-A13F-8DD19BA5B0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EF1F0-1151-3A79-7060-9B50BCC44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8548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D8D37-4655-39CA-3117-C69D00E4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CC807-D769-C532-5FE7-FDB9B9135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-355600">
              <a:buNone/>
            </a:pP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Harris, Z. S. (1954). Distributional Structure. </a:t>
            </a:r>
            <a:r>
              <a:rPr lang="en-GB" sz="12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WORD, 10(2–3)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146–162. https://doi.org/10.1080/00437956.1954.11659520</a:t>
            </a:r>
          </a:p>
          <a:p>
            <a:pPr marL="355600" indent="-355600">
              <a:buNone/>
            </a:pP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Irmen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L., &amp;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Kurovskaja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J. (2010). On the semantic content of grammatical gender and its impact on the representation of human referents. </a:t>
            </a:r>
            <a:r>
              <a:rPr lang="en-GB" sz="12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Experimental Psychology, 57(5)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367–375. https://doi.org/10.1027/1618-3169/a000044</a:t>
            </a:r>
          </a:p>
          <a:p>
            <a:pPr marL="355600" indent="-355600">
              <a:buNone/>
            </a:pP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Irmen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L., &amp;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Linner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U. (2005). Die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Repräsentation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generisch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maskuliner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Personenbezeichnungen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 </a:t>
            </a:r>
            <a:r>
              <a:rPr lang="en-GB" sz="12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Zeitschrift</a:t>
            </a:r>
            <a:r>
              <a:rPr lang="en-GB" sz="12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Für </a:t>
            </a:r>
            <a:r>
              <a:rPr lang="en-GB" sz="12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Psychologie</a:t>
            </a:r>
            <a:r>
              <a:rPr lang="en-GB" sz="12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/ Journal of Psychology, 213(3)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167–175. https://doi.org/10.1026/0044-3409.213.3.167</a:t>
            </a:r>
          </a:p>
          <a:p>
            <a:pPr marL="355600" indent="-355600">
              <a:buNone/>
            </a:pP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Koch, M. (2021). </a:t>
            </a:r>
            <a:r>
              <a:rPr lang="en-GB" sz="12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Kognitive</a:t>
            </a:r>
            <a:r>
              <a:rPr lang="en-GB" sz="12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2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Effekte</a:t>
            </a:r>
            <a:r>
              <a:rPr lang="en-GB" sz="12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des </a:t>
            </a:r>
            <a:r>
              <a:rPr lang="en-GB" sz="12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generischen</a:t>
            </a:r>
            <a:r>
              <a:rPr lang="en-GB" sz="12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2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Maskulinums</a:t>
            </a:r>
            <a:r>
              <a:rPr lang="en-GB" sz="12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und </a:t>
            </a:r>
            <a:r>
              <a:rPr lang="en-GB" sz="12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genderneutraler</a:t>
            </a:r>
            <a:r>
              <a:rPr lang="en-GB" sz="12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2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Alternativen</a:t>
            </a:r>
            <a:r>
              <a:rPr lang="en-GB" sz="12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2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im</a:t>
            </a:r>
            <a:r>
              <a:rPr lang="en-GB" sz="12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2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Deutschen</a:t>
            </a:r>
            <a:r>
              <a:rPr lang="en-GB" sz="12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– </a:t>
            </a:r>
            <a:r>
              <a:rPr lang="en-GB" sz="12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eine</a:t>
            </a:r>
            <a:r>
              <a:rPr lang="en-GB" sz="12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2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empirische</a:t>
            </a:r>
            <a:r>
              <a:rPr lang="en-GB" sz="12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2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Untersuchung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 Master’s Thesis.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Technische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Universität Braunschweig.</a:t>
            </a:r>
          </a:p>
          <a:p>
            <a:pPr marL="355600" indent="-355600">
              <a:buNone/>
            </a:pP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Misersky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J., Majid, A., &amp;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Snijders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T. M. (2019). Grammatical Gender in German Influences How Role-Nouns Are Interpreted: Evidence from ERPs. </a:t>
            </a:r>
            <a:r>
              <a:rPr lang="en-GB" sz="12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Discourse Processes, 56(8)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643–654. https://doi.org/10.1080/0163853X.2018.1541382</a:t>
            </a:r>
          </a:p>
          <a:p>
            <a:pPr marL="355600" indent="-355600">
              <a:buNone/>
            </a:pP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Rescorla, R. A., &amp; Wagner, A. R. (1972). A theory of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pavlovian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conditioning: Variations in the effectiveness of reinforcement and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nonreinforcementy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 In A. H. Black &amp; W. F.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Prokasy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(Eds.), </a:t>
            </a:r>
            <a:r>
              <a:rPr lang="en-GB" sz="12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Classical conditioning II: Current research and theory 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(pp. 64–99). Appleton-Century-Crofts.</a:t>
            </a:r>
          </a:p>
          <a:p>
            <a:pPr marL="355600" indent="-355600">
              <a:buNone/>
            </a:pP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Schmid, H. (1999). Improvements in part-of-speech tagging with an application to German. In S. Armstrong, K. Church, P. Isabelle, S.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Manzi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E.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Tzoukermann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&amp; D.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Yarowsky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(Eds.), </a:t>
            </a:r>
            <a:r>
              <a:rPr lang="en-GB" sz="12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Natural language processing using very large corpora 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(pp. 13–25). Springer. https://doi.org/10.1007/978-94-017-2390-9_2</a:t>
            </a:r>
          </a:p>
          <a:p>
            <a:pPr marL="355600" indent="-355600">
              <a:buNone/>
            </a:pP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Stahlberg, D., &amp;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Sczesny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S. (2001).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Effekte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des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generischen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Maskulinums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und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alternativer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Sprachformen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auf den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gedanklichen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Einbezug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von Frauen. </a:t>
            </a:r>
            <a:r>
              <a:rPr lang="en-GB" sz="12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Psychologische</a:t>
            </a:r>
            <a:r>
              <a:rPr lang="en-GB" sz="12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2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Rundschau</a:t>
            </a:r>
            <a:r>
              <a:rPr lang="en-GB" sz="12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52(3)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131–140. https://doi.org/10.1026//0033-3042.52.3.131</a:t>
            </a:r>
          </a:p>
          <a:p>
            <a:pPr marL="355600" indent="-355600">
              <a:buNone/>
            </a:pP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Stahlberg, D.,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Sczesny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S., &amp; Braun, F. (2001). Name Your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Favorite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Musician. </a:t>
            </a:r>
            <a:r>
              <a:rPr lang="en-GB" sz="12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Journal of Language and Social Psychology, 20(4)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464–469. https://doi.org/10.1177/0261927X01020004004</a:t>
            </a:r>
          </a:p>
          <a:p>
            <a:pPr marL="355600" indent="-355600">
              <a:buNone/>
            </a:pP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Trutkowski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E. (2018). Wie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generisch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ist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das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generische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Maskulinum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?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Über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Genus und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Sexus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im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Deutschen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 </a:t>
            </a:r>
            <a:r>
              <a:rPr lang="en-GB" sz="12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ZAS Papers in Linguistics, 59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83–96. https://doi.org/10.21248/zaspil.59.2018.437</a:t>
            </a:r>
          </a:p>
          <a:p>
            <a:pPr marL="355600" indent="-355600">
              <a:buNone/>
            </a:pP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Wagner, A. R., &amp; Rescorla, R. A. (1972). Inhibition in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pavlovian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conditioning: Application of a theory. In R. A. </a:t>
            </a:r>
            <a:r>
              <a:rPr lang="en-GB" sz="1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Boakes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&amp; M. S. Halliday (Eds.), </a:t>
            </a:r>
            <a:r>
              <a:rPr lang="en-GB" sz="12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Inhibition and learning </a:t>
            </a:r>
            <a:r>
              <a:rPr lang="en-GB" sz="1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(pp. 301–334). Academic Press Inc.</a:t>
            </a:r>
          </a:p>
          <a:p>
            <a:pPr marL="355600" indent="-355600">
              <a:buNone/>
            </a:pPr>
            <a:endParaRPr lang="en-GB" sz="12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3AB48-C84A-B396-A13F-8DD19BA5B0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EF1F0-1151-3A79-7060-9B50BCC44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339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Method: Target Items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BD718-31B2-4CD4-8D77-1E3409678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113 target items were adapted from a study on the influence of stereotypical and grammatical information on the representation of gender in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language 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(Gabriel et al., 2008)</a:t>
            </a:r>
            <a:endParaRPr lang="en-GB" sz="1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1800" dirty="0"/>
              <a:t>all target items were role nouns</a:t>
            </a:r>
            <a:endParaRPr lang="en-GB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6</a:t>
            </a:fld>
            <a:endParaRPr lang="en-GB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509FCB97-2AFF-8396-BADE-27134E528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847381"/>
              </p:ext>
            </p:extLst>
          </p:nvPr>
        </p:nvGraphicFramePr>
        <p:xfrm>
          <a:off x="1477010" y="3216918"/>
          <a:ext cx="6189980" cy="3175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95830">
                  <a:extLst>
                    <a:ext uri="{9D8B030D-6E8A-4147-A177-3AD203B41FA5}">
                      <a16:colId xmlns:a16="http://schemas.microsoft.com/office/drawing/2014/main" val="2833356612"/>
                    </a:ext>
                  </a:extLst>
                </a:gridCol>
                <a:gridCol w="1997075">
                  <a:extLst>
                    <a:ext uri="{9D8B030D-6E8A-4147-A177-3AD203B41FA5}">
                      <a16:colId xmlns:a16="http://schemas.microsoft.com/office/drawing/2014/main" val="3596485447"/>
                    </a:ext>
                  </a:extLst>
                </a:gridCol>
                <a:gridCol w="1997075">
                  <a:extLst>
                    <a:ext uri="{9D8B030D-6E8A-4147-A177-3AD203B41FA5}">
                      <a16:colId xmlns:a16="http://schemas.microsoft.com/office/drawing/2014/main" val="1488561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explicit masculine &amp;</a:t>
                      </a:r>
                    </a:p>
                    <a:p>
                      <a:r>
                        <a:rPr lang="en-GB" sz="1600" noProof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generic masculine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explicit feminine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translation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76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Lato" panose="020F0502020204030203" pitchFamily="34" charset="0"/>
                        </a:rPr>
                        <a:t>Anwalt</a:t>
                      </a:r>
                      <a:endParaRPr lang="en-GB" sz="1600" i="1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Lato" panose="020F0502020204030203" pitchFamily="34" charset="0"/>
                        </a:rPr>
                        <a:t>Anwältin</a:t>
                      </a:r>
                      <a:endParaRPr lang="en-GB" sz="1600" i="1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‘lawyer’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Lato" panose="020F0502020204030203" pitchFamily="34" charset="0"/>
                        </a:rPr>
                        <a:t>Bäcker</a:t>
                      </a:r>
                      <a:endParaRPr lang="en-GB" sz="1600" i="1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Lato" panose="020F0502020204030203" pitchFamily="34" charset="0"/>
                        </a:rPr>
                        <a:t>Bäckerin</a:t>
                      </a:r>
                      <a:endParaRPr lang="en-GB" sz="1600" i="1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‘baker’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68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Lato" panose="020F0502020204030203" pitchFamily="34" charset="0"/>
                        </a:rPr>
                        <a:t>Dekan</a:t>
                      </a:r>
                      <a:endParaRPr lang="en-GB" sz="1600" i="1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Lato" panose="020F0502020204030203" pitchFamily="34" charset="0"/>
                        </a:rPr>
                        <a:t>Dekanin</a:t>
                      </a:r>
                      <a:endParaRPr lang="en-GB" sz="1600" i="1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‘dean’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8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Lato" panose="020F0502020204030203" pitchFamily="34" charset="0"/>
                        </a:rPr>
                        <a:t>Historiker</a:t>
                      </a:r>
                      <a:endParaRPr lang="en-GB" sz="1600" i="1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Lato" panose="020F0502020204030203" pitchFamily="34" charset="0"/>
                        </a:rPr>
                        <a:t>Historikerin</a:t>
                      </a:r>
                      <a:endParaRPr lang="en-GB" sz="1600" i="1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‘historian’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5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Lato" panose="020F0502020204030203" pitchFamily="34" charset="0"/>
                        </a:rPr>
                        <a:t>Maurer</a:t>
                      </a:r>
                      <a:endParaRPr lang="en-GB" sz="1600" i="1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Lato" panose="020F0502020204030203" pitchFamily="34" charset="0"/>
                        </a:rPr>
                        <a:t>Maurerin</a:t>
                      </a:r>
                      <a:endParaRPr lang="en-GB" sz="1600" i="1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‘mason’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74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Lato" panose="020F0502020204030203" pitchFamily="34" charset="0"/>
                        </a:rPr>
                        <a:t>Professor</a:t>
                      </a:r>
                      <a:endParaRPr lang="en-GB" sz="1600" i="1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Lato" panose="020F0502020204030203" pitchFamily="34" charset="0"/>
                        </a:rPr>
                        <a:t>Professorin</a:t>
                      </a:r>
                      <a:endParaRPr lang="en-GB" sz="1600" i="1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‘professor’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754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Lato" panose="020F0502020204030203" pitchFamily="34" charset="0"/>
                        </a:rPr>
                        <a:t>Wärter</a:t>
                      </a:r>
                      <a:endParaRPr lang="en-GB" sz="1600" i="1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Lato" panose="020F0502020204030203" pitchFamily="34" charset="0"/>
                        </a:rPr>
                        <a:t>Wärterin</a:t>
                      </a:r>
                      <a:endParaRPr lang="en-GB" sz="1600" i="1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‘guard’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15760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D38CFF4-8447-44DE-9FFE-917376A948E2}"/>
              </a:ext>
            </a:extLst>
          </p:cNvPr>
          <p:cNvSpPr/>
          <p:nvPr/>
        </p:nvSpPr>
        <p:spPr>
          <a:xfrm>
            <a:off x="3670299" y="3095625"/>
            <a:ext cx="1993901" cy="3387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75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Method: Target Items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BD718-31B2-4CD4-8D77-1E3409678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113 target items were adapted from a study on the influence of stereotypical and grammatical information on the representation of gender in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language 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(Gabriel et al., 2008)</a:t>
            </a:r>
            <a:endParaRPr lang="en-GB" sz="1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1800" dirty="0"/>
              <a:t>all target items were role nouns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all target items have a common explicit feminine form</a:t>
            </a:r>
            <a:endParaRPr lang="en-GB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7</a:t>
            </a:fld>
            <a:endParaRPr lang="en-GB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4462504-C592-45F6-8937-0F7D154A3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278693"/>
              </p:ext>
            </p:extLst>
          </p:nvPr>
        </p:nvGraphicFramePr>
        <p:xfrm>
          <a:off x="1477010" y="3216918"/>
          <a:ext cx="6189980" cy="3175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95830">
                  <a:extLst>
                    <a:ext uri="{9D8B030D-6E8A-4147-A177-3AD203B41FA5}">
                      <a16:colId xmlns:a16="http://schemas.microsoft.com/office/drawing/2014/main" val="2833356612"/>
                    </a:ext>
                  </a:extLst>
                </a:gridCol>
                <a:gridCol w="1997075">
                  <a:extLst>
                    <a:ext uri="{9D8B030D-6E8A-4147-A177-3AD203B41FA5}">
                      <a16:colId xmlns:a16="http://schemas.microsoft.com/office/drawing/2014/main" val="3596485447"/>
                    </a:ext>
                  </a:extLst>
                </a:gridCol>
                <a:gridCol w="1997075">
                  <a:extLst>
                    <a:ext uri="{9D8B030D-6E8A-4147-A177-3AD203B41FA5}">
                      <a16:colId xmlns:a16="http://schemas.microsoft.com/office/drawing/2014/main" val="1488561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explicit masculine &amp;</a:t>
                      </a:r>
                    </a:p>
                    <a:p>
                      <a:r>
                        <a:rPr lang="en-GB" sz="1600" noProof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generic masculine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explicit feminine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translation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76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Lato" panose="020F0502020204030203" pitchFamily="34" charset="0"/>
                        </a:rPr>
                        <a:t>Anwalt</a:t>
                      </a:r>
                      <a:endParaRPr lang="en-GB" sz="1600" i="1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Lato" panose="020F0502020204030203" pitchFamily="34" charset="0"/>
                        </a:rPr>
                        <a:t>Anwältin</a:t>
                      </a:r>
                      <a:endParaRPr lang="en-GB" sz="1600" i="1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‘lawyer’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Lato" panose="020F0502020204030203" pitchFamily="34" charset="0"/>
                        </a:rPr>
                        <a:t>Bäcker</a:t>
                      </a:r>
                      <a:endParaRPr lang="en-GB" sz="1600" i="1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Lato" panose="020F0502020204030203" pitchFamily="34" charset="0"/>
                        </a:rPr>
                        <a:t>Bäckerin</a:t>
                      </a:r>
                      <a:endParaRPr lang="en-GB" sz="1600" i="1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‘baker’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68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Lato" panose="020F0502020204030203" pitchFamily="34" charset="0"/>
                        </a:rPr>
                        <a:t>Dekan</a:t>
                      </a:r>
                      <a:endParaRPr lang="en-GB" sz="1600" i="1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Lato" panose="020F0502020204030203" pitchFamily="34" charset="0"/>
                        </a:rPr>
                        <a:t>Dekanin</a:t>
                      </a:r>
                      <a:endParaRPr lang="en-GB" sz="1600" i="1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‘dean’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8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Lato" panose="020F0502020204030203" pitchFamily="34" charset="0"/>
                        </a:rPr>
                        <a:t>Historiker</a:t>
                      </a:r>
                      <a:endParaRPr lang="en-GB" sz="1600" i="1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Lato" panose="020F0502020204030203" pitchFamily="34" charset="0"/>
                        </a:rPr>
                        <a:t>Historikerin</a:t>
                      </a:r>
                      <a:endParaRPr lang="en-GB" sz="1600" i="1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‘historian’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5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Lato" panose="020F0502020204030203" pitchFamily="34" charset="0"/>
                        </a:rPr>
                        <a:t>Maurer</a:t>
                      </a:r>
                      <a:endParaRPr lang="en-GB" sz="1600" i="1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Lato" panose="020F0502020204030203" pitchFamily="34" charset="0"/>
                        </a:rPr>
                        <a:t>Maurerin</a:t>
                      </a:r>
                      <a:endParaRPr lang="en-GB" sz="1600" i="1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‘mason’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74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Lato" panose="020F0502020204030203" pitchFamily="34" charset="0"/>
                        </a:rPr>
                        <a:t>Professor</a:t>
                      </a:r>
                      <a:endParaRPr lang="en-GB" sz="1600" i="1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Lato" panose="020F0502020204030203" pitchFamily="34" charset="0"/>
                        </a:rPr>
                        <a:t>Professorin</a:t>
                      </a:r>
                      <a:endParaRPr lang="en-GB" sz="1600" i="1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‘professor’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754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Lato" panose="020F0502020204030203" pitchFamily="34" charset="0"/>
                        </a:rPr>
                        <a:t>Wärter</a:t>
                      </a:r>
                      <a:endParaRPr lang="en-GB" sz="1600" i="1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Lato" panose="020F0502020204030203" pitchFamily="34" charset="0"/>
                        </a:rPr>
                        <a:t>Wärterin</a:t>
                      </a:r>
                      <a:endParaRPr lang="en-GB" sz="1600" i="1" dirty="0"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>
                          <a:latin typeface="Lato" panose="020F0502020204030203" pitchFamily="34" charset="0"/>
                        </a:rPr>
                        <a:t>‘guard’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157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99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Method: Corpus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BD718-31B2-4CD4-8D77-1E3409678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10 million sentences were extracted from the Leipzig Corpora Collection’s </a:t>
            </a:r>
            <a:r>
              <a:rPr lang="en-GB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GB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Goldhahn</a:t>
            </a:r>
            <a:r>
              <a:rPr lang="en-GB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et al., 2012)</a:t>
            </a:r>
            <a:r>
              <a:rPr lang="en-GB" sz="1800" dirty="0"/>
              <a:t> subcorpus “News” </a:t>
            </a:r>
            <a:r>
              <a:rPr lang="en-GB" sz="1800" dirty="0">
                <a:sym typeface="Wingdings" panose="05000000000000000000" pitchFamily="2" charset="2"/>
              </a:rPr>
              <a:t> 1 million for each year from 2010 to 2019</a:t>
            </a:r>
            <a:endParaRPr lang="en-GB" sz="1800" b="0" i="0" u="none" strike="noStrike" baseline="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800" dirty="0"/>
              <a:t>from the 10 million sentences, the following was sampled:</a:t>
            </a:r>
          </a:p>
          <a:p>
            <a:pPr lvl="1">
              <a:lnSpc>
                <a:spcPct val="150000"/>
              </a:lnSpc>
            </a:pPr>
            <a:r>
              <a:rPr lang="en-GB" sz="1800" dirty="0"/>
              <a:t>800,000 sentences without any target words</a:t>
            </a:r>
          </a:p>
          <a:p>
            <a:pPr lvl="1">
              <a:lnSpc>
                <a:spcPct val="150000"/>
              </a:lnSpc>
            </a:pPr>
            <a:r>
              <a:rPr lang="en-GB" sz="1800" dirty="0"/>
              <a:t>30,000 sentences with target words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the overall frequency for each target word in our corpus is relative to its overall frequency in the 10 million sentences sample, for example</a:t>
            </a:r>
          </a:p>
          <a:p>
            <a:pPr lvl="1">
              <a:lnSpc>
                <a:spcPct val="150000"/>
              </a:lnSpc>
            </a:pPr>
            <a:r>
              <a:rPr lang="en-GB" sz="1800" dirty="0"/>
              <a:t>a target with more than 20,000 occurrences is represented by 600 samples</a:t>
            </a:r>
          </a:p>
          <a:p>
            <a:pPr lvl="1">
              <a:lnSpc>
                <a:spcPct val="150000"/>
              </a:lnSpc>
            </a:pPr>
            <a:r>
              <a:rPr lang="en-GB" sz="1800" dirty="0"/>
              <a:t>a target with less than 200 occurrences is represented by 100 samples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63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330-4D74-4836-B729-0085E4EA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Method: Corpus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BD718-31B2-4CD4-8D77-1E3409678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using data from news websites allowed us to strictly control genre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thus, our results cannot be potential artefacts of ‘genre confusion’, i.e. of chance due to an uncontrolled mix of different styles and genres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however, this indicates that chances are given that other sources/genres/styles might lead to different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0609-2143-48AC-A2F8-B7F7EB4C66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28/06/2022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53C-71EA-4785-932B-DCD003D2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A7A2C1-110E-4E41-A7F6-934B9DC95ABF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37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sycholinguistics">
  <a:themeElements>
    <a:clrScheme name="HHU_01">
      <a:dk1>
        <a:sysClr val="windowText" lastClr="000000"/>
      </a:dk1>
      <a:lt1>
        <a:sysClr val="window" lastClr="FFFFFF"/>
      </a:lt1>
      <a:dk2>
        <a:srgbClr val="006AB3"/>
      </a:dk2>
      <a:lt2>
        <a:srgbClr val="E1F3FF"/>
      </a:lt2>
      <a:accent1>
        <a:srgbClr val="8CB110"/>
      </a:accent1>
      <a:accent2>
        <a:srgbClr val="EE7F00"/>
      </a:accent2>
      <a:accent3>
        <a:srgbClr val="BE0A26"/>
      </a:accent3>
      <a:accent4>
        <a:srgbClr val="57BAB1"/>
      </a:accent4>
      <a:accent5>
        <a:srgbClr val="5B9BD5"/>
      </a:accent5>
      <a:accent6>
        <a:srgbClr val="003964"/>
      </a:accent6>
      <a:hlink>
        <a:srgbClr val="B5CBD6"/>
      </a:hlink>
      <a:folHlink>
        <a:srgbClr val="006AB3"/>
      </a:folHlink>
    </a:clrScheme>
    <a:fontScheme name="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ycholinguistics" id="{18745BB3-37BD-4B0D-B5D3-C61C56A7AEA8}" vid="{0347AE81-EF13-47AA-AFB1-20D48B57F8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Psycholinguistics</Template>
  <TotalTime>2</TotalTime>
  <Words>3927</Words>
  <Application>Microsoft Office PowerPoint</Application>
  <PresentationFormat>On-screen Show (4:3)</PresentationFormat>
  <Paragraphs>926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Cambria Math</vt:lpstr>
      <vt:lpstr>Helvetica</vt:lpstr>
      <vt:lpstr>Lato</vt:lpstr>
      <vt:lpstr>Lato Light</vt:lpstr>
      <vt:lpstr>Roboto</vt:lpstr>
      <vt:lpstr>Psycholinguistics</vt:lpstr>
      <vt:lpstr>Semantic activation and semantic neighbourhood  shape the genericness of role nouns in German</vt:lpstr>
      <vt:lpstr>Masculine Generics in German</vt:lpstr>
      <vt:lpstr>Previous Research</vt:lpstr>
      <vt:lpstr>Research Questions</vt:lpstr>
      <vt:lpstr>Part 1</vt:lpstr>
      <vt:lpstr>Method: Target Items </vt:lpstr>
      <vt:lpstr>Method: Target Items </vt:lpstr>
      <vt:lpstr>Method: Corpus </vt:lpstr>
      <vt:lpstr>Method: Corpus </vt:lpstr>
      <vt:lpstr>Method: Annotation </vt:lpstr>
      <vt:lpstr>Method: Distributional Semantics</vt:lpstr>
      <vt:lpstr>Method: Naive Discriminative Learning </vt:lpstr>
      <vt:lpstr>Method: Naive Discriminative Learning </vt:lpstr>
      <vt:lpstr>Method: Naive Discriminative Learning </vt:lpstr>
      <vt:lpstr>Method: Naive Discriminative Learning </vt:lpstr>
      <vt:lpstr>Method: Naive Discriminative Learning </vt:lpstr>
      <vt:lpstr>Method: Naive Discriminative Learning </vt:lpstr>
      <vt:lpstr>Method: Naive Discriminative Learning </vt:lpstr>
      <vt:lpstr>Method: Naive Discriminative Learning </vt:lpstr>
      <vt:lpstr>Method: Naive Discriminative Learning </vt:lpstr>
      <vt:lpstr>Method: Naive Discriminative Learning </vt:lpstr>
      <vt:lpstr>Vectors of Complex Word Forms</vt:lpstr>
      <vt:lpstr>Analysis</vt:lpstr>
      <vt:lpstr>Results</vt:lpstr>
      <vt:lpstr>Results</vt:lpstr>
      <vt:lpstr>Interim Summary</vt:lpstr>
      <vt:lpstr>Part 2</vt:lpstr>
      <vt:lpstr>Method: Linear Discriminative Learning</vt:lpstr>
      <vt:lpstr>Method: Linear Discriminative Learning</vt:lpstr>
      <vt:lpstr>LDL Measures</vt:lpstr>
      <vt:lpstr>Results 1: LDL Measures</vt:lpstr>
      <vt:lpstr>Results 1: LDL Measures</vt:lpstr>
      <vt:lpstr>Results 1: LDL Measures</vt:lpstr>
      <vt:lpstr>Results 1: LDL Measures</vt:lpstr>
      <vt:lpstr>Results 1: LDL Measures</vt:lpstr>
      <vt:lpstr>Results 1: LDL Measures</vt:lpstr>
      <vt:lpstr>Results 1: LDL Measures</vt:lpstr>
      <vt:lpstr>Results 1: LDL Measures</vt:lpstr>
      <vt:lpstr>Results 1: LDL Measures</vt:lpstr>
      <vt:lpstr>Results 1: LDL Measures</vt:lpstr>
      <vt:lpstr>Results 1: LDL Measures</vt:lpstr>
      <vt:lpstr>Results 1: LDL Measures</vt:lpstr>
      <vt:lpstr>Results 2: Stereotypicality</vt:lpstr>
      <vt:lpstr>Results 3: Prediction of Type</vt:lpstr>
      <vt:lpstr>Results 3: Prediction of Type</vt:lpstr>
      <vt:lpstr>Results 3: Prediction of Type</vt:lpstr>
      <vt:lpstr>Results 3: Prediction of Type</vt:lpstr>
      <vt:lpstr>Results 3: Prediction of Type</vt:lpstr>
      <vt:lpstr>Interim Summary</vt:lpstr>
      <vt:lpstr>Discussion</vt:lpstr>
      <vt:lpstr>Conclusion</vt:lpstr>
      <vt:lpstr>Thank you!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Subtle morpho-phonetic differences in English stems and word-final /s/ influence listeners’ comprehension</dc:title>
  <dc:creator>Dominic Schmitz</dc:creator>
  <cp:lastModifiedBy>Dominic Schmitz</cp:lastModifiedBy>
  <cp:revision>1127</cp:revision>
  <dcterms:created xsi:type="dcterms:W3CDTF">2021-09-23T16:08:24Z</dcterms:created>
  <dcterms:modified xsi:type="dcterms:W3CDTF">2022-08-11T14:13:01Z</dcterms:modified>
</cp:coreProperties>
</file>