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58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휴먼모음T"/>
                <a:cs typeface="휴먼모음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휴먼모음T"/>
                <a:cs typeface="휴먼모음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휴먼모음T"/>
                <a:cs typeface="휴먼모음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90563"/>
            <a:ext cx="4778375" cy="196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휴먼모음T"/>
                <a:cs typeface="휴먼모음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0014" y="2042782"/>
            <a:ext cx="15828010" cy="669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585200" cy="10287000"/>
          </a:xfrm>
          <a:custGeom>
            <a:avLst/>
            <a:gdLst/>
            <a:ahLst/>
            <a:cxnLst/>
            <a:rect l="l" t="t" r="r" b="b"/>
            <a:pathLst>
              <a:path w="8585200" h="10287000">
                <a:moveTo>
                  <a:pt x="8584595" y="10286999"/>
                </a:moveTo>
                <a:lnTo>
                  <a:pt x="0" y="10287000"/>
                </a:lnTo>
                <a:lnTo>
                  <a:pt x="0" y="0"/>
                </a:lnTo>
                <a:lnTo>
                  <a:pt x="4981929" y="0"/>
                </a:lnTo>
                <a:lnTo>
                  <a:pt x="8584595" y="1028699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998720" cy="3128645"/>
          </a:xfrm>
          <a:custGeom>
            <a:avLst/>
            <a:gdLst/>
            <a:ahLst/>
            <a:cxnLst/>
            <a:rect l="l" t="t" r="r" b="b"/>
            <a:pathLst>
              <a:path w="4998720" h="3128645">
                <a:moveTo>
                  <a:pt x="0" y="3128461"/>
                </a:moveTo>
                <a:lnTo>
                  <a:pt x="0" y="0"/>
                </a:lnTo>
                <a:lnTo>
                  <a:pt x="4998144" y="0"/>
                </a:lnTo>
                <a:lnTo>
                  <a:pt x="0" y="312846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00098" y="834006"/>
            <a:ext cx="50291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6179591"/>
            <a:ext cx="70434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00" dirty="0">
                <a:solidFill>
                  <a:srgbClr val="000000"/>
                </a:solidFill>
                <a:latin typeface="맑은 고딕"/>
                <a:cs typeface="맑은 고딕"/>
              </a:rPr>
              <a:t>지역 </a:t>
            </a:r>
            <a:r>
              <a:rPr sz="6000" b="1" spc="-200" dirty="0">
                <a:solidFill>
                  <a:srgbClr val="000000"/>
                </a:solidFill>
                <a:latin typeface="맑은 고딕"/>
                <a:cs typeface="맑은 고딕"/>
              </a:rPr>
              <a:t>재활용</a:t>
            </a:r>
            <a:r>
              <a:rPr sz="6000" b="1" spc="-66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6000" b="1" spc="-225" dirty="0">
                <a:solidFill>
                  <a:srgbClr val="000000"/>
                </a:solidFill>
                <a:latin typeface="맑은 고딕"/>
                <a:cs typeface="맑은 고딕"/>
              </a:rPr>
              <a:t>프로그램</a:t>
            </a:r>
            <a:endParaRPr sz="6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42989" cy="3033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69640" y="3725217"/>
            <a:ext cx="3101975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710" indent="-71564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28345" algn="l"/>
              </a:tabLst>
            </a:pPr>
            <a:r>
              <a:rPr sz="3200" spc="-365" dirty="0">
                <a:solidFill>
                  <a:srgbClr val="12127D"/>
                </a:solidFill>
                <a:latin typeface="맑은 고딕"/>
                <a:cs typeface="맑은 고딕"/>
              </a:rPr>
              <a:t>공익성</a:t>
            </a:r>
            <a:endParaRPr sz="3200">
              <a:latin typeface="맑은 고딕"/>
              <a:cs typeface="맑은 고딕"/>
            </a:endParaRPr>
          </a:p>
          <a:p>
            <a:pPr marL="782955" indent="-770890">
              <a:lnSpc>
                <a:spcPct val="100000"/>
              </a:lnSpc>
              <a:spcBef>
                <a:spcPts val="2910"/>
              </a:spcBef>
              <a:buAutoNum type="arabicPeriod"/>
              <a:tabLst>
                <a:tab pos="783590" algn="l"/>
              </a:tabLst>
            </a:pPr>
            <a:r>
              <a:rPr sz="3200" spc="-365" dirty="0">
                <a:solidFill>
                  <a:srgbClr val="12127D"/>
                </a:solidFill>
                <a:latin typeface="맑은 고딕"/>
                <a:cs typeface="맑은 고딕"/>
              </a:rPr>
              <a:t>수익성</a:t>
            </a:r>
            <a:endParaRPr sz="3200">
              <a:latin typeface="맑은 고딕"/>
              <a:cs typeface="맑은 고딕"/>
            </a:endParaRPr>
          </a:p>
          <a:p>
            <a:pPr marL="782955" indent="-770890">
              <a:lnSpc>
                <a:spcPct val="100000"/>
              </a:lnSpc>
              <a:spcBef>
                <a:spcPts val="2910"/>
              </a:spcBef>
              <a:buAutoNum type="arabicPeriod"/>
              <a:tabLst>
                <a:tab pos="783590" algn="l"/>
              </a:tabLst>
            </a:pPr>
            <a:r>
              <a:rPr sz="3200" spc="-350" dirty="0">
                <a:solidFill>
                  <a:srgbClr val="12127D"/>
                </a:solidFill>
                <a:latin typeface="맑은 고딕"/>
                <a:cs typeface="맑은 고딕"/>
              </a:rPr>
              <a:t>지역사회</a:t>
            </a:r>
            <a:r>
              <a:rPr sz="3200" spc="-245" dirty="0">
                <a:solidFill>
                  <a:srgbClr val="12127D"/>
                </a:solidFill>
                <a:latin typeface="맑은 고딕"/>
                <a:cs typeface="맑은 고딕"/>
              </a:rPr>
              <a:t> </a:t>
            </a:r>
            <a:r>
              <a:rPr sz="3200" spc="-320" dirty="0">
                <a:solidFill>
                  <a:srgbClr val="12127D"/>
                </a:solidFill>
                <a:latin typeface="맑은 고딕"/>
                <a:cs typeface="맑은 고딕"/>
              </a:rPr>
              <a:t>발전</a:t>
            </a:r>
            <a:endParaRPr sz="32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7488" y="9258300"/>
            <a:ext cx="8966200" cy="0"/>
          </a:xfrm>
          <a:custGeom>
            <a:avLst/>
            <a:gdLst/>
            <a:ahLst/>
            <a:cxnLst/>
            <a:rect l="l" t="t" r="r" b="b"/>
            <a:pathLst>
              <a:path w="8966200">
                <a:moveTo>
                  <a:pt x="0" y="0"/>
                </a:moveTo>
                <a:lnTo>
                  <a:pt x="8965715" y="0"/>
                </a:lnTo>
              </a:path>
            </a:pathLst>
          </a:custGeom>
          <a:ln w="28574">
            <a:solidFill>
              <a:srgbClr val="121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70308" y="0"/>
            <a:ext cx="6118225" cy="10287000"/>
          </a:xfrm>
          <a:custGeom>
            <a:avLst/>
            <a:gdLst/>
            <a:ahLst/>
            <a:cxnLst/>
            <a:rect l="l" t="t" r="r" b="b"/>
            <a:pathLst>
              <a:path w="6118225" h="10287000">
                <a:moveTo>
                  <a:pt x="0" y="0"/>
                </a:moveTo>
                <a:lnTo>
                  <a:pt x="6117691" y="0"/>
                </a:lnTo>
                <a:lnTo>
                  <a:pt x="6117691" y="10286999"/>
                </a:lnTo>
                <a:lnTo>
                  <a:pt x="4307904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C1F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6615" y="1"/>
            <a:ext cx="5501640" cy="10287000"/>
          </a:xfrm>
          <a:custGeom>
            <a:avLst/>
            <a:gdLst/>
            <a:ahLst/>
            <a:cxnLst/>
            <a:rect l="l" t="t" r="r" b="b"/>
            <a:pathLst>
              <a:path w="5501640" h="10287000">
                <a:moveTo>
                  <a:pt x="0" y="0"/>
                </a:moveTo>
                <a:lnTo>
                  <a:pt x="5501382" y="0"/>
                </a:lnTo>
                <a:lnTo>
                  <a:pt x="5501382" y="10286999"/>
                </a:lnTo>
                <a:lnTo>
                  <a:pt x="4307904" y="1028699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86241" y="895984"/>
            <a:ext cx="24568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395" dirty="0"/>
              <a:t>목</a:t>
            </a:r>
            <a:r>
              <a:rPr sz="9000" spc="1975" dirty="0"/>
              <a:t>차</a:t>
            </a:r>
            <a:endParaRPr sz="9000"/>
          </a:p>
        </p:txBody>
      </p:sp>
      <p:sp>
        <p:nvSpPr>
          <p:cNvPr id="8" name="object 8"/>
          <p:cNvSpPr/>
          <p:nvPr/>
        </p:nvSpPr>
        <p:spPr>
          <a:xfrm>
            <a:off x="0" y="9244012"/>
            <a:ext cx="7547609" cy="28575"/>
          </a:xfrm>
          <a:custGeom>
            <a:avLst/>
            <a:gdLst/>
            <a:ahLst/>
            <a:cxnLst/>
            <a:rect l="l" t="t" r="r" b="b"/>
            <a:pathLst>
              <a:path w="7547609" h="28575">
                <a:moveTo>
                  <a:pt x="0" y="28574"/>
                </a:moveTo>
                <a:lnTo>
                  <a:pt x="0" y="0"/>
                </a:lnTo>
                <a:lnTo>
                  <a:pt x="7547487" y="0"/>
                </a:lnTo>
                <a:lnTo>
                  <a:pt x="7547487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1212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808220" cy="3009265"/>
          </a:xfrm>
          <a:custGeom>
            <a:avLst/>
            <a:gdLst/>
            <a:ahLst/>
            <a:cxnLst/>
            <a:rect l="l" t="t" r="r" b="b"/>
            <a:pathLst>
              <a:path w="4808220" h="3009265">
                <a:moveTo>
                  <a:pt x="0" y="3009223"/>
                </a:moveTo>
                <a:lnTo>
                  <a:pt x="0" y="0"/>
                </a:lnTo>
                <a:lnTo>
                  <a:pt x="4807644" y="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5B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90563"/>
            <a:ext cx="418592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50"/>
              </a:lnSpc>
              <a:spcBef>
                <a:spcPts val="100"/>
              </a:spcBef>
            </a:pPr>
            <a:r>
              <a:rPr spc="1090" dirty="0"/>
              <a:t>프로젝트</a:t>
            </a:r>
            <a:r>
              <a:rPr spc="-1270" dirty="0"/>
              <a:t> </a:t>
            </a:r>
            <a:r>
              <a:rPr spc="1095" dirty="0"/>
              <a:t>소개</a:t>
            </a:r>
          </a:p>
          <a:p>
            <a:pPr marL="12700">
              <a:lnSpc>
                <a:spcPts val="9450"/>
              </a:lnSpc>
            </a:pPr>
            <a:r>
              <a:rPr sz="8000" spc="1750" dirty="0"/>
              <a:t>공익성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0" y="2247900"/>
            <a:ext cx="6428740" cy="28575"/>
          </a:xfrm>
          <a:custGeom>
            <a:avLst/>
            <a:gdLst/>
            <a:ahLst/>
            <a:cxnLst/>
            <a:rect l="l" t="t" r="r" b="b"/>
            <a:pathLst>
              <a:path w="6428740" h="28575">
                <a:moveTo>
                  <a:pt x="0" y="28574"/>
                </a:moveTo>
                <a:lnTo>
                  <a:pt x="0" y="0"/>
                </a:lnTo>
                <a:lnTo>
                  <a:pt x="6428199" y="0"/>
                </a:lnTo>
                <a:lnTo>
                  <a:pt x="64281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146" y="2905542"/>
            <a:ext cx="17467580" cy="44069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700" spc="-15" dirty="0">
                <a:solidFill>
                  <a:srgbClr val="FFFFFF"/>
                </a:solidFill>
                <a:latin typeface="HY견고딕"/>
                <a:cs typeface="HY견고딕"/>
              </a:rPr>
              <a:t>재활용</a:t>
            </a:r>
            <a:r>
              <a:rPr sz="2700" spc="-9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700" spc="-155" dirty="0">
                <a:solidFill>
                  <a:srgbClr val="FFFFFF"/>
                </a:solidFill>
                <a:latin typeface="HY견고딕"/>
                <a:cs typeface="HY견고딕"/>
              </a:rPr>
              <a:t>프로그램</a:t>
            </a:r>
            <a:endParaRPr sz="2700">
              <a:latin typeface="HY견고딕"/>
              <a:cs typeface="HY견고딕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2700" spc="-160" dirty="0">
                <a:solidFill>
                  <a:srgbClr val="FFFFFF"/>
                </a:solidFill>
                <a:latin typeface="HY견고딕"/>
                <a:cs typeface="HY견고딕"/>
              </a:rPr>
              <a:t>-</a:t>
            </a:r>
            <a:r>
              <a:rPr sz="2700" spc="-9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700" spc="-180" dirty="0">
                <a:solidFill>
                  <a:srgbClr val="FFFFFF"/>
                </a:solidFill>
                <a:latin typeface="HY견고딕"/>
                <a:cs typeface="HY견고딕"/>
              </a:rPr>
              <a:t>공익성</a:t>
            </a:r>
            <a:endParaRPr sz="270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</a:pPr>
            <a:endParaRPr sz="2850">
              <a:latin typeface="HY견고딕"/>
              <a:cs typeface="HY견고딕"/>
            </a:endParaRPr>
          </a:p>
          <a:p>
            <a:pPr marL="7700645" indent="-417195">
              <a:lnSpc>
                <a:spcPct val="100000"/>
              </a:lnSpc>
              <a:buAutoNum type="arabicPeriod"/>
              <a:tabLst>
                <a:tab pos="7701280" algn="l"/>
              </a:tabLst>
            </a:pPr>
            <a:r>
              <a:rPr sz="2700" spc="-105" dirty="0">
                <a:solidFill>
                  <a:srgbClr val="FFFFFF"/>
                </a:solidFill>
                <a:latin typeface="HY견고딕"/>
                <a:cs typeface="HY견고딕"/>
              </a:rPr>
              <a:t>환경 </a:t>
            </a:r>
            <a:r>
              <a:rPr sz="2700" spc="-180" dirty="0">
                <a:solidFill>
                  <a:srgbClr val="FFFFFF"/>
                </a:solidFill>
                <a:latin typeface="HY견고딕"/>
                <a:cs typeface="HY견고딕"/>
              </a:rPr>
              <a:t>보호적</a:t>
            </a:r>
            <a:r>
              <a:rPr sz="2700" spc="-8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700" spc="-125" dirty="0">
                <a:solidFill>
                  <a:srgbClr val="FFFFFF"/>
                </a:solidFill>
                <a:latin typeface="HY견고딕"/>
                <a:cs typeface="HY견고딕"/>
              </a:rPr>
              <a:t>측면</a:t>
            </a:r>
            <a:endParaRPr sz="2700">
              <a:latin typeface="HY견고딕"/>
              <a:cs typeface="HY견고딕"/>
            </a:endParaRPr>
          </a:p>
          <a:p>
            <a:pPr marL="2734945" marR="5080" indent="-2722880">
              <a:lnSpc>
                <a:spcPct val="106500"/>
              </a:lnSpc>
            </a:pPr>
            <a:r>
              <a:rPr sz="2700" spc="-15" dirty="0">
                <a:solidFill>
                  <a:srgbClr val="FFFFFF"/>
                </a:solidFill>
                <a:latin typeface="HY견고딕"/>
                <a:cs typeface="HY견고딕"/>
              </a:rPr>
              <a:t>재활용 </a:t>
            </a:r>
            <a:r>
              <a:rPr sz="2700" spc="-160" dirty="0">
                <a:solidFill>
                  <a:srgbClr val="FFFFFF"/>
                </a:solidFill>
                <a:latin typeface="HY견고딕"/>
                <a:cs typeface="HY견고딕"/>
              </a:rPr>
              <a:t>프로그램은 </a:t>
            </a:r>
            <a:r>
              <a:rPr sz="2700" spc="-105" dirty="0">
                <a:solidFill>
                  <a:srgbClr val="FFFFFF"/>
                </a:solidFill>
                <a:latin typeface="HY견고딕"/>
                <a:cs typeface="HY견고딕"/>
              </a:rPr>
              <a:t>폐기물의 </a:t>
            </a:r>
            <a:r>
              <a:rPr sz="2700" spc="-95" dirty="0">
                <a:solidFill>
                  <a:srgbClr val="FFFFFF"/>
                </a:solidFill>
                <a:latin typeface="HY견고딕"/>
                <a:cs typeface="HY견고딕"/>
              </a:rPr>
              <a:t>양을 </a:t>
            </a:r>
            <a:r>
              <a:rPr sz="2700" spc="-155" dirty="0">
                <a:solidFill>
                  <a:srgbClr val="FFFFFF"/>
                </a:solidFill>
                <a:latin typeface="HY견고딕"/>
                <a:cs typeface="HY견고딕"/>
              </a:rPr>
              <a:t>줄여 </a:t>
            </a:r>
            <a:r>
              <a:rPr sz="2700" spc="-105" dirty="0">
                <a:solidFill>
                  <a:srgbClr val="FFFFFF"/>
                </a:solidFill>
                <a:latin typeface="HY견고딕"/>
                <a:cs typeface="HY견고딕"/>
              </a:rPr>
              <a:t>환경 </a:t>
            </a:r>
            <a:r>
              <a:rPr sz="2700" spc="-150" dirty="0">
                <a:solidFill>
                  <a:srgbClr val="FFFFFF"/>
                </a:solidFill>
                <a:latin typeface="HY견고딕"/>
                <a:cs typeface="HY견고딕"/>
              </a:rPr>
              <a:t>오염을 </a:t>
            </a:r>
            <a:r>
              <a:rPr sz="2700" dirty="0">
                <a:solidFill>
                  <a:srgbClr val="FFFFFF"/>
                </a:solidFill>
                <a:latin typeface="HY견고딕"/>
                <a:cs typeface="HY견고딕"/>
              </a:rPr>
              <a:t>방지한다. </a:t>
            </a:r>
            <a:r>
              <a:rPr sz="2700" spc="-70" dirty="0">
                <a:solidFill>
                  <a:srgbClr val="FFFFFF"/>
                </a:solidFill>
                <a:latin typeface="HY견고딕"/>
                <a:cs typeface="HY견고딕"/>
              </a:rPr>
              <a:t>자원의 </a:t>
            </a:r>
            <a:r>
              <a:rPr sz="2700" spc="-60" dirty="0">
                <a:solidFill>
                  <a:srgbClr val="FFFFFF"/>
                </a:solidFill>
                <a:latin typeface="HY견고딕"/>
                <a:cs typeface="HY견고딕"/>
              </a:rPr>
              <a:t>재활용은 </a:t>
            </a:r>
            <a:r>
              <a:rPr sz="2700" spc="-125" dirty="0">
                <a:solidFill>
                  <a:srgbClr val="FFFFFF"/>
                </a:solidFill>
                <a:latin typeface="HY견고딕"/>
                <a:cs typeface="HY견고딕"/>
              </a:rPr>
              <a:t>새로운 </a:t>
            </a:r>
            <a:r>
              <a:rPr sz="2700" spc="-35" dirty="0">
                <a:solidFill>
                  <a:srgbClr val="FFFFFF"/>
                </a:solidFill>
                <a:latin typeface="HY견고딕"/>
                <a:cs typeface="HY견고딕"/>
              </a:rPr>
              <a:t>원자재를 </a:t>
            </a:r>
            <a:r>
              <a:rPr sz="2700" spc="-60" dirty="0">
                <a:solidFill>
                  <a:srgbClr val="FFFFFF"/>
                </a:solidFill>
                <a:latin typeface="HY견고딕"/>
                <a:cs typeface="HY견고딕"/>
              </a:rPr>
              <a:t>채굴하고 </a:t>
            </a:r>
            <a:r>
              <a:rPr sz="2700" spc="-80" dirty="0">
                <a:solidFill>
                  <a:srgbClr val="FFFFFF"/>
                </a:solidFill>
                <a:latin typeface="HY견고딕"/>
                <a:cs typeface="HY견고딕"/>
              </a:rPr>
              <a:t>가공하는데  </a:t>
            </a:r>
            <a:r>
              <a:rPr sz="2700" spc="-95" dirty="0">
                <a:solidFill>
                  <a:srgbClr val="FFFFFF"/>
                </a:solidFill>
                <a:latin typeface="HY견고딕"/>
                <a:cs typeface="HY견고딕"/>
              </a:rPr>
              <a:t>필요한 </a:t>
            </a:r>
            <a:r>
              <a:rPr sz="2700" spc="-110" dirty="0">
                <a:solidFill>
                  <a:srgbClr val="FFFFFF"/>
                </a:solidFill>
                <a:latin typeface="HY견고딕"/>
                <a:cs typeface="HY견고딕"/>
              </a:rPr>
              <a:t>에너지를 </a:t>
            </a:r>
            <a:r>
              <a:rPr sz="2700" spc="-35" dirty="0">
                <a:solidFill>
                  <a:srgbClr val="FFFFFF"/>
                </a:solidFill>
                <a:latin typeface="HY견고딕"/>
                <a:cs typeface="HY견고딕"/>
              </a:rPr>
              <a:t>절약하며, </a:t>
            </a:r>
            <a:r>
              <a:rPr sz="2700" spc="-170" dirty="0">
                <a:solidFill>
                  <a:srgbClr val="FFFFFF"/>
                </a:solidFill>
                <a:latin typeface="HY견고딕"/>
                <a:cs typeface="HY견고딕"/>
              </a:rPr>
              <a:t>이는 </a:t>
            </a:r>
            <a:r>
              <a:rPr sz="2700" spc="-125" dirty="0">
                <a:solidFill>
                  <a:srgbClr val="FFFFFF"/>
                </a:solidFill>
                <a:latin typeface="HY견고딕"/>
                <a:cs typeface="HY견고딕"/>
              </a:rPr>
              <a:t>대기 </a:t>
            </a:r>
            <a:r>
              <a:rPr sz="2700" spc="-135" dirty="0">
                <a:solidFill>
                  <a:srgbClr val="FFFFFF"/>
                </a:solidFill>
                <a:latin typeface="HY견고딕"/>
                <a:cs typeface="HY견고딕"/>
              </a:rPr>
              <a:t>오염 </a:t>
            </a:r>
            <a:r>
              <a:rPr sz="2700" spc="-165" dirty="0">
                <a:solidFill>
                  <a:srgbClr val="FFFFFF"/>
                </a:solidFill>
                <a:latin typeface="HY견고딕"/>
                <a:cs typeface="HY견고딕"/>
              </a:rPr>
              <a:t>및 </a:t>
            </a:r>
            <a:r>
              <a:rPr sz="2700" spc="-229" dirty="0">
                <a:solidFill>
                  <a:srgbClr val="FFFFFF"/>
                </a:solidFill>
                <a:latin typeface="HY견고딕"/>
                <a:cs typeface="HY견고딕"/>
              </a:rPr>
              <a:t>온실 </a:t>
            </a:r>
            <a:r>
              <a:rPr sz="2700" spc="-105" dirty="0">
                <a:solidFill>
                  <a:srgbClr val="FFFFFF"/>
                </a:solidFill>
                <a:latin typeface="HY견고딕"/>
                <a:cs typeface="HY견고딕"/>
              </a:rPr>
              <a:t>가스 </a:t>
            </a:r>
            <a:r>
              <a:rPr sz="2700" spc="-30" dirty="0">
                <a:solidFill>
                  <a:srgbClr val="FFFFFF"/>
                </a:solidFill>
                <a:latin typeface="HY견고딕"/>
                <a:cs typeface="HY견고딕"/>
              </a:rPr>
              <a:t>배출량 </a:t>
            </a:r>
            <a:r>
              <a:rPr sz="2700" spc="-50" dirty="0">
                <a:solidFill>
                  <a:srgbClr val="FFFFFF"/>
                </a:solidFill>
                <a:latin typeface="HY견고딕"/>
                <a:cs typeface="HY견고딕"/>
              </a:rPr>
              <a:t>감소에</a:t>
            </a:r>
            <a:r>
              <a:rPr sz="2700" spc="204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HY견고딕"/>
                <a:cs typeface="HY견고딕"/>
              </a:rPr>
              <a:t>기여한다.</a:t>
            </a:r>
            <a:endParaRPr sz="270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HY견고딕"/>
              <a:cs typeface="HY견고딕"/>
            </a:endParaRPr>
          </a:p>
          <a:p>
            <a:pPr marL="8172450" indent="-464820">
              <a:lnSpc>
                <a:spcPct val="100000"/>
              </a:lnSpc>
              <a:buAutoNum type="arabicPeriod" startAt="2"/>
              <a:tabLst>
                <a:tab pos="8173084" algn="l"/>
              </a:tabLst>
            </a:pPr>
            <a:r>
              <a:rPr sz="2700" spc="-25" dirty="0">
                <a:solidFill>
                  <a:srgbClr val="FFFFFF"/>
                </a:solidFill>
                <a:latin typeface="HY견고딕"/>
                <a:cs typeface="HY견고딕"/>
              </a:rPr>
              <a:t>자원</a:t>
            </a:r>
            <a:r>
              <a:rPr sz="2700" spc="-9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700" spc="-35" dirty="0">
                <a:solidFill>
                  <a:srgbClr val="FFFFFF"/>
                </a:solidFill>
                <a:latin typeface="HY견고딕"/>
                <a:cs typeface="HY견고딕"/>
              </a:rPr>
              <a:t>보존:</a:t>
            </a:r>
            <a:endParaRPr sz="2700">
              <a:latin typeface="HY견고딕"/>
              <a:cs typeface="HY견고딕"/>
            </a:endParaRPr>
          </a:p>
          <a:p>
            <a:pPr marL="4815840" marR="24130" indent="-4784090">
              <a:lnSpc>
                <a:spcPct val="106500"/>
              </a:lnSpc>
            </a:pPr>
            <a:r>
              <a:rPr sz="2700" spc="-60" dirty="0">
                <a:solidFill>
                  <a:srgbClr val="FFFFFF"/>
                </a:solidFill>
                <a:latin typeface="HY견고딕"/>
                <a:cs typeface="HY견고딕"/>
              </a:rPr>
              <a:t>재활용은 </a:t>
            </a:r>
            <a:r>
              <a:rPr sz="2700" spc="-110" dirty="0">
                <a:solidFill>
                  <a:srgbClr val="FFFFFF"/>
                </a:solidFill>
                <a:latin typeface="HY견고딕"/>
                <a:cs typeface="HY견고딕"/>
              </a:rPr>
              <a:t>유용한 </a:t>
            </a:r>
            <a:r>
              <a:rPr sz="2700" spc="-80" dirty="0">
                <a:solidFill>
                  <a:srgbClr val="FFFFFF"/>
                </a:solidFill>
                <a:latin typeface="HY견고딕"/>
                <a:cs typeface="HY견고딕"/>
              </a:rPr>
              <a:t>자원을 </a:t>
            </a:r>
            <a:r>
              <a:rPr sz="2700" spc="-135" dirty="0">
                <a:solidFill>
                  <a:srgbClr val="FFFFFF"/>
                </a:solidFill>
                <a:latin typeface="HY견고딕"/>
                <a:cs typeface="HY견고딕"/>
              </a:rPr>
              <a:t>보존하는 </a:t>
            </a:r>
            <a:r>
              <a:rPr sz="2700" dirty="0">
                <a:solidFill>
                  <a:srgbClr val="FFFFFF"/>
                </a:solidFill>
                <a:latin typeface="HY견고딕"/>
                <a:cs typeface="HY견고딕"/>
              </a:rPr>
              <a:t>데 </a:t>
            </a:r>
            <a:r>
              <a:rPr sz="2700" spc="-65" dirty="0">
                <a:solidFill>
                  <a:srgbClr val="FFFFFF"/>
                </a:solidFill>
                <a:latin typeface="HY견고딕"/>
                <a:cs typeface="HY견고딕"/>
              </a:rPr>
              <a:t>기여합니다. </a:t>
            </a:r>
            <a:r>
              <a:rPr sz="2700" spc="-60" dirty="0">
                <a:solidFill>
                  <a:srgbClr val="FFFFFF"/>
                </a:solidFill>
                <a:latin typeface="HY견고딕"/>
                <a:cs typeface="HY견고딕"/>
              </a:rPr>
              <a:t>재활용은 </a:t>
            </a:r>
            <a:r>
              <a:rPr sz="2700" spc="-80" dirty="0">
                <a:solidFill>
                  <a:srgbClr val="FFFFFF"/>
                </a:solidFill>
                <a:latin typeface="HY견고딕"/>
                <a:cs typeface="HY견고딕"/>
              </a:rPr>
              <a:t>종이, </a:t>
            </a:r>
            <a:r>
              <a:rPr sz="2700" spc="-90" dirty="0">
                <a:solidFill>
                  <a:srgbClr val="FFFFFF"/>
                </a:solidFill>
                <a:latin typeface="HY견고딕"/>
                <a:cs typeface="HY견고딕"/>
              </a:rPr>
              <a:t>금속, </a:t>
            </a:r>
            <a:r>
              <a:rPr sz="2700" spc="-130" dirty="0">
                <a:solidFill>
                  <a:srgbClr val="FFFFFF"/>
                </a:solidFill>
                <a:latin typeface="HY견고딕"/>
                <a:cs typeface="HY견고딕"/>
              </a:rPr>
              <a:t>플라스틱 </a:t>
            </a:r>
            <a:r>
              <a:rPr sz="2700" spc="-170" dirty="0">
                <a:solidFill>
                  <a:srgbClr val="FFFFFF"/>
                </a:solidFill>
                <a:latin typeface="HY견고딕"/>
                <a:cs typeface="HY견고딕"/>
              </a:rPr>
              <a:t>등의 </a:t>
            </a:r>
            <a:r>
              <a:rPr sz="2700" spc="-90" dirty="0">
                <a:solidFill>
                  <a:srgbClr val="FFFFFF"/>
                </a:solidFill>
                <a:latin typeface="HY견고딕"/>
                <a:cs typeface="HY견고딕"/>
              </a:rPr>
              <a:t>재료를 </a:t>
            </a:r>
            <a:r>
              <a:rPr sz="2700" spc="-125" dirty="0">
                <a:solidFill>
                  <a:srgbClr val="FFFFFF"/>
                </a:solidFill>
                <a:latin typeface="HY견고딕"/>
                <a:cs typeface="HY견고딕"/>
              </a:rPr>
              <a:t>다시 </a:t>
            </a:r>
            <a:r>
              <a:rPr sz="2700" spc="-95" dirty="0">
                <a:solidFill>
                  <a:srgbClr val="FFFFFF"/>
                </a:solidFill>
                <a:latin typeface="HY견고딕"/>
                <a:cs typeface="HY견고딕"/>
              </a:rPr>
              <a:t>사용함으로써 </a:t>
            </a:r>
            <a:r>
              <a:rPr sz="2700" spc="-25" dirty="0">
                <a:solidFill>
                  <a:srgbClr val="FFFFFF"/>
                </a:solidFill>
                <a:latin typeface="HY견고딕"/>
                <a:cs typeface="HY견고딕"/>
              </a:rPr>
              <a:t>자원  </a:t>
            </a:r>
            <a:r>
              <a:rPr sz="2700" spc="-180" dirty="0">
                <a:solidFill>
                  <a:srgbClr val="FFFFFF"/>
                </a:solidFill>
                <a:latin typeface="HY견고딕"/>
                <a:cs typeface="HY견고딕"/>
              </a:rPr>
              <a:t>소비를 </a:t>
            </a:r>
            <a:r>
              <a:rPr sz="2700" spc="-200" dirty="0">
                <a:solidFill>
                  <a:srgbClr val="FFFFFF"/>
                </a:solidFill>
                <a:latin typeface="HY견고딕"/>
                <a:cs typeface="HY견고딕"/>
              </a:rPr>
              <a:t>감소시키고 </a:t>
            </a:r>
            <a:r>
              <a:rPr sz="2700" spc="-145" dirty="0">
                <a:solidFill>
                  <a:srgbClr val="FFFFFF"/>
                </a:solidFill>
                <a:latin typeface="HY견고딕"/>
                <a:cs typeface="HY견고딕"/>
              </a:rPr>
              <a:t>지구상의 </a:t>
            </a:r>
            <a:r>
              <a:rPr sz="2700" spc="-110" dirty="0">
                <a:solidFill>
                  <a:srgbClr val="FFFFFF"/>
                </a:solidFill>
                <a:latin typeface="HY견고딕"/>
                <a:cs typeface="HY견고딕"/>
              </a:rPr>
              <a:t>유용한 </a:t>
            </a:r>
            <a:r>
              <a:rPr sz="2700" spc="-80" dirty="0">
                <a:solidFill>
                  <a:srgbClr val="FFFFFF"/>
                </a:solidFill>
                <a:latin typeface="HY견고딕"/>
                <a:cs typeface="HY견고딕"/>
              </a:rPr>
              <a:t>자원을</a:t>
            </a:r>
            <a:r>
              <a:rPr sz="2700" spc="18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HY견고딕"/>
                <a:cs typeface="HY견고딕"/>
              </a:rPr>
              <a:t>보존한다.</a:t>
            </a:r>
            <a:endParaRPr sz="2700">
              <a:latin typeface="HY견고딕"/>
              <a:cs typeface="HY견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5B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2700" y="914463"/>
            <a:ext cx="77108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sz="8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모음T"/>
                <a:cs typeface="휴먼모음T"/>
              </a:rPr>
              <a:t>지역사회</a:t>
            </a:r>
            <a:r>
              <a:rPr sz="8000" u="heavy" spc="-2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모음T"/>
                <a:cs typeface="휴먼모음T"/>
              </a:rPr>
              <a:t> </a:t>
            </a:r>
            <a:r>
              <a:rPr sz="8000" u="heavy" spc="17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모음T"/>
                <a:cs typeface="휴먼모음T"/>
              </a:rPr>
              <a:t>발</a:t>
            </a:r>
            <a:r>
              <a:rPr sz="8000" spc="1755" dirty="0">
                <a:solidFill>
                  <a:srgbClr val="FFFFFF"/>
                </a:solidFill>
                <a:latin typeface="휴먼모음T"/>
                <a:cs typeface="휴먼모음T"/>
              </a:rPr>
              <a:t>전</a:t>
            </a:r>
            <a:endParaRPr sz="8000">
              <a:latin typeface="휴먼모음T"/>
              <a:cs typeface="휴먼모음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90563"/>
            <a:ext cx="41859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90" dirty="0"/>
              <a:t>프로젝트</a:t>
            </a:r>
            <a:r>
              <a:rPr spc="-1270" dirty="0"/>
              <a:t> </a:t>
            </a:r>
            <a:r>
              <a:rPr spc="1095" dirty="0"/>
              <a:t>소개</a:t>
            </a:r>
          </a:p>
        </p:txBody>
      </p:sp>
      <p:sp>
        <p:nvSpPr>
          <p:cNvPr id="5" name="object 5"/>
          <p:cNvSpPr/>
          <p:nvPr/>
        </p:nvSpPr>
        <p:spPr>
          <a:xfrm>
            <a:off x="683172" y="6691945"/>
            <a:ext cx="133350" cy="133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172" y="7644445"/>
            <a:ext cx="133350" cy="133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172" y="8596945"/>
            <a:ext cx="133350" cy="133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26787" y="2652381"/>
            <a:ext cx="18004155" cy="66929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146050" algn="ctr">
              <a:lnSpc>
                <a:spcPct val="100000"/>
              </a:lnSpc>
              <a:spcBef>
                <a:spcPts val="370"/>
              </a:spcBef>
            </a:pP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재활용</a:t>
            </a:r>
            <a:r>
              <a:rPr sz="2900" spc="-10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155" dirty="0">
                <a:solidFill>
                  <a:srgbClr val="FFFFFF"/>
                </a:solidFill>
                <a:latin typeface="HY견고딕"/>
                <a:cs typeface="HY견고딕"/>
              </a:rPr>
              <a:t>프로젝트</a:t>
            </a:r>
            <a:endParaRPr sz="2900">
              <a:latin typeface="HY견고딕"/>
              <a:cs typeface="HY견고딕"/>
            </a:endParaRPr>
          </a:p>
          <a:p>
            <a:pPr marR="145415" algn="ctr">
              <a:lnSpc>
                <a:spcPct val="100000"/>
              </a:lnSpc>
              <a:spcBef>
                <a:spcPts val="270"/>
              </a:spcBef>
            </a:pP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-지역사회적</a:t>
            </a:r>
            <a:r>
              <a:rPr sz="2900" spc="-10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90" dirty="0">
                <a:solidFill>
                  <a:srgbClr val="FFFFFF"/>
                </a:solidFill>
                <a:latin typeface="HY견고딕"/>
                <a:cs typeface="HY견고딕"/>
              </a:rPr>
              <a:t>발전</a:t>
            </a:r>
            <a:endParaRPr sz="290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HY견고딕"/>
              <a:cs typeface="HY견고딕"/>
            </a:endParaRPr>
          </a:p>
          <a:p>
            <a:pPr marL="59690">
              <a:lnSpc>
                <a:spcPct val="100000"/>
              </a:lnSpc>
              <a:tabLst>
                <a:tab pos="7612380" algn="l"/>
              </a:tabLst>
            </a:pPr>
            <a:r>
              <a:rPr sz="2900" spc="105" dirty="0">
                <a:solidFill>
                  <a:srgbClr val="FFFFFF"/>
                </a:solidFill>
                <a:latin typeface="맑은 고딕"/>
                <a:cs typeface="맑은 고딕"/>
              </a:rPr>
              <a:t>1.	</a:t>
            </a:r>
            <a:r>
              <a:rPr sz="2900" spc="-120" dirty="0">
                <a:solidFill>
                  <a:srgbClr val="FFFFFF"/>
                </a:solidFill>
                <a:latin typeface="HY견고딕"/>
                <a:cs typeface="HY견고딕"/>
              </a:rPr>
              <a:t>사회적 </a:t>
            </a:r>
            <a:r>
              <a:rPr sz="2900" spc="-25" dirty="0">
                <a:solidFill>
                  <a:srgbClr val="FFFFFF"/>
                </a:solidFill>
                <a:latin typeface="HY견고딕"/>
                <a:cs typeface="HY견고딕"/>
              </a:rPr>
              <a:t>참여와</a:t>
            </a:r>
            <a:r>
              <a:rPr sz="2900" spc="-8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협력:</a:t>
            </a:r>
            <a:endParaRPr sz="2900">
              <a:latin typeface="HY견고딕"/>
              <a:cs typeface="HY견고딕"/>
            </a:endParaRPr>
          </a:p>
          <a:p>
            <a:pPr marL="3360420" marR="158750" indent="-3348354">
              <a:lnSpc>
                <a:spcPts val="3750"/>
              </a:lnSpc>
              <a:spcBef>
                <a:spcPts val="170"/>
              </a:spcBef>
            </a:pP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재활용 </a:t>
            </a:r>
            <a:r>
              <a:rPr sz="2900" spc="-170" dirty="0">
                <a:solidFill>
                  <a:srgbClr val="FFFFFF"/>
                </a:solidFill>
                <a:latin typeface="HY견고딕"/>
                <a:cs typeface="HY견고딕"/>
              </a:rPr>
              <a:t>프로그램은 </a:t>
            </a: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지역 </a:t>
            </a:r>
            <a:r>
              <a:rPr sz="2900" spc="-110" dirty="0">
                <a:solidFill>
                  <a:srgbClr val="FFFFFF"/>
                </a:solidFill>
                <a:latin typeface="HY견고딕"/>
                <a:cs typeface="HY견고딕"/>
              </a:rPr>
              <a:t>사회의 </a:t>
            </a:r>
            <a:r>
              <a:rPr sz="2900" spc="-25" dirty="0">
                <a:solidFill>
                  <a:srgbClr val="FFFFFF"/>
                </a:solidFill>
                <a:latin typeface="HY견고딕"/>
                <a:cs typeface="HY견고딕"/>
              </a:rPr>
              <a:t>참여와 </a:t>
            </a:r>
            <a:r>
              <a:rPr sz="2900" spc="-175" dirty="0">
                <a:solidFill>
                  <a:srgbClr val="FFFFFF"/>
                </a:solidFill>
                <a:latin typeface="HY견고딕"/>
                <a:cs typeface="HY견고딕"/>
              </a:rPr>
              <a:t>협력을 </a:t>
            </a:r>
            <a:r>
              <a:rPr sz="2900" spc="-45" dirty="0">
                <a:solidFill>
                  <a:srgbClr val="FFFFFF"/>
                </a:solidFill>
                <a:latin typeface="HY견고딕"/>
                <a:cs typeface="HY견고딕"/>
              </a:rPr>
              <a:t>촉진한다. </a:t>
            </a: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지역 </a:t>
            </a:r>
            <a:r>
              <a:rPr sz="2900" spc="-185" dirty="0">
                <a:solidFill>
                  <a:srgbClr val="FFFFFF"/>
                </a:solidFill>
                <a:latin typeface="HY견고딕"/>
                <a:cs typeface="HY견고딕"/>
              </a:rPr>
              <a:t>주민들이 </a:t>
            </a:r>
            <a:r>
              <a:rPr sz="2900" spc="-145" dirty="0">
                <a:solidFill>
                  <a:srgbClr val="FFFFFF"/>
                </a:solidFill>
                <a:latin typeface="HY견고딕"/>
                <a:cs typeface="HY견고딕"/>
              </a:rPr>
              <a:t>활동적으로 </a:t>
            </a:r>
            <a:r>
              <a:rPr sz="2900" spc="10" dirty="0">
                <a:solidFill>
                  <a:srgbClr val="FFFFFF"/>
                </a:solidFill>
                <a:latin typeface="HY견고딕"/>
                <a:cs typeface="HY견고딕"/>
              </a:rPr>
              <a:t>재활용에 </a:t>
            </a:r>
            <a:r>
              <a:rPr sz="2900" spc="-90" dirty="0">
                <a:solidFill>
                  <a:srgbClr val="FFFFFF"/>
                </a:solidFill>
                <a:latin typeface="HY견고딕"/>
                <a:cs typeface="HY견고딕"/>
              </a:rPr>
              <a:t>참여하면서 </a:t>
            </a:r>
            <a:r>
              <a:rPr sz="2900" spc="-120" dirty="0">
                <a:solidFill>
                  <a:srgbClr val="FFFFFF"/>
                </a:solidFill>
                <a:latin typeface="HY견고딕"/>
                <a:cs typeface="HY견고딕"/>
              </a:rPr>
              <a:t>사회적  </a:t>
            </a: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상호 </a:t>
            </a:r>
            <a:r>
              <a:rPr sz="2900" spc="-120" dirty="0">
                <a:solidFill>
                  <a:srgbClr val="FFFFFF"/>
                </a:solidFill>
                <a:latin typeface="HY견고딕"/>
                <a:cs typeface="HY견고딕"/>
              </a:rPr>
              <a:t>작용이 </a:t>
            </a:r>
            <a:r>
              <a:rPr sz="2900" spc="-105" dirty="0">
                <a:solidFill>
                  <a:srgbClr val="FFFFFF"/>
                </a:solidFill>
                <a:latin typeface="HY견고딕"/>
                <a:cs typeface="HY견고딕"/>
              </a:rPr>
              <a:t>증가하고 </a:t>
            </a:r>
            <a:r>
              <a:rPr sz="2900" spc="-185" dirty="0">
                <a:solidFill>
                  <a:srgbClr val="FFFFFF"/>
                </a:solidFill>
                <a:latin typeface="HY견고딕"/>
                <a:cs typeface="HY견고딕"/>
              </a:rPr>
              <a:t>지속 </a:t>
            </a:r>
            <a:r>
              <a:rPr sz="2900" spc="-65" dirty="0">
                <a:solidFill>
                  <a:srgbClr val="FFFFFF"/>
                </a:solidFill>
                <a:latin typeface="HY견고딕"/>
                <a:cs typeface="HY견고딕"/>
              </a:rPr>
              <a:t>가능한 </a:t>
            </a:r>
            <a:r>
              <a:rPr sz="2900" spc="-25" dirty="0">
                <a:solidFill>
                  <a:srgbClr val="FFFFFF"/>
                </a:solidFill>
                <a:latin typeface="HY견고딕"/>
                <a:cs typeface="HY견고딕"/>
              </a:rPr>
              <a:t>생활 </a:t>
            </a:r>
            <a:r>
              <a:rPr sz="2900" spc="-65" dirty="0">
                <a:solidFill>
                  <a:srgbClr val="FFFFFF"/>
                </a:solidFill>
                <a:latin typeface="HY견고딕"/>
                <a:cs typeface="HY견고딕"/>
              </a:rPr>
              <a:t>방식에 </a:t>
            </a:r>
            <a:r>
              <a:rPr sz="2900" spc="20" dirty="0">
                <a:solidFill>
                  <a:srgbClr val="FFFFFF"/>
                </a:solidFill>
                <a:latin typeface="HY견고딕"/>
                <a:cs typeface="HY견고딕"/>
              </a:rPr>
              <a:t>대한 </a:t>
            </a:r>
            <a:r>
              <a:rPr sz="2900" spc="-210" dirty="0">
                <a:solidFill>
                  <a:srgbClr val="FFFFFF"/>
                </a:solidFill>
                <a:latin typeface="HY견고딕"/>
                <a:cs typeface="HY견고딕"/>
              </a:rPr>
              <a:t>의식이</a:t>
            </a:r>
            <a:r>
              <a:rPr sz="2900" spc="-229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35" dirty="0">
                <a:solidFill>
                  <a:srgbClr val="FFFFFF"/>
                </a:solidFill>
                <a:latin typeface="HY견고딕"/>
                <a:cs typeface="HY견고딕"/>
              </a:rPr>
              <a:t>높아진다.</a:t>
            </a:r>
            <a:endParaRPr sz="290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</a:pPr>
            <a:endParaRPr sz="3000">
              <a:latin typeface="HY견고딕"/>
              <a:cs typeface="HY견고딕"/>
            </a:endParaRPr>
          </a:p>
          <a:p>
            <a:pPr marL="66675" algn="ctr">
              <a:lnSpc>
                <a:spcPct val="100000"/>
              </a:lnSpc>
            </a:pPr>
            <a:r>
              <a:rPr sz="2900" spc="-125" dirty="0">
                <a:solidFill>
                  <a:srgbClr val="FFFFFF"/>
                </a:solidFill>
                <a:latin typeface="HY견고딕"/>
                <a:cs typeface="HY견고딕"/>
              </a:rPr>
              <a:t>경제적 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이점과 </a:t>
            </a:r>
            <a:r>
              <a:rPr sz="2900" spc="-110" dirty="0">
                <a:solidFill>
                  <a:srgbClr val="FFFFFF"/>
                </a:solidFill>
                <a:latin typeface="HY견고딕"/>
                <a:cs typeface="HY견고딕"/>
              </a:rPr>
              <a:t>일자리</a:t>
            </a:r>
            <a:r>
              <a:rPr sz="2900" spc="-8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95" dirty="0">
                <a:solidFill>
                  <a:srgbClr val="FFFFFF"/>
                </a:solidFill>
                <a:latin typeface="HY견고딕"/>
                <a:cs typeface="HY견고딕"/>
              </a:rPr>
              <a:t>창출</a:t>
            </a:r>
            <a:endParaRPr sz="2900">
              <a:latin typeface="HY견고딕"/>
              <a:cs typeface="HY견고딕"/>
            </a:endParaRPr>
          </a:p>
          <a:p>
            <a:pPr marL="1151255" marR="45085" algn="ctr">
              <a:lnSpc>
                <a:spcPts val="3750"/>
              </a:lnSpc>
              <a:spcBef>
                <a:spcPts val="170"/>
              </a:spcBef>
            </a:pP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재활용 </a:t>
            </a:r>
            <a:r>
              <a:rPr sz="2900" spc="-130" dirty="0">
                <a:solidFill>
                  <a:srgbClr val="FFFFFF"/>
                </a:solidFill>
                <a:latin typeface="HY견고딕"/>
                <a:cs typeface="HY견고딕"/>
              </a:rPr>
              <a:t>산업은 </a:t>
            </a: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새로운 </a:t>
            </a:r>
            <a:r>
              <a:rPr sz="2900" spc="-130" dirty="0">
                <a:solidFill>
                  <a:srgbClr val="FFFFFF"/>
                </a:solidFill>
                <a:latin typeface="HY견고딕"/>
                <a:cs typeface="HY견고딕"/>
              </a:rPr>
              <a:t>일자리를 </a:t>
            </a:r>
            <a:r>
              <a:rPr sz="2900" spc="-95" dirty="0">
                <a:solidFill>
                  <a:srgbClr val="FFFFFF"/>
                </a:solidFill>
                <a:latin typeface="HY견고딕"/>
                <a:cs typeface="HY견고딕"/>
              </a:rPr>
              <a:t>창출하고 </a:t>
            </a: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지역 </a:t>
            </a:r>
            <a:r>
              <a:rPr sz="2900" spc="-30" dirty="0">
                <a:solidFill>
                  <a:srgbClr val="FFFFFF"/>
                </a:solidFill>
                <a:latin typeface="HY견고딕"/>
                <a:cs typeface="HY견고딕"/>
              </a:rPr>
              <a:t>경제에 </a:t>
            </a:r>
            <a:r>
              <a:rPr sz="2900" spc="-120" dirty="0">
                <a:solidFill>
                  <a:srgbClr val="FFFFFF"/>
                </a:solidFill>
                <a:latin typeface="HY견고딕"/>
                <a:cs typeface="HY견고딕"/>
              </a:rPr>
              <a:t>기여할 </a:t>
            </a: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수 </a:t>
            </a:r>
            <a:r>
              <a:rPr sz="2900" spc="-5" dirty="0">
                <a:solidFill>
                  <a:srgbClr val="FFFFFF"/>
                </a:solidFill>
                <a:latin typeface="HY견고딕"/>
                <a:cs typeface="HY견고딕"/>
              </a:rPr>
              <a:t>있다. 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수집, </a:t>
            </a:r>
            <a:r>
              <a:rPr sz="2900" spc="-95" dirty="0">
                <a:solidFill>
                  <a:srgbClr val="FFFFFF"/>
                </a:solidFill>
                <a:latin typeface="HY견고딕"/>
                <a:cs typeface="HY견고딕"/>
              </a:rPr>
              <a:t>분류, </a:t>
            </a:r>
            <a:r>
              <a:rPr sz="2900" spc="-45" dirty="0">
                <a:solidFill>
                  <a:srgbClr val="FFFFFF"/>
                </a:solidFill>
                <a:latin typeface="HY견고딕"/>
                <a:cs typeface="HY견고딕"/>
              </a:rPr>
              <a:t>가공, </a:t>
            </a:r>
            <a:r>
              <a:rPr sz="2900" spc="-195" dirty="0">
                <a:solidFill>
                  <a:srgbClr val="FFFFFF"/>
                </a:solidFill>
                <a:latin typeface="HY견고딕"/>
                <a:cs typeface="HY견고딕"/>
              </a:rPr>
              <a:t>운송 </a:t>
            </a:r>
            <a:r>
              <a:rPr sz="2900" spc="-65" dirty="0">
                <a:solidFill>
                  <a:srgbClr val="FFFFFF"/>
                </a:solidFill>
                <a:latin typeface="HY견고딕"/>
                <a:cs typeface="HY견고딕"/>
              </a:rPr>
              <a:t>등과 </a:t>
            </a:r>
            <a:r>
              <a:rPr sz="2900" spc="-105" dirty="0">
                <a:solidFill>
                  <a:srgbClr val="FFFFFF"/>
                </a:solidFill>
                <a:latin typeface="HY견고딕"/>
                <a:cs typeface="HY견고딕"/>
              </a:rPr>
              <a:t>관련된  </a:t>
            </a:r>
            <a:r>
              <a:rPr sz="2900" spc="25" dirty="0">
                <a:solidFill>
                  <a:srgbClr val="FFFFFF"/>
                </a:solidFill>
                <a:latin typeface="HY견고딕"/>
                <a:cs typeface="HY견고딕"/>
              </a:rPr>
              <a:t>다양한 </a:t>
            </a:r>
            <a:r>
              <a:rPr sz="2900" spc="-125" dirty="0">
                <a:solidFill>
                  <a:srgbClr val="FFFFFF"/>
                </a:solidFill>
                <a:latin typeface="HY견고딕"/>
                <a:cs typeface="HY견고딕"/>
              </a:rPr>
              <a:t>작업으로 </a:t>
            </a:r>
            <a:r>
              <a:rPr sz="2900" spc="-130" dirty="0">
                <a:solidFill>
                  <a:srgbClr val="FFFFFF"/>
                </a:solidFill>
                <a:latin typeface="HY견고딕"/>
                <a:cs typeface="HY견고딕"/>
              </a:rPr>
              <a:t>일자리를 </a:t>
            </a:r>
            <a:r>
              <a:rPr sz="2900" spc="-80" dirty="0">
                <a:solidFill>
                  <a:srgbClr val="FFFFFF"/>
                </a:solidFill>
                <a:latin typeface="HY견고딕"/>
                <a:cs typeface="HY견고딕"/>
              </a:rPr>
              <a:t>창출하여 </a:t>
            </a: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지역 </a:t>
            </a:r>
            <a:r>
              <a:rPr sz="2900" spc="-114" dirty="0">
                <a:solidFill>
                  <a:srgbClr val="FFFFFF"/>
                </a:solidFill>
                <a:latin typeface="HY견고딕"/>
                <a:cs typeface="HY견고딕"/>
              </a:rPr>
              <a:t>경제의 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다양성을 </a:t>
            </a:r>
            <a:r>
              <a:rPr sz="2900" spc="-260" dirty="0">
                <a:solidFill>
                  <a:srgbClr val="FFFFFF"/>
                </a:solidFill>
                <a:latin typeface="HY견고딕"/>
                <a:cs typeface="HY견고딕"/>
              </a:rPr>
              <a:t>증진시킬 </a:t>
            </a: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수</a:t>
            </a:r>
            <a:r>
              <a:rPr sz="2900" spc="1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HY견고딕"/>
                <a:cs typeface="HY견고딕"/>
              </a:rPr>
              <a:t>있다.</a:t>
            </a:r>
            <a:endParaRPr sz="290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</a:pPr>
            <a:endParaRPr sz="3000">
              <a:latin typeface="HY견고딕"/>
              <a:cs typeface="HY견고딕"/>
            </a:endParaRPr>
          </a:p>
          <a:p>
            <a:pPr marL="67310" algn="ctr">
              <a:lnSpc>
                <a:spcPct val="100000"/>
              </a:lnSpc>
            </a:pPr>
            <a:r>
              <a:rPr sz="2900" spc="-195" dirty="0">
                <a:solidFill>
                  <a:srgbClr val="FFFFFF"/>
                </a:solidFill>
                <a:latin typeface="HY견고딕"/>
                <a:cs typeface="HY견고딕"/>
              </a:rPr>
              <a:t>교육 </a:t>
            </a:r>
            <a:r>
              <a:rPr sz="2900" spc="-175" dirty="0">
                <a:solidFill>
                  <a:srgbClr val="FFFFFF"/>
                </a:solidFill>
                <a:latin typeface="HY견고딕"/>
                <a:cs typeface="HY견고딕"/>
              </a:rPr>
              <a:t>및</a:t>
            </a:r>
            <a:r>
              <a:rPr sz="2900" spc="-1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195" dirty="0">
                <a:solidFill>
                  <a:srgbClr val="FFFFFF"/>
                </a:solidFill>
                <a:latin typeface="HY견고딕"/>
                <a:cs typeface="HY견고딕"/>
              </a:rPr>
              <a:t>홍보</a:t>
            </a:r>
            <a:endParaRPr sz="2900">
              <a:latin typeface="HY견고딕"/>
              <a:cs typeface="HY견고딕"/>
            </a:endParaRPr>
          </a:p>
          <a:p>
            <a:pPr marL="1110615" marR="5080" algn="ctr">
              <a:lnSpc>
                <a:spcPts val="3750"/>
              </a:lnSpc>
              <a:spcBef>
                <a:spcPts val="170"/>
              </a:spcBef>
            </a:pP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재활용 </a:t>
            </a:r>
            <a:r>
              <a:rPr sz="2900" spc="-170" dirty="0">
                <a:solidFill>
                  <a:srgbClr val="FFFFFF"/>
                </a:solidFill>
                <a:latin typeface="HY견고딕"/>
                <a:cs typeface="HY견고딕"/>
              </a:rPr>
              <a:t>프로그램은 </a:t>
            </a:r>
            <a:r>
              <a:rPr sz="2900" spc="-114" dirty="0">
                <a:solidFill>
                  <a:srgbClr val="FFFFFF"/>
                </a:solidFill>
                <a:latin typeface="HY견고딕"/>
                <a:cs typeface="HY견고딕"/>
              </a:rPr>
              <a:t>환경 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보호에 </a:t>
            </a:r>
            <a:r>
              <a:rPr sz="2900" spc="20" dirty="0">
                <a:solidFill>
                  <a:srgbClr val="FFFFFF"/>
                </a:solidFill>
                <a:latin typeface="HY견고딕"/>
                <a:cs typeface="HY견고딕"/>
              </a:rPr>
              <a:t>대한 </a:t>
            </a:r>
            <a:r>
              <a:rPr sz="2900" spc="-110" dirty="0">
                <a:solidFill>
                  <a:srgbClr val="FFFFFF"/>
                </a:solidFill>
                <a:latin typeface="HY견고딕"/>
                <a:cs typeface="HY견고딕"/>
              </a:rPr>
              <a:t>교육과 </a:t>
            </a:r>
            <a:r>
              <a:rPr sz="2900" spc="-215" dirty="0">
                <a:solidFill>
                  <a:srgbClr val="FFFFFF"/>
                </a:solidFill>
                <a:latin typeface="HY견고딕"/>
                <a:cs typeface="HY견고딕"/>
              </a:rPr>
              <a:t>인식을 </a:t>
            </a:r>
            <a:r>
              <a:rPr sz="2900" spc="-150" dirty="0">
                <a:solidFill>
                  <a:srgbClr val="FFFFFF"/>
                </a:solidFill>
                <a:latin typeface="HY견고딕"/>
                <a:cs typeface="HY견고딕"/>
              </a:rPr>
              <a:t>증진시킨다. </a:t>
            </a: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지역 </a:t>
            </a:r>
            <a:r>
              <a:rPr sz="2900" spc="-20" dirty="0">
                <a:solidFill>
                  <a:srgbClr val="FFFFFF"/>
                </a:solidFill>
                <a:latin typeface="HY견고딕"/>
                <a:cs typeface="HY견고딕"/>
              </a:rPr>
              <a:t>사회에게 </a:t>
            </a:r>
            <a:r>
              <a:rPr sz="2900" spc="-55" dirty="0">
                <a:solidFill>
                  <a:srgbClr val="FFFFFF"/>
                </a:solidFill>
                <a:latin typeface="HY견고딕"/>
                <a:cs typeface="HY견고딕"/>
              </a:rPr>
              <a:t>재활용의 </a:t>
            </a:r>
            <a:r>
              <a:rPr sz="2900" spc="-130" dirty="0">
                <a:solidFill>
                  <a:srgbClr val="FFFFFF"/>
                </a:solidFill>
                <a:latin typeface="HY견고딕"/>
                <a:cs typeface="HY견고딕"/>
              </a:rPr>
              <a:t>중요성에 </a:t>
            </a:r>
            <a:r>
              <a:rPr sz="2900" spc="80" dirty="0">
                <a:solidFill>
                  <a:srgbClr val="FFFFFF"/>
                </a:solidFill>
                <a:latin typeface="HY견고딕"/>
                <a:cs typeface="HY견고딕"/>
              </a:rPr>
              <a:t>대해</a:t>
            </a:r>
            <a:r>
              <a:rPr sz="2900" spc="-12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교  </a:t>
            </a:r>
            <a:r>
              <a:rPr sz="2900" spc="-125" dirty="0">
                <a:solidFill>
                  <a:srgbClr val="FFFFFF"/>
                </a:solidFill>
                <a:latin typeface="HY견고딕"/>
                <a:cs typeface="HY견고딕"/>
              </a:rPr>
              <a:t>육하고 </a:t>
            </a:r>
            <a:r>
              <a:rPr sz="2900" spc="-114" dirty="0">
                <a:solidFill>
                  <a:srgbClr val="FFFFFF"/>
                </a:solidFill>
                <a:latin typeface="HY견고딕"/>
                <a:cs typeface="HY견고딕"/>
              </a:rPr>
              <a:t>적절한 </a:t>
            </a:r>
            <a:r>
              <a:rPr sz="2900" spc="-210" dirty="0">
                <a:solidFill>
                  <a:srgbClr val="FFFFFF"/>
                </a:solidFill>
                <a:latin typeface="HY견고딕"/>
                <a:cs typeface="HY견고딕"/>
              </a:rPr>
              <a:t>분리 수거 </a:t>
            </a:r>
            <a:r>
              <a:rPr sz="2900" spc="-175" dirty="0">
                <a:solidFill>
                  <a:srgbClr val="FFFFFF"/>
                </a:solidFill>
                <a:latin typeface="HY견고딕"/>
                <a:cs typeface="HY견고딕"/>
              </a:rPr>
              <a:t>및 </a:t>
            </a: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재활용 </a:t>
            </a:r>
            <a:r>
              <a:rPr sz="2900" spc="-90" dirty="0">
                <a:solidFill>
                  <a:srgbClr val="FFFFFF"/>
                </a:solidFill>
                <a:latin typeface="HY견고딕"/>
                <a:cs typeface="HY견고딕"/>
              </a:rPr>
              <a:t>방법을 </a:t>
            </a:r>
            <a:r>
              <a:rPr sz="2900" spc="-160" dirty="0">
                <a:solidFill>
                  <a:srgbClr val="FFFFFF"/>
                </a:solidFill>
                <a:latin typeface="HY견고딕"/>
                <a:cs typeface="HY견고딕"/>
              </a:rPr>
              <a:t>알려주는 </a:t>
            </a:r>
            <a:r>
              <a:rPr sz="2900" spc="-195" dirty="0">
                <a:solidFill>
                  <a:srgbClr val="FFFFFF"/>
                </a:solidFill>
                <a:latin typeface="HY견고딕"/>
                <a:cs typeface="HY견고딕"/>
              </a:rPr>
              <a:t>홍보 </a:t>
            </a:r>
            <a:r>
              <a:rPr sz="2900" spc="-114" dirty="0">
                <a:solidFill>
                  <a:srgbClr val="FFFFFF"/>
                </a:solidFill>
                <a:latin typeface="HY견고딕"/>
                <a:cs typeface="HY견고딕"/>
              </a:rPr>
              <a:t>활동은 </a:t>
            </a:r>
            <a:r>
              <a:rPr sz="2900" spc="-195" dirty="0">
                <a:solidFill>
                  <a:srgbClr val="FFFFFF"/>
                </a:solidFill>
                <a:latin typeface="HY견고딕"/>
                <a:cs typeface="HY견고딕"/>
              </a:rPr>
              <a:t>더욱 </a:t>
            </a:r>
            <a:r>
              <a:rPr sz="2900" spc="-120" dirty="0">
                <a:solidFill>
                  <a:srgbClr val="FFFFFF"/>
                </a:solidFill>
                <a:latin typeface="HY견고딕"/>
                <a:cs typeface="HY견고딕"/>
              </a:rPr>
              <a:t>효과적인 </a:t>
            </a:r>
            <a:r>
              <a:rPr sz="2900" spc="-60" dirty="0">
                <a:solidFill>
                  <a:srgbClr val="FFFFFF"/>
                </a:solidFill>
                <a:latin typeface="HY견고딕"/>
                <a:cs typeface="HY견고딕"/>
              </a:rPr>
              <a:t>재활용을 </a:t>
            </a:r>
            <a:r>
              <a:rPr sz="2900" spc="-114" dirty="0">
                <a:solidFill>
                  <a:srgbClr val="FFFFFF"/>
                </a:solidFill>
                <a:latin typeface="HY견고딕"/>
                <a:cs typeface="HY견고딕"/>
              </a:rPr>
              <a:t>도모할 </a:t>
            </a: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수</a:t>
            </a:r>
            <a:r>
              <a:rPr sz="2900" spc="39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HY견고딕"/>
                <a:cs typeface="HY견고딕"/>
              </a:rPr>
              <a:t>있다.</a:t>
            </a:r>
            <a:endParaRPr sz="2900">
              <a:latin typeface="HY견고딕"/>
              <a:cs typeface="HY견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5B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90563"/>
            <a:ext cx="451294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50"/>
              </a:lnSpc>
              <a:spcBef>
                <a:spcPts val="100"/>
              </a:spcBef>
            </a:pPr>
            <a:r>
              <a:rPr spc="1090" dirty="0"/>
              <a:t>프로젝트</a:t>
            </a:r>
            <a:r>
              <a:rPr spc="-1225" dirty="0"/>
              <a:t> </a:t>
            </a:r>
            <a:r>
              <a:rPr spc="1095" dirty="0"/>
              <a:t>소개</a:t>
            </a:r>
          </a:p>
          <a:p>
            <a:pPr marL="12700">
              <a:lnSpc>
                <a:spcPts val="9450"/>
              </a:lnSpc>
            </a:pPr>
            <a:r>
              <a:rPr sz="8000" spc="1750" dirty="0"/>
              <a:t>수익성</a:t>
            </a:r>
            <a:r>
              <a:rPr sz="8000" spc="2575" dirty="0"/>
              <a:t>-</a:t>
            </a:r>
            <a:r>
              <a:rPr sz="8000" spc="525" dirty="0"/>
              <a:t>1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0" y="2247900"/>
            <a:ext cx="6428740" cy="28575"/>
          </a:xfrm>
          <a:custGeom>
            <a:avLst/>
            <a:gdLst/>
            <a:ahLst/>
            <a:cxnLst/>
            <a:rect l="l" t="t" r="r" b="b"/>
            <a:pathLst>
              <a:path w="6428740" h="28575">
                <a:moveTo>
                  <a:pt x="0" y="28574"/>
                </a:moveTo>
                <a:lnTo>
                  <a:pt x="0" y="0"/>
                </a:lnTo>
                <a:lnTo>
                  <a:pt x="6428199" y="0"/>
                </a:lnTo>
                <a:lnTo>
                  <a:pt x="64281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1669" y="2042784"/>
            <a:ext cx="14584680" cy="62166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재활용</a:t>
            </a:r>
            <a:r>
              <a:rPr sz="2900" spc="-10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155" dirty="0">
                <a:solidFill>
                  <a:srgbClr val="FFFFFF"/>
                </a:solidFill>
                <a:latin typeface="HY견고딕"/>
                <a:cs typeface="HY견고딕"/>
              </a:rPr>
              <a:t>프로젝트</a:t>
            </a:r>
            <a:endParaRPr sz="2900">
              <a:latin typeface="HY견고딕"/>
              <a:cs typeface="HY견고딕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-수익성</a:t>
            </a:r>
            <a:endParaRPr sz="290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HY견고딕"/>
              <a:cs typeface="HY견고딕"/>
            </a:endParaRPr>
          </a:p>
          <a:p>
            <a:pPr algn="ctr">
              <a:lnSpc>
                <a:spcPct val="100000"/>
              </a:lnSpc>
            </a:pPr>
            <a:r>
              <a:rPr sz="2900" spc="-60" dirty="0">
                <a:solidFill>
                  <a:srgbClr val="FFFFFF"/>
                </a:solidFill>
                <a:latin typeface="HY견고딕"/>
                <a:cs typeface="HY견고딕"/>
              </a:rPr>
              <a:t>재활용된 </a:t>
            </a:r>
            <a:r>
              <a:rPr sz="2900" spc="-30" dirty="0">
                <a:solidFill>
                  <a:srgbClr val="FFFFFF"/>
                </a:solidFill>
                <a:latin typeface="HY견고딕"/>
                <a:cs typeface="HY견고딕"/>
              </a:rPr>
              <a:t>자원 </a:t>
            </a:r>
            <a:r>
              <a:rPr sz="2900" spc="90" dirty="0">
                <a:solidFill>
                  <a:srgbClr val="FFFFFF"/>
                </a:solidFill>
                <a:latin typeface="HY견고딕"/>
                <a:cs typeface="HY견고딕"/>
              </a:rPr>
              <a:t>판매 </a:t>
            </a:r>
            <a:r>
              <a:rPr sz="2900" spc="275" dirty="0">
                <a:solidFill>
                  <a:srgbClr val="FFFFFF"/>
                </a:solidFill>
                <a:latin typeface="HY견고딕"/>
                <a:cs typeface="HY견고딕"/>
              </a:rPr>
              <a:t>&amp;</a:t>
            </a:r>
            <a:r>
              <a:rPr sz="2900" spc="-409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수익창출</a:t>
            </a:r>
            <a:endParaRPr sz="290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HY견고딕"/>
              <a:cs typeface="HY견고딕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900" spc="-60" dirty="0">
                <a:solidFill>
                  <a:srgbClr val="FFFFFF"/>
                </a:solidFill>
                <a:latin typeface="HY견고딕"/>
                <a:cs typeface="HY견고딕"/>
              </a:rPr>
              <a:t>재활용된 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재료는 </a:t>
            </a:r>
            <a:r>
              <a:rPr sz="2900" spc="-185" dirty="0">
                <a:solidFill>
                  <a:srgbClr val="FFFFFF"/>
                </a:solidFill>
                <a:latin typeface="HY견고딕"/>
                <a:cs typeface="HY견고딕"/>
              </a:rPr>
              <a:t>수익을 </a:t>
            </a:r>
            <a:r>
              <a:rPr sz="2900" spc="-95" dirty="0">
                <a:solidFill>
                  <a:srgbClr val="FFFFFF"/>
                </a:solidFill>
                <a:latin typeface="HY견고딕"/>
                <a:cs typeface="HY견고딕"/>
              </a:rPr>
              <a:t>창출 </a:t>
            </a:r>
            <a:r>
              <a:rPr sz="2900" spc="45" dirty="0">
                <a:solidFill>
                  <a:srgbClr val="FFFFFF"/>
                </a:solidFill>
                <a:latin typeface="HY견고딕"/>
                <a:cs typeface="HY견고딕"/>
              </a:rPr>
              <a:t>할 </a:t>
            </a: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수 </a:t>
            </a:r>
            <a:r>
              <a:rPr sz="2900" spc="-175" dirty="0">
                <a:solidFill>
                  <a:srgbClr val="FFFFFF"/>
                </a:solidFill>
                <a:latin typeface="HY견고딕"/>
                <a:cs typeface="HY견고딕"/>
              </a:rPr>
              <a:t>있는 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가치 </a:t>
            </a:r>
            <a:r>
              <a:rPr sz="2900" spc="-175" dirty="0">
                <a:solidFill>
                  <a:srgbClr val="FFFFFF"/>
                </a:solidFill>
                <a:latin typeface="HY견고딕"/>
                <a:cs typeface="HY견고딕"/>
              </a:rPr>
              <a:t>있는</a:t>
            </a:r>
            <a:r>
              <a:rPr sz="2900" spc="-5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자원이다.</a:t>
            </a:r>
            <a:endParaRPr sz="2900">
              <a:latin typeface="HY견고딕"/>
              <a:cs typeface="HY견고딕"/>
            </a:endParaRPr>
          </a:p>
          <a:p>
            <a:pPr marL="12065" marR="5080" algn="ctr">
              <a:lnSpc>
                <a:spcPts val="3750"/>
              </a:lnSpc>
              <a:spcBef>
                <a:spcPts val="170"/>
              </a:spcBef>
            </a:pPr>
            <a:r>
              <a:rPr sz="2900" spc="-95" dirty="0">
                <a:solidFill>
                  <a:srgbClr val="FFFFFF"/>
                </a:solidFill>
                <a:latin typeface="HY견고딕"/>
                <a:cs typeface="HY견고딕"/>
              </a:rPr>
              <a:t>금속, </a:t>
            </a:r>
            <a:r>
              <a:rPr sz="2900" spc="-90" dirty="0">
                <a:solidFill>
                  <a:srgbClr val="FFFFFF"/>
                </a:solidFill>
                <a:latin typeface="HY견고딕"/>
                <a:cs typeface="HY견고딕"/>
              </a:rPr>
              <a:t>종이, </a:t>
            </a:r>
            <a:r>
              <a:rPr sz="2900" spc="-135" dirty="0">
                <a:solidFill>
                  <a:srgbClr val="FFFFFF"/>
                </a:solidFill>
                <a:latin typeface="HY견고딕"/>
                <a:cs typeface="HY견고딕"/>
              </a:rPr>
              <a:t>플라스틱 </a:t>
            </a:r>
            <a:r>
              <a:rPr sz="2900" spc="-180" dirty="0">
                <a:solidFill>
                  <a:srgbClr val="FFFFFF"/>
                </a:solidFill>
                <a:latin typeface="HY견고딕"/>
                <a:cs typeface="HY견고딕"/>
              </a:rPr>
              <a:t>등이 </a:t>
            </a:r>
            <a:r>
              <a:rPr sz="2900" spc="-60" dirty="0">
                <a:solidFill>
                  <a:srgbClr val="FFFFFF"/>
                </a:solidFill>
                <a:latin typeface="HY견고딕"/>
                <a:cs typeface="HY견고딕"/>
              </a:rPr>
              <a:t>재활용되면 </a:t>
            </a:r>
            <a:r>
              <a:rPr sz="2900" spc="-120" dirty="0">
                <a:solidFill>
                  <a:srgbClr val="FFFFFF"/>
                </a:solidFill>
                <a:latin typeface="HY견고딕"/>
                <a:cs typeface="HY견고딕"/>
              </a:rPr>
              <a:t>이러한 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재료를 </a:t>
            </a:r>
            <a:r>
              <a:rPr sz="2900" spc="-70" dirty="0">
                <a:solidFill>
                  <a:srgbClr val="FFFFFF"/>
                </a:solidFill>
                <a:latin typeface="HY견고딕"/>
                <a:cs typeface="HY견고딕"/>
              </a:rPr>
              <a:t>시장에 </a:t>
            </a:r>
            <a:r>
              <a:rPr sz="2900" spc="15" dirty="0">
                <a:solidFill>
                  <a:srgbClr val="FFFFFF"/>
                </a:solidFill>
                <a:latin typeface="HY견고딕"/>
                <a:cs typeface="HY견고딕"/>
              </a:rPr>
              <a:t>판매하여 </a:t>
            </a:r>
            <a:r>
              <a:rPr sz="2900" spc="-185" dirty="0">
                <a:solidFill>
                  <a:srgbClr val="FFFFFF"/>
                </a:solidFill>
                <a:latin typeface="HY견고딕"/>
                <a:cs typeface="HY견고딕"/>
              </a:rPr>
              <a:t>수익을 </a:t>
            </a:r>
            <a:r>
              <a:rPr sz="2900" spc="-160" dirty="0">
                <a:solidFill>
                  <a:srgbClr val="FFFFFF"/>
                </a:solidFill>
                <a:latin typeface="HY견고딕"/>
                <a:cs typeface="HY견고딕"/>
              </a:rPr>
              <a:t>얻을 </a:t>
            </a: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수 </a:t>
            </a:r>
            <a:r>
              <a:rPr sz="2900" spc="-5" dirty="0">
                <a:solidFill>
                  <a:srgbClr val="FFFFFF"/>
                </a:solidFill>
                <a:latin typeface="HY견고딕"/>
                <a:cs typeface="HY견고딕"/>
              </a:rPr>
              <a:t>있다.  </a:t>
            </a:r>
            <a:r>
              <a:rPr sz="2900" spc="-180" dirty="0">
                <a:solidFill>
                  <a:srgbClr val="FFFFFF"/>
                </a:solidFill>
                <a:latin typeface="HY견고딕"/>
                <a:cs typeface="HY견고딕"/>
              </a:rPr>
              <a:t>이를 </a:t>
            </a: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통해 재활용 </a:t>
            </a:r>
            <a:r>
              <a:rPr sz="2900" spc="-204" dirty="0">
                <a:solidFill>
                  <a:srgbClr val="FFFFFF"/>
                </a:solidFill>
                <a:latin typeface="HY견고딕"/>
                <a:cs typeface="HY견고딕"/>
              </a:rPr>
              <a:t>처리 </a:t>
            </a:r>
            <a:r>
              <a:rPr sz="2900" spc="-195" dirty="0">
                <a:solidFill>
                  <a:srgbClr val="FFFFFF"/>
                </a:solidFill>
                <a:latin typeface="HY견고딕"/>
                <a:cs typeface="HY견고딕"/>
              </a:rPr>
              <a:t>수수료를 </a:t>
            </a:r>
            <a:r>
              <a:rPr sz="2900" spc="-125" dirty="0">
                <a:solidFill>
                  <a:srgbClr val="FFFFFF"/>
                </a:solidFill>
                <a:latin typeface="HY견고딕"/>
                <a:cs typeface="HY견고딕"/>
              </a:rPr>
              <a:t>사용자로부터 </a:t>
            </a:r>
            <a:r>
              <a:rPr sz="2900" spc="-50" dirty="0">
                <a:solidFill>
                  <a:srgbClr val="FFFFFF"/>
                </a:solidFill>
                <a:latin typeface="HY견고딕"/>
                <a:cs typeface="HY견고딕"/>
              </a:rPr>
              <a:t>받아서 </a:t>
            </a:r>
            <a:r>
              <a:rPr sz="2900" spc="-195" dirty="0">
                <a:solidFill>
                  <a:srgbClr val="FFFFFF"/>
                </a:solidFill>
                <a:latin typeface="HY견고딕"/>
                <a:cs typeface="HY견고딕"/>
              </a:rPr>
              <a:t>수익성을 </a:t>
            </a:r>
            <a:r>
              <a:rPr sz="2900" spc="-95" dirty="0">
                <a:solidFill>
                  <a:srgbClr val="FFFFFF"/>
                </a:solidFill>
                <a:latin typeface="HY견고딕"/>
                <a:cs typeface="HY견고딕"/>
              </a:rPr>
              <a:t>창출 </a:t>
            </a:r>
            <a:r>
              <a:rPr sz="2900" spc="45" dirty="0">
                <a:solidFill>
                  <a:srgbClr val="FFFFFF"/>
                </a:solidFill>
                <a:latin typeface="HY견고딕"/>
                <a:cs typeface="HY견고딕"/>
              </a:rPr>
              <a:t>할 </a:t>
            </a: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수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HY견고딕"/>
                <a:cs typeface="HY견고딕"/>
              </a:rPr>
              <a:t>있다.</a:t>
            </a:r>
            <a:endParaRPr sz="290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50">
              <a:latin typeface="HY견고딕"/>
              <a:cs typeface="HY견고딕"/>
            </a:endParaRPr>
          </a:p>
          <a:p>
            <a:pPr algn="ctr">
              <a:lnSpc>
                <a:spcPct val="100000"/>
              </a:lnSpc>
            </a:pPr>
            <a:r>
              <a:rPr sz="2900" spc="-50" dirty="0">
                <a:solidFill>
                  <a:srgbClr val="FFFFFF"/>
                </a:solidFill>
                <a:latin typeface="HY견고딕"/>
                <a:cs typeface="HY견고딕"/>
              </a:rPr>
              <a:t>제휴 </a:t>
            </a:r>
            <a:r>
              <a:rPr sz="2900" spc="-175" dirty="0">
                <a:solidFill>
                  <a:srgbClr val="FFFFFF"/>
                </a:solidFill>
                <a:latin typeface="HY견고딕"/>
                <a:cs typeface="HY견고딕"/>
              </a:rPr>
              <a:t>및</a:t>
            </a:r>
            <a:r>
              <a:rPr sz="2900" spc="-155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130" dirty="0">
                <a:solidFill>
                  <a:srgbClr val="FFFFFF"/>
                </a:solidFill>
                <a:latin typeface="HY견고딕"/>
                <a:cs typeface="HY견고딕"/>
              </a:rPr>
              <a:t>스폰서십:</a:t>
            </a:r>
            <a:endParaRPr sz="2900">
              <a:latin typeface="HY견고딕"/>
              <a:cs typeface="HY견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HY견고딕"/>
              <a:cs typeface="HY견고딕"/>
            </a:endParaRPr>
          </a:p>
          <a:p>
            <a:pPr marL="753110" marR="744855" algn="ctr">
              <a:lnSpc>
                <a:spcPct val="107800"/>
              </a:lnSpc>
            </a:pPr>
            <a:r>
              <a:rPr sz="2900" spc="-95" dirty="0">
                <a:solidFill>
                  <a:srgbClr val="FFFFFF"/>
                </a:solidFill>
                <a:latin typeface="HY견고딕"/>
                <a:cs typeface="HY견고딕"/>
              </a:rPr>
              <a:t>기업, 정부, </a:t>
            </a:r>
            <a:r>
              <a:rPr sz="2900" spc="-170" dirty="0">
                <a:solidFill>
                  <a:srgbClr val="FFFFFF"/>
                </a:solidFill>
                <a:latin typeface="HY견고딕"/>
                <a:cs typeface="HY견고딕"/>
              </a:rPr>
              <a:t>비영리 </a:t>
            </a:r>
            <a:r>
              <a:rPr sz="2900" spc="65" dirty="0">
                <a:solidFill>
                  <a:srgbClr val="FFFFFF"/>
                </a:solidFill>
                <a:latin typeface="HY견고딕"/>
                <a:cs typeface="HY견고딕"/>
              </a:rPr>
              <a:t>단체 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등과의 </a:t>
            </a:r>
            <a:r>
              <a:rPr sz="2900" spc="-50" dirty="0">
                <a:solidFill>
                  <a:srgbClr val="FFFFFF"/>
                </a:solidFill>
                <a:latin typeface="HY견고딕"/>
                <a:cs typeface="HY견고딕"/>
              </a:rPr>
              <a:t>제휴 </a:t>
            </a:r>
            <a:r>
              <a:rPr sz="2900" spc="-175" dirty="0">
                <a:solidFill>
                  <a:srgbClr val="FFFFFF"/>
                </a:solidFill>
                <a:latin typeface="HY견고딕"/>
                <a:cs typeface="HY견고딕"/>
              </a:rPr>
              <a:t>및 </a:t>
            </a:r>
            <a:r>
              <a:rPr sz="2900" spc="-225" dirty="0">
                <a:solidFill>
                  <a:srgbClr val="FFFFFF"/>
                </a:solidFill>
                <a:latin typeface="HY견고딕"/>
                <a:cs typeface="HY견고딕"/>
              </a:rPr>
              <a:t>스폰서십을 </a:t>
            </a: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통해 </a:t>
            </a:r>
            <a:r>
              <a:rPr sz="2900" spc="-110" dirty="0">
                <a:solidFill>
                  <a:srgbClr val="FFFFFF"/>
                </a:solidFill>
                <a:latin typeface="HY견고딕"/>
                <a:cs typeface="HY견고딕"/>
              </a:rPr>
              <a:t>자금을 </a:t>
            </a:r>
            <a:r>
              <a:rPr sz="2900" spc="-50" dirty="0">
                <a:solidFill>
                  <a:srgbClr val="FFFFFF"/>
                </a:solidFill>
                <a:latin typeface="HY견고딕"/>
                <a:cs typeface="HY견고딕"/>
              </a:rPr>
              <a:t>조달할 </a:t>
            </a: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수 </a:t>
            </a:r>
            <a:r>
              <a:rPr sz="2900" spc="-90" dirty="0">
                <a:solidFill>
                  <a:srgbClr val="FFFFFF"/>
                </a:solidFill>
                <a:latin typeface="HY견고딕"/>
                <a:cs typeface="HY견고딕"/>
              </a:rPr>
              <a:t>있으며.  </a:t>
            </a:r>
            <a:r>
              <a:rPr sz="2900" spc="-185" dirty="0">
                <a:solidFill>
                  <a:srgbClr val="FFFFFF"/>
                </a:solidFill>
                <a:latin typeface="HY견고딕"/>
                <a:cs typeface="HY견고딕"/>
              </a:rPr>
              <a:t>이들은 </a:t>
            </a:r>
            <a:r>
              <a:rPr sz="2900" spc="-114" dirty="0">
                <a:solidFill>
                  <a:srgbClr val="FFFFFF"/>
                </a:solidFill>
                <a:latin typeface="HY견고딕"/>
                <a:cs typeface="HY견고딕"/>
              </a:rPr>
              <a:t>환경 </a:t>
            </a:r>
            <a:r>
              <a:rPr sz="2900" spc="-100" dirty="0">
                <a:solidFill>
                  <a:srgbClr val="FFFFFF"/>
                </a:solidFill>
                <a:latin typeface="HY견고딕"/>
                <a:cs typeface="HY견고딕"/>
              </a:rPr>
              <a:t>보호에 </a:t>
            </a:r>
            <a:r>
              <a:rPr sz="2900" spc="-145" dirty="0">
                <a:solidFill>
                  <a:srgbClr val="FFFFFF"/>
                </a:solidFill>
                <a:latin typeface="HY견고딕"/>
                <a:cs typeface="HY견고딕"/>
              </a:rPr>
              <a:t>기여하는 </a:t>
            </a:r>
            <a:r>
              <a:rPr sz="2900" spc="-15" dirty="0">
                <a:solidFill>
                  <a:srgbClr val="FFFFFF"/>
                </a:solidFill>
                <a:latin typeface="HY견고딕"/>
                <a:cs typeface="HY견고딕"/>
              </a:rPr>
              <a:t>재활용 </a:t>
            </a:r>
            <a:r>
              <a:rPr sz="2900" spc="-170" dirty="0">
                <a:solidFill>
                  <a:srgbClr val="FFFFFF"/>
                </a:solidFill>
                <a:latin typeface="HY견고딕"/>
                <a:cs typeface="HY견고딕"/>
              </a:rPr>
              <a:t>프로그램을 </a:t>
            </a:r>
            <a:r>
              <a:rPr sz="2900" spc="-85" dirty="0">
                <a:solidFill>
                  <a:srgbClr val="FFFFFF"/>
                </a:solidFill>
                <a:latin typeface="HY견고딕"/>
                <a:cs typeface="HY견고딕"/>
              </a:rPr>
              <a:t>지원하고자 </a:t>
            </a:r>
            <a:r>
              <a:rPr sz="2900" spc="45" dirty="0">
                <a:solidFill>
                  <a:srgbClr val="FFFFFF"/>
                </a:solidFill>
                <a:latin typeface="HY견고딕"/>
                <a:cs typeface="HY견고딕"/>
              </a:rPr>
              <a:t>할 </a:t>
            </a:r>
            <a:r>
              <a:rPr sz="2900" spc="-190" dirty="0">
                <a:solidFill>
                  <a:srgbClr val="FFFFFF"/>
                </a:solidFill>
                <a:latin typeface="HY견고딕"/>
                <a:cs typeface="HY견고딕"/>
              </a:rPr>
              <a:t>수</a:t>
            </a:r>
            <a:r>
              <a:rPr sz="2900" spc="-150" dirty="0">
                <a:solidFill>
                  <a:srgbClr val="FFFFFF"/>
                </a:solidFill>
                <a:latin typeface="HY견고딕"/>
                <a:cs typeface="HY견고딕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HY견고딕"/>
                <a:cs typeface="HY견고딕"/>
              </a:rPr>
              <a:t>있다.</a:t>
            </a:r>
            <a:endParaRPr sz="2900">
              <a:latin typeface="HY견고딕"/>
              <a:cs typeface="HY견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5B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50"/>
              </a:lnSpc>
              <a:spcBef>
                <a:spcPts val="100"/>
              </a:spcBef>
            </a:pPr>
            <a:r>
              <a:rPr spc="1090" dirty="0"/>
              <a:t>프로젝트</a:t>
            </a:r>
            <a:r>
              <a:rPr spc="-1215" dirty="0"/>
              <a:t> </a:t>
            </a:r>
            <a:r>
              <a:rPr spc="1095" dirty="0"/>
              <a:t>소개</a:t>
            </a:r>
          </a:p>
          <a:p>
            <a:pPr marL="12700">
              <a:lnSpc>
                <a:spcPts val="9450"/>
              </a:lnSpc>
            </a:pPr>
            <a:r>
              <a:rPr sz="8000" spc="1750" dirty="0"/>
              <a:t>수익성</a:t>
            </a:r>
            <a:r>
              <a:rPr sz="8000" spc="2575" dirty="0"/>
              <a:t>-</a:t>
            </a:r>
            <a:r>
              <a:rPr sz="8000" spc="2615" dirty="0"/>
              <a:t>2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0" y="2247900"/>
            <a:ext cx="6428740" cy="28575"/>
          </a:xfrm>
          <a:custGeom>
            <a:avLst/>
            <a:gdLst/>
            <a:ahLst/>
            <a:cxnLst/>
            <a:rect l="l" t="t" r="r" b="b"/>
            <a:pathLst>
              <a:path w="6428740" h="28575">
                <a:moveTo>
                  <a:pt x="0" y="28574"/>
                </a:moveTo>
                <a:lnTo>
                  <a:pt x="0" y="0"/>
                </a:lnTo>
                <a:lnTo>
                  <a:pt x="6428199" y="0"/>
                </a:lnTo>
                <a:lnTo>
                  <a:pt x="64281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324" y="6087109"/>
            <a:ext cx="123824" cy="12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324" y="6563359"/>
            <a:ext cx="123824" cy="123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324" y="7039609"/>
            <a:ext cx="123824" cy="12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pc="-15" dirty="0"/>
              <a:t>재활용</a:t>
            </a:r>
            <a:r>
              <a:rPr spc="-155" dirty="0"/>
              <a:t> 프로젝트</a:t>
            </a: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pc="-5" dirty="0"/>
              <a:t>-수익성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/>
          </a:p>
          <a:p>
            <a:pPr algn="ctr">
              <a:lnSpc>
                <a:spcPct val="100000"/>
              </a:lnSpc>
            </a:pPr>
            <a:r>
              <a:rPr spc="-15" dirty="0"/>
              <a:t>재활용 </a:t>
            </a:r>
            <a:r>
              <a:rPr spc="-195" dirty="0"/>
              <a:t>교육 </a:t>
            </a:r>
            <a:r>
              <a:rPr spc="-175" dirty="0"/>
              <a:t>및 </a:t>
            </a:r>
            <a:r>
              <a:rPr spc="-220" dirty="0"/>
              <a:t>컨설팅</a:t>
            </a:r>
            <a:r>
              <a:rPr spc="-225" dirty="0"/>
              <a:t> </a:t>
            </a:r>
            <a:r>
              <a:rPr spc="30" dirty="0"/>
              <a:t>서비스: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/>
          </a:p>
          <a:p>
            <a:pPr marL="2773045" marR="2764790" algn="ctr">
              <a:lnSpc>
                <a:spcPct val="107800"/>
              </a:lnSpc>
            </a:pPr>
            <a:r>
              <a:rPr spc="-130" dirty="0"/>
              <a:t>기업이나 </a:t>
            </a:r>
            <a:r>
              <a:rPr spc="-125" dirty="0"/>
              <a:t>커뮤니티에게 </a:t>
            </a:r>
            <a:r>
              <a:rPr spc="-15" dirty="0"/>
              <a:t>재활용 </a:t>
            </a:r>
            <a:r>
              <a:rPr spc="-195" dirty="0"/>
              <a:t>교육 </a:t>
            </a:r>
            <a:r>
              <a:rPr spc="-175" dirty="0"/>
              <a:t>및 </a:t>
            </a:r>
            <a:r>
              <a:rPr spc="-220" dirty="0"/>
              <a:t>컨설팅 </a:t>
            </a:r>
            <a:r>
              <a:rPr spc="-200" dirty="0"/>
              <a:t>서비스를</a:t>
            </a:r>
            <a:r>
              <a:rPr spc="-240" dirty="0"/>
              <a:t> </a:t>
            </a:r>
            <a:r>
              <a:rPr spc="-55" dirty="0"/>
              <a:t>제공하여  </a:t>
            </a:r>
            <a:r>
              <a:rPr spc="-185" dirty="0"/>
              <a:t>수익을 </a:t>
            </a:r>
            <a:r>
              <a:rPr spc="-50" dirty="0"/>
              <a:t>창출할 </a:t>
            </a:r>
            <a:r>
              <a:rPr spc="-190" dirty="0"/>
              <a:t>수 </a:t>
            </a:r>
            <a:r>
              <a:rPr spc="145" dirty="0"/>
              <a:t>있다. </a:t>
            </a:r>
            <a:r>
              <a:rPr spc="-180" dirty="0"/>
              <a:t>이는 </a:t>
            </a:r>
            <a:r>
              <a:rPr spc="-15" dirty="0"/>
              <a:t>재활용 </a:t>
            </a:r>
            <a:r>
              <a:rPr spc="-165" dirty="0"/>
              <a:t>프로그램의 </a:t>
            </a:r>
            <a:r>
              <a:rPr spc="-204" dirty="0"/>
              <a:t>효율성을 </a:t>
            </a:r>
            <a:r>
              <a:rPr spc="-185" dirty="0"/>
              <a:t>높이고  지속 </a:t>
            </a:r>
            <a:r>
              <a:rPr spc="-65" dirty="0"/>
              <a:t>가능한 </a:t>
            </a:r>
            <a:r>
              <a:rPr spc="-195" dirty="0"/>
              <a:t>비즈니스 </a:t>
            </a:r>
            <a:r>
              <a:rPr spc="-160" dirty="0"/>
              <a:t>모델을 </a:t>
            </a:r>
            <a:r>
              <a:rPr spc="-35" dirty="0"/>
              <a:t>채택하는 </a:t>
            </a:r>
            <a:r>
              <a:rPr dirty="0"/>
              <a:t>데 </a:t>
            </a:r>
            <a:r>
              <a:rPr spc="-185" dirty="0"/>
              <a:t>도움이</a:t>
            </a:r>
            <a:r>
              <a:rPr spc="-440" dirty="0"/>
              <a:t> </a:t>
            </a:r>
            <a:r>
              <a:rPr spc="140" dirty="0"/>
              <a:t>된다.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/>
          </a:p>
          <a:p>
            <a:pPr marL="625475" algn="ctr">
              <a:lnSpc>
                <a:spcPct val="100000"/>
              </a:lnSpc>
            </a:pPr>
            <a:r>
              <a:rPr spc="-15" dirty="0"/>
              <a:t>재활용 </a:t>
            </a:r>
            <a:r>
              <a:rPr spc="-155" dirty="0"/>
              <a:t>브랜드</a:t>
            </a:r>
            <a:r>
              <a:rPr spc="-290" dirty="0"/>
              <a:t> </a:t>
            </a:r>
            <a:r>
              <a:rPr spc="170" dirty="0"/>
              <a:t>마케팅: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/>
          </a:p>
          <a:p>
            <a:pPr marL="3171825" marR="3164205" algn="ctr">
              <a:lnSpc>
                <a:spcPct val="107800"/>
              </a:lnSpc>
            </a:pPr>
            <a:r>
              <a:rPr spc="-15" dirty="0"/>
              <a:t>재활용 </a:t>
            </a:r>
            <a:r>
              <a:rPr spc="-170" dirty="0"/>
              <a:t>프로그램을 </a:t>
            </a:r>
            <a:r>
              <a:rPr spc="-110" dirty="0"/>
              <a:t>강조하고 </a:t>
            </a:r>
            <a:r>
              <a:rPr spc="-155" dirty="0"/>
              <a:t>브랜드 </a:t>
            </a:r>
            <a:r>
              <a:rPr spc="15" dirty="0"/>
              <a:t>마케팅에</a:t>
            </a:r>
            <a:r>
              <a:rPr spc="-375" dirty="0"/>
              <a:t> </a:t>
            </a:r>
            <a:r>
              <a:rPr spc="-90" dirty="0"/>
              <a:t>활용함으로써  </a:t>
            </a:r>
            <a:r>
              <a:rPr spc="-130" dirty="0"/>
              <a:t>기업이나 </a:t>
            </a:r>
            <a:r>
              <a:rPr spc="-50" dirty="0"/>
              <a:t>지자체는 </a:t>
            </a:r>
            <a:r>
              <a:rPr spc="-185" dirty="0"/>
              <a:t>긍정적인 </a:t>
            </a:r>
            <a:r>
              <a:rPr spc="-180" dirty="0"/>
              <a:t>이미지를 </a:t>
            </a:r>
            <a:r>
              <a:rPr spc="-114" dirty="0"/>
              <a:t>구축할 </a:t>
            </a:r>
            <a:r>
              <a:rPr spc="-190" dirty="0"/>
              <a:t>수</a:t>
            </a:r>
            <a:r>
              <a:rPr spc="-270" dirty="0"/>
              <a:t> </a:t>
            </a:r>
            <a:r>
              <a:rPr spc="145" dirty="0"/>
              <a:t>있다.</a:t>
            </a: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pc="-140" dirty="0"/>
              <a:t>소비자들은 </a:t>
            </a:r>
            <a:r>
              <a:rPr spc="-45" dirty="0"/>
              <a:t>환경에 </a:t>
            </a:r>
            <a:r>
              <a:rPr spc="20" dirty="0"/>
              <a:t>대한 </a:t>
            </a:r>
            <a:r>
              <a:rPr spc="-85" dirty="0"/>
              <a:t>책임감 </a:t>
            </a:r>
            <a:r>
              <a:rPr spc="-175" dirty="0"/>
              <a:t>있는 </a:t>
            </a:r>
            <a:r>
              <a:rPr spc="-130" dirty="0"/>
              <a:t>기업이나 </a:t>
            </a:r>
            <a:r>
              <a:rPr spc="-20" dirty="0"/>
              <a:t>단체를 </a:t>
            </a:r>
            <a:r>
              <a:rPr spc="-160" dirty="0"/>
              <a:t>선호하므로 </a:t>
            </a:r>
            <a:r>
              <a:rPr spc="-180" dirty="0"/>
              <a:t>이는 </a:t>
            </a:r>
            <a:r>
              <a:rPr spc="-175" dirty="0"/>
              <a:t>수익 </a:t>
            </a:r>
            <a:r>
              <a:rPr spc="-35" dirty="0"/>
              <a:t>증대에 </a:t>
            </a:r>
            <a:r>
              <a:rPr spc="-120" dirty="0"/>
              <a:t>기여할 </a:t>
            </a:r>
            <a:r>
              <a:rPr spc="-190" dirty="0"/>
              <a:t>수</a:t>
            </a:r>
            <a:r>
              <a:rPr spc="-735" dirty="0"/>
              <a:t> </a:t>
            </a:r>
            <a:r>
              <a:rPr spc="145" dirty="0"/>
              <a:t>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5B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50"/>
              </a:lnSpc>
              <a:spcBef>
                <a:spcPts val="100"/>
              </a:spcBef>
            </a:pPr>
            <a:r>
              <a:rPr spc="1090" dirty="0"/>
              <a:t>프로젝트</a:t>
            </a:r>
            <a:r>
              <a:rPr spc="-1215" dirty="0"/>
              <a:t> </a:t>
            </a:r>
            <a:r>
              <a:rPr spc="1095" dirty="0"/>
              <a:t>소개</a:t>
            </a:r>
          </a:p>
          <a:p>
            <a:pPr marL="12700">
              <a:lnSpc>
                <a:spcPts val="9450"/>
              </a:lnSpc>
            </a:pPr>
            <a:r>
              <a:rPr sz="8000" spc="1750" dirty="0"/>
              <a:t>수익성</a:t>
            </a:r>
            <a:r>
              <a:rPr sz="8000" spc="2575" dirty="0"/>
              <a:t>-</a:t>
            </a:r>
            <a:r>
              <a:rPr sz="8000" spc="2615" dirty="0"/>
              <a:t>2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0" y="2247900"/>
            <a:ext cx="6428740" cy="28575"/>
          </a:xfrm>
          <a:custGeom>
            <a:avLst/>
            <a:gdLst/>
            <a:ahLst/>
            <a:cxnLst/>
            <a:rect l="l" t="t" r="r" b="b"/>
            <a:pathLst>
              <a:path w="6428740" h="28575">
                <a:moveTo>
                  <a:pt x="0" y="28574"/>
                </a:moveTo>
                <a:lnTo>
                  <a:pt x="0" y="0"/>
                </a:lnTo>
                <a:lnTo>
                  <a:pt x="6428199" y="0"/>
                </a:lnTo>
                <a:lnTo>
                  <a:pt x="64281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324" y="6087109"/>
            <a:ext cx="123824" cy="12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324" y="6563359"/>
            <a:ext cx="123824" cy="12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324" y="7039609"/>
            <a:ext cx="123824" cy="123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pc="-15" dirty="0"/>
              <a:t>재활용</a:t>
            </a:r>
            <a:r>
              <a:rPr spc="-155" dirty="0"/>
              <a:t> 프로젝트</a:t>
            </a: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pc="-5" dirty="0"/>
              <a:t>-수익성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/>
          </a:p>
          <a:p>
            <a:pPr algn="ctr">
              <a:lnSpc>
                <a:spcPct val="100000"/>
              </a:lnSpc>
            </a:pPr>
            <a:r>
              <a:rPr spc="-15" dirty="0"/>
              <a:t>재활용 </a:t>
            </a:r>
            <a:r>
              <a:rPr spc="-195" dirty="0"/>
              <a:t>교육 </a:t>
            </a:r>
            <a:r>
              <a:rPr spc="-175" dirty="0"/>
              <a:t>및 </a:t>
            </a:r>
            <a:r>
              <a:rPr spc="-220" dirty="0"/>
              <a:t>컨설팅</a:t>
            </a:r>
            <a:r>
              <a:rPr spc="-225" dirty="0"/>
              <a:t> </a:t>
            </a:r>
            <a:r>
              <a:rPr spc="30" dirty="0"/>
              <a:t>서비스: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/>
          </a:p>
          <a:p>
            <a:pPr marL="2773045" marR="2764790" algn="ctr">
              <a:lnSpc>
                <a:spcPct val="107800"/>
              </a:lnSpc>
            </a:pPr>
            <a:r>
              <a:rPr spc="-130" dirty="0"/>
              <a:t>기업이나 </a:t>
            </a:r>
            <a:r>
              <a:rPr spc="-125" dirty="0"/>
              <a:t>커뮤니티에게 </a:t>
            </a:r>
            <a:r>
              <a:rPr spc="-15" dirty="0"/>
              <a:t>재활용 </a:t>
            </a:r>
            <a:r>
              <a:rPr spc="-195" dirty="0"/>
              <a:t>교육 </a:t>
            </a:r>
            <a:r>
              <a:rPr spc="-175" dirty="0"/>
              <a:t>및 </a:t>
            </a:r>
            <a:r>
              <a:rPr spc="-220" dirty="0"/>
              <a:t>컨설팅 </a:t>
            </a:r>
            <a:r>
              <a:rPr spc="-200" dirty="0"/>
              <a:t>서비스를</a:t>
            </a:r>
            <a:r>
              <a:rPr spc="-240" dirty="0"/>
              <a:t> </a:t>
            </a:r>
            <a:r>
              <a:rPr spc="-55" dirty="0"/>
              <a:t>제공하여  </a:t>
            </a:r>
            <a:r>
              <a:rPr spc="-185" dirty="0"/>
              <a:t>수익을 </a:t>
            </a:r>
            <a:r>
              <a:rPr spc="-50" dirty="0"/>
              <a:t>창출할 </a:t>
            </a:r>
            <a:r>
              <a:rPr spc="-190" dirty="0"/>
              <a:t>수 </a:t>
            </a:r>
            <a:r>
              <a:rPr spc="145" dirty="0"/>
              <a:t>있다. </a:t>
            </a:r>
            <a:r>
              <a:rPr spc="-180" dirty="0"/>
              <a:t>이는 </a:t>
            </a:r>
            <a:r>
              <a:rPr spc="-15" dirty="0"/>
              <a:t>재활용 </a:t>
            </a:r>
            <a:r>
              <a:rPr spc="-165" dirty="0"/>
              <a:t>프로그램의 </a:t>
            </a:r>
            <a:r>
              <a:rPr spc="-204" dirty="0"/>
              <a:t>효율성을 </a:t>
            </a:r>
            <a:r>
              <a:rPr spc="-185" dirty="0"/>
              <a:t>높이고  지속 </a:t>
            </a:r>
            <a:r>
              <a:rPr spc="-65" dirty="0"/>
              <a:t>가능한 </a:t>
            </a:r>
            <a:r>
              <a:rPr spc="-195" dirty="0"/>
              <a:t>비즈니스 </a:t>
            </a:r>
            <a:r>
              <a:rPr spc="-160" dirty="0"/>
              <a:t>모델을 </a:t>
            </a:r>
            <a:r>
              <a:rPr spc="-35" dirty="0"/>
              <a:t>채택하는 </a:t>
            </a:r>
            <a:r>
              <a:rPr dirty="0"/>
              <a:t>데 </a:t>
            </a:r>
            <a:r>
              <a:rPr spc="-185" dirty="0"/>
              <a:t>도움이</a:t>
            </a:r>
            <a:r>
              <a:rPr spc="-440" dirty="0"/>
              <a:t> </a:t>
            </a:r>
            <a:r>
              <a:rPr spc="140" dirty="0"/>
              <a:t>된다.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/>
          </a:p>
          <a:p>
            <a:pPr marL="625475" algn="ctr">
              <a:lnSpc>
                <a:spcPct val="100000"/>
              </a:lnSpc>
            </a:pPr>
            <a:r>
              <a:rPr spc="-15" dirty="0"/>
              <a:t>재활용 </a:t>
            </a:r>
            <a:r>
              <a:rPr spc="-155" dirty="0"/>
              <a:t>브랜드</a:t>
            </a:r>
            <a:r>
              <a:rPr spc="-290" dirty="0"/>
              <a:t> </a:t>
            </a:r>
            <a:r>
              <a:rPr spc="170" dirty="0"/>
              <a:t>마케팅: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/>
          </a:p>
          <a:p>
            <a:pPr marL="3171825" marR="3164205" algn="ctr">
              <a:lnSpc>
                <a:spcPct val="107800"/>
              </a:lnSpc>
            </a:pPr>
            <a:r>
              <a:rPr spc="-15" dirty="0"/>
              <a:t>재활용 </a:t>
            </a:r>
            <a:r>
              <a:rPr spc="-170" dirty="0"/>
              <a:t>프로그램을 </a:t>
            </a:r>
            <a:r>
              <a:rPr spc="-110" dirty="0"/>
              <a:t>강조하고 </a:t>
            </a:r>
            <a:r>
              <a:rPr spc="-155" dirty="0"/>
              <a:t>브랜드 </a:t>
            </a:r>
            <a:r>
              <a:rPr spc="15" dirty="0"/>
              <a:t>마케팅에</a:t>
            </a:r>
            <a:r>
              <a:rPr spc="-375" dirty="0"/>
              <a:t> </a:t>
            </a:r>
            <a:r>
              <a:rPr spc="-90" dirty="0"/>
              <a:t>활용함으로써  </a:t>
            </a:r>
            <a:r>
              <a:rPr spc="-130" dirty="0"/>
              <a:t>기업이나 </a:t>
            </a:r>
            <a:r>
              <a:rPr spc="-50" dirty="0"/>
              <a:t>지자체는 </a:t>
            </a:r>
            <a:r>
              <a:rPr spc="-185" dirty="0"/>
              <a:t>긍정적인 </a:t>
            </a:r>
            <a:r>
              <a:rPr spc="-180" dirty="0"/>
              <a:t>이미지를 </a:t>
            </a:r>
            <a:r>
              <a:rPr spc="-114" dirty="0"/>
              <a:t>구축할 </a:t>
            </a:r>
            <a:r>
              <a:rPr spc="-190" dirty="0"/>
              <a:t>수</a:t>
            </a:r>
            <a:r>
              <a:rPr spc="-270" dirty="0"/>
              <a:t> </a:t>
            </a:r>
            <a:r>
              <a:rPr spc="145" dirty="0"/>
              <a:t>있다.</a:t>
            </a: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pc="-140" dirty="0"/>
              <a:t>소비자들은 </a:t>
            </a:r>
            <a:r>
              <a:rPr spc="-45" dirty="0"/>
              <a:t>환경에 </a:t>
            </a:r>
            <a:r>
              <a:rPr spc="20" dirty="0"/>
              <a:t>대한 </a:t>
            </a:r>
            <a:r>
              <a:rPr spc="-85" dirty="0"/>
              <a:t>책임감 </a:t>
            </a:r>
            <a:r>
              <a:rPr spc="-175" dirty="0"/>
              <a:t>있는 </a:t>
            </a:r>
            <a:r>
              <a:rPr spc="-130" dirty="0"/>
              <a:t>기업이나 </a:t>
            </a:r>
            <a:r>
              <a:rPr spc="-20" dirty="0"/>
              <a:t>단체를 </a:t>
            </a:r>
            <a:r>
              <a:rPr spc="-160" dirty="0"/>
              <a:t>선호하므로 </a:t>
            </a:r>
            <a:r>
              <a:rPr spc="-180" dirty="0"/>
              <a:t>이는 </a:t>
            </a:r>
            <a:r>
              <a:rPr spc="-175" dirty="0"/>
              <a:t>수익 </a:t>
            </a:r>
            <a:r>
              <a:rPr spc="-35" dirty="0"/>
              <a:t>증대에 </a:t>
            </a:r>
            <a:r>
              <a:rPr spc="-120" dirty="0"/>
              <a:t>기여할 </a:t>
            </a:r>
            <a:r>
              <a:rPr spc="-190" dirty="0"/>
              <a:t>수</a:t>
            </a:r>
            <a:r>
              <a:rPr spc="-735" dirty="0"/>
              <a:t> </a:t>
            </a:r>
            <a:r>
              <a:rPr spc="145" dirty="0"/>
              <a:t>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0"/>
                </a:moveTo>
                <a:lnTo>
                  <a:pt x="18287998" y="10286999"/>
                </a:lnTo>
                <a:lnTo>
                  <a:pt x="0" y="10286998"/>
                </a:lnTo>
                <a:lnTo>
                  <a:pt x="0" y="10176290"/>
                </a:lnTo>
                <a:lnTo>
                  <a:pt x="18272535" y="0"/>
                </a:lnTo>
                <a:lnTo>
                  <a:pt x="18287999" y="0"/>
                </a:lnTo>
                <a:close/>
              </a:path>
            </a:pathLst>
          </a:custGeom>
          <a:solidFill>
            <a:srgbClr val="088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47912"/>
            <a:ext cx="7258684" cy="28575"/>
          </a:xfrm>
          <a:custGeom>
            <a:avLst/>
            <a:gdLst/>
            <a:ahLst/>
            <a:cxnLst/>
            <a:rect l="l" t="t" r="r" b="b"/>
            <a:pathLst>
              <a:path w="7258684" h="28575">
                <a:moveTo>
                  <a:pt x="0" y="28574"/>
                </a:moveTo>
                <a:lnTo>
                  <a:pt x="0" y="0"/>
                </a:lnTo>
                <a:lnTo>
                  <a:pt x="7258094" y="0"/>
                </a:lnTo>
                <a:lnTo>
                  <a:pt x="7258094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15557" y="1"/>
            <a:ext cx="3472815" cy="3115310"/>
          </a:xfrm>
          <a:custGeom>
            <a:avLst/>
            <a:gdLst/>
            <a:ahLst/>
            <a:cxnLst/>
            <a:rect l="l" t="t" r="r" b="b"/>
            <a:pathLst>
              <a:path w="3472815" h="3115310">
                <a:moveTo>
                  <a:pt x="0" y="0"/>
                </a:moveTo>
                <a:lnTo>
                  <a:pt x="3472442" y="0"/>
                </a:lnTo>
                <a:lnTo>
                  <a:pt x="3472442" y="3115279"/>
                </a:lnTo>
                <a:close/>
              </a:path>
            </a:pathLst>
          </a:custGeom>
          <a:solidFill>
            <a:srgbClr val="C1F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548" y="4637731"/>
            <a:ext cx="5810249" cy="1924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1932" y="4535316"/>
            <a:ext cx="5572124" cy="2038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0250" y="4535316"/>
            <a:ext cx="5695949" cy="1943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35441" y="957325"/>
            <a:ext cx="59423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755" dirty="0"/>
              <a:t>앱</a:t>
            </a:r>
            <a:r>
              <a:rPr sz="8000" spc="-1964" dirty="0"/>
              <a:t> </a:t>
            </a:r>
            <a:r>
              <a:rPr sz="8000" spc="1755" dirty="0"/>
              <a:t>개발</a:t>
            </a:r>
            <a:r>
              <a:rPr sz="8000" spc="-1964" dirty="0"/>
              <a:t> </a:t>
            </a:r>
            <a:r>
              <a:rPr sz="8000" spc="1755" dirty="0"/>
              <a:t>정보</a:t>
            </a:r>
            <a:endParaRPr sz="8000"/>
          </a:p>
        </p:txBody>
      </p:sp>
      <p:sp>
        <p:nvSpPr>
          <p:cNvPr id="10" name="object 10"/>
          <p:cNvSpPr txBox="1"/>
          <p:nvPr/>
        </p:nvSpPr>
        <p:spPr>
          <a:xfrm>
            <a:off x="2064957" y="6861098"/>
            <a:ext cx="2507615" cy="1294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5150">
              <a:lnSpc>
                <a:spcPct val="154200"/>
              </a:lnSpc>
              <a:spcBef>
                <a:spcPts val="95"/>
              </a:spcBef>
            </a:pPr>
            <a:r>
              <a:rPr sz="2700" spc="-210" dirty="0">
                <a:solidFill>
                  <a:srgbClr val="FFFFFF"/>
                </a:solidFill>
                <a:latin typeface="맑은 고딕"/>
                <a:cs typeface="맑은 고딕"/>
              </a:rPr>
              <a:t>개발 </a:t>
            </a:r>
            <a:r>
              <a:rPr sz="2700" spc="-285" dirty="0">
                <a:solidFill>
                  <a:srgbClr val="FFFFFF"/>
                </a:solidFill>
                <a:latin typeface="맑은 고딕"/>
                <a:cs typeface="맑은 고딕"/>
              </a:rPr>
              <a:t>환경  </a:t>
            </a:r>
            <a:r>
              <a:rPr sz="2700" spc="65" dirty="0">
                <a:solidFill>
                  <a:srgbClr val="FFFFFF"/>
                </a:solidFill>
                <a:latin typeface="맑은 고딕"/>
                <a:cs typeface="맑은 고딕"/>
              </a:rPr>
              <a:t>Android</a:t>
            </a:r>
            <a:r>
              <a:rPr sz="27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맑은 고딕"/>
                <a:cs typeface="맑은 고딕"/>
              </a:rPr>
              <a:t>Studio</a:t>
            </a:r>
            <a:endParaRPr sz="27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7135" y="7084076"/>
            <a:ext cx="1358900" cy="127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spc="-210" dirty="0">
                <a:solidFill>
                  <a:srgbClr val="FFFFFF"/>
                </a:solidFill>
                <a:latin typeface="맑은 고딕"/>
                <a:cs typeface="맑은 고딕"/>
              </a:rPr>
              <a:t>개발</a:t>
            </a:r>
            <a:r>
              <a:rPr sz="2700" spc="-229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700" spc="-350" dirty="0">
                <a:solidFill>
                  <a:srgbClr val="FFFFFF"/>
                </a:solidFill>
                <a:latin typeface="맑은 고딕"/>
                <a:cs typeface="맑은 고딕"/>
              </a:rPr>
              <a:t>언어</a:t>
            </a:r>
            <a:endParaRPr sz="27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700" spc="170" dirty="0">
                <a:solidFill>
                  <a:srgbClr val="FFFFFF"/>
                </a:solidFill>
                <a:latin typeface="맑은 고딕"/>
                <a:cs typeface="맑은 고딕"/>
              </a:rPr>
              <a:t>JAVA</a:t>
            </a:r>
            <a:endParaRPr sz="27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9084" y="7084076"/>
            <a:ext cx="1874520" cy="127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95" dirty="0">
                <a:solidFill>
                  <a:srgbClr val="FFFFFF"/>
                </a:solidFill>
                <a:latin typeface="맑은 고딕"/>
                <a:cs typeface="맑은 고딕"/>
              </a:rPr>
              <a:t>데</a:t>
            </a:r>
            <a:r>
              <a:rPr sz="2700" spc="-360" dirty="0">
                <a:solidFill>
                  <a:srgbClr val="FFFFFF"/>
                </a:solidFill>
                <a:latin typeface="맑은 고딕"/>
                <a:cs typeface="맑은 고딕"/>
              </a:rPr>
              <a:t>이터</a:t>
            </a:r>
            <a:r>
              <a:rPr sz="2700" spc="-180" dirty="0">
                <a:solidFill>
                  <a:srgbClr val="FFFFFF"/>
                </a:solidFill>
                <a:latin typeface="맑은 고딕"/>
                <a:cs typeface="맑은 고딕"/>
              </a:rPr>
              <a:t>베</a:t>
            </a:r>
            <a:r>
              <a:rPr sz="2700" spc="-36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700" spc="-225" dirty="0">
                <a:solidFill>
                  <a:srgbClr val="FFFFFF"/>
                </a:solidFill>
                <a:latin typeface="맑은 고딕"/>
                <a:cs typeface="맑은 고딕"/>
              </a:rPr>
              <a:t>스</a:t>
            </a:r>
            <a:endParaRPr sz="27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맑은 고딕"/>
              <a:cs typeface="맑은 고딕"/>
            </a:endParaRPr>
          </a:p>
          <a:p>
            <a:pPr marL="154305">
              <a:lnSpc>
                <a:spcPct val="100000"/>
              </a:lnSpc>
              <a:spcBef>
                <a:spcPts val="5"/>
              </a:spcBef>
            </a:pPr>
            <a:r>
              <a:rPr sz="2700" spc="165" dirty="0">
                <a:solidFill>
                  <a:srgbClr val="FFFFFF"/>
                </a:solidFill>
                <a:latin typeface="맑은 고딕"/>
                <a:cs typeface="맑은 고딕"/>
              </a:rPr>
              <a:t>Firebase</a:t>
            </a:r>
            <a:endParaRPr sz="27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사용자 지정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맑은 고딕</vt:lpstr>
      <vt:lpstr>휴먼모음T</vt:lpstr>
      <vt:lpstr>Calibri</vt:lpstr>
      <vt:lpstr>Times New Roman</vt:lpstr>
      <vt:lpstr>Office Theme</vt:lpstr>
      <vt:lpstr>지역 재활용 프로그램</vt:lpstr>
      <vt:lpstr>목차</vt:lpstr>
      <vt:lpstr>프로젝트 소개 공익성</vt:lpstr>
      <vt:lpstr>프로젝트 소개</vt:lpstr>
      <vt:lpstr>프로젝트 소개 수익성-1</vt:lpstr>
      <vt:lpstr>프로젝트 소개 수익성-2</vt:lpstr>
      <vt:lpstr>프로젝트 소개 수익성-2</vt:lpstr>
      <vt:lpstr>앱 개발 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네이비색 테마의 마케팅 분석 보고서 프레젠테이션</dc:title>
  <dc:creator>조성현</dc:creator>
  <cp:keywords>DAFzSOdFzRM,BAFPA_B2p0w</cp:keywords>
  <cp:lastModifiedBy>민화 조</cp:lastModifiedBy>
  <cp:revision>1</cp:revision>
  <dcterms:created xsi:type="dcterms:W3CDTF">2024-01-30T09:44:56Z</dcterms:created>
  <dcterms:modified xsi:type="dcterms:W3CDTF">2024-01-30T09:45:20Z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2024-01-30T00:00:00Z</vt:filetime>
  </property>
</Properties>
</file>