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DM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DMSans-boldItalic.fntdata"/><Relationship Id="rId10" Type="http://schemas.openxmlformats.org/officeDocument/2006/relationships/font" Target="fonts/DM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DM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DM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5861373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5861373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5861373c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5861373c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 imagen">
  <p:cSld name="SECTION_HEADER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>
            <a:off x="6592475" y="0"/>
            <a:ext cx="25515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" name="Google Shape;54;p14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/>
        </p:nvSpPr>
        <p:spPr>
          <a:xfrm>
            <a:off x="1461288" y="991650"/>
            <a:ext cx="62214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Proyecto Final:</a:t>
            </a:r>
            <a:br>
              <a:rPr b="1" lang="es" sz="42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b="1" lang="es" sz="42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Línea 144</a:t>
            </a:r>
            <a:endParaRPr b="1" sz="42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" name="Google Shape;60;p15"/>
          <p:cNvSpPr txBox="1"/>
          <p:nvPr/>
        </p:nvSpPr>
        <p:spPr>
          <a:xfrm>
            <a:off x="1211850" y="2774400"/>
            <a:ext cx="6720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" sz="2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Estudiante: </a:t>
            </a:r>
            <a:r>
              <a:rPr lang="es" sz="2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Malena, Pinto Schröder</a:t>
            </a:r>
            <a:endParaRPr sz="2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/>
        </p:nvSpPr>
        <p:spPr>
          <a:xfrm>
            <a:off x="457725" y="486725"/>
            <a:ext cx="473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Línea 144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" name="Google Shape;66;p16"/>
          <p:cNvSpPr txBox="1"/>
          <p:nvPr/>
        </p:nvSpPr>
        <p:spPr>
          <a:xfrm>
            <a:off x="457725" y="1465700"/>
            <a:ext cx="38982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EA90FF"/>
                </a:solidFill>
                <a:latin typeface="DM Sans"/>
                <a:ea typeface="DM Sans"/>
                <a:cs typeface="DM Sans"/>
                <a:sym typeface="DM Sans"/>
              </a:rPr>
              <a:t>✓ </a:t>
            </a: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Temática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: comunicaciones por violencia de género recibidas durante 2022 y 1º trimestre de 2023 en Argentina</a:t>
            </a:r>
            <a:br>
              <a:rPr lang="es" sz="1350">
                <a:latin typeface="DM Sans"/>
                <a:ea typeface="DM Sans"/>
                <a:cs typeface="DM Sans"/>
                <a:sym typeface="DM Sans"/>
              </a:rPr>
            </a:b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EA90FF"/>
                </a:solidFill>
                <a:latin typeface="DM Sans"/>
                <a:ea typeface="DM Sans"/>
                <a:cs typeface="DM Sans"/>
                <a:sym typeface="DM Sans"/>
              </a:rPr>
              <a:t>✓ </a:t>
            </a: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Objetivo del tablero: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Font typeface="DM Sans"/>
              <a:buChar char="-"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Analizar y caracterizar período 2022 identificando patrones y tendencias relevantes sobre las comunicaciones y las personas en situación de violencia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SzPts val="1350"/>
              <a:buFont typeface="DM Sans"/>
              <a:buChar char="-"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Comparar el 1º trimestre de 2023 con los patrones identificados para 2022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EA90FF"/>
                </a:solidFill>
                <a:latin typeface="DM Sans"/>
                <a:ea typeface="DM Sans"/>
                <a:cs typeface="DM Sans"/>
                <a:sym typeface="DM Sans"/>
              </a:rPr>
              <a:t>✓ </a:t>
            </a: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Nivel de aplicación de data analytics: 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estratégico/táctico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7" name="Google Shape;67;p16"/>
          <p:cNvPicPr preferRelativeResize="0"/>
          <p:nvPr/>
        </p:nvPicPr>
        <p:blipFill rotWithShape="1">
          <a:blip r:embed="rId3">
            <a:alphaModFix/>
          </a:blip>
          <a:srcRect b="14249" l="9390" r="24983" t="21096"/>
          <a:stretch/>
        </p:blipFill>
        <p:spPr>
          <a:xfrm>
            <a:off x="4499763" y="1297650"/>
            <a:ext cx="2118594" cy="1173450"/>
          </a:xfrm>
          <a:prstGeom prst="rect">
            <a:avLst/>
          </a:prstGeom>
          <a:noFill/>
          <a:ln cap="flat" cmpd="sng" w="19050">
            <a:solidFill>
              <a:srgbClr val="EA9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" name="Google Shape;68;p16"/>
          <p:cNvPicPr preferRelativeResize="0"/>
          <p:nvPr/>
        </p:nvPicPr>
        <p:blipFill rotWithShape="1">
          <a:blip r:embed="rId4">
            <a:alphaModFix/>
          </a:blip>
          <a:srcRect b="14289" l="9697" r="25172" t="20847"/>
          <a:stretch/>
        </p:blipFill>
        <p:spPr>
          <a:xfrm>
            <a:off x="6732100" y="1297575"/>
            <a:ext cx="2116801" cy="1173600"/>
          </a:xfrm>
          <a:prstGeom prst="rect">
            <a:avLst/>
          </a:prstGeom>
          <a:noFill/>
          <a:ln cap="flat" cmpd="sng" w="19050">
            <a:solidFill>
              <a:srgbClr val="EA9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" name="Google Shape;69;p16"/>
          <p:cNvPicPr preferRelativeResize="0"/>
          <p:nvPr/>
        </p:nvPicPr>
        <p:blipFill rotWithShape="1">
          <a:blip r:embed="rId5">
            <a:alphaModFix/>
          </a:blip>
          <a:srcRect b="14034" l="9507" r="25197" t="21022"/>
          <a:stretch/>
        </p:blipFill>
        <p:spPr>
          <a:xfrm>
            <a:off x="4485600" y="2672325"/>
            <a:ext cx="2116801" cy="1173600"/>
          </a:xfrm>
          <a:prstGeom prst="rect">
            <a:avLst/>
          </a:prstGeom>
          <a:noFill/>
          <a:ln cap="flat" cmpd="sng" w="19050">
            <a:solidFill>
              <a:srgbClr val="EA9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" name="Google Shape;70;p16"/>
          <p:cNvPicPr preferRelativeResize="0"/>
          <p:nvPr/>
        </p:nvPicPr>
        <p:blipFill rotWithShape="1">
          <a:blip r:embed="rId6">
            <a:alphaModFix/>
          </a:blip>
          <a:srcRect b="14255" l="9821" r="25348" t="20801"/>
          <a:stretch/>
        </p:blipFill>
        <p:spPr>
          <a:xfrm>
            <a:off x="6732088" y="2672325"/>
            <a:ext cx="2116801" cy="1173600"/>
          </a:xfrm>
          <a:prstGeom prst="rect">
            <a:avLst/>
          </a:prstGeom>
          <a:noFill/>
          <a:ln cap="flat" cmpd="sng" w="19050">
            <a:solidFill>
              <a:srgbClr val="EA9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