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70" r:id="rId3"/>
    <p:sldId id="257" r:id="rId4"/>
    <p:sldId id="258" r:id="rId5"/>
    <p:sldId id="260" r:id="rId6"/>
    <p:sldId id="271" r:id="rId7"/>
    <p:sldId id="267" r:id="rId8"/>
    <p:sldId id="272" r:id="rId9"/>
    <p:sldId id="268" r:id="rId10"/>
    <p:sldId id="263" r:id="rId11"/>
    <p:sldId id="261" r:id="rId12"/>
    <p:sldId id="264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65" r:id="rId25"/>
    <p:sldId id="266" r:id="rId26"/>
    <p:sldId id="269" r:id="rId2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42" d="100"/>
          <a:sy n="42" d="100"/>
        </p:scale>
        <p:origin x="864" y="34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666E22-932D-4629-9344-1E81FC6BC210}" type="datetimeFigureOut">
              <a:rPr lang="ru-RU" smtClean="0"/>
              <a:t>23.11.2024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9EEA19-C3D5-4F80-9804-B343D56E97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1006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EEA19-C3D5-4F80-9804-B343D56E977A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22387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EEA19-C3D5-4F80-9804-B343D56E977A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78915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EEA19-C3D5-4F80-9804-B343D56E977A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44047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EEA19-C3D5-4F80-9804-B343D56E977A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39700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EEA19-C3D5-4F80-9804-B343D56E977A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93579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EEA19-C3D5-4F80-9804-B343D56E977A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07877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EEA19-C3D5-4F80-9804-B343D56E977A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76448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EEA19-C3D5-4F80-9804-B343D56E977A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58246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EEA19-C3D5-4F80-9804-B343D56E977A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68833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EEA19-C3D5-4F80-9804-B343D56E977A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60431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EEA19-C3D5-4F80-9804-B343D56E977A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5096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5945D-F44B-485A-BBFA-7D2FD550260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54488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5945D-F44B-485A-BBFA-7D2FD5502600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11752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5945D-F44B-485A-BBFA-7D2FD5502600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73003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5945D-F44B-485A-BBFA-7D2FD5502600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49906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EEA19-C3D5-4F80-9804-B343D56E977A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10729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EEA19-C3D5-4F80-9804-B343D56E977A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68565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5945D-F44B-485A-BBFA-7D2FD5502600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2850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5945D-F44B-485A-BBFA-7D2FD5502600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43930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5945D-F44B-485A-BBFA-7D2FD5502600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0197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EEA19-C3D5-4F80-9804-B343D56E977A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4893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CC675-8E36-47AD-B22E-92B4CF1E7536}" type="datetimeFigureOut">
              <a:rPr lang="ru-RU" smtClean="0"/>
              <a:t>23.11.2024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4E5C3-DC47-4703-9B48-1A7F5CB348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3603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CC675-8E36-47AD-B22E-92B4CF1E7536}" type="datetimeFigureOut">
              <a:rPr lang="ru-RU" smtClean="0"/>
              <a:t>23.11.2024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4E5C3-DC47-4703-9B48-1A7F5CB348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5764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CC675-8E36-47AD-B22E-92B4CF1E7536}" type="datetimeFigureOut">
              <a:rPr lang="ru-RU" smtClean="0"/>
              <a:t>23.11.2024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4E5C3-DC47-4703-9B48-1A7F5CB348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1839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CC675-8E36-47AD-B22E-92B4CF1E7536}" type="datetimeFigureOut">
              <a:rPr lang="ru-RU" smtClean="0"/>
              <a:t>23.11.2024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4E5C3-DC47-4703-9B48-1A7F5CB348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2486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CC675-8E36-47AD-B22E-92B4CF1E7536}" type="datetimeFigureOut">
              <a:rPr lang="ru-RU" smtClean="0"/>
              <a:t>23.11.2024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4E5C3-DC47-4703-9B48-1A7F5CB348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3166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CC675-8E36-47AD-B22E-92B4CF1E7536}" type="datetimeFigureOut">
              <a:rPr lang="ru-RU" smtClean="0"/>
              <a:t>23.11.2024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4E5C3-DC47-4703-9B48-1A7F5CB348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7472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CC675-8E36-47AD-B22E-92B4CF1E7536}" type="datetimeFigureOut">
              <a:rPr lang="ru-RU" smtClean="0"/>
              <a:t>23.11.2024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4E5C3-DC47-4703-9B48-1A7F5CB348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0118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CC675-8E36-47AD-B22E-92B4CF1E7536}" type="datetimeFigureOut">
              <a:rPr lang="ru-RU" smtClean="0"/>
              <a:t>23.11.2024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4E5C3-DC47-4703-9B48-1A7F5CB348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1816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CC675-8E36-47AD-B22E-92B4CF1E7536}" type="datetimeFigureOut">
              <a:rPr lang="ru-RU" smtClean="0"/>
              <a:t>23.11.2024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4E5C3-DC47-4703-9B48-1A7F5CB348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6754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CC675-8E36-47AD-B22E-92B4CF1E7536}" type="datetimeFigureOut">
              <a:rPr lang="ru-RU" smtClean="0"/>
              <a:t>23.11.2024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4E5C3-DC47-4703-9B48-1A7F5CB348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6760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CC675-8E36-47AD-B22E-92B4CF1E7536}" type="datetimeFigureOut">
              <a:rPr lang="ru-RU" smtClean="0"/>
              <a:t>23.11.2024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4E5C3-DC47-4703-9B48-1A7F5CB348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8013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CC675-8E36-47AD-B22E-92B4CF1E7536}" type="datetimeFigureOut">
              <a:rPr lang="ru-RU" smtClean="0"/>
              <a:t>23.11.2024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4E5C3-DC47-4703-9B48-1A7F5CB348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4053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ru/post/478752/#sccs" TargetMode="External"/><Relationship Id="rId7" Type="http://schemas.openxmlformats.org/officeDocument/2006/relationships/hyperlink" Target="https://habr.com/ru/post/478752/#h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abr.com/ru/post/478752/#svn" TargetMode="External"/><Relationship Id="rId5" Type="http://schemas.openxmlformats.org/officeDocument/2006/relationships/hyperlink" Target="https://habr.com/ru/post/478752/#cvs" TargetMode="External"/><Relationship Id="rId4" Type="http://schemas.openxmlformats.org/officeDocument/2006/relationships/hyperlink" Target="https://habr.com/ru/post/478752/#rcs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rutube.ru/video/5d6f68ec61675af65d2f8052ba9d30a7/?t=7&amp;r=plemwd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308860" y="2490838"/>
            <a:ext cx="7574280" cy="1451064"/>
          </a:xfrm>
        </p:spPr>
        <p:txBody>
          <a:bodyPr>
            <a:normAutofit fontScale="90000"/>
          </a:bodyPr>
          <a:lstStyle/>
          <a:p>
            <a:r>
              <a:rPr lang="ru-RU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контроля версий </a:t>
            </a:r>
            <a:r>
              <a:rPr lang="en-US" sz="5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endParaRPr lang="ru-RU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-1"/>
            <a:ext cx="409433" cy="35484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араллелограмм 3"/>
          <p:cNvSpPr/>
          <p:nvPr/>
        </p:nvSpPr>
        <p:spPr>
          <a:xfrm flipH="1">
            <a:off x="0" y="0"/>
            <a:ext cx="7574280" cy="354842"/>
          </a:xfrm>
          <a:prstGeom prst="parallelogram">
            <a:avLst>
              <a:gd name="adj" fmla="val 76852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араллелограмм 6"/>
          <p:cNvSpPr/>
          <p:nvPr/>
        </p:nvSpPr>
        <p:spPr>
          <a:xfrm flipH="1">
            <a:off x="5295326" y="1"/>
            <a:ext cx="7301557" cy="734799"/>
          </a:xfrm>
          <a:prstGeom prst="parallelogram">
            <a:avLst>
              <a:gd name="adj" fmla="val 49706"/>
            </a:avLst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араллелограмм 7"/>
          <p:cNvSpPr/>
          <p:nvPr/>
        </p:nvSpPr>
        <p:spPr>
          <a:xfrm flipH="1">
            <a:off x="-808178" y="5697940"/>
            <a:ext cx="11708190" cy="1160060"/>
          </a:xfrm>
          <a:prstGeom prst="parallelogram">
            <a:avLst>
              <a:gd name="adj" fmla="val 67353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араллелограмм 8"/>
          <p:cNvSpPr/>
          <p:nvPr/>
        </p:nvSpPr>
        <p:spPr>
          <a:xfrm flipH="1">
            <a:off x="-808179" y="5207710"/>
            <a:ext cx="5159537" cy="1247681"/>
          </a:xfrm>
          <a:prstGeom prst="parallelogram">
            <a:avLst>
              <a:gd name="adj" fmla="val 49706"/>
            </a:avLst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951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>
            <a:spLocks/>
          </p:cNvSpPr>
          <p:nvPr/>
        </p:nvSpPr>
        <p:spPr>
          <a:xfrm>
            <a:off x="612000" y="611999"/>
            <a:ext cx="10968000" cy="5634001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>
            <a:spLocks noChangeAspect="1"/>
          </p:cNvSpPr>
          <p:nvPr/>
        </p:nvSpPr>
        <p:spPr>
          <a:xfrm>
            <a:off x="11580000" y="-1"/>
            <a:ext cx="612000" cy="612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бъект 10"/>
          <p:cNvSpPr>
            <a:spLocks noGrp="1"/>
          </p:cNvSpPr>
          <p:nvPr>
            <p:ph idx="1"/>
          </p:nvPr>
        </p:nvSpPr>
        <p:spPr>
          <a:xfrm>
            <a:off x="6035040" y="611999"/>
            <a:ext cx="5544960" cy="5634001"/>
          </a:xfrm>
        </p:spPr>
        <p:txBody>
          <a:bodyPr/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612000" y="962025"/>
            <a:ext cx="10968000" cy="728663"/>
          </a:xfrm>
        </p:spPr>
        <p:txBody>
          <a:bodyPr>
            <a:normAutofit/>
          </a:bodyPr>
          <a:lstStyle/>
          <a:p>
            <a:pPr algn="ctr"/>
            <a:r>
              <a:rPr lang="ru-RU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веток в </a:t>
            </a:r>
            <a:r>
              <a:rPr lang="en-US" sz="4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endParaRPr lang="ru-RU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Объект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100" y="2391999"/>
            <a:ext cx="10741800" cy="31526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Прямоугольник 11"/>
          <p:cNvSpPr/>
          <p:nvPr/>
        </p:nvSpPr>
        <p:spPr>
          <a:xfrm rot="10800000" flipV="1">
            <a:off x="4836000" y="1906343"/>
            <a:ext cx="2520000" cy="90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5D4B7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2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>
            <a:spLocks/>
          </p:cNvSpPr>
          <p:nvPr/>
        </p:nvSpPr>
        <p:spPr>
          <a:xfrm>
            <a:off x="612000" y="611999"/>
            <a:ext cx="10968000" cy="5634001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>
            <a:spLocks noChangeAspect="1"/>
          </p:cNvSpPr>
          <p:nvPr/>
        </p:nvSpPr>
        <p:spPr>
          <a:xfrm>
            <a:off x="11580000" y="-1"/>
            <a:ext cx="612000" cy="612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>
          <a:xfrm>
            <a:off x="612000" y="704511"/>
            <a:ext cx="10970400" cy="631183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Принципы работы с </a:t>
            </a:r>
            <a:r>
              <a:rPr lang="en-US" sz="3600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36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endParaRPr lang="ru-RU" sz="36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Текст 11"/>
          <p:cNvSpPr>
            <a:spLocks noGrp="1"/>
          </p:cNvSpPr>
          <p:nvPr>
            <p:ph type="body" sz="half" idx="2"/>
          </p:nvPr>
        </p:nvSpPr>
        <p:spPr>
          <a:xfrm>
            <a:off x="1375587" y="1428207"/>
            <a:ext cx="10204412" cy="1577028"/>
          </a:xfrm>
        </p:spPr>
        <p:txBody>
          <a:bodyPr>
            <a:normAutofit/>
          </a:bodyPr>
          <a:lstStyle/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Регулярно 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делать </a:t>
            </a:r>
            <a:r>
              <a:rPr lang="ru-RU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коммититы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― сохранять изменения в 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Чем подробнее история изменений, тем лучше. В таком случае при возникновении ошибок возврат к последней версии не будет столь критичным.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Текст 11"/>
          <p:cNvSpPr txBox="1">
            <a:spLocks/>
          </p:cNvSpPr>
          <p:nvPr/>
        </p:nvSpPr>
        <p:spPr>
          <a:xfrm>
            <a:off x="1375587" y="3070136"/>
            <a:ext cx="10204410" cy="12141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Создавать новые ветки.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Они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позволяют легко управлять изменениями, особенно параллельными. Лучше создать ещё одну ветку, чем что-то испортить в старой.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Текст 11"/>
          <p:cNvSpPr txBox="1">
            <a:spLocks/>
          </p:cNvSpPr>
          <p:nvPr/>
        </p:nvSpPr>
        <p:spPr>
          <a:xfrm>
            <a:off x="1375587" y="4349140"/>
            <a:ext cx="10204412" cy="18957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Четко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лаконично описывать 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коммиты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Изменения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кода, которые отправляются в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обязательно должны содержать пояснения и комментарии по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добавленным изменениям.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 значительно облегчает совместную работу и помогает быстрее разбираться в своем старом коде.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Прямоугольник 17"/>
          <p:cNvSpPr>
            <a:spLocks/>
          </p:cNvSpPr>
          <p:nvPr/>
        </p:nvSpPr>
        <p:spPr>
          <a:xfrm rot="16200000">
            <a:off x="735643" y="3654327"/>
            <a:ext cx="828000" cy="4571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>
            <a:spLocks/>
          </p:cNvSpPr>
          <p:nvPr/>
        </p:nvSpPr>
        <p:spPr>
          <a:xfrm rot="16200000">
            <a:off x="735643" y="2197999"/>
            <a:ext cx="828000" cy="4571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>
            <a:spLocks/>
          </p:cNvSpPr>
          <p:nvPr/>
        </p:nvSpPr>
        <p:spPr>
          <a:xfrm rot="16200000">
            <a:off x="735642" y="5274136"/>
            <a:ext cx="828000" cy="4571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2121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>
            <a:spLocks/>
          </p:cNvSpPr>
          <p:nvPr/>
        </p:nvSpPr>
        <p:spPr>
          <a:xfrm>
            <a:off x="612000" y="611999"/>
            <a:ext cx="10968000" cy="5634001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>
            <a:spLocks noChangeAspect="1"/>
          </p:cNvSpPr>
          <p:nvPr/>
        </p:nvSpPr>
        <p:spPr>
          <a:xfrm>
            <a:off x="11580000" y="-1"/>
            <a:ext cx="612000" cy="612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>
          <a:xfrm>
            <a:off x="612000" y="696539"/>
            <a:ext cx="10968000" cy="725805"/>
          </a:xfrm>
        </p:spPr>
        <p:txBody>
          <a:bodyPr>
            <a:normAutofit/>
          </a:bodyPr>
          <a:lstStyle/>
          <a:p>
            <a:pPr algn="ctr"/>
            <a:r>
              <a:rPr lang="ru-RU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Установка </a:t>
            </a:r>
            <a:r>
              <a:rPr lang="en-US" sz="4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ru-RU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локально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Текст 11"/>
          <p:cNvSpPr>
            <a:spLocks noGrp="1"/>
          </p:cNvSpPr>
          <p:nvPr>
            <p:ph type="body" sz="half" idx="2"/>
          </p:nvPr>
        </p:nvSpPr>
        <p:spPr>
          <a:xfrm>
            <a:off x="1813549" y="2116154"/>
            <a:ext cx="9766451" cy="433605"/>
          </a:xfrm>
        </p:spPr>
        <p:txBody>
          <a:bodyPr>
            <a:normAutofit/>
          </a:bodyPr>
          <a:lstStyle/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Перейти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на страницу загрузки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Git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Прямоугольник 12"/>
          <p:cNvSpPr>
            <a:spLocks noChangeAspect="1"/>
          </p:cNvSpPr>
          <p:nvPr/>
        </p:nvSpPr>
        <p:spPr>
          <a:xfrm>
            <a:off x="1055825" y="2176008"/>
            <a:ext cx="313899" cy="31389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>
            <a:spLocks/>
          </p:cNvSpPr>
          <p:nvPr/>
        </p:nvSpPr>
        <p:spPr>
          <a:xfrm>
            <a:off x="4818390" y="1562619"/>
            <a:ext cx="2555220" cy="54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Текст 11"/>
          <p:cNvSpPr txBox="1">
            <a:spLocks/>
          </p:cNvSpPr>
          <p:nvPr/>
        </p:nvSpPr>
        <p:spPr>
          <a:xfrm>
            <a:off x="1813549" y="2668302"/>
            <a:ext cx="9766451" cy="433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Выберите нужную операционную систему для скачивания дистрибутива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Прямоугольник 16"/>
          <p:cNvSpPr>
            <a:spLocks noChangeAspect="1"/>
          </p:cNvSpPr>
          <p:nvPr/>
        </p:nvSpPr>
        <p:spPr>
          <a:xfrm>
            <a:off x="1055825" y="2728156"/>
            <a:ext cx="313899" cy="31389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Текст 11"/>
          <p:cNvSpPr txBox="1">
            <a:spLocks/>
          </p:cNvSpPr>
          <p:nvPr/>
        </p:nvSpPr>
        <p:spPr>
          <a:xfrm>
            <a:off x="1813549" y="3219733"/>
            <a:ext cx="9766451" cy="7877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Запустить установочный файл и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следуйте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инструкциям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появившемся окне для установки.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Прямоугольник 19"/>
          <p:cNvSpPr>
            <a:spLocks noChangeAspect="1"/>
          </p:cNvSpPr>
          <p:nvPr/>
        </p:nvSpPr>
        <p:spPr>
          <a:xfrm>
            <a:off x="1055825" y="3456643"/>
            <a:ext cx="313899" cy="31389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Текст 11"/>
          <p:cNvSpPr txBox="1">
            <a:spLocks/>
          </p:cNvSpPr>
          <p:nvPr/>
        </p:nvSpPr>
        <p:spPr>
          <a:xfrm>
            <a:off x="1813549" y="4125278"/>
            <a:ext cx="9766451" cy="10944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 завершения установки открыть терминал или командную строку и ввести команду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--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version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Если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правильно установлен, отобразится версия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Прямоугольник 26"/>
          <p:cNvSpPr>
            <a:spLocks noChangeAspect="1"/>
          </p:cNvSpPr>
          <p:nvPr/>
        </p:nvSpPr>
        <p:spPr>
          <a:xfrm>
            <a:off x="1055825" y="4515538"/>
            <a:ext cx="313899" cy="31389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187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2703" y="286133"/>
            <a:ext cx="7206594" cy="6358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979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07" y="84083"/>
            <a:ext cx="11781205" cy="1530109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4"/>
          <a:srcRect b="23720"/>
          <a:stretch/>
        </p:blipFill>
        <p:spPr>
          <a:xfrm>
            <a:off x="2421253" y="1722310"/>
            <a:ext cx="7195714" cy="5059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78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182" y="138621"/>
            <a:ext cx="9897856" cy="212437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0118" y="2384656"/>
            <a:ext cx="8091764" cy="4353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060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264" y="263434"/>
            <a:ext cx="4867954" cy="443927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72" y="3807859"/>
            <a:ext cx="6381016" cy="137941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81" y="5390945"/>
            <a:ext cx="6049219" cy="146705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2509" y="263434"/>
            <a:ext cx="5099071" cy="4067206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7"/>
          <a:srcRect l="14683" r="11472"/>
          <a:stretch/>
        </p:blipFill>
        <p:spPr>
          <a:xfrm>
            <a:off x="6602509" y="4702704"/>
            <a:ext cx="5318234" cy="187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17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933" y="744385"/>
            <a:ext cx="10863898" cy="5442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5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822" y="236537"/>
            <a:ext cx="5283106" cy="6457951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1928" y="236537"/>
            <a:ext cx="6423501" cy="3248408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397043"/>
            <a:ext cx="5563366" cy="3385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77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7729" y="1241199"/>
            <a:ext cx="9924364" cy="4448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417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Стрелка влево 9"/>
          <p:cNvSpPr/>
          <p:nvPr/>
        </p:nvSpPr>
        <p:spPr>
          <a:xfrm>
            <a:off x="9259614" y="4317807"/>
            <a:ext cx="2333298" cy="960792"/>
          </a:xfrm>
          <a:prstGeom prst="lef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трелка влево 6"/>
          <p:cNvSpPr/>
          <p:nvPr/>
        </p:nvSpPr>
        <p:spPr>
          <a:xfrm>
            <a:off x="1939161" y="5699917"/>
            <a:ext cx="4766440" cy="960792"/>
          </a:xfrm>
          <a:prstGeom prst="lef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трелка влево 7"/>
          <p:cNvSpPr/>
          <p:nvPr/>
        </p:nvSpPr>
        <p:spPr>
          <a:xfrm>
            <a:off x="1939161" y="4698343"/>
            <a:ext cx="4766440" cy="960792"/>
          </a:xfrm>
          <a:prstGeom prst="lef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Стрелка влево 5"/>
          <p:cNvSpPr/>
          <p:nvPr/>
        </p:nvSpPr>
        <p:spPr>
          <a:xfrm>
            <a:off x="1939161" y="2625642"/>
            <a:ext cx="4766440" cy="960792"/>
          </a:xfrm>
          <a:prstGeom prst="lef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Стрелка влево 3"/>
          <p:cNvSpPr/>
          <p:nvPr/>
        </p:nvSpPr>
        <p:spPr>
          <a:xfrm>
            <a:off x="1939161" y="1624068"/>
            <a:ext cx="4766440" cy="960792"/>
          </a:xfrm>
          <a:prstGeom prst="lef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12034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u-RU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истемы</a:t>
            </a:r>
            <a:r>
              <a:rPr lang="ru-RU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контроля версий</a:t>
            </a:r>
            <a:endParaRPr lang="ru-RU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1718" y="812034"/>
            <a:ext cx="6222124" cy="604596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поколение</a:t>
            </a: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SCCS 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Source Code Control System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RCS             </a:t>
            </a:r>
            <a:r>
              <a:rPr lang="de-DE" u="sng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Revision </a:t>
            </a:r>
            <a:r>
              <a:rPr lang="de-DE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Control </a:t>
            </a:r>
            <a:r>
              <a:rPr lang="de-DE" u="sng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System</a:t>
            </a:r>
            <a:endParaRPr lang="de-DE" u="sng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поколение</a:t>
            </a:r>
          </a:p>
          <a:p>
            <a:endParaRPr lang="ru-RU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CVS          </a:t>
            </a:r>
            <a:r>
              <a:rPr lang="de-DE" u="sng" dirty="0" err="1" smtClean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Concurrent</a:t>
            </a:r>
            <a:r>
              <a:rPr lang="de-DE" u="sng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 </a:t>
            </a:r>
            <a:r>
              <a:rPr lang="de-DE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Versions </a:t>
            </a:r>
            <a:r>
              <a:rPr lang="de-DE" u="sng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System</a:t>
            </a: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SVN               </a:t>
            </a:r>
            <a:r>
              <a:rPr lang="de-DE" u="sng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Apache Subversion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7252139" y="2483915"/>
            <a:ext cx="4750676" cy="2992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поколение</a:t>
            </a: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ru-RU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Mercurial         </a:t>
            </a:r>
            <a:r>
              <a:rPr lang="de-DE" dirty="0" err="1" smtClean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Mercurial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68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4715"/>
            <a:ext cx="6001588" cy="85737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3081" y="533400"/>
            <a:ext cx="6811326" cy="2353003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5"/>
          <a:srcRect r="21117"/>
          <a:stretch/>
        </p:blipFill>
        <p:spPr>
          <a:xfrm>
            <a:off x="5665078" y="2886460"/>
            <a:ext cx="5767331" cy="3971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764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5122" y="252639"/>
            <a:ext cx="5275953" cy="6425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24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2176" y="464325"/>
            <a:ext cx="6649378" cy="571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768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36" y="383483"/>
            <a:ext cx="12038527" cy="98728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999" y="1974866"/>
            <a:ext cx="10422002" cy="391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202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>
            <a:spLocks/>
          </p:cNvSpPr>
          <p:nvPr/>
        </p:nvSpPr>
        <p:spPr>
          <a:xfrm>
            <a:off x="612000" y="611999"/>
            <a:ext cx="10968000" cy="5634001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>
            <a:spLocks noChangeAspect="1"/>
          </p:cNvSpPr>
          <p:nvPr/>
        </p:nvSpPr>
        <p:spPr>
          <a:xfrm>
            <a:off x="11580000" y="-1"/>
            <a:ext cx="612000" cy="612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>
          <a:xfrm>
            <a:off x="612000" y="696539"/>
            <a:ext cx="10968000" cy="725805"/>
          </a:xfrm>
        </p:spPr>
        <p:txBody>
          <a:bodyPr>
            <a:normAutofit/>
          </a:bodyPr>
          <a:lstStyle/>
          <a:p>
            <a:pPr algn="ctr"/>
            <a:r>
              <a:rPr lang="ru-RU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«Джентельменский» набор команд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Текст 11"/>
          <p:cNvSpPr>
            <a:spLocks noGrp="1"/>
          </p:cNvSpPr>
          <p:nvPr>
            <p:ph type="body" sz="half" idx="2"/>
          </p:nvPr>
        </p:nvSpPr>
        <p:spPr>
          <a:xfrm>
            <a:off x="1813549" y="1847486"/>
            <a:ext cx="9766451" cy="433605"/>
          </a:xfrm>
        </p:spPr>
        <p:txBody>
          <a:bodyPr>
            <a:normAutofit/>
          </a:bodyPr>
          <a:lstStyle/>
          <a:p>
            <a:pPr algn="just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Прямоугольник 12"/>
          <p:cNvSpPr>
            <a:spLocks noChangeAspect="1"/>
          </p:cNvSpPr>
          <p:nvPr/>
        </p:nvSpPr>
        <p:spPr>
          <a:xfrm>
            <a:off x="1055825" y="1907340"/>
            <a:ext cx="313899" cy="31389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>
            <a:spLocks/>
          </p:cNvSpPr>
          <p:nvPr/>
        </p:nvSpPr>
        <p:spPr>
          <a:xfrm>
            <a:off x="4818390" y="1562619"/>
            <a:ext cx="2555220" cy="54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Текст 11"/>
          <p:cNvSpPr txBox="1">
            <a:spLocks/>
          </p:cNvSpPr>
          <p:nvPr/>
        </p:nvSpPr>
        <p:spPr>
          <a:xfrm>
            <a:off x="1813549" y="2347021"/>
            <a:ext cx="9766451" cy="433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clone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Прямоугольник 15"/>
          <p:cNvSpPr>
            <a:spLocks noChangeAspect="1"/>
          </p:cNvSpPr>
          <p:nvPr/>
        </p:nvSpPr>
        <p:spPr>
          <a:xfrm>
            <a:off x="1055825" y="2406875"/>
            <a:ext cx="313899" cy="31389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Текст 11"/>
          <p:cNvSpPr txBox="1">
            <a:spLocks/>
          </p:cNvSpPr>
          <p:nvPr/>
        </p:nvSpPr>
        <p:spPr>
          <a:xfrm>
            <a:off x="1813549" y="2846556"/>
            <a:ext cx="9766451" cy="433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add (&lt;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имя файла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/ .)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Прямоугольник 20"/>
          <p:cNvSpPr>
            <a:spLocks noChangeAspect="1"/>
          </p:cNvSpPr>
          <p:nvPr/>
        </p:nvSpPr>
        <p:spPr>
          <a:xfrm>
            <a:off x="1055825" y="2906410"/>
            <a:ext cx="313899" cy="31389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Текст 11"/>
          <p:cNvSpPr txBox="1">
            <a:spLocks/>
          </p:cNvSpPr>
          <p:nvPr/>
        </p:nvSpPr>
        <p:spPr>
          <a:xfrm>
            <a:off x="1813549" y="3280161"/>
            <a:ext cx="9766451" cy="433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push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Прямоугольник 23"/>
          <p:cNvSpPr>
            <a:spLocks noChangeAspect="1"/>
          </p:cNvSpPr>
          <p:nvPr/>
        </p:nvSpPr>
        <p:spPr>
          <a:xfrm>
            <a:off x="1055825" y="3340015"/>
            <a:ext cx="313899" cy="31389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Текст 11"/>
          <p:cNvSpPr txBox="1">
            <a:spLocks/>
          </p:cNvSpPr>
          <p:nvPr/>
        </p:nvSpPr>
        <p:spPr>
          <a:xfrm>
            <a:off x="1813549" y="3773620"/>
            <a:ext cx="9766451" cy="433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pull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Прямоугольник 27"/>
          <p:cNvSpPr>
            <a:spLocks noChangeAspect="1"/>
          </p:cNvSpPr>
          <p:nvPr/>
        </p:nvSpPr>
        <p:spPr>
          <a:xfrm>
            <a:off x="1055825" y="3833474"/>
            <a:ext cx="313899" cy="31389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Текст 11"/>
          <p:cNvSpPr txBox="1">
            <a:spLocks/>
          </p:cNvSpPr>
          <p:nvPr/>
        </p:nvSpPr>
        <p:spPr>
          <a:xfrm>
            <a:off x="1813549" y="4207225"/>
            <a:ext cx="9766451" cy="433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commit (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commit –m)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Прямоугольник 29"/>
          <p:cNvSpPr>
            <a:spLocks noChangeAspect="1"/>
          </p:cNvSpPr>
          <p:nvPr/>
        </p:nvSpPr>
        <p:spPr>
          <a:xfrm>
            <a:off x="1055825" y="4267079"/>
            <a:ext cx="313899" cy="31389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Текст 11"/>
          <p:cNvSpPr txBox="1">
            <a:spLocks/>
          </p:cNvSpPr>
          <p:nvPr/>
        </p:nvSpPr>
        <p:spPr>
          <a:xfrm>
            <a:off x="1813549" y="4700684"/>
            <a:ext cx="9766451" cy="433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checkout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Прямоугольник 31"/>
          <p:cNvSpPr>
            <a:spLocks noChangeAspect="1"/>
          </p:cNvSpPr>
          <p:nvPr/>
        </p:nvSpPr>
        <p:spPr>
          <a:xfrm>
            <a:off x="1055825" y="4760538"/>
            <a:ext cx="313899" cy="31389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Текст 11"/>
          <p:cNvSpPr txBox="1">
            <a:spLocks/>
          </p:cNvSpPr>
          <p:nvPr/>
        </p:nvSpPr>
        <p:spPr>
          <a:xfrm>
            <a:off x="1813549" y="5192978"/>
            <a:ext cx="9766451" cy="433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status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Прямоугольник 33"/>
          <p:cNvSpPr>
            <a:spLocks noChangeAspect="1"/>
          </p:cNvSpPr>
          <p:nvPr/>
        </p:nvSpPr>
        <p:spPr>
          <a:xfrm>
            <a:off x="1055825" y="5252832"/>
            <a:ext cx="313899" cy="31389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Текст 11"/>
          <p:cNvSpPr txBox="1">
            <a:spLocks/>
          </p:cNvSpPr>
          <p:nvPr/>
        </p:nvSpPr>
        <p:spPr>
          <a:xfrm>
            <a:off x="1813549" y="5679734"/>
            <a:ext cx="9766451" cy="433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Прямоугольник 26"/>
          <p:cNvSpPr>
            <a:spLocks noChangeAspect="1"/>
          </p:cNvSpPr>
          <p:nvPr/>
        </p:nvSpPr>
        <p:spPr>
          <a:xfrm>
            <a:off x="1055825" y="5739588"/>
            <a:ext cx="313899" cy="31389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219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>
            <a:spLocks/>
          </p:cNvSpPr>
          <p:nvPr/>
        </p:nvSpPr>
        <p:spPr>
          <a:xfrm>
            <a:off x="612000" y="611999"/>
            <a:ext cx="10968000" cy="5634001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>
            <a:spLocks noChangeAspect="1"/>
          </p:cNvSpPr>
          <p:nvPr/>
        </p:nvSpPr>
        <p:spPr>
          <a:xfrm>
            <a:off x="11580000" y="-1"/>
            <a:ext cx="612000" cy="612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>
          <a:xfrm>
            <a:off x="612000" y="696539"/>
            <a:ext cx="10968000" cy="725805"/>
          </a:xfrm>
        </p:spPr>
        <p:txBody>
          <a:bodyPr>
            <a:normAutofit/>
          </a:bodyPr>
          <a:lstStyle/>
          <a:p>
            <a:pPr algn="ctr"/>
            <a:r>
              <a:rPr lang="ru-RU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«Джентельменский» набор команд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Текст 11"/>
          <p:cNvSpPr>
            <a:spLocks noGrp="1"/>
          </p:cNvSpPr>
          <p:nvPr>
            <p:ph type="body" sz="half" idx="2"/>
          </p:nvPr>
        </p:nvSpPr>
        <p:spPr>
          <a:xfrm>
            <a:off x="1813549" y="1847486"/>
            <a:ext cx="9766451" cy="433605"/>
          </a:xfrm>
        </p:spPr>
        <p:txBody>
          <a:bodyPr>
            <a:normAutofit/>
          </a:bodyPr>
          <a:lstStyle/>
          <a:p>
            <a:pPr algn="just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branch (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branch –d / -a)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Прямоугольник 12"/>
          <p:cNvSpPr>
            <a:spLocks noChangeAspect="1"/>
          </p:cNvSpPr>
          <p:nvPr/>
        </p:nvSpPr>
        <p:spPr>
          <a:xfrm>
            <a:off x="1055825" y="1907340"/>
            <a:ext cx="313899" cy="31389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>
            <a:spLocks/>
          </p:cNvSpPr>
          <p:nvPr/>
        </p:nvSpPr>
        <p:spPr>
          <a:xfrm>
            <a:off x="4818390" y="1562619"/>
            <a:ext cx="2555220" cy="54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Текст 11"/>
          <p:cNvSpPr txBox="1">
            <a:spLocks/>
          </p:cNvSpPr>
          <p:nvPr/>
        </p:nvSpPr>
        <p:spPr>
          <a:xfrm>
            <a:off x="1813549" y="2347021"/>
            <a:ext cx="9766451" cy="433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log (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log –p)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Прямоугольник 15"/>
          <p:cNvSpPr>
            <a:spLocks noChangeAspect="1"/>
          </p:cNvSpPr>
          <p:nvPr/>
        </p:nvSpPr>
        <p:spPr>
          <a:xfrm>
            <a:off x="1055825" y="2406875"/>
            <a:ext cx="313899" cy="31389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Текст 11"/>
          <p:cNvSpPr txBox="1">
            <a:spLocks/>
          </p:cNvSpPr>
          <p:nvPr/>
        </p:nvSpPr>
        <p:spPr>
          <a:xfrm>
            <a:off x="1813549" y="2846556"/>
            <a:ext cx="9766451" cy="433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diff (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diff --staged)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Прямоугольник 20"/>
          <p:cNvSpPr>
            <a:spLocks noChangeAspect="1"/>
          </p:cNvSpPr>
          <p:nvPr/>
        </p:nvSpPr>
        <p:spPr>
          <a:xfrm>
            <a:off x="1055825" y="2906410"/>
            <a:ext cx="313899" cy="31389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Текст 11"/>
          <p:cNvSpPr txBox="1">
            <a:spLocks/>
          </p:cNvSpPr>
          <p:nvPr/>
        </p:nvSpPr>
        <p:spPr>
          <a:xfrm>
            <a:off x="1813549" y="3280161"/>
            <a:ext cx="9766451" cy="433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(&lt;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имя файла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 / *&lt;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критерий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&gt;)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Прямоугольник 23"/>
          <p:cNvSpPr>
            <a:spLocks noChangeAspect="1"/>
          </p:cNvSpPr>
          <p:nvPr/>
        </p:nvSpPr>
        <p:spPr>
          <a:xfrm>
            <a:off x="1055825" y="3340015"/>
            <a:ext cx="313899" cy="31389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Текст 11"/>
          <p:cNvSpPr txBox="1">
            <a:spLocks/>
          </p:cNvSpPr>
          <p:nvPr/>
        </p:nvSpPr>
        <p:spPr>
          <a:xfrm>
            <a:off x="1813549" y="3773620"/>
            <a:ext cx="9766451" cy="433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mv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Прямоугольник 27"/>
          <p:cNvSpPr>
            <a:spLocks noChangeAspect="1"/>
          </p:cNvSpPr>
          <p:nvPr/>
        </p:nvSpPr>
        <p:spPr>
          <a:xfrm>
            <a:off x="1055825" y="3833474"/>
            <a:ext cx="313899" cy="31389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Текст 11"/>
          <p:cNvSpPr txBox="1">
            <a:spLocks/>
          </p:cNvSpPr>
          <p:nvPr/>
        </p:nvSpPr>
        <p:spPr>
          <a:xfrm>
            <a:off x="1813549" y="4207225"/>
            <a:ext cx="9766451" cy="433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reset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Прямоугольник 29"/>
          <p:cNvSpPr>
            <a:spLocks noChangeAspect="1"/>
          </p:cNvSpPr>
          <p:nvPr/>
        </p:nvSpPr>
        <p:spPr>
          <a:xfrm>
            <a:off x="1055825" y="4267079"/>
            <a:ext cx="313899" cy="31389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Текст 11"/>
          <p:cNvSpPr txBox="1">
            <a:spLocks/>
          </p:cNvSpPr>
          <p:nvPr/>
        </p:nvSpPr>
        <p:spPr>
          <a:xfrm>
            <a:off x="1813549" y="4700684"/>
            <a:ext cx="9766451" cy="433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revert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Прямоугольник 31"/>
          <p:cNvSpPr>
            <a:spLocks noChangeAspect="1"/>
          </p:cNvSpPr>
          <p:nvPr/>
        </p:nvSpPr>
        <p:spPr>
          <a:xfrm>
            <a:off x="1055825" y="4760538"/>
            <a:ext cx="313899" cy="31389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Текст 11"/>
          <p:cNvSpPr txBox="1">
            <a:spLocks/>
          </p:cNvSpPr>
          <p:nvPr/>
        </p:nvSpPr>
        <p:spPr>
          <a:xfrm>
            <a:off x="1813549" y="5192978"/>
            <a:ext cx="9766451" cy="433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marge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Прямоугольник 33"/>
          <p:cNvSpPr>
            <a:spLocks noChangeAspect="1"/>
          </p:cNvSpPr>
          <p:nvPr/>
        </p:nvSpPr>
        <p:spPr>
          <a:xfrm>
            <a:off x="1055825" y="5252832"/>
            <a:ext cx="313899" cy="31389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Текст 11"/>
          <p:cNvSpPr txBox="1">
            <a:spLocks/>
          </p:cNvSpPr>
          <p:nvPr/>
        </p:nvSpPr>
        <p:spPr>
          <a:xfrm>
            <a:off x="1813549" y="5628422"/>
            <a:ext cx="9766451" cy="433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help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Прямоугольник 26"/>
          <p:cNvSpPr>
            <a:spLocks noChangeAspect="1"/>
          </p:cNvSpPr>
          <p:nvPr/>
        </p:nvSpPr>
        <p:spPr>
          <a:xfrm>
            <a:off x="1055825" y="5688276"/>
            <a:ext cx="313899" cy="31389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218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782829" y="2781488"/>
            <a:ext cx="7121642" cy="869764"/>
          </a:xfrm>
        </p:spPr>
        <p:txBody>
          <a:bodyPr>
            <a:normAutofit/>
          </a:bodyPr>
          <a:lstStyle/>
          <a:p>
            <a:r>
              <a:rPr lang="ru-RU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</a:t>
            </a:r>
            <a:endParaRPr lang="ru-RU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-1"/>
            <a:ext cx="409433" cy="35484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араллелограмм 3"/>
          <p:cNvSpPr/>
          <p:nvPr/>
        </p:nvSpPr>
        <p:spPr>
          <a:xfrm flipH="1">
            <a:off x="0" y="0"/>
            <a:ext cx="7574280" cy="354842"/>
          </a:xfrm>
          <a:prstGeom prst="parallelogram">
            <a:avLst>
              <a:gd name="adj" fmla="val 76852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араллелограмм 6"/>
          <p:cNvSpPr/>
          <p:nvPr/>
        </p:nvSpPr>
        <p:spPr>
          <a:xfrm flipH="1">
            <a:off x="5295326" y="1"/>
            <a:ext cx="7301557" cy="734799"/>
          </a:xfrm>
          <a:prstGeom prst="parallelogram">
            <a:avLst>
              <a:gd name="adj" fmla="val 49706"/>
            </a:avLst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араллелограмм 7"/>
          <p:cNvSpPr/>
          <p:nvPr/>
        </p:nvSpPr>
        <p:spPr>
          <a:xfrm flipH="1">
            <a:off x="-808178" y="5697940"/>
            <a:ext cx="11708190" cy="1160060"/>
          </a:xfrm>
          <a:prstGeom prst="parallelogram">
            <a:avLst>
              <a:gd name="adj" fmla="val 67353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араллелограмм 8"/>
          <p:cNvSpPr/>
          <p:nvPr/>
        </p:nvSpPr>
        <p:spPr>
          <a:xfrm flipH="1">
            <a:off x="-808179" y="5207710"/>
            <a:ext cx="5159537" cy="1247681"/>
          </a:xfrm>
          <a:prstGeom prst="parallelogram">
            <a:avLst>
              <a:gd name="adj" fmla="val 49706"/>
            </a:avLst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6207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gradFill>
            <a:gsLst>
              <a:gs pos="34000">
                <a:srgbClr val="E3D1F1">
                  <a:alpha val="90000"/>
                </a:srgbClr>
              </a:gs>
              <a:gs pos="0">
                <a:schemeClr val="bg1"/>
              </a:gs>
              <a:gs pos="68000">
                <a:srgbClr val="7030A0">
                  <a:lumMod val="40000"/>
                  <a:lumOff val="60000"/>
                </a:srgbClr>
              </a:gs>
              <a:gs pos="88000">
                <a:srgbClr val="7030A0">
                  <a:lumMod val="70000"/>
                  <a:lumOff val="30000"/>
                </a:srgbClr>
              </a:gs>
              <a:gs pos="100000">
                <a:srgbClr val="7030A0">
                  <a:lumMod val="10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17" name="Прямоугольник 16"/>
          <p:cNvSpPr>
            <a:spLocks/>
          </p:cNvSpPr>
          <p:nvPr/>
        </p:nvSpPr>
        <p:spPr>
          <a:xfrm>
            <a:off x="1099043" y="1068805"/>
            <a:ext cx="9969148" cy="4570740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  <a:ln w="76200">
            <a:solidFill>
              <a:srgbClr val="7030A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Объект 3"/>
          <p:cNvSpPr txBox="1">
            <a:spLocks/>
          </p:cNvSpPr>
          <p:nvPr/>
        </p:nvSpPr>
        <p:spPr>
          <a:xfrm>
            <a:off x="1781175" y="1693815"/>
            <a:ext cx="8629650" cy="267565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 контроля версий необходимы для хранения истории версий кода, различных программ, документов и пр. </a:t>
            </a:r>
            <a:r>
              <a:rPr lang="en-US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один из вариантов такой системы.</a:t>
            </a:r>
          </a:p>
          <a:p>
            <a:pPr marL="0" indent="0" algn="just">
              <a:buNone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позволяет отслеживать различные изменения в файлах и, в случае чего, оперативно вернуться к любой прошлой версии.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1099043" y="4369471"/>
            <a:ext cx="9969148" cy="8120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36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36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хранилище истории разработки</a:t>
            </a:r>
            <a:endParaRPr lang="ru-RU" sz="36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243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>
            <a:spLocks/>
          </p:cNvSpPr>
          <p:nvPr/>
        </p:nvSpPr>
        <p:spPr>
          <a:xfrm>
            <a:off x="612000" y="611999"/>
            <a:ext cx="10968000" cy="5634001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>
            <a:spLocks noChangeAspect="1"/>
          </p:cNvSpPr>
          <p:nvPr/>
        </p:nvSpPr>
        <p:spPr>
          <a:xfrm>
            <a:off x="11580000" y="-1"/>
            <a:ext cx="612000" cy="612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бъект 10"/>
          <p:cNvSpPr>
            <a:spLocks noGrp="1"/>
          </p:cNvSpPr>
          <p:nvPr>
            <p:ph idx="1"/>
          </p:nvPr>
        </p:nvSpPr>
        <p:spPr>
          <a:xfrm>
            <a:off x="6035040" y="611999"/>
            <a:ext cx="5544960" cy="5634001"/>
          </a:xfrm>
        </p:spPr>
        <p:txBody>
          <a:bodyPr/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13" name="Прямоугольник 12"/>
          <p:cNvSpPr>
            <a:spLocks/>
          </p:cNvSpPr>
          <p:nvPr/>
        </p:nvSpPr>
        <p:spPr>
          <a:xfrm>
            <a:off x="1455060" y="5476583"/>
            <a:ext cx="900000" cy="4571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>
            <a:spLocks/>
          </p:cNvSpPr>
          <p:nvPr/>
        </p:nvSpPr>
        <p:spPr>
          <a:xfrm rot="16200000">
            <a:off x="1027710" y="5049442"/>
            <a:ext cx="900000" cy="4571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Текст 11"/>
          <p:cNvSpPr txBox="1">
            <a:spLocks/>
          </p:cNvSpPr>
          <p:nvPr/>
        </p:nvSpPr>
        <p:spPr>
          <a:xfrm>
            <a:off x="7000724" y="1455653"/>
            <a:ext cx="3362714" cy="1834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хранит набор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снимков — полное отображение того, как выглядит файл в момент сохранения.</a:t>
            </a:r>
          </a:p>
        </p:txBody>
      </p:sp>
      <p:sp>
        <p:nvSpPr>
          <p:cNvPr id="20" name="Прямоугольник 19"/>
          <p:cNvSpPr>
            <a:spLocks/>
          </p:cNvSpPr>
          <p:nvPr/>
        </p:nvSpPr>
        <p:spPr>
          <a:xfrm>
            <a:off x="9610221" y="1310393"/>
            <a:ext cx="900000" cy="4571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Текст 11"/>
          <p:cNvSpPr txBox="1">
            <a:spLocks/>
          </p:cNvSpPr>
          <p:nvPr/>
        </p:nvSpPr>
        <p:spPr>
          <a:xfrm>
            <a:off x="1591069" y="1460599"/>
            <a:ext cx="3374194" cy="18295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Большинство других систем контроля версий хранят информацию в виде списка изменений в файлах. </a:t>
            </a:r>
          </a:p>
        </p:txBody>
      </p:sp>
      <p:sp>
        <p:nvSpPr>
          <p:cNvPr id="21" name="Прямоугольник 20"/>
          <p:cNvSpPr>
            <a:spLocks/>
          </p:cNvSpPr>
          <p:nvPr/>
        </p:nvSpPr>
        <p:spPr>
          <a:xfrm flipV="1">
            <a:off x="1455059" y="1310393"/>
            <a:ext cx="900000" cy="4571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>
            <a:spLocks/>
          </p:cNvSpPr>
          <p:nvPr/>
        </p:nvSpPr>
        <p:spPr>
          <a:xfrm rot="5400000" flipV="1">
            <a:off x="1027709" y="1737534"/>
            <a:ext cx="900000" cy="4571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Текст 11"/>
          <p:cNvSpPr txBox="1">
            <a:spLocks/>
          </p:cNvSpPr>
          <p:nvPr/>
        </p:nvSpPr>
        <p:spPr>
          <a:xfrm>
            <a:off x="7000724" y="4257674"/>
            <a:ext cx="3362715" cy="1133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рамках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есть возможность откатиться к старой версии файла. 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Прямоугольник 23"/>
          <p:cNvSpPr>
            <a:spLocks/>
          </p:cNvSpPr>
          <p:nvPr/>
        </p:nvSpPr>
        <p:spPr>
          <a:xfrm>
            <a:off x="9610222" y="5476583"/>
            <a:ext cx="900000" cy="4571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/>
          <p:cNvSpPr>
            <a:spLocks/>
          </p:cNvSpPr>
          <p:nvPr/>
        </p:nvSpPr>
        <p:spPr>
          <a:xfrm rot="16200000">
            <a:off x="10037363" y="5049442"/>
            <a:ext cx="900000" cy="4571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/>
          <p:cNvSpPr>
            <a:spLocks/>
          </p:cNvSpPr>
          <p:nvPr/>
        </p:nvSpPr>
        <p:spPr>
          <a:xfrm rot="16200000">
            <a:off x="10037362" y="1737534"/>
            <a:ext cx="900000" cy="4571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Текст 11"/>
          <p:cNvSpPr txBox="1">
            <a:spLocks/>
          </p:cNvSpPr>
          <p:nvPr/>
        </p:nvSpPr>
        <p:spPr>
          <a:xfrm>
            <a:off x="1591069" y="3902120"/>
            <a:ext cx="3374194" cy="14890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Несколько человек могут работать параллельно над одним и тем же файлом. 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1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>
            <a:spLocks/>
          </p:cNvSpPr>
          <p:nvPr/>
        </p:nvSpPr>
        <p:spPr>
          <a:xfrm>
            <a:off x="612000" y="611999"/>
            <a:ext cx="10968000" cy="5634001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>
            <a:spLocks noChangeAspect="1"/>
          </p:cNvSpPr>
          <p:nvPr/>
        </p:nvSpPr>
        <p:spPr>
          <a:xfrm>
            <a:off x="11580000" y="-1"/>
            <a:ext cx="612000" cy="612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Текст 11"/>
          <p:cNvSpPr txBox="1">
            <a:spLocks/>
          </p:cNvSpPr>
          <p:nvPr/>
        </p:nvSpPr>
        <p:spPr>
          <a:xfrm>
            <a:off x="904875" y="971550"/>
            <a:ext cx="4901565" cy="4925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ru-RU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Локальный </a:t>
            </a: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Файлы хранятся в одном экземпляре на локальном компьютере.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ru-RU" sz="24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Централизованный 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Файлы хранятся на общем сервере.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ru-RU" sz="24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Распределенный</a:t>
            </a: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Файлы хранятся как на общем сервере, так и на локальных компьютерах всех участников в рамках проекта на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 rotWithShape="1">
          <a:blip r:embed="rId3"/>
          <a:srcRect r="29036"/>
          <a:stretch/>
        </p:blipFill>
        <p:spPr>
          <a:xfrm>
            <a:off x="6335527" y="960537"/>
            <a:ext cx="5058286" cy="49366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9777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3059496"/>
            <a:ext cx="12192000" cy="1438932"/>
          </a:xfrm>
          <a:solidFill>
            <a:schemeClr val="bg1"/>
          </a:solidFill>
        </p:spPr>
        <p:txBody>
          <a:bodyPr/>
          <a:lstStyle/>
          <a:p>
            <a:pPr algn="ctr"/>
            <a:r>
              <a:rPr lang="ru-RU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Обучающий ролик</a:t>
            </a:r>
            <a:endParaRPr lang="ru-RU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1546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>
            <a:spLocks/>
          </p:cNvSpPr>
          <p:nvPr/>
        </p:nvSpPr>
        <p:spPr>
          <a:xfrm>
            <a:off x="612000" y="611999"/>
            <a:ext cx="10968000" cy="5634001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>
            <a:spLocks noChangeAspect="1"/>
          </p:cNvSpPr>
          <p:nvPr/>
        </p:nvSpPr>
        <p:spPr>
          <a:xfrm>
            <a:off x="11580000" y="-1"/>
            <a:ext cx="612000" cy="612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873479" y="1927292"/>
            <a:ext cx="2565045" cy="65310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Текст 11"/>
          <p:cNvSpPr txBox="1">
            <a:spLocks/>
          </p:cNvSpPr>
          <p:nvPr/>
        </p:nvSpPr>
        <p:spPr>
          <a:xfrm>
            <a:off x="873480" y="1997855"/>
            <a:ext cx="2565044" cy="51198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Репозиторий</a:t>
            </a:r>
            <a:endParaRPr lang="ru-RU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Текст 11"/>
          <p:cNvSpPr txBox="1">
            <a:spLocks/>
          </p:cNvSpPr>
          <p:nvPr/>
        </p:nvSpPr>
        <p:spPr>
          <a:xfrm>
            <a:off x="3438524" y="1223999"/>
            <a:ext cx="8141476" cy="205969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 место, в котором хранится весь код и вся история его изменений. По сути это просто папка,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которая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связана с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напрямую и содержит файлы в понятном для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формате.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работает локально и все ваши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репозитории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хранятся в определенных папках на жестком диске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локальный/удаленный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873479" y="3974254"/>
            <a:ext cx="2565044" cy="158601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Текст 11"/>
          <p:cNvSpPr txBox="1">
            <a:spLocks/>
          </p:cNvSpPr>
          <p:nvPr/>
        </p:nvSpPr>
        <p:spPr>
          <a:xfrm>
            <a:off x="873479" y="3974252"/>
            <a:ext cx="2565044" cy="158601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endParaRPr lang="de-DE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de-DE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GitLab</a:t>
            </a:r>
            <a:endParaRPr lang="de-DE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de-DE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Bitbucket</a:t>
            </a:r>
            <a:endParaRPr lang="ru-RU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Текст 11"/>
          <p:cNvSpPr txBox="1">
            <a:spLocks/>
          </p:cNvSpPr>
          <p:nvPr/>
        </p:nvSpPr>
        <p:spPr>
          <a:xfrm>
            <a:off x="3438524" y="4212389"/>
            <a:ext cx="8141476" cy="110973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Репозиторий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можно хранить и в облачном хранилище (интернете). Таких сервисов несколько: </a:t>
            </a:r>
            <a:r>
              <a:rPr lang="en-US" sz="2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GitHub, </a:t>
            </a:r>
            <a:r>
              <a:rPr lang="en-US" sz="2400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GitLab</a:t>
            </a:r>
            <a:r>
              <a:rPr lang="en-US" sz="2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Bitbucket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887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674" y="1115820"/>
            <a:ext cx="5778864" cy="46993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8" name="Picture 4" descr="Picture background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4" t="5753" r="5783" b="8177"/>
          <a:stretch/>
        </p:blipFill>
        <p:spPr bwMode="auto">
          <a:xfrm>
            <a:off x="6295696" y="1891862"/>
            <a:ext cx="5633545" cy="28693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702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>
            <a:spLocks/>
          </p:cNvSpPr>
          <p:nvPr/>
        </p:nvSpPr>
        <p:spPr>
          <a:xfrm>
            <a:off x="612000" y="611999"/>
            <a:ext cx="10968000" cy="5634001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>
            <a:spLocks noChangeAspect="1"/>
          </p:cNvSpPr>
          <p:nvPr/>
        </p:nvSpPr>
        <p:spPr>
          <a:xfrm>
            <a:off x="11580000" y="-1"/>
            <a:ext cx="612000" cy="612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873479" y="1498667"/>
            <a:ext cx="2565045" cy="65310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Текст 11"/>
          <p:cNvSpPr txBox="1">
            <a:spLocks/>
          </p:cNvSpPr>
          <p:nvPr/>
        </p:nvSpPr>
        <p:spPr>
          <a:xfrm>
            <a:off x="873480" y="1569230"/>
            <a:ext cx="2565044" cy="51198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Коммит</a:t>
            </a:r>
            <a:endParaRPr lang="ru-RU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Текст 11"/>
          <p:cNvSpPr txBox="1">
            <a:spLocks/>
          </p:cNvSpPr>
          <p:nvPr/>
        </p:nvSpPr>
        <p:spPr>
          <a:xfrm>
            <a:off x="3438524" y="1270017"/>
            <a:ext cx="7877176" cy="111040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Каждая точка сохранения вашего проекта носит название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коммит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commit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У каждого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commit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-a есть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(уникальный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и комментарий. 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873479" y="4708466"/>
            <a:ext cx="2565045" cy="65310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Текст 11"/>
          <p:cNvSpPr txBox="1">
            <a:spLocks/>
          </p:cNvSpPr>
          <p:nvPr/>
        </p:nvSpPr>
        <p:spPr>
          <a:xfrm>
            <a:off x="873480" y="4779029"/>
            <a:ext cx="2565044" cy="51198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Ветка</a:t>
            </a:r>
            <a:endParaRPr lang="ru-RU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Текст 11"/>
          <p:cNvSpPr txBox="1">
            <a:spLocks/>
          </p:cNvSpPr>
          <p:nvPr/>
        </p:nvSpPr>
        <p:spPr>
          <a:xfrm>
            <a:off x="3438524" y="4326939"/>
            <a:ext cx="7877176" cy="141615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то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история изменений. У каждой ветки есть свое название.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Репозиторий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может содержать в себе несколько веток, которые создаются из других веток или вливаются в них.</a:t>
            </a:r>
            <a:endPara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Текст 11"/>
          <p:cNvSpPr txBox="1">
            <a:spLocks/>
          </p:cNvSpPr>
          <p:nvPr/>
        </p:nvSpPr>
        <p:spPr>
          <a:xfrm>
            <a:off x="612000" y="3214315"/>
            <a:ext cx="10968000" cy="42936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 таких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commit-ов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собирается ветка.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8310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541</Words>
  <Application>Microsoft Office PowerPoint</Application>
  <PresentationFormat>Широкоэкранный</PresentationFormat>
  <Paragraphs>99</Paragraphs>
  <Slides>26</Slides>
  <Notes>21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Times New Roman</vt:lpstr>
      <vt:lpstr>Тема Office</vt:lpstr>
      <vt:lpstr>Система контроля версий Git</vt:lpstr>
      <vt:lpstr>Cистемы контроля версий</vt:lpstr>
      <vt:lpstr>Презентация PowerPoint</vt:lpstr>
      <vt:lpstr>Презентация PowerPoint</vt:lpstr>
      <vt:lpstr>Презентация PowerPoint</vt:lpstr>
      <vt:lpstr>Обучающий ролик</vt:lpstr>
      <vt:lpstr>Презентация PowerPoint</vt:lpstr>
      <vt:lpstr>Презентация PowerPoint</vt:lpstr>
      <vt:lpstr>Презентация PowerPoint</vt:lpstr>
      <vt:lpstr>Схема веток в git</vt:lpstr>
      <vt:lpstr>Принципы работы с Git</vt:lpstr>
      <vt:lpstr>Установка Git локально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«Джентельменский» набор команд</vt:lpstr>
      <vt:lpstr>«Джентельменский» набор команд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user</dc:creator>
  <cp:lastModifiedBy>user</cp:lastModifiedBy>
  <cp:revision>26</cp:revision>
  <dcterms:created xsi:type="dcterms:W3CDTF">2024-11-17T18:44:32Z</dcterms:created>
  <dcterms:modified xsi:type="dcterms:W3CDTF">2024-11-23T10:17:17Z</dcterms:modified>
</cp:coreProperties>
</file>