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2" r:id="rId5"/>
    <p:sldId id="260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4" r:id="rId14"/>
    <p:sldId id="273" r:id="rId15"/>
    <p:sldId id="278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3" autoAdjust="0"/>
  </p:normalViewPr>
  <p:slideViewPr>
    <p:cSldViewPr snapToGrid="0" showGuides="1">
      <p:cViewPr varScale="1">
        <p:scale>
          <a:sx n="74" d="100"/>
          <a:sy n="74" d="100"/>
        </p:scale>
        <p:origin x="405" y="3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EB1E2-19D0-48EB-904F-5EA72FA540C5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54DE-139E-43DF-952C-FC4F4C16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0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7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6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2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02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7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0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ru-RU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</a:t>
            </a:r>
            <a:r>
              <a:rPr lang="ru-RU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фундаментальная область знаний, которая изучает принципы и методы обработки информации с помощью компьютеров.</a:t>
            </a:r>
            <a:endParaRPr lang="ru-RU" sz="16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54DE-139E-43DF-952C-FC4F4C160E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11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5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Алгоритмизация</a:t>
            </a:r>
            <a:r>
              <a:rPr lang="ru-RU" baseline="0" dirty="0" smtClean="0"/>
              <a:t> -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и описания последовательности шагов, которые необходимо выполнить для решения определенной задачи или достижения конкретной цели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5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0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 существуют рекурсивные</a:t>
            </a:r>
            <a:r>
              <a:rPr lang="ru-RU" baseline="0" dirty="0" smtClean="0"/>
              <a:t> (алгоритм вызывает сам себя), вероятностные (работа алгоритма зависит от случайных чисел),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6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 существуют рекурсивные</a:t>
            </a:r>
            <a:r>
              <a:rPr lang="ru-RU" baseline="0" dirty="0" smtClean="0"/>
              <a:t> (алгоритм вызывает сам себя), вероятностные (работа алгоритма зависит от случайных чисел),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7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8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58A00-D036-49F4-837F-D9A0112379C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3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0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9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figma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nline.visual-paradigm.com/ru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drawi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0285" y="2343149"/>
            <a:ext cx="7574280" cy="162732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b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65902" y="862324"/>
            <a:ext cx="8254298" cy="727556"/>
          </a:xfrm>
        </p:spPr>
        <p:txBody>
          <a:bodyPr>
            <a:normAutofit fontScale="90000"/>
          </a:bodyPr>
          <a:lstStyle/>
          <a:p>
            <a:r>
              <a:rPr lang="ru-RU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построения блок-схем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965902" y="2024668"/>
            <a:ext cx="5075383" cy="1370196"/>
          </a:xfrm>
          <a:solidFill>
            <a:srgbClr val="7030A0"/>
          </a:solidFill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пути перехода по блокам схемы направлено строго сверху вниз или против часовой стрелки.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965902" y="5194553"/>
            <a:ext cx="5075383" cy="77362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всегда содержит 2 терминатора (начало и конец).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1369724" y="1751777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965902" y="3582352"/>
            <a:ext cx="5075383" cy="141965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Переходы между блоками должны быть однозначными. Слияние происходит только между 2мя стрелками, далее с 3..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Блок-схема: альтернативный процесс 23"/>
          <p:cNvSpPr>
            <a:spLocks noChangeAspect="1"/>
          </p:cNvSpPr>
          <p:nvPr/>
        </p:nvSpPr>
        <p:spPr>
          <a:xfrm>
            <a:off x="6739155" y="2267969"/>
            <a:ext cx="313899" cy="313899"/>
          </a:xfrm>
          <a:prstGeom prst="flowChartAlternate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7210424" y="2022292"/>
            <a:ext cx="4212206" cy="80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Начало содержит только 1 выход и не содержит вход.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Блок-схема: альтернативный процесс 25"/>
          <p:cNvSpPr>
            <a:spLocks noChangeAspect="1"/>
          </p:cNvSpPr>
          <p:nvPr/>
        </p:nvSpPr>
        <p:spPr>
          <a:xfrm>
            <a:off x="6739154" y="3237914"/>
            <a:ext cx="313899" cy="313899"/>
          </a:xfrm>
          <a:prstGeom prst="flowChartAlternate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Текст 11"/>
          <p:cNvSpPr txBox="1">
            <a:spLocks/>
          </p:cNvSpPr>
          <p:nvPr/>
        </p:nvSpPr>
        <p:spPr>
          <a:xfrm>
            <a:off x="7210424" y="3020400"/>
            <a:ext cx="4212206" cy="80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Конец содержит только 1 вход и не содержит выхода.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Блок-схема: решение 27"/>
          <p:cNvSpPr>
            <a:spLocks noChangeAspect="1"/>
          </p:cNvSpPr>
          <p:nvPr/>
        </p:nvSpPr>
        <p:spPr>
          <a:xfrm>
            <a:off x="6739154" y="4256765"/>
            <a:ext cx="313899" cy="313899"/>
          </a:xfrm>
          <a:prstGeom prst="flowChartDecisio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7210424" y="4019930"/>
            <a:ext cx="4215019" cy="80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Условие содержит только 1 вход и ровно 2 выхода.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Блок-схема: процесс 29"/>
          <p:cNvSpPr>
            <a:spLocks noChangeAspect="1"/>
          </p:cNvSpPr>
          <p:nvPr/>
        </p:nvSpPr>
        <p:spPr>
          <a:xfrm>
            <a:off x="6739154" y="5228319"/>
            <a:ext cx="313899" cy="313899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7210424" y="5018038"/>
            <a:ext cx="4212206" cy="112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Действие и Данные содержит только 1 вход и ровно 1 выход.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Блок-схема: данные 31"/>
          <p:cNvSpPr>
            <a:spLocks noChangeAspect="1"/>
          </p:cNvSpPr>
          <p:nvPr/>
        </p:nvSpPr>
        <p:spPr>
          <a:xfrm>
            <a:off x="6739154" y="5654283"/>
            <a:ext cx="313899" cy="313899"/>
          </a:xfrm>
          <a:prstGeom prst="flowChartInputOutpu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1" y="0"/>
            <a:ext cx="6334699" cy="6858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3360" y="4110831"/>
            <a:ext cx="4358640" cy="1325563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строить?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66165" y="1048545"/>
            <a:ext cx="5709920" cy="1245075"/>
          </a:xfrm>
          <a:prstGeom prst="flowChartAlternateProcess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275839" y="1155700"/>
            <a:ext cx="4500246" cy="10363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Drawio.io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https://www.drawio.com/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1066165" y="2767251"/>
            <a:ext cx="5709920" cy="1245075"/>
          </a:xfrm>
          <a:prstGeom prst="flowChartAlternateProcess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518EE-BDBD-4AF9-ADA7-A0D48698D73C}"/>
              </a:ext>
            </a:extLst>
          </p:cNvPr>
          <p:cNvSpPr txBox="1"/>
          <p:nvPr/>
        </p:nvSpPr>
        <p:spPr>
          <a:xfrm rot="16200000">
            <a:off x="3604885" y="2705725"/>
            <a:ext cx="7010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720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Mont Bold" panose="00000900000000000000" pitchFamily="2"/>
              </a:defRPr>
            </a:lvl1pPr>
          </a:lstStyle>
          <a:p>
            <a:pPr algn="ctr"/>
            <a:r>
              <a:rPr lang="ru-RU" sz="8800" dirty="0" smtClean="0">
                <a:ln w="19050">
                  <a:solidFill>
                    <a:schemeClr val="bg1">
                      <a:alpha val="20000"/>
                    </a:schemeClr>
                  </a:solidFill>
                </a:ln>
                <a:latin typeface="Butler" panose="02070803080706020303" pitchFamily="18" charset="0"/>
              </a:rPr>
              <a:t>Построение</a:t>
            </a:r>
            <a:endParaRPr lang="en-US" sz="8800" dirty="0">
              <a:ln w="19050">
                <a:solidFill>
                  <a:schemeClr val="bg1">
                    <a:alpha val="20000"/>
                  </a:schemeClr>
                </a:solidFill>
              </a:ln>
              <a:latin typeface="Butler" panose="02070803080706020303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4" y="1254609"/>
            <a:ext cx="832945" cy="83294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3" y="2998002"/>
            <a:ext cx="832945" cy="832945"/>
          </a:xfrm>
          <a:prstGeom prst="rect">
            <a:avLst/>
          </a:prstGeom>
        </p:spPr>
      </p:pic>
      <p:sp>
        <p:nvSpPr>
          <p:cNvPr id="20" name="Объект 3"/>
          <p:cNvSpPr>
            <a:spLocks noGrp="1"/>
          </p:cNvSpPr>
          <p:nvPr>
            <p:ph sz="half" idx="2"/>
          </p:nvPr>
        </p:nvSpPr>
        <p:spPr>
          <a:xfrm>
            <a:off x="2275839" y="2896314"/>
            <a:ext cx="4500246" cy="103631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Paradigm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https://online.visual-paradigm.com/ru/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Блок-схема: альтернативный процесс 20"/>
          <p:cNvSpPr/>
          <p:nvPr/>
        </p:nvSpPr>
        <p:spPr>
          <a:xfrm>
            <a:off x="1066165" y="4485957"/>
            <a:ext cx="5709920" cy="1245075"/>
          </a:xfrm>
          <a:prstGeom prst="flowChartAlternateProcess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3" y="4716708"/>
            <a:ext cx="832945" cy="832945"/>
          </a:xfrm>
          <a:prstGeom prst="rect">
            <a:avLst/>
          </a:prstGeom>
        </p:spPr>
      </p:pic>
      <p:sp>
        <p:nvSpPr>
          <p:cNvPr id="23" name="Объект 3"/>
          <p:cNvSpPr>
            <a:spLocks noGrp="1"/>
          </p:cNvSpPr>
          <p:nvPr>
            <p:ph sz="half" idx="2"/>
          </p:nvPr>
        </p:nvSpPr>
        <p:spPr>
          <a:xfrm>
            <a:off x="2275839" y="4615020"/>
            <a:ext cx="4500246" cy="10363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https://www.figma.com/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3" y="0"/>
            <a:ext cx="12191999" cy="6866593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3349409"/>
            <a:ext cx="12191999" cy="969212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" y="2973489"/>
            <a:ext cx="12191996" cy="1345132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endParaRPr lang="ru-RU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01513" y="611999"/>
            <a:ext cx="3218775" cy="1428750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чисел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и 6.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611999" y="611999"/>
            <a:ext cx="2655075" cy="816672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>
            <a:off x="661926" y="162093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>
            <a:spLocks noGrp="1"/>
          </p:cNvSpPr>
          <p:nvPr>
            <p:ph type="body" sz="half" idx="2"/>
          </p:nvPr>
        </p:nvSpPr>
        <p:spPr>
          <a:xfrm>
            <a:off x="1939536" y="3973723"/>
            <a:ext cx="2787089" cy="227227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= 8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 = 6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 = a + b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899155" y="1903615"/>
            <a:ext cx="5114925" cy="2070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Объявить 2 числа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Сложить эти числа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Получить сумму двух чисел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7"/>
          <a:stretch/>
        </p:blipFill>
        <p:spPr>
          <a:xfrm>
            <a:off x="6804655" y="751535"/>
            <a:ext cx="4775345" cy="5354928"/>
          </a:xfrm>
          <a:prstGeom prst="rect">
            <a:avLst/>
          </a:prstGeom>
        </p:spPr>
      </p:pic>
      <p:sp>
        <p:nvSpPr>
          <p:cNvPr id="14" name="Текст 11"/>
          <p:cNvSpPr txBox="1">
            <a:spLocks/>
          </p:cNvSpPr>
          <p:nvPr/>
        </p:nvSpPr>
        <p:spPr>
          <a:xfrm>
            <a:off x="9054770" y="842354"/>
            <a:ext cx="2041245" cy="58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48479" y="716775"/>
            <a:ext cx="4811040" cy="191212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проверим вашу логику!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43118" y="3003535"/>
            <a:ext cx="5221763" cy="3242466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алгоритм для выполнения задачи «Заварить чай» (описанием пошаговых действий)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входе: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 находитесь дома (в квартире/доме)</a:t>
            </a: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Чай заварен!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>
            <a:off x="2076389" y="273367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4" y="893489"/>
            <a:ext cx="5342772" cy="48282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563100" y="1962150"/>
            <a:ext cx="180022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48479" y="716775"/>
            <a:ext cx="4811040" cy="14454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теперь псевдокод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948479" y="4356789"/>
            <a:ext cx="6061922" cy="1733551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угла. Определить тип четырехугольника (квадрат, ромб, правильная трапеция, другой четырехугольник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>
            <a:off x="2076389" y="231142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2" r="10611"/>
          <a:stretch/>
        </p:blipFill>
        <p:spPr>
          <a:xfrm>
            <a:off x="7808753" y="1669733"/>
            <a:ext cx="3448050" cy="337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342403" y="4638675"/>
            <a:ext cx="914400" cy="304800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884307" y="2615970"/>
            <a:ext cx="6126094" cy="162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Вводятся 2 катета прямоугольного треугольника. Найти радиус круга, площадь которого равна площади этого треугольника.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2769562" y="611999"/>
            <a:ext cx="6652875" cy="77778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на блок схемы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11"/>
          <p:cNvSpPr txBox="1">
            <a:spLocks/>
          </p:cNvSpPr>
          <p:nvPr/>
        </p:nvSpPr>
        <p:spPr>
          <a:xfrm>
            <a:off x="849531" y="2240462"/>
            <a:ext cx="4932363" cy="28864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 3 стороны треугольника (числа). Если такой треугольник существует, то выводится площадь треугольника с заданными сторонами, если нет, выводится сообщение «Такого треугольника не существует».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6422745" y="4183801"/>
            <a:ext cx="4932363" cy="1389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 числа до 0. Вывести сумму положительных чисел.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6422746" y="1779095"/>
            <a:ext cx="4932363" cy="141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Вводится 7 чисел. Вывести количество отрицательных чисел и максимальное число.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2769561" y="622809"/>
            <a:ext cx="6652875" cy="77778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на блок схемы*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Текст 11"/>
          <p:cNvSpPr txBox="1">
            <a:spLocks/>
          </p:cNvSpPr>
          <p:nvPr/>
        </p:nvSpPr>
        <p:spPr>
          <a:xfrm>
            <a:off x="612000" y="2914651"/>
            <a:ext cx="10967999" cy="333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Учитель выводит оценки за четверть для трех учеников. Он вводит оценки до 0. Если средний балл ученика больше 4, то ставится оценка 5. Если средний балл меньше 5 и больше 4 (включительно), то ставится оценка 4, если средний балл ниже 4 и выше 3 (включительно), то ставится оценка 3. Если средний балл ниже 3, то ученик делает дополнительное задание для одной новой оценки, после чего учитель заново пересчитывает его оценку за четверть. Вывести итоговую оценку ученика.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1443123"/>
            <a:ext cx="10967998" cy="1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Вводится 100 чисел. Найти от первого введенного нуля до второго введенного нуля сумму остатков от деления на 2 положительных чисел и количество отрицательных.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8143" y="27814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7069" y="826217"/>
            <a:ext cx="5757863" cy="704815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алгоритм?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9469" y="1925250"/>
            <a:ext cx="10533062" cy="4320750"/>
          </a:xfrm>
        </p:spPr>
        <p:txBody>
          <a:bodyPr/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четкая </a:t>
            </a:r>
            <a:r>
              <a:rPr lang="ru-RU" sz="28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действий, выполнение которой дает какой-то заранее известный результат.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совокупность точно заданных правил решения некоторого класса задач или набор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инструкций, описывающих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действий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исполнителя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определённой задачи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система точно сформулированных правил, определяющая процесс преобразования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допустимых исходных данных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желаемый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конечное число шагов.</a:t>
            </a:r>
          </a:p>
          <a:p>
            <a:endParaRPr lang="ru-RU" dirty="0"/>
          </a:p>
        </p:txBody>
      </p:sp>
      <p:sp>
        <p:nvSpPr>
          <p:cNvPr id="7" name="Прямоугольник 6"/>
          <p:cNvSpPr>
            <a:spLocks/>
          </p:cNvSpPr>
          <p:nvPr/>
        </p:nvSpPr>
        <p:spPr>
          <a:xfrm>
            <a:off x="4818390" y="1657032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427798" y="1706853"/>
            <a:ext cx="9336404" cy="34442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— важнейший раздел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программирования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используются практически во всех областях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только.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целей использования алгоритмов — делать код эффективнее и оптимизировать его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854253" y="1530454"/>
            <a:ext cx="3725747" cy="3797090"/>
          </a:xfrm>
        </p:spPr>
        <p:txBody>
          <a:bodyPr>
            <a:noAutofit/>
          </a:bodyPr>
          <a:lstStyle/>
          <a:p>
            <a:pPr algn="ctr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 существуют алгоритмы практически для чего угодно: </a:t>
            </a:r>
            <a:r>
              <a:rPr lang="ru-RU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сортировки, прохождения по структурам данных, поиска элементов, </a:t>
            </a:r>
            <a:r>
              <a:rPr lang="ru-RU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 </a:t>
            </a:r>
            <a:r>
              <a:rPr lang="ru-RU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информации, математических операций и так далее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2186935"/>
            <a:ext cx="3730191" cy="2484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алгоритмически разрешимые и неразрешимые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задачи.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задач в IT разрешимы алгоритмически.</a:t>
            </a:r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 rot="10800000">
            <a:off x="4342192" y="617353"/>
            <a:ext cx="54000" cy="563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 rot="10800000">
            <a:off x="7800253" y="617353"/>
            <a:ext cx="54000" cy="563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8057"/>
          <a:stretch/>
        </p:blipFill>
        <p:spPr>
          <a:xfrm>
            <a:off x="4394077" y="606645"/>
            <a:ext cx="3408290" cy="56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" y="4007571"/>
            <a:ext cx="12191999" cy="1753801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843756" y="1594864"/>
            <a:ext cx="10504487" cy="81929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алгоритмизации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создаются четкие инструкции, которые компьютер может понять и выполнять.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77599" y="4099641"/>
            <a:ext cx="88368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могут быть записаны в виде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текстового описания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других формализованных представлений.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005" y="2656475"/>
            <a:ext cx="866469" cy="8664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9" y="3204008"/>
            <a:ext cx="637870" cy="6378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71" y="739602"/>
            <a:ext cx="599858" cy="5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 rot="10800000">
            <a:off x="4246234" y="1645425"/>
            <a:ext cx="54000" cy="424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>
            <a:spLocks/>
          </p:cNvSpPr>
          <p:nvPr/>
        </p:nvSpPr>
        <p:spPr>
          <a:xfrm rot="10800000">
            <a:off x="7891767" y="1646999"/>
            <a:ext cx="54000" cy="424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9"/>
          <p:cNvSpPr>
            <a:spLocks noGrp="1"/>
          </p:cNvSpPr>
          <p:nvPr>
            <p:ph type="title"/>
          </p:nvPr>
        </p:nvSpPr>
        <p:spPr>
          <a:xfrm>
            <a:off x="612000" y="625696"/>
            <a:ext cx="10968000" cy="72685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алгоритмов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>
            <a:spLocks noGrp="1"/>
          </p:cNvSpPr>
          <p:nvPr>
            <p:ph type="body" sz="half" idx="2"/>
          </p:nvPr>
        </p:nvSpPr>
        <p:spPr>
          <a:xfrm>
            <a:off x="611999" y="1646999"/>
            <a:ext cx="3634233" cy="58293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4300234" y="1646999"/>
            <a:ext cx="3591532" cy="5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Ветвящиеся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7945767" y="1645425"/>
            <a:ext cx="3634233" cy="5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666001" y="2287289"/>
            <a:ext cx="3591532" cy="360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идут друг за другом,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после того, как закончится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предыдущее,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 в любом случае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4300234" y="2287289"/>
            <a:ext cx="3591532" cy="360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присутствуют ветвления (действия при условии), 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условий (веток) может быть несколько,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могут комбинироваться.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7945767" y="2288578"/>
            <a:ext cx="3591532" cy="3606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присутствуют циклы (повторение действия /-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какое-то количество раз), 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повторений цикла может быть задано явно или задано условием.</a:t>
            </a:r>
          </a:p>
        </p:txBody>
      </p:sp>
    </p:spTree>
    <p:extLst>
      <p:ext uri="{BB962C8B-B14F-4D97-AF65-F5344CB8AC3E}">
        <p14:creationId xmlns:p14="http://schemas.microsoft.com/office/powerpoint/2010/main" val="24357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Заголовок 9"/>
          <p:cNvSpPr>
            <a:spLocks noGrp="1"/>
          </p:cNvSpPr>
          <p:nvPr>
            <p:ph type="title"/>
          </p:nvPr>
        </p:nvSpPr>
        <p:spPr>
          <a:xfrm>
            <a:off x="612000" y="625696"/>
            <a:ext cx="10968000" cy="72685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>
            <a:spLocks noGrp="1"/>
          </p:cNvSpPr>
          <p:nvPr>
            <p:ph type="body" sz="half" idx="2"/>
          </p:nvPr>
        </p:nvSpPr>
        <p:spPr>
          <a:xfrm>
            <a:off x="979460" y="1652828"/>
            <a:ext cx="2518310" cy="58293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</a:t>
            </a:r>
            <a:endParaRPr lang="ru-RU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4547362" y="1652828"/>
            <a:ext cx="2716275" cy="5829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Ветвящиеся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8070099" y="1652828"/>
            <a:ext cx="3004567" cy="5829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86" y="2548366"/>
            <a:ext cx="2262458" cy="3302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070"/>
          <a:stretch/>
        </p:blipFill>
        <p:spPr>
          <a:xfrm>
            <a:off x="4287418" y="2783364"/>
            <a:ext cx="3236164" cy="283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021" y="2977891"/>
            <a:ext cx="3430724" cy="2443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3" y="0"/>
            <a:ext cx="12191999" cy="6866593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3349409"/>
            <a:ext cx="12191999" cy="969212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" y="2973489"/>
            <a:ext cx="12191996" cy="1345132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Заголовок 9"/>
          <p:cNvSpPr>
            <a:spLocks noGrp="1"/>
          </p:cNvSpPr>
          <p:nvPr>
            <p:ph type="title"/>
          </p:nvPr>
        </p:nvSpPr>
        <p:spPr>
          <a:xfrm>
            <a:off x="612000" y="2578321"/>
            <a:ext cx="3007500" cy="133645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блоки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3"/>
          <a:stretch/>
        </p:blipFill>
        <p:spPr bwMode="auto">
          <a:xfrm>
            <a:off x="3619500" y="1362075"/>
            <a:ext cx="7724775" cy="375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>
            <a:spLocks/>
          </p:cNvSpPr>
          <p:nvPr/>
        </p:nvSpPr>
        <p:spPr>
          <a:xfrm>
            <a:off x="838140" y="4104957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6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766</Words>
  <Application>Microsoft Office PowerPoint</Application>
  <PresentationFormat>Широкоэкранный</PresentationFormat>
  <Paragraphs>92</Paragraphs>
  <Slides>18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Butler</vt:lpstr>
      <vt:lpstr>Calibri</vt:lpstr>
      <vt:lpstr>Calibri Light</vt:lpstr>
      <vt:lpstr>Times New Roman</vt:lpstr>
      <vt:lpstr>Тема Office</vt:lpstr>
      <vt:lpstr>Алгоритм Блок-схемы</vt:lpstr>
      <vt:lpstr>Что такое алгоритм? </vt:lpstr>
      <vt:lpstr>Презентация PowerPoint</vt:lpstr>
      <vt:lpstr>Презентация PowerPoint</vt:lpstr>
      <vt:lpstr>Презентация PowerPoint</vt:lpstr>
      <vt:lpstr>Типы алгоритмов</vt:lpstr>
      <vt:lpstr>Схемы</vt:lpstr>
      <vt:lpstr>Блок-схема</vt:lpstr>
      <vt:lpstr>Основные блоки</vt:lpstr>
      <vt:lpstr>Правила построения блок-схем</vt:lpstr>
      <vt:lpstr>Где строить?</vt:lpstr>
      <vt:lpstr>Практика</vt:lpstr>
      <vt:lpstr>Пример</vt:lpstr>
      <vt:lpstr>Давайте проверим вашу логику!</vt:lpstr>
      <vt:lpstr>А теперь псевдокод</vt:lpstr>
      <vt:lpstr>Задачи на блок схемы</vt:lpstr>
      <vt:lpstr>Задачи на блок схемы*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Блок-схемы</dc:title>
  <dc:creator>user</dc:creator>
  <cp:lastModifiedBy>Тюфтина Дарья Александровна</cp:lastModifiedBy>
  <cp:revision>41</cp:revision>
  <dcterms:created xsi:type="dcterms:W3CDTF">2024-12-03T11:57:41Z</dcterms:created>
  <dcterms:modified xsi:type="dcterms:W3CDTF">2024-12-04T16:29:14Z</dcterms:modified>
</cp:coreProperties>
</file>