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DD06-BEC3-4911-873C-2E0A66F6DD5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0A67-BED5-4D39-93C6-E16CF29F2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62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3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5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10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87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8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4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08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5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8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52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01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7908-A351-4B06-8DFD-2F82E8F892EC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683D-7869-4443-9581-733522DFA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1351" y="1933576"/>
            <a:ext cx="5772150" cy="238125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Булева алгебра или 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 Буля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8143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1999" y="611999"/>
            <a:ext cx="5484001" cy="1131076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Джордж Буль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>
            <a:spLocks/>
          </p:cNvSpPr>
          <p:nvPr/>
        </p:nvSpPr>
        <p:spPr>
          <a:xfrm>
            <a:off x="3029999" y="1952204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138574" y="2975016"/>
            <a:ext cx="4430850" cy="2293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Основоположник алгебры логики.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занимался изучением методов представления логики мышления в математической форме.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66" y="1083071"/>
            <a:ext cx="5037268" cy="4691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90600" y="611998"/>
            <a:ext cx="6134099" cy="987863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 rot="16200000">
            <a:off x="707808" y="2650628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>
            <a:spLocks/>
          </p:cNvSpPr>
          <p:nvPr/>
        </p:nvSpPr>
        <p:spPr>
          <a:xfrm rot="16200000">
            <a:off x="707809" y="4018311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257145" y="2115821"/>
            <a:ext cx="9678018" cy="1115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логика (алгебра логики)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занимается исследованием правильных способов рассуждения, использующая при этом математические методы.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256836" y="3425485"/>
            <a:ext cx="9678327" cy="12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Высказывание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предложение или утверждение, которое истинно или ложно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Высказывания обозначаются заглавными буквами, логические переменные – строчными.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16200000">
            <a:off x="707809" y="5267755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256836" y="4851190"/>
            <a:ext cx="9678327" cy="878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переменная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переменная, обозначающая любое высказывание, принимающая значение Истина (1) или Ложь (2).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257145" y="611998"/>
            <a:ext cx="5867554" cy="987863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выглядит?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257145" y="2037704"/>
            <a:ext cx="9678018" cy="3982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Высказывание: Занятия в Академии у группы ИТ-Б-15 проводятся в среду и в субботу.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"Занятия в академии у группы ит-б-15 проходят в среду"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= "Занятия в академии у группы ит-б-15 проходят в субботу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А&amp;В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5943600" y="1455654"/>
            <a:ext cx="4419838" cy="21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высказывание тождественно истинно (тождественно ложно), если при любых значениях логических переменных высказывание равно 1 (равно 0).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600"/>
            <a:ext cx="3542906" cy="214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простые (</a:t>
            </a:r>
            <a:r>
              <a:rPr lang="ru-RU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высказывания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8" y="4221974"/>
            <a:ext cx="8772369" cy="116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Истинность или ложность составных высказываний зависит от истинности или ложности простых высказываний, а так же от связки между этими высказываниями -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логическими операциями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>
            <a:spLocks noGrp="1"/>
          </p:cNvSpPr>
          <p:nvPr>
            <p:ph type="body" sz="half" idx="2"/>
          </p:nvPr>
        </p:nvSpPr>
        <p:spPr>
          <a:xfrm>
            <a:off x="1699577" y="1991965"/>
            <a:ext cx="2977199" cy="439791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Отрицание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>
            <a:spLocks/>
          </p:cNvSpPr>
          <p:nvPr/>
        </p:nvSpPr>
        <p:spPr>
          <a:xfrm>
            <a:off x="4676776" y="1978930"/>
            <a:ext cx="108000" cy="34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 rot="5400000">
            <a:off x="6118578" y="-1361218"/>
            <a:ext cx="54000" cy="88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>
            <a:spLocks/>
          </p:cNvSpPr>
          <p:nvPr/>
        </p:nvSpPr>
        <p:spPr>
          <a:xfrm rot="5400000">
            <a:off x="6118578" y="-1976778"/>
            <a:ext cx="54000" cy="88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5400000">
            <a:off x="6118578" y="-745657"/>
            <a:ext cx="54000" cy="88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5400000">
            <a:off x="6118578" y="-130096"/>
            <a:ext cx="54000" cy="88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rot="5400000">
            <a:off x="6159308" y="490751"/>
            <a:ext cx="54000" cy="88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11"/>
          <p:cNvSpPr txBox="1">
            <a:spLocks/>
          </p:cNvSpPr>
          <p:nvPr/>
        </p:nvSpPr>
        <p:spPr>
          <a:xfrm>
            <a:off x="1708425" y="2617991"/>
            <a:ext cx="2968352" cy="43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Конъюнкция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717271" y="3244017"/>
            <a:ext cx="2959505" cy="43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Дизъюнкция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726118" y="3870043"/>
            <a:ext cx="2950657" cy="43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Импликация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Текст 11"/>
          <p:cNvSpPr txBox="1">
            <a:spLocks/>
          </p:cNvSpPr>
          <p:nvPr/>
        </p:nvSpPr>
        <p:spPr>
          <a:xfrm>
            <a:off x="1726118" y="4446373"/>
            <a:ext cx="2950658" cy="46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Эквиваленция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Текст 11"/>
          <p:cNvSpPr txBox="1">
            <a:spLocks/>
          </p:cNvSpPr>
          <p:nvPr/>
        </p:nvSpPr>
        <p:spPr>
          <a:xfrm>
            <a:off x="1654650" y="5041486"/>
            <a:ext cx="3067051" cy="43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Исключающее ИЛИ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4784776" y="1959872"/>
            <a:ext cx="3301948" cy="4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НЕ, инверсия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Текст 11"/>
          <p:cNvSpPr txBox="1">
            <a:spLocks/>
          </p:cNvSpPr>
          <p:nvPr/>
        </p:nvSpPr>
        <p:spPr>
          <a:xfrm>
            <a:off x="8217494" y="2616708"/>
            <a:ext cx="2414814" cy="42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Текст 11"/>
              <p:cNvSpPr txBox="1">
                <a:spLocks/>
              </p:cNvSpPr>
              <p:nvPr/>
            </p:nvSpPr>
            <p:spPr>
              <a:xfrm>
                <a:off x="8270731" y="1941749"/>
                <a:ext cx="2361577" cy="471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А 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А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not;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Текс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31" y="1941749"/>
                <a:ext cx="2361577" cy="471642"/>
              </a:xfrm>
              <a:prstGeom prst="rect">
                <a:avLst/>
              </a:prstGeom>
              <a:blipFill>
                <a:blip r:embed="rId3"/>
                <a:stretch>
                  <a:fillRect l="-4134" t="-18182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Заголовок 9"/>
          <p:cNvSpPr txBox="1">
            <a:spLocks/>
          </p:cNvSpPr>
          <p:nvPr/>
        </p:nvSpPr>
        <p:spPr>
          <a:xfrm>
            <a:off x="1257145" y="611998"/>
            <a:ext cx="5867554" cy="987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операции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Текст 11"/>
          <p:cNvSpPr txBox="1">
            <a:spLocks/>
          </p:cNvSpPr>
          <p:nvPr/>
        </p:nvSpPr>
        <p:spPr>
          <a:xfrm>
            <a:off x="4784776" y="2617990"/>
            <a:ext cx="3301948" cy="43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И, умножение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Текст 11"/>
          <p:cNvSpPr txBox="1">
            <a:spLocks/>
          </p:cNvSpPr>
          <p:nvPr/>
        </p:nvSpPr>
        <p:spPr>
          <a:xfrm>
            <a:off x="4784776" y="3226935"/>
            <a:ext cx="3301948" cy="43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ИЛИ, сложение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Текст 11"/>
          <p:cNvSpPr txBox="1">
            <a:spLocks/>
          </p:cNvSpPr>
          <p:nvPr/>
        </p:nvSpPr>
        <p:spPr>
          <a:xfrm>
            <a:off x="4779061" y="3846801"/>
            <a:ext cx="3307663" cy="43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ТО, следование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Текст 11"/>
          <p:cNvSpPr txBox="1">
            <a:spLocks/>
          </p:cNvSpPr>
          <p:nvPr/>
        </p:nvSpPr>
        <p:spPr>
          <a:xfrm>
            <a:off x="4779061" y="4466524"/>
            <a:ext cx="3307663" cy="43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Равнозначность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Текст 11"/>
          <p:cNvSpPr txBox="1">
            <a:spLocks/>
          </p:cNvSpPr>
          <p:nvPr/>
        </p:nvSpPr>
        <p:spPr>
          <a:xfrm>
            <a:off x="4779061" y="4986661"/>
            <a:ext cx="3307663" cy="128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 по модулю 2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эквиваленции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>
            <a:spLocks/>
          </p:cNvSpPr>
          <p:nvPr/>
        </p:nvSpPr>
        <p:spPr>
          <a:xfrm>
            <a:off x="8098109" y="1989277"/>
            <a:ext cx="108000" cy="349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575" y="2014064"/>
            <a:ext cx="399675" cy="399675"/>
          </a:xfrm>
          <a:prstGeom prst="rect">
            <a:avLst/>
          </a:prstGeom>
        </p:spPr>
      </p:pic>
      <p:sp>
        <p:nvSpPr>
          <p:cNvPr id="42" name="Текст 11"/>
          <p:cNvSpPr txBox="1">
            <a:spLocks/>
          </p:cNvSpPr>
          <p:nvPr/>
        </p:nvSpPr>
        <p:spPr>
          <a:xfrm>
            <a:off x="8217494" y="3237967"/>
            <a:ext cx="2414814" cy="42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or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8209636" y="3850401"/>
            <a:ext cx="2414814" cy="42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Текст 11"/>
          <p:cNvSpPr txBox="1">
            <a:spLocks/>
          </p:cNvSpPr>
          <p:nvPr/>
        </p:nvSpPr>
        <p:spPr>
          <a:xfrm>
            <a:off x="8206109" y="4462401"/>
            <a:ext cx="2414814" cy="42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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Текст 11"/>
          <p:cNvSpPr txBox="1">
            <a:spLocks/>
          </p:cNvSpPr>
          <p:nvPr/>
        </p:nvSpPr>
        <p:spPr>
          <a:xfrm>
            <a:off x="8189009" y="5034489"/>
            <a:ext cx="2414814" cy="42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36" y="612000"/>
            <a:ext cx="8728165" cy="480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11"/>
          <p:cNvSpPr txBox="1">
            <a:spLocks/>
          </p:cNvSpPr>
          <p:nvPr/>
        </p:nvSpPr>
        <p:spPr>
          <a:xfrm>
            <a:off x="612001" y="5417731"/>
            <a:ext cx="10967999" cy="82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 операций: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отрицание, конъюнкция, дизъюнкция, импликация,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эквиваленция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исключающее ИЛИ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9"/>
          <p:cNvSpPr txBox="1">
            <a:spLocks/>
          </p:cNvSpPr>
          <p:nvPr/>
        </p:nvSpPr>
        <p:spPr>
          <a:xfrm>
            <a:off x="495300" y="2601817"/>
            <a:ext cx="2356535" cy="987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истинности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59" y="611999"/>
            <a:ext cx="7694541" cy="56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9"/>
          <p:cNvSpPr txBox="1">
            <a:spLocks/>
          </p:cNvSpPr>
          <p:nvPr/>
        </p:nvSpPr>
        <p:spPr>
          <a:xfrm>
            <a:off x="764462" y="2705846"/>
            <a:ext cx="2356535" cy="144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алгебры логики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08795" y="611999"/>
            <a:ext cx="5315805" cy="921526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 rot="16200000">
            <a:off x="707655" y="2521328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1256681" y="2220187"/>
                <a:ext cx="6696694" cy="648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Доказать (А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В) (С 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С</m:t>
                        </m:r>
                      </m:e>
                    </m:acc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АС)1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Текс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81" y="2220187"/>
                <a:ext cx="6696694" cy="648001"/>
              </a:xfrm>
              <a:prstGeom prst="rect">
                <a:avLst/>
              </a:prstGeom>
              <a:blipFill>
                <a:blip r:embed="rId3"/>
                <a:stretch>
                  <a:fillRect l="-1365" t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>
            <a:spLocks/>
          </p:cNvSpPr>
          <p:nvPr/>
        </p:nvSpPr>
        <p:spPr>
          <a:xfrm rot="16200000">
            <a:off x="707655" y="3457328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Текст 11"/>
              <p:cNvSpPr txBox="1">
                <a:spLocks/>
              </p:cNvSpPr>
              <p:nvPr/>
            </p:nvSpPr>
            <p:spPr>
              <a:xfrm>
                <a:off x="1256680" y="3156187"/>
                <a:ext cx="8411195" cy="648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Построить таблицу истинности для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/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2400" i="1"/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A</m:t>
                            </m:r>
                            <m:r>
                              <a:rPr lang="en-US" sz="2400"/>
                              <m:t> →(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B</m:t>
                            </m:r>
                            <m:r>
                              <a:rPr lang="en-US" sz="2400"/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C</m:t>
                            </m:r>
                            <m:r>
                              <a:rPr lang="en-US" sz="2400"/>
                              <m:t>)</m:t>
                            </m:r>
                          </m:e>
                        </m:acc>
                        <m:r>
                          <a:rPr lang="ru-RU" sz="2400"/>
                          <m:t>&amp;</m:t>
                        </m:r>
                        <m:r>
                          <m:rPr>
                            <m:sty m:val="p"/>
                          </m:rPr>
                          <a:rPr lang="ru-RU" sz="2400"/>
                          <m:t>A</m:t>
                        </m:r>
                        <m:r>
                          <a:rPr lang="ru-RU" sz="2400"/>
                          <m:t>&amp;</m:t>
                        </m:r>
                        <m:acc>
                          <m:accPr>
                            <m:chr m:val="̅"/>
                            <m:ctrlPr>
                              <a:rPr lang="ru-RU" sz="2400" i="1"/>
                            </m:ctrlPr>
                          </m:accPr>
                          <m:e>
                            <m:r>
                              <a:rPr lang="en-US" sz="2400" i="1"/>
                              <m:t>𝐵</m:t>
                            </m:r>
                            <m:r>
                              <a:rPr lang="en-US" sz="2400" i="1"/>
                              <m:t>&amp;</m:t>
                            </m:r>
                            <m:acc>
                              <m:accPr>
                                <m:chr m:val="̅"/>
                                <m:ctrlPr>
                                  <a:rPr lang="ru-RU" sz="2400" i="1"/>
                                </m:ctrlPr>
                              </m:accPr>
                              <m:e>
                                <m:r>
                                  <a:rPr lang="en-US" sz="2400" i="1"/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</m:acc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Текс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80" y="3156187"/>
                <a:ext cx="8411195" cy="648001"/>
              </a:xfrm>
              <a:prstGeom prst="rect">
                <a:avLst/>
              </a:prstGeom>
              <a:blipFill>
                <a:blip r:embed="rId4"/>
                <a:stretch>
                  <a:fillRect l="-1087"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>
            <a:spLocks/>
          </p:cNvSpPr>
          <p:nvPr/>
        </p:nvSpPr>
        <p:spPr>
          <a:xfrm rot="16200000">
            <a:off x="707655" y="4393328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Текст 11"/>
              <p:cNvSpPr txBox="1">
                <a:spLocks/>
              </p:cNvSpPr>
              <p:nvPr/>
            </p:nvSpPr>
            <p:spPr>
              <a:xfrm>
                <a:off x="1256680" y="4092187"/>
                <a:ext cx="9516095" cy="648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Упростить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/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А</m:t>
                            </m:r>
                          </m:e>
                        </m:acc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̅"/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В</m:t>
                            </m:r>
                          </m:e>
                        </m:acc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представить формулу через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Текс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80" y="4092187"/>
                <a:ext cx="9516095" cy="648001"/>
              </a:xfrm>
              <a:prstGeom prst="rect">
                <a:avLst/>
              </a:prstGeom>
              <a:blipFill>
                <a:blip r:embed="rId5"/>
                <a:stretch>
                  <a:fillRect l="-961" t="-6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Текст 11"/>
              <p:cNvSpPr txBox="1">
                <a:spLocks/>
              </p:cNvSpPr>
              <p:nvPr/>
            </p:nvSpPr>
            <p:spPr>
              <a:xfrm>
                <a:off x="1256679" y="5028187"/>
                <a:ext cx="9868521" cy="1115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*Импликация: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4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Эквиваленция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Текс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79" y="5028187"/>
                <a:ext cx="9868521" cy="1115438"/>
              </a:xfrm>
              <a:prstGeom prst="rect">
                <a:avLst/>
              </a:prstGeom>
              <a:blipFill>
                <a:blip r:embed="rId6"/>
                <a:stretch>
                  <a:fillRect l="-926" t="-7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8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300</Words>
  <Application>Microsoft Office PowerPoint</Application>
  <PresentationFormat>Широкоэкранный</PresentationFormat>
  <Paragraphs>55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Булева алгебра или  Алгебра Буля</vt:lpstr>
      <vt:lpstr>Джордж Буль</vt:lpstr>
      <vt:lpstr>Определения</vt:lpstr>
      <vt:lpstr>Как это выглядит?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Булева алгебра или  Алгебра Буля</dc:title>
  <dc:creator>user</dc:creator>
  <cp:lastModifiedBy>user</cp:lastModifiedBy>
  <cp:revision>16</cp:revision>
  <dcterms:created xsi:type="dcterms:W3CDTF">2024-12-07T05:41:30Z</dcterms:created>
  <dcterms:modified xsi:type="dcterms:W3CDTF">2024-12-07T08:07:35Z</dcterms:modified>
</cp:coreProperties>
</file>