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Open Sans" panose="020B0604020202020204" charset="0"/>
      <p:regular r:id="rId26"/>
      <p:bold r:id="rId27"/>
      <p:italic r:id="rId28"/>
      <p:boldItalic r:id="rId29"/>
    </p:embeddedFont>
    <p:embeddedFont>
      <p:font typeface="PT Sans Narrow"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2d276fcfb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2d276fcfb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such as terrain shape and topographical or texture features from satellite images, to incorporate spatial context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2d276fcfb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2d276fcf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2d276fcfb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2d276fcf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2d276fcf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2d276fcf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2d276fcfb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82d276fcfb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2d276fcf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2d276fcf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2d276fcfb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2d276fcfb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800">
                <a:solidFill>
                  <a:schemeClr val="dk2"/>
                </a:solidFill>
                <a:latin typeface="Open Sans"/>
                <a:ea typeface="Open Sans"/>
                <a:cs typeface="Open Sans"/>
                <a:sym typeface="Open Sans"/>
              </a:rPr>
              <a:t>If formulations of a submodel are of semi-empirical nature, where the functional form has little theoretical basis (for example, biological processes), this submodel can be replaced by a machine learning model if a sufficient number of observations are available.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2d276fcfb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2d276fcfb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82d276fcfb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82d276fcfb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2d276fcfb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2d276fcfb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2d276fcf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2d276fcf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2d276fcf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2d276fcf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2d276fcfb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2d276fcfb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82d276fcfb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82d276fcfb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2d276fcfb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2d276fcfb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2d276fcf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2d276fcf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2d276fcfb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2d276fcf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2d276fcf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2d276fcf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82d276fcf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82d276fc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artificial neural network with one hidden layer was able to filter out noise, predict the diurnal and seasonal variation of carbon dioxide (CO2) fluxes, and extract patterns such as an increased respiration in spring during root growth</a:t>
            </a:r>
            <a:endParaRPr/>
          </a:p>
          <a:p>
            <a:pPr marL="0" lvl="0" indent="0" algn="l" rtl="0">
              <a:spcBef>
                <a:spcPts val="0"/>
              </a:spcBef>
              <a:spcAft>
                <a:spcPts val="0"/>
              </a:spcAft>
              <a:buNone/>
            </a:pPr>
            <a:r>
              <a:rPr lang="en"/>
              <a:t>Another example is soil mapping, where measurements of soil properties and covariates exist at points sparsely distributed in space, and where a ‘random forest’, a popular and efficient machine learning approach, is used to predict spatially dense estimates of soil properties or soil types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82d276fcfb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2d276fcfb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such as terrain shape and topographical or texture features from satellite images, to incorporate spatial context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2d276fcfb_0_3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2d276fcfb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such as terrain shape and topographical or texture features from satellite images, to incorporate spatial context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2d276fcf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2d276fcf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67" name="Google Shape;67;p1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a:p>
            <a:pPr marL="0" lvl="0" indent="0" algn="l" rtl="0">
              <a:spcBef>
                <a:spcPts val="1600"/>
              </a:spcBef>
              <a:spcAft>
                <a:spcPts val="0"/>
              </a:spcAft>
              <a:buNone/>
            </a:pPr>
            <a:r>
              <a:rPr lang="en"/>
              <a:t>State-of-art ML</a:t>
            </a:r>
            <a:endParaRPr/>
          </a:p>
          <a:p>
            <a:pPr marL="0" lvl="0" indent="0" algn="l" rtl="0">
              <a:spcBef>
                <a:spcPts val="1600"/>
              </a:spcBef>
              <a:spcAft>
                <a:spcPts val="0"/>
              </a:spcAft>
              <a:buNone/>
            </a:pPr>
            <a:r>
              <a:rPr lang="en"/>
              <a:t>DL opportunities - Earth Science</a:t>
            </a:r>
            <a:endParaRPr/>
          </a:p>
          <a:p>
            <a:pPr marL="0" lvl="0" indent="0" algn="l" rtl="0">
              <a:spcBef>
                <a:spcPts val="1600"/>
              </a:spcBef>
              <a:spcAft>
                <a:spcPts val="0"/>
              </a:spcAft>
              <a:buNone/>
            </a:pPr>
            <a:r>
              <a:rPr lang="en"/>
              <a:t>DL challenges - Earth Science</a:t>
            </a:r>
            <a:endParaRPr/>
          </a:p>
          <a:p>
            <a:pPr marL="0" lvl="0" indent="0" algn="l" rtl="0">
              <a:spcBef>
                <a:spcPts val="1600"/>
              </a:spcBef>
              <a:spcAft>
                <a:spcPts val="0"/>
              </a:spcAft>
              <a:buNone/>
            </a:pPr>
            <a:r>
              <a:rPr lang="en"/>
              <a:t>Integration with Physical modeling</a:t>
            </a:r>
            <a:endParaRPr/>
          </a:p>
          <a:p>
            <a:pPr marL="0" lvl="0" indent="0" algn="l" rtl="0">
              <a:spcBef>
                <a:spcPts val="1600"/>
              </a:spcBef>
              <a:spcAft>
                <a:spcPts val="0"/>
              </a:spcAft>
              <a:buNone/>
            </a:pPr>
            <a:r>
              <a:rPr lang="en"/>
              <a:t>4 recommendations</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 Learning Opportunities - Earth Sciences</a:t>
            </a:r>
            <a:endParaRPr/>
          </a:p>
          <a:p>
            <a:pPr marL="0" lvl="0" indent="0" algn="l" rtl="0">
              <a:spcBef>
                <a:spcPts val="0"/>
              </a:spcBef>
              <a:spcAft>
                <a:spcPts val="0"/>
              </a:spcAft>
              <a:buNone/>
            </a:pPr>
            <a:endParaRPr/>
          </a:p>
        </p:txBody>
      </p:sp>
      <p:sp>
        <p:nvSpPr>
          <p:cNvPr id="123" name="Google Shape;123;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Two recent studies demonstrate the application of deep learning for extreme weather (hurricane detection) - already problematic for traditional machine learning.</a:t>
            </a:r>
            <a:endParaRPr/>
          </a:p>
          <a:p>
            <a:pPr marL="457200" lvl="0" indent="-342900" algn="just" rtl="0">
              <a:spcBef>
                <a:spcPts val="0"/>
              </a:spcBef>
              <a:spcAft>
                <a:spcPts val="0"/>
              </a:spcAft>
              <a:buSzPts val="1800"/>
              <a:buChar char="●"/>
            </a:pPr>
            <a:r>
              <a:rPr lang="en"/>
              <a:t>Deep learning architectures can be applied to objectively extract spatial features to define and classify extreme situations (for example, storms, atmospheric rivers) in numerical weather prediction model output. </a:t>
            </a:r>
            <a:endParaRPr/>
          </a:p>
          <a:p>
            <a:pPr marL="457200" lvl="0" indent="-342900" algn="just" rtl="0">
              <a:spcBef>
                <a:spcPts val="0"/>
              </a:spcBef>
              <a:spcAft>
                <a:spcPts val="0"/>
              </a:spcAft>
              <a:buSzPts val="1800"/>
              <a:buChar char="●"/>
            </a:pPr>
            <a:r>
              <a:rPr lang="en"/>
              <a:t>Rapid detection of such events and forecast simulations without using either subjective human annotation or methods that rely on predefined arbitrary thresholds for wind speed or other variables.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 Learning Opportunities - Earth Sciences</a:t>
            </a:r>
            <a:endParaRPr/>
          </a:p>
        </p:txBody>
      </p:sp>
      <p:sp>
        <p:nvSpPr>
          <p:cNvPr id="129" name="Google Shape;129;p23"/>
          <p:cNvSpPr txBox="1">
            <a:spLocks noGrp="1"/>
          </p:cNvSpPr>
          <p:nvPr>
            <p:ph type="body" idx="1"/>
          </p:nvPr>
        </p:nvSpPr>
        <p:spPr>
          <a:xfrm>
            <a:off x="311700" y="778075"/>
            <a:ext cx="3265200" cy="4165200"/>
          </a:xfrm>
          <a:prstGeom prst="rect">
            <a:avLst/>
          </a:prstGeom>
        </p:spPr>
        <p:txBody>
          <a:bodyPr spcFirstLastPara="1" wrap="square" lIns="91425" tIns="91425" rIns="91425" bIns="91425" anchor="ctr" anchorCtr="0">
            <a:noAutofit/>
          </a:bodyPr>
          <a:lstStyle/>
          <a:p>
            <a:pPr marL="457200" lvl="0" indent="-342900" algn="just" rtl="0">
              <a:spcBef>
                <a:spcPts val="0"/>
              </a:spcBef>
              <a:spcAft>
                <a:spcPts val="0"/>
              </a:spcAft>
              <a:buClr>
                <a:srgbClr val="404040"/>
              </a:buClr>
              <a:buSzPts val="1800"/>
              <a:buAutoNum type="alphaLcPeriod"/>
            </a:pPr>
            <a:r>
              <a:rPr lang="en">
                <a:solidFill>
                  <a:srgbClr val="404040"/>
                </a:solidFill>
              </a:rPr>
              <a:t>Object recognition in images links to classification of extreme weather patterns using unified convolutional neural network.</a:t>
            </a:r>
            <a:endParaRPr>
              <a:solidFill>
                <a:srgbClr val="404040"/>
              </a:solidFill>
            </a:endParaRPr>
          </a:p>
          <a:p>
            <a:pPr marL="457200" lvl="0" indent="-342900" algn="just" rtl="0">
              <a:spcBef>
                <a:spcPts val="0"/>
              </a:spcBef>
              <a:spcAft>
                <a:spcPts val="0"/>
              </a:spcAft>
              <a:buClr>
                <a:srgbClr val="404040"/>
              </a:buClr>
              <a:buSzPts val="1800"/>
              <a:buAutoNum type="alphaLcPeriod"/>
            </a:pPr>
            <a:r>
              <a:rPr lang="en">
                <a:solidFill>
                  <a:srgbClr val="404040"/>
                </a:solidFill>
              </a:rPr>
              <a:t>Super-resolution applications relate to statistical downscaling of climate model.</a:t>
            </a:r>
            <a:endParaRPr/>
          </a:p>
        </p:txBody>
      </p:sp>
      <p:pic>
        <p:nvPicPr>
          <p:cNvPr id="130" name="Google Shape;130;p23"/>
          <p:cNvPicPr preferRelativeResize="0"/>
          <p:nvPr/>
        </p:nvPicPr>
        <p:blipFill>
          <a:blip r:embed="rId3">
            <a:alphaModFix/>
          </a:blip>
          <a:stretch>
            <a:fillRect/>
          </a:stretch>
        </p:blipFill>
        <p:spPr>
          <a:xfrm>
            <a:off x="3576924" y="778075"/>
            <a:ext cx="5566950" cy="4165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 Learning Opportunities - Earth Sciences</a:t>
            </a:r>
            <a:endParaRPr/>
          </a:p>
        </p:txBody>
      </p:sp>
      <p:sp>
        <p:nvSpPr>
          <p:cNvPr id="136" name="Google Shape;136;p24"/>
          <p:cNvSpPr txBox="1">
            <a:spLocks noGrp="1"/>
          </p:cNvSpPr>
          <p:nvPr>
            <p:ph type="body" idx="1"/>
          </p:nvPr>
        </p:nvSpPr>
        <p:spPr>
          <a:xfrm>
            <a:off x="311700" y="778075"/>
            <a:ext cx="3265200" cy="4165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rgbClr val="404040"/>
              </a:buClr>
              <a:buSzPts val="1800"/>
              <a:buAutoNum type="alphaLcPeriod" startAt="3"/>
            </a:pPr>
            <a:r>
              <a:rPr lang="en">
                <a:solidFill>
                  <a:srgbClr val="404040"/>
                </a:solidFill>
              </a:rPr>
              <a:t>Video prediction is similar to short-term forecasting of Earth system variables. </a:t>
            </a:r>
            <a:endParaRPr>
              <a:solidFill>
                <a:srgbClr val="404040"/>
              </a:solidFill>
            </a:endParaRPr>
          </a:p>
          <a:p>
            <a:pPr marL="457200" lvl="0" indent="-342900" algn="l" rtl="0">
              <a:spcBef>
                <a:spcPts val="0"/>
              </a:spcBef>
              <a:spcAft>
                <a:spcPts val="0"/>
              </a:spcAft>
              <a:buClr>
                <a:srgbClr val="404040"/>
              </a:buClr>
              <a:buSzPts val="1800"/>
              <a:buAutoNum type="alphaLcPeriod" startAt="3"/>
            </a:pPr>
            <a:r>
              <a:rPr lang="en">
                <a:solidFill>
                  <a:srgbClr val="404040"/>
                </a:solidFill>
              </a:rPr>
              <a:t>Language translation links to modelling of dynamic time series.</a:t>
            </a:r>
            <a:endParaRPr/>
          </a:p>
        </p:txBody>
      </p:sp>
      <p:pic>
        <p:nvPicPr>
          <p:cNvPr id="137" name="Google Shape;137;p24"/>
          <p:cNvPicPr preferRelativeResize="0"/>
          <p:nvPr/>
        </p:nvPicPr>
        <p:blipFill rotWithShape="1">
          <a:blip r:embed="rId3">
            <a:alphaModFix/>
          </a:blip>
          <a:srcRect l="1276" r="1276"/>
          <a:stretch/>
        </p:blipFill>
        <p:spPr>
          <a:xfrm>
            <a:off x="3576900" y="778075"/>
            <a:ext cx="5566975" cy="416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 Learning Challenges - Earth Sciences</a:t>
            </a:r>
            <a:endParaRPr/>
          </a:p>
        </p:txBody>
      </p:sp>
      <p:sp>
        <p:nvSpPr>
          <p:cNvPr id="143" name="Google Shape;143;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AutoNum type="arabicPeriod"/>
            </a:pPr>
            <a:r>
              <a:rPr lang="en"/>
              <a:t>Interpretability,</a:t>
            </a:r>
            <a:endParaRPr/>
          </a:p>
          <a:p>
            <a:pPr marL="0" lvl="0" indent="0" algn="just" rtl="0">
              <a:spcBef>
                <a:spcPts val="1600"/>
              </a:spcBef>
              <a:spcAft>
                <a:spcPts val="0"/>
              </a:spcAft>
              <a:buNone/>
            </a:pPr>
            <a:r>
              <a:rPr lang="en"/>
              <a:t>Given their complexity, modern Earth system models are in practice often also not easily traceable back to their assumptions, limiting their interpretability - a potential weakness of deep neural networks. </a:t>
            </a:r>
            <a:endParaRPr/>
          </a:p>
          <a:p>
            <a:pPr marL="457200" lvl="0" indent="-342900" algn="just" rtl="0">
              <a:spcBef>
                <a:spcPts val="1600"/>
              </a:spcBef>
              <a:spcAft>
                <a:spcPts val="0"/>
              </a:spcAft>
              <a:buSzPts val="1800"/>
              <a:buAutoNum type="arabicPeriod"/>
            </a:pPr>
            <a:r>
              <a:rPr lang="en"/>
              <a:t>Physical Consistency,</a:t>
            </a:r>
            <a:endParaRPr/>
          </a:p>
          <a:p>
            <a:pPr marL="0" lvl="0" indent="0" algn="just" rtl="0">
              <a:spcBef>
                <a:spcPts val="1600"/>
              </a:spcBef>
              <a:spcAft>
                <a:spcPts val="1600"/>
              </a:spcAft>
              <a:buNone/>
            </a:pPr>
            <a:r>
              <a:rPr lang="en"/>
              <a:t>Deep learning models can fit observations very well, but predictions may be physically inconsistent or implausible, owing to extrapolation or observational biases, for example.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 Learning Challenges - Earth Sciences</a:t>
            </a:r>
            <a:endParaRPr/>
          </a:p>
        </p:txBody>
      </p:sp>
      <p:sp>
        <p:nvSpPr>
          <p:cNvPr id="149" name="Google Shape;149;p26"/>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AutoNum type="arabicPeriod" startAt="3"/>
            </a:pPr>
            <a:r>
              <a:rPr lang="en"/>
              <a:t>Complex and uncertain data,</a:t>
            </a:r>
            <a:endParaRPr/>
          </a:p>
          <a:p>
            <a:pPr marL="0" lvl="0" indent="0" algn="just" rtl="0">
              <a:spcBef>
                <a:spcPts val="1600"/>
              </a:spcBef>
              <a:spcAft>
                <a:spcPts val="0"/>
              </a:spcAft>
              <a:buNone/>
            </a:pPr>
            <a:r>
              <a:rPr lang="en"/>
              <a:t>Deep learning methods are needed to cope with complex statistics, multiple outputs, different noise sources and high-dimensional spaces. </a:t>
            </a:r>
            <a:endParaRPr/>
          </a:p>
          <a:p>
            <a:pPr marL="457200" lvl="0" indent="-342900" algn="just" rtl="0">
              <a:spcBef>
                <a:spcPts val="1600"/>
              </a:spcBef>
              <a:spcAft>
                <a:spcPts val="0"/>
              </a:spcAft>
              <a:buSzPts val="1800"/>
              <a:buAutoNum type="arabicPeriod" startAt="3"/>
            </a:pPr>
            <a:r>
              <a:rPr lang="en"/>
              <a:t>Limited labels,</a:t>
            </a:r>
            <a:endParaRPr/>
          </a:p>
          <a:p>
            <a:pPr marL="0" lvl="0" indent="0" algn="just" rtl="0">
              <a:spcBef>
                <a:spcPts val="1600"/>
              </a:spcBef>
              <a:spcAft>
                <a:spcPts val="0"/>
              </a:spcAft>
              <a:buNone/>
            </a:pPr>
            <a:r>
              <a:rPr lang="en"/>
              <a:t>Deep learning methods are needed to learn from few labelled examples while exploiting the wealth of information in related unlabelled observations. </a:t>
            </a:r>
            <a:endParaRPr/>
          </a:p>
          <a:p>
            <a:pPr marL="457200" lvl="0" indent="-342900" algn="just" rtl="0">
              <a:spcBef>
                <a:spcPts val="1600"/>
              </a:spcBef>
              <a:spcAft>
                <a:spcPts val="0"/>
              </a:spcAft>
              <a:buSzPts val="1800"/>
              <a:buAutoNum type="arabicPeriod" startAt="3"/>
            </a:pPr>
            <a:r>
              <a:rPr lang="en"/>
              <a:t>Computational demand,</a:t>
            </a:r>
            <a:endParaRPr/>
          </a:p>
          <a:p>
            <a:pPr marL="0" lvl="0" indent="0" algn="just" rtl="0">
              <a:spcBef>
                <a:spcPts val="1600"/>
              </a:spcBef>
              <a:spcAft>
                <a:spcPts val="1600"/>
              </a:spcAft>
              <a:buNone/>
            </a:pPr>
            <a:r>
              <a:rPr lang="en"/>
              <a:t>There is a huge technical challenge regarding the high computational cost of current geoscience problems.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0" y="4591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Physical Modeling Integration</a:t>
            </a:r>
            <a:endParaRPr/>
          </a:p>
        </p:txBody>
      </p:sp>
      <p:sp>
        <p:nvSpPr>
          <p:cNvPr id="155" name="Google Shape;155;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Historically, physical modelling and machine learning have often been treated as two different fields with very different scientific paradigms (theory-driven versus data-driven). </a:t>
            </a:r>
            <a:endParaRPr/>
          </a:p>
          <a:p>
            <a:pPr marL="457200" lvl="0" indent="-342900" algn="just" rtl="0">
              <a:spcBef>
                <a:spcPts val="0"/>
              </a:spcBef>
              <a:spcAft>
                <a:spcPts val="0"/>
              </a:spcAft>
              <a:buSzPts val="1800"/>
              <a:buChar char="●"/>
            </a:pPr>
            <a:r>
              <a:rPr lang="en"/>
              <a:t>Yet, in fact these approaches are complementary, with physical approaches in principle being directly interpretable and offering the potential of extrapolation beyond observed conditions, whereas data-driven approaches are highly flexible in adapting to data and are amenable to finding unexpected patterns (surprises).</a:t>
            </a:r>
            <a:endParaRPr/>
          </a:p>
          <a:p>
            <a:pPr marL="457200" lvl="0" indent="-342900" algn="just" rtl="0">
              <a:spcBef>
                <a:spcPts val="0"/>
              </a:spcBef>
              <a:spcAft>
                <a:spcPts val="0"/>
              </a:spcAft>
              <a:buSzPts val="1800"/>
              <a:buChar char="●"/>
            </a:pPr>
            <a:r>
              <a:rPr lang="en"/>
              <a:t>5 points of potential synergies.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0" y="4591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Physical Modeling Integration</a:t>
            </a:r>
            <a:endParaRPr/>
          </a:p>
        </p:txBody>
      </p:sp>
      <p:sp>
        <p:nvSpPr>
          <p:cNvPr id="161" name="Google Shape;161;p28"/>
          <p:cNvSpPr txBox="1">
            <a:spLocks noGrp="1"/>
          </p:cNvSpPr>
          <p:nvPr>
            <p:ph type="body" idx="1"/>
          </p:nvPr>
        </p:nvSpPr>
        <p:spPr>
          <a:xfrm>
            <a:off x="311700" y="1266325"/>
            <a:ext cx="4736100" cy="3302700"/>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AutoNum type="arabicPeriod"/>
            </a:pPr>
            <a:r>
              <a:rPr lang="en" sz="1400"/>
              <a:t>Improving parameterizations,</a:t>
            </a:r>
            <a:endParaRPr sz="1400"/>
          </a:p>
          <a:p>
            <a:pPr marL="0" lvl="0" indent="0" algn="just" rtl="0">
              <a:spcBef>
                <a:spcPts val="1600"/>
              </a:spcBef>
              <a:spcAft>
                <a:spcPts val="0"/>
              </a:spcAft>
              <a:buNone/>
            </a:pPr>
            <a:r>
              <a:rPr lang="en" sz="1400"/>
              <a:t>Physical models require parameters, but many of those cannot be easily derived from first principles. Machine learning can learn parameterizations to optimally describe the ground truth.</a:t>
            </a:r>
            <a:endParaRPr sz="1400"/>
          </a:p>
          <a:p>
            <a:pPr marL="457200" lvl="0" indent="-317500" algn="just" rtl="0">
              <a:spcBef>
                <a:spcPts val="1600"/>
              </a:spcBef>
              <a:spcAft>
                <a:spcPts val="0"/>
              </a:spcAft>
              <a:buSzPts val="1400"/>
              <a:buAutoNum type="arabicPeriod"/>
            </a:pPr>
            <a:r>
              <a:rPr lang="en" sz="1400"/>
              <a:t>Replacing a ‘physical’ sub-model with a machine learning model,</a:t>
            </a:r>
            <a:endParaRPr sz="1400"/>
          </a:p>
          <a:p>
            <a:pPr marL="0" lvl="0" indent="0" algn="just" rtl="0">
              <a:spcBef>
                <a:spcPts val="1600"/>
              </a:spcBef>
              <a:spcAft>
                <a:spcPts val="1600"/>
              </a:spcAft>
              <a:buNone/>
            </a:pPr>
            <a:r>
              <a:rPr lang="en" sz="1400"/>
              <a:t>This leads to a hybrid model, which combines the strengths of physical modelling (theoretical foundations, interpretable compartments) and machine learning (data-adaptiveness).</a:t>
            </a:r>
            <a:endParaRPr sz="1400"/>
          </a:p>
        </p:txBody>
      </p:sp>
      <p:pic>
        <p:nvPicPr>
          <p:cNvPr id="162" name="Google Shape;162;p28"/>
          <p:cNvPicPr preferRelativeResize="0"/>
          <p:nvPr/>
        </p:nvPicPr>
        <p:blipFill>
          <a:blip r:embed="rId3">
            <a:alphaModFix/>
          </a:blip>
          <a:stretch>
            <a:fillRect/>
          </a:stretch>
        </p:blipFill>
        <p:spPr>
          <a:xfrm>
            <a:off x="5047700" y="271450"/>
            <a:ext cx="4057650" cy="4600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0" y="4591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Physical Modeling Integration</a:t>
            </a:r>
            <a:endParaRPr/>
          </a:p>
        </p:txBody>
      </p:sp>
      <p:sp>
        <p:nvSpPr>
          <p:cNvPr id="168" name="Google Shape;168;p29"/>
          <p:cNvSpPr txBox="1">
            <a:spLocks noGrp="1"/>
          </p:cNvSpPr>
          <p:nvPr>
            <p:ph type="body" idx="1"/>
          </p:nvPr>
        </p:nvSpPr>
        <p:spPr>
          <a:xfrm>
            <a:off x="311700" y="1266325"/>
            <a:ext cx="4736100" cy="33027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AutoNum type="arabicPeriod" startAt="3"/>
            </a:pPr>
            <a:r>
              <a:rPr lang="en" sz="1400"/>
              <a:t>Analysis of model–observation mismatch,</a:t>
            </a:r>
            <a:endParaRPr sz="1400"/>
          </a:p>
          <a:p>
            <a:pPr marL="0" lvl="0" indent="0" algn="just" rtl="0">
              <a:lnSpc>
                <a:spcPct val="115000"/>
              </a:lnSpc>
              <a:spcBef>
                <a:spcPts val="1600"/>
              </a:spcBef>
              <a:spcAft>
                <a:spcPts val="0"/>
              </a:spcAft>
              <a:buNone/>
            </a:pPr>
            <a:r>
              <a:rPr lang="en" sz="1400"/>
              <a:t>Machine learning can extract patterns from data automatically and identify those which are not explicitly represented in the physical model, improving physical model and theory.</a:t>
            </a:r>
            <a:endParaRPr sz="1400"/>
          </a:p>
          <a:p>
            <a:pPr marL="457200" lvl="0" indent="-317500" algn="just" rtl="0">
              <a:lnSpc>
                <a:spcPct val="115000"/>
              </a:lnSpc>
              <a:spcBef>
                <a:spcPts val="1600"/>
              </a:spcBef>
              <a:spcAft>
                <a:spcPts val="0"/>
              </a:spcAft>
              <a:buSzPts val="1400"/>
              <a:buAutoNum type="arabicPeriod" startAt="3"/>
            </a:pPr>
            <a:r>
              <a:rPr lang="en" sz="1400"/>
              <a:t>Constraining submodels,</a:t>
            </a:r>
            <a:endParaRPr sz="1400"/>
          </a:p>
          <a:p>
            <a:pPr marL="0" lvl="0" indent="0" algn="just" rtl="0">
              <a:lnSpc>
                <a:spcPct val="115000"/>
              </a:lnSpc>
              <a:spcBef>
                <a:spcPts val="1600"/>
              </a:spcBef>
              <a:spcAft>
                <a:spcPts val="1600"/>
              </a:spcAft>
              <a:buNone/>
            </a:pPr>
            <a:r>
              <a:rPr lang="en" sz="1400"/>
              <a:t>One can drive a submodel with the output from a machine learning algorithm, disentangling model error originating from the submodule of interest from errors of coupled submodules.</a:t>
            </a:r>
            <a:endParaRPr sz="1400"/>
          </a:p>
        </p:txBody>
      </p:sp>
      <p:pic>
        <p:nvPicPr>
          <p:cNvPr id="169" name="Google Shape;169;p29"/>
          <p:cNvPicPr preferRelativeResize="0"/>
          <p:nvPr/>
        </p:nvPicPr>
        <p:blipFill>
          <a:blip r:embed="rId3">
            <a:alphaModFix/>
          </a:blip>
          <a:stretch>
            <a:fillRect/>
          </a:stretch>
        </p:blipFill>
        <p:spPr>
          <a:xfrm>
            <a:off x="5047700" y="271450"/>
            <a:ext cx="4057650" cy="460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0" y="45917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Physical Modeling Integration</a:t>
            </a:r>
            <a:endParaRPr/>
          </a:p>
        </p:txBody>
      </p:sp>
      <p:sp>
        <p:nvSpPr>
          <p:cNvPr id="175" name="Google Shape;175;p30"/>
          <p:cNvSpPr txBox="1">
            <a:spLocks noGrp="1"/>
          </p:cNvSpPr>
          <p:nvPr>
            <p:ph type="body" idx="1"/>
          </p:nvPr>
        </p:nvSpPr>
        <p:spPr>
          <a:xfrm>
            <a:off x="311700" y="1266325"/>
            <a:ext cx="4736100" cy="3302700"/>
          </a:xfrm>
          <a:prstGeom prst="rect">
            <a:avLst/>
          </a:prstGeom>
        </p:spPr>
        <p:txBody>
          <a:bodyPr spcFirstLastPara="1" wrap="square" lIns="91425" tIns="91425" rIns="91425" bIns="91425" anchor="t" anchorCtr="0">
            <a:noAutofit/>
          </a:bodyPr>
          <a:lstStyle/>
          <a:p>
            <a:pPr marL="457200" lvl="0" indent="-317500" algn="just" rtl="0">
              <a:lnSpc>
                <a:spcPct val="115000"/>
              </a:lnSpc>
              <a:spcBef>
                <a:spcPts val="0"/>
              </a:spcBef>
              <a:spcAft>
                <a:spcPts val="0"/>
              </a:spcAft>
              <a:buSzPts val="1400"/>
              <a:buAutoNum type="arabicPeriod" startAt="5"/>
            </a:pPr>
            <a:r>
              <a:rPr lang="en" sz="1400"/>
              <a:t>Surrogate modelling or emulation,</a:t>
            </a:r>
            <a:endParaRPr sz="1400"/>
          </a:p>
          <a:p>
            <a:pPr marL="0" lvl="0" indent="0" algn="just" rtl="0">
              <a:lnSpc>
                <a:spcPct val="115000"/>
              </a:lnSpc>
              <a:spcBef>
                <a:spcPts val="1600"/>
              </a:spcBef>
              <a:spcAft>
                <a:spcPts val="0"/>
              </a:spcAft>
              <a:buNone/>
            </a:pPr>
            <a:r>
              <a:rPr lang="en" sz="1400"/>
              <a:t>Emulation of the full (or specific parts of) a physical model can be useful for computational efficiency and tractability reasons. </a:t>
            </a:r>
            <a:endParaRPr sz="1400"/>
          </a:p>
          <a:p>
            <a:pPr marL="0" lvl="0" indent="0" algn="just" rtl="0">
              <a:lnSpc>
                <a:spcPct val="115000"/>
              </a:lnSpc>
              <a:spcBef>
                <a:spcPts val="1600"/>
              </a:spcBef>
              <a:spcAft>
                <a:spcPts val="0"/>
              </a:spcAft>
              <a:buNone/>
            </a:pPr>
            <a:r>
              <a:rPr lang="en" sz="1400"/>
              <a:t>Machine learning emulators, once trained, can achieve simulations orders of magnitude faster than the original physical model without sacrificing much accuracy. </a:t>
            </a:r>
            <a:endParaRPr sz="1400"/>
          </a:p>
          <a:p>
            <a:pPr marL="0" lvl="0" indent="0" algn="just" rtl="0">
              <a:lnSpc>
                <a:spcPct val="115000"/>
              </a:lnSpc>
              <a:spcBef>
                <a:spcPts val="1600"/>
              </a:spcBef>
              <a:spcAft>
                <a:spcPts val="1600"/>
              </a:spcAft>
              <a:buNone/>
            </a:pPr>
            <a:r>
              <a:rPr lang="en" sz="1400"/>
              <a:t>This allows for fast sensitivity analysis, model parameter calibration, and derivation of confidence intervals for the estimates. </a:t>
            </a:r>
            <a:endParaRPr sz="1400"/>
          </a:p>
        </p:txBody>
      </p:sp>
      <p:pic>
        <p:nvPicPr>
          <p:cNvPr id="176" name="Google Shape;176;p30"/>
          <p:cNvPicPr preferRelativeResize="0"/>
          <p:nvPr/>
        </p:nvPicPr>
        <p:blipFill>
          <a:blip r:embed="rId3">
            <a:alphaModFix/>
          </a:blip>
          <a:stretch>
            <a:fillRect/>
          </a:stretch>
        </p:blipFill>
        <p:spPr>
          <a:xfrm>
            <a:off x="5047700" y="271450"/>
            <a:ext cx="4057650" cy="4600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59175"/>
            <a:ext cx="8208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Hybrid Modeling</a:t>
            </a:r>
            <a:endParaRPr/>
          </a:p>
        </p:txBody>
      </p:sp>
      <p:sp>
        <p:nvSpPr>
          <p:cNvPr id="182" name="Google Shape;182;p31"/>
          <p:cNvSpPr txBox="1">
            <a:spLocks noGrp="1"/>
          </p:cNvSpPr>
          <p:nvPr>
            <p:ph type="body" idx="1"/>
          </p:nvPr>
        </p:nvSpPr>
        <p:spPr>
          <a:xfrm>
            <a:off x="311700" y="1266325"/>
            <a:ext cx="4736100" cy="3302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1600"/>
              </a:spcAft>
              <a:buNone/>
            </a:pPr>
            <a:endParaRPr sz="1400"/>
          </a:p>
        </p:txBody>
      </p:sp>
      <p:pic>
        <p:nvPicPr>
          <p:cNvPr id="183" name="Google Shape;183;p31"/>
          <p:cNvPicPr preferRelativeResize="0"/>
          <p:nvPr/>
        </p:nvPicPr>
        <p:blipFill>
          <a:blip r:embed="rId3">
            <a:alphaModFix/>
          </a:blip>
          <a:stretch>
            <a:fillRect/>
          </a:stretch>
        </p:blipFill>
        <p:spPr>
          <a:xfrm>
            <a:off x="1278100" y="1166575"/>
            <a:ext cx="6587775" cy="3863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1010275" y="1773306"/>
            <a:ext cx="7124400" cy="15969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4800" i="1">
                <a:solidFill>
                  <a:srgbClr val="262626"/>
                </a:solidFill>
              </a:rPr>
              <a:t>Deep learning and process understanding for data-driven Earth system science</a:t>
            </a:r>
            <a:endParaRPr i="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Four Key Recommendations</a:t>
            </a:r>
            <a:endParaRPr/>
          </a:p>
        </p:txBody>
      </p:sp>
      <p:sp>
        <p:nvSpPr>
          <p:cNvPr id="189" name="Google Shape;189;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AutoNum type="arabicPeriod"/>
            </a:pPr>
            <a:r>
              <a:rPr lang="en"/>
              <a:t>Recognition of the particularities of the data,</a:t>
            </a:r>
            <a:endParaRPr/>
          </a:p>
          <a:p>
            <a:pPr marL="0" lvl="0" indent="0" algn="just" rtl="0">
              <a:spcBef>
                <a:spcPts val="1600"/>
              </a:spcBef>
              <a:spcAft>
                <a:spcPts val="0"/>
              </a:spcAft>
              <a:buNone/>
            </a:pPr>
            <a:r>
              <a:rPr lang="en"/>
              <a:t>Multi-source, multi-scale, high-dimensional, complex spatio-temporal relations, including non-trivial and lagged long-distance relationships (teleconnections) between variables need to be adequately modelled. </a:t>
            </a:r>
            <a:endParaRPr/>
          </a:p>
          <a:p>
            <a:pPr marL="457200" lvl="0" indent="-342900" algn="just" rtl="0">
              <a:spcBef>
                <a:spcPts val="1600"/>
              </a:spcBef>
              <a:spcAft>
                <a:spcPts val="0"/>
              </a:spcAft>
              <a:buSzPts val="1800"/>
              <a:buAutoNum type="arabicPeriod"/>
            </a:pPr>
            <a:r>
              <a:rPr lang="en"/>
              <a:t>Plausibility and interpretability of inferences,</a:t>
            </a:r>
            <a:endParaRPr/>
          </a:p>
          <a:p>
            <a:pPr marL="0" lvl="0" indent="0" algn="just" rtl="0">
              <a:spcBef>
                <a:spcPts val="1600"/>
              </a:spcBef>
              <a:spcAft>
                <a:spcPts val="1600"/>
              </a:spcAft>
              <a:buNone/>
            </a:pPr>
            <a:r>
              <a:rPr lang="en"/>
              <a:t>Wide adoption of machine learning in the Earth sciences will be facilitated if models become more transparent and interpretable: their parameters and feature rankings should have a minimal physical interpretation, and the model should be reducible to or explainable by a set of rules, descriptors and relations.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Four Key Recommendations</a:t>
            </a:r>
            <a:endParaRPr/>
          </a:p>
          <a:p>
            <a:pPr marL="0" lvl="0" indent="0" algn="l" rtl="0">
              <a:spcBef>
                <a:spcPts val="0"/>
              </a:spcBef>
              <a:spcAft>
                <a:spcPts val="0"/>
              </a:spcAft>
              <a:buNone/>
            </a:pPr>
            <a:endParaRPr/>
          </a:p>
        </p:txBody>
      </p:sp>
      <p:sp>
        <p:nvSpPr>
          <p:cNvPr id="195" name="Google Shape;195;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startAt="3"/>
            </a:pPr>
            <a:r>
              <a:rPr lang="en"/>
              <a:t>Uncertainty estimation,</a:t>
            </a:r>
            <a:endParaRPr/>
          </a:p>
          <a:p>
            <a:pPr marL="0" lvl="0" indent="0" algn="l" rtl="0">
              <a:spcBef>
                <a:spcPts val="1600"/>
              </a:spcBef>
              <a:spcAft>
                <a:spcPts val="0"/>
              </a:spcAft>
              <a:buNone/>
            </a:pPr>
            <a:r>
              <a:rPr lang="en"/>
              <a:t>Models should define their confidence and credibility. Bayesian/ probabilistic inference should be integrated into models.</a:t>
            </a:r>
            <a:endParaRPr/>
          </a:p>
          <a:p>
            <a:pPr marL="457200" lvl="0" indent="-342900" algn="l" rtl="0">
              <a:spcBef>
                <a:spcPts val="1600"/>
              </a:spcBef>
              <a:spcAft>
                <a:spcPts val="0"/>
              </a:spcAft>
              <a:buSzPts val="1800"/>
              <a:buAutoNum type="arabicPeriod" startAt="3"/>
            </a:pPr>
            <a:r>
              <a:rPr lang="en"/>
              <a:t>Testing against complex physical models,</a:t>
            </a:r>
            <a:endParaRPr/>
          </a:p>
          <a:p>
            <a:pPr marL="0" lvl="0" indent="0" algn="l" rtl="0">
              <a:spcBef>
                <a:spcPts val="1600"/>
              </a:spcBef>
              <a:spcAft>
                <a:spcPts val="1600"/>
              </a:spcAft>
              <a:buNone/>
            </a:pPr>
            <a:r>
              <a:rPr lang="en"/>
              <a:t>The spatial and temporal prediction ability of machine learning should be, at least, consistent with the patterns observed in physical models. Therefore we recommend testing the performance of machine learning methods against synthetic data derived from physical models of the Earth system.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01" name="Google Shape;201;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Machine learning in general and deep learning in particular offer promising tools to build new data-driven models for components of the Earth system and thus to build our understanding of Earth. </a:t>
            </a:r>
            <a:endParaRPr/>
          </a:p>
          <a:p>
            <a:pPr marL="0" lvl="0" indent="0" algn="just" rtl="0">
              <a:spcBef>
                <a:spcPts val="1600"/>
              </a:spcBef>
              <a:spcAft>
                <a:spcPts val="0"/>
              </a:spcAft>
              <a:buNone/>
            </a:pPr>
            <a:endParaRPr/>
          </a:p>
          <a:p>
            <a:pPr marL="457200" lvl="0" indent="-342900" algn="just" rtl="0">
              <a:spcBef>
                <a:spcPts val="1600"/>
              </a:spcBef>
              <a:spcAft>
                <a:spcPts val="0"/>
              </a:spcAft>
              <a:buSzPts val="1800"/>
              <a:buChar char="●"/>
            </a:pPr>
            <a:r>
              <a:rPr lang="en"/>
              <a:t>Data-driven machine learning approaches to geoscientific research will not replace physical modelling, but strongly complement and enrich it.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Challenges</a:t>
            </a:r>
            <a:endParaRPr/>
          </a:p>
        </p:txBody>
      </p:sp>
      <p:sp>
        <p:nvSpPr>
          <p:cNvPr id="207" name="Google Shape;207;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t>Two major Earth system challenges in which little progress has been made recently </a:t>
            </a:r>
            <a:endParaRPr/>
          </a:p>
          <a:p>
            <a:pPr marL="457200" lvl="0" indent="-342900" algn="just" rtl="0">
              <a:spcBef>
                <a:spcPts val="1600"/>
              </a:spcBef>
              <a:spcAft>
                <a:spcPts val="0"/>
              </a:spcAft>
              <a:buSzPts val="1800"/>
              <a:buAutoNum type="arabicPeriod"/>
            </a:pPr>
            <a:r>
              <a:rPr lang="en"/>
              <a:t>the parameterization of atmospheric convection and,</a:t>
            </a:r>
            <a:endParaRPr/>
          </a:p>
          <a:p>
            <a:pPr marL="457200" lvl="0" indent="-342900" algn="just" rtl="0">
              <a:spcBef>
                <a:spcPts val="0"/>
              </a:spcBef>
              <a:spcAft>
                <a:spcPts val="0"/>
              </a:spcAft>
              <a:buSzPts val="1800"/>
              <a:buAutoNum type="arabicPeriod"/>
            </a:pPr>
            <a:r>
              <a:rPr lang="en"/>
              <a:t>the description of the spatio-temporal dependency of ecosystems on climate and interacting geo-factors</a:t>
            </a:r>
            <a:endParaRPr/>
          </a:p>
          <a:p>
            <a:pPr marL="0" lvl="0" indent="0" algn="just" rtl="0">
              <a:spcBef>
                <a:spcPts val="1600"/>
              </a:spcBef>
              <a:spcAft>
                <a:spcPts val="1600"/>
              </a:spcAft>
              <a:buNone/>
            </a:pPr>
            <a:r>
              <a:rPr lang="en"/>
              <a:t>Could be addressed using the hybrid modeling.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a:t>Machine learning approaches are increasingly used to extract patterns and insights from the ever-increasing stream of geospatial data, </a:t>
            </a:r>
            <a:endParaRPr/>
          </a:p>
          <a:p>
            <a:pPr marL="457200" lvl="0" indent="-342900" algn="just" rtl="0">
              <a:lnSpc>
                <a:spcPct val="150000"/>
              </a:lnSpc>
              <a:spcBef>
                <a:spcPts val="0"/>
              </a:spcBef>
              <a:spcAft>
                <a:spcPts val="0"/>
              </a:spcAft>
              <a:buSzPts val="1800"/>
              <a:buChar char="●"/>
            </a:pPr>
            <a:r>
              <a:rPr lang="en"/>
              <a:t>Current approaches may not be optimal when system behaviour is dominated by spatial or temporal context.</a:t>
            </a:r>
            <a:endParaRPr/>
          </a:p>
          <a:p>
            <a:pPr marL="457200" lvl="0" indent="-342900" algn="just" rtl="0">
              <a:lnSpc>
                <a:spcPct val="150000"/>
              </a:lnSpc>
              <a:spcBef>
                <a:spcPts val="0"/>
              </a:spcBef>
              <a:spcAft>
                <a:spcPts val="0"/>
              </a:spcAft>
              <a:buSzPts val="1800"/>
              <a:buChar char="●"/>
            </a:pPr>
            <a:r>
              <a:rPr lang="en"/>
              <a:t>An argument is made for these contextual cues to be used as part of deep learning (an approach that is able to extract spatio-temporal features automatically) to gain further process understanding of Earth system science problems.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lnSpc>
                <a:spcPct val="150000"/>
              </a:lnSpc>
              <a:spcBef>
                <a:spcPts val="0"/>
              </a:spcBef>
              <a:spcAft>
                <a:spcPts val="0"/>
              </a:spcAft>
              <a:buSzPts val="1800"/>
              <a:buChar char="●"/>
            </a:pPr>
            <a:r>
              <a:rPr lang="en"/>
              <a:t>For example, improving predictive ability of seasonal forecasting and modelling of long-range spatial connections across multiple timescales.</a:t>
            </a:r>
            <a:endParaRPr/>
          </a:p>
          <a:p>
            <a:pPr marL="457200" lvl="0" indent="-342900" algn="just" rtl="0">
              <a:lnSpc>
                <a:spcPct val="150000"/>
              </a:lnSpc>
              <a:spcBef>
                <a:spcPts val="0"/>
              </a:spcBef>
              <a:spcAft>
                <a:spcPts val="0"/>
              </a:spcAft>
              <a:buSzPts val="1800"/>
              <a:buChar char="●"/>
            </a:pPr>
            <a:r>
              <a:rPr lang="en"/>
              <a:t>Deluge of Earth system data available already - in dozens of petabytes and increasing transmission rates from sensors representing fifteen or more orders of temporal and spatial magnitude.</a:t>
            </a:r>
            <a:endParaRPr/>
          </a:p>
          <a:p>
            <a:pPr marL="457200" lvl="0" indent="-342900" algn="just" rtl="0">
              <a:lnSpc>
                <a:spcPct val="150000"/>
              </a:lnSpc>
              <a:spcBef>
                <a:spcPts val="0"/>
              </a:spcBef>
              <a:spcAft>
                <a:spcPts val="0"/>
              </a:spcAft>
              <a:buSzPts val="1800"/>
              <a:buChar char="●"/>
            </a:pPr>
            <a:r>
              <a:rPr lang="en"/>
              <a:t>Earth system data demonstrate all ‘four Vs’ of ‘big data’: volume, velocity, variety and veracity.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 </a:t>
            </a:r>
            <a:endParaRPr/>
          </a:p>
        </p:txBody>
      </p:sp>
      <p:sp>
        <p:nvSpPr>
          <p:cNvPr id="91" name="Google Shape;91;p17"/>
          <p:cNvSpPr txBox="1">
            <a:spLocks noGrp="1"/>
          </p:cNvSpPr>
          <p:nvPr>
            <p:ph type="body" idx="1"/>
          </p:nvPr>
        </p:nvSpPr>
        <p:spPr>
          <a:xfrm>
            <a:off x="311700" y="1152475"/>
            <a:ext cx="4670700" cy="3416400"/>
          </a:xfrm>
          <a:prstGeom prst="rect">
            <a:avLst/>
          </a:prstGeom>
        </p:spPr>
        <p:txBody>
          <a:bodyPr spcFirstLastPara="1" wrap="square" lIns="91425" tIns="91425" rIns="91425" bIns="91425" anchor="t" anchorCtr="0">
            <a:noAutofit/>
          </a:bodyPr>
          <a:lstStyle/>
          <a:p>
            <a:pPr marL="457200" lvl="0" indent="0" algn="just" rtl="0">
              <a:spcBef>
                <a:spcPts val="0"/>
              </a:spcBef>
              <a:spcAft>
                <a:spcPts val="0"/>
              </a:spcAft>
              <a:buNone/>
            </a:pPr>
            <a:r>
              <a:rPr lang="en"/>
              <a:t>Two major tasks in the coming years:</a:t>
            </a:r>
            <a:endParaRPr/>
          </a:p>
          <a:p>
            <a:pPr marL="457200" lvl="0" indent="-342900" algn="just" rtl="0">
              <a:lnSpc>
                <a:spcPct val="115000"/>
              </a:lnSpc>
              <a:spcBef>
                <a:spcPts val="1600"/>
              </a:spcBef>
              <a:spcAft>
                <a:spcPts val="0"/>
              </a:spcAft>
              <a:buSzPts val="1800"/>
              <a:buAutoNum type="arabicPeriod"/>
            </a:pPr>
            <a:r>
              <a:rPr lang="en"/>
              <a:t>Extracting knowledge from the data deluge, and </a:t>
            </a:r>
            <a:endParaRPr/>
          </a:p>
          <a:p>
            <a:pPr marL="457200" lvl="0" indent="-342900" algn="just" rtl="0">
              <a:lnSpc>
                <a:spcPct val="115000"/>
              </a:lnSpc>
              <a:spcBef>
                <a:spcPts val="0"/>
              </a:spcBef>
              <a:spcAft>
                <a:spcPts val="0"/>
              </a:spcAft>
              <a:buSzPts val="1800"/>
              <a:buAutoNum type="arabicPeriod"/>
            </a:pPr>
            <a:r>
              <a:rPr lang="en"/>
              <a:t>Deriving models that learn much more from data than traditional data assimilation approaches can, while still respecting our evolving understanding of nature’s laws.</a:t>
            </a:r>
            <a:endParaRPr/>
          </a:p>
        </p:txBody>
      </p:sp>
      <p:pic>
        <p:nvPicPr>
          <p:cNvPr id="92" name="Google Shape;92;p17"/>
          <p:cNvPicPr preferRelativeResize="0"/>
          <p:nvPr/>
        </p:nvPicPr>
        <p:blipFill>
          <a:blip r:embed="rId3">
            <a:alphaModFix/>
          </a:blip>
          <a:stretch>
            <a:fillRect/>
          </a:stretch>
        </p:blipFill>
        <p:spPr>
          <a:xfrm>
            <a:off x="5247875" y="449300"/>
            <a:ext cx="3747375" cy="424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State-of-art Machine Learning</a:t>
            </a:r>
            <a:endParaRPr/>
          </a:p>
        </p:txBody>
      </p:sp>
      <p:sp>
        <p:nvSpPr>
          <p:cNvPr id="98" name="Google Shape;98;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
              <a:t>Machine learning has become a universal approach in geoscientific classification, regression and change/anomaly-detection problems.</a:t>
            </a:r>
            <a:endParaRPr/>
          </a:p>
          <a:p>
            <a:pPr marL="457200" lvl="0" indent="-342900" algn="just" rtl="0">
              <a:spcBef>
                <a:spcPts val="0"/>
              </a:spcBef>
              <a:spcAft>
                <a:spcPts val="0"/>
              </a:spcAft>
              <a:buSzPts val="1800"/>
              <a:buChar char="●"/>
            </a:pPr>
            <a:r>
              <a:rPr lang="en"/>
              <a:t>Few pitfalls such as the risk of naive extrapolation, sampling or other data biases, ignorance of confounding factors, interpretation of statistical association as causal relation, or fundamental flaws in multiple hypothesis testing (‘P-fishing’) should be avoided.</a:t>
            </a:r>
            <a:endParaRPr/>
          </a:p>
          <a:p>
            <a:pPr marL="457200" lvl="0" indent="-342900" algn="just" rtl="0">
              <a:spcBef>
                <a:spcPts val="0"/>
              </a:spcBef>
              <a:spcAft>
                <a:spcPts val="0"/>
              </a:spcAft>
              <a:buSzPts val="1800"/>
              <a:buChar char="●"/>
            </a:pPr>
            <a:r>
              <a:rPr lang="en"/>
              <a:t>Classical machine learning approaches benefit from domain-specific, hand-crafted features to account for dependencies in time or space but rarely exploit spatio-temporal dependencies exhaustively.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State-of-art Machine Learning</a:t>
            </a:r>
            <a:endParaRPr/>
          </a:p>
        </p:txBody>
      </p:sp>
      <p:sp>
        <p:nvSpPr>
          <p:cNvPr id="104" name="Google Shape;104;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ctr" anchorCtr="0">
            <a:noAutofit/>
          </a:bodyPr>
          <a:lstStyle/>
          <a:p>
            <a:pPr marL="457200" lvl="0" indent="-342900" algn="just" rtl="0">
              <a:spcBef>
                <a:spcPts val="0"/>
              </a:spcBef>
              <a:spcAft>
                <a:spcPts val="0"/>
              </a:spcAft>
              <a:buSzPts val="1800"/>
              <a:buChar char="●"/>
            </a:pPr>
            <a:r>
              <a:rPr lang="en"/>
              <a:t>For example, classifying a certain atmospheric situation as a hurricane or extratropical storm requires knowledge of the spatial context such as a storm’s geometry as constituted by pixels, their values, and their topology. </a:t>
            </a:r>
            <a:endParaRPr/>
          </a:p>
          <a:p>
            <a:pPr marL="457200" lvl="0" indent="-342900" algn="just" rtl="0">
              <a:spcBef>
                <a:spcPts val="0"/>
              </a:spcBef>
              <a:spcAft>
                <a:spcPts val="0"/>
              </a:spcAft>
              <a:buSzPts val="1800"/>
              <a:buChar char="●"/>
            </a:pPr>
            <a:r>
              <a:rPr lang="en"/>
              <a:t>For instance, detecting symmetric outflow and a visible ‘eye’ is important for detecting hurricanes and assessing their strength, and this cannot be determined by localized, single-pixel values alone.</a:t>
            </a:r>
            <a:endParaRPr/>
          </a:p>
          <a:p>
            <a:pPr marL="457200" lvl="0" indent="-342900" algn="just" rtl="0">
              <a:spcBef>
                <a:spcPts val="0"/>
              </a:spcBef>
              <a:spcAft>
                <a:spcPts val="0"/>
              </a:spcAft>
              <a:buSzPts val="1800"/>
              <a:buChar char="●"/>
            </a:pPr>
            <a:r>
              <a:rPr lang="en"/>
              <a:t>However, temporally dynamic properties (‘memory effects’) can be represented by hand-designed and domain-specific features in machine learning. Similarly, spatial context can also be incorporated.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State-of-art Machine Learning</a:t>
            </a:r>
            <a:endParaRPr/>
          </a:p>
        </p:txBody>
      </p:sp>
      <p:sp>
        <p:nvSpPr>
          <p:cNvPr id="110" name="Google Shape;110;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Hand-designed features can be seen both as an advantage (control of the explanatory drivers) and as a disadvantage (tedious, ad hoc process, probably non-optimal)</a:t>
            </a:r>
            <a:endParaRPr/>
          </a:p>
          <a:p>
            <a:pPr marL="457200" lvl="0" indent="-342900" algn="l" rtl="0">
              <a:spcBef>
                <a:spcPts val="0"/>
              </a:spcBef>
              <a:spcAft>
                <a:spcPts val="0"/>
              </a:spcAft>
              <a:buSzPts val="1800"/>
              <a:buChar char="●"/>
            </a:pPr>
            <a:r>
              <a:rPr lang="en"/>
              <a:t>However, the concerns related to the use of a restricted and subjective choice of features rather than an extensive and generic approach remain valid and important. </a:t>
            </a:r>
            <a:endParaRPr/>
          </a:p>
          <a:p>
            <a:pPr marL="457200" lvl="0" indent="-342900" algn="l" rtl="0">
              <a:spcBef>
                <a:spcPts val="0"/>
              </a:spcBef>
              <a:spcAft>
                <a:spcPts val="0"/>
              </a:spcAft>
              <a:buSzPts val="1800"/>
              <a:buChar char="●"/>
            </a:pPr>
            <a:r>
              <a:rPr lang="en"/>
              <a:t>New developments in deep learning, however, no longer limit us to such approaches.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Deep Learning Opportunities - Earth Sciences</a:t>
            </a:r>
            <a:endParaRPr/>
          </a:p>
        </p:txBody>
      </p:sp>
      <p:sp>
        <p:nvSpPr>
          <p:cNvPr id="116" name="Google Shape;116;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17" name="Google Shape;117;p21"/>
          <p:cNvPicPr preferRelativeResize="0"/>
          <p:nvPr/>
        </p:nvPicPr>
        <p:blipFill>
          <a:blip r:embed="rId3">
            <a:alphaModFix/>
          </a:blip>
          <a:stretch>
            <a:fillRect/>
          </a:stretch>
        </p:blipFill>
        <p:spPr>
          <a:xfrm>
            <a:off x="412725" y="576700"/>
            <a:ext cx="8318574" cy="440567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1550</Words>
  <Application>Microsoft Office PowerPoint</Application>
  <PresentationFormat>On-screen Show (16:9)</PresentationFormat>
  <Paragraphs>100</Paragraphs>
  <Slides>23</Slides>
  <Notes>23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PT Sans Narrow</vt:lpstr>
      <vt:lpstr>Arial</vt:lpstr>
      <vt:lpstr>Open Sans</vt:lpstr>
      <vt:lpstr>Tropic</vt:lpstr>
      <vt:lpstr>Outline</vt:lpstr>
      <vt:lpstr>Deep learning and process understanding for data-driven Earth system science</vt:lpstr>
      <vt:lpstr>Motivation</vt:lpstr>
      <vt:lpstr>Motivation</vt:lpstr>
      <vt:lpstr>Challenges </vt:lpstr>
      <vt:lpstr>State-of-art Machine Learning</vt:lpstr>
      <vt:lpstr>State-of-art Machine Learning</vt:lpstr>
      <vt:lpstr>State-of-art Machine Learning</vt:lpstr>
      <vt:lpstr>Deep Learning Opportunities - Earth Sciences</vt:lpstr>
      <vt:lpstr>Deep Learning Opportunities - Earth Sciences </vt:lpstr>
      <vt:lpstr>Deep Learning Opportunities - Earth Sciences</vt:lpstr>
      <vt:lpstr>Deep Learning Opportunities - Earth Sciences</vt:lpstr>
      <vt:lpstr>Deep Learning Challenges - Earth Sciences</vt:lpstr>
      <vt:lpstr>Deep Learning Challenges - Earth Sciences</vt:lpstr>
      <vt:lpstr>Physical Modeling Integration</vt:lpstr>
      <vt:lpstr>Physical Modeling Integration</vt:lpstr>
      <vt:lpstr>Physical Modeling Integration</vt:lpstr>
      <vt:lpstr>Physical Modeling Integration</vt:lpstr>
      <vt:lpstr>Hybrid Modeling</vt:lpstr>
      <vt:lpstr>Four Key Recommendations</vt:lpstr>
      <vt:lpstr>Four Key Recommendations </vt:lpstr>
      <vt:lpstr>Conclusion</vt:lpstr>
      <vt:lpstr>Future 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cp:lastModifiedBy>Parth Rajendra Doshi (Student)</cp:lastModifiedBy>
  <cp:revision>1</cp:revision>
  <dcterms:modified xsi:type="dcterms:W3CDTF">2020-04-02T20:29:19Z</dcterms:modified>
</cp:coreProperties>
</file>