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1" r:id="rId7"/>
    <p:sldId id="262" r:id="rId8"/>
    <p:sldId id="266" r:id="rId9"/>
    <p:sldId id="265" r:id="rId10"/>
    <p:sldId id="264" r:id="rId11"/>
  </p:sldIdLst>
  <p:sldSz cx="9144000" cy="5143500" type="screen16x9"/>
  <p:notesSz cx="6858000" cy="9144000"/>
  <p:embeddedFontLst>
    <p:embeddedFont>
      <p:font typeface="Alfa Slab One" panose="020B0604020202020204" charset="0"/>
      <p:regular r:id="rId13"/>
    </p:embeddedFont>
    <p:embeddedFont>
      <p:font typeface="Proxima Nova" panose="020B0604020202020204" charset="0"/>
      <p:regular r:id="rId14"/>
      <p:bold r:id="rId15"/>
      <p:italic r:id="rId16"/>
      <p:boldItalic r:id="rId17"/>
    </p:embeddedFont>
    <p:embeddedFont>
      <p:font typeface="Ubuntu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B76F"/>
    <a:srgbClr val="01F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009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5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 sz="18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 b="0" i="0" u="none" strike="noStrike" cap="non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77B25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rgbClr val="77B255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subTitle" idx="1"/>
          </p:nvPr>
        </p:nvSpPr>
        <p:spPr>
          <a:xfrm>
            <a:off x="698700" y="3898325"/>
            <a:ext cx="7746600" cy="558600"/>
          </a:xfrm>
          <a:prstGeom prst="rect">
            <a:avLst/>
          </a:prstGeom>
          <a:solidFill>
            <a:srgbClr val="05B76F">
              <a:alpha val="7607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AFFFD"/>
                </a:solidFill>
                <a:latin typeface="Ubuntu"/>
                <a:ea typeface="Ubuntu"/>
                <a:cs typeface="Ubuntu"/>
                <a:sym typeface="Ubuntu"/>
              </a:rPr>
              <a:t>Bank for millennium  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sustainability</a:t>
            </a:r>
            <a:r>
              <a:rPr lang="en-US" sz="2400" b="0" i="0" u="none" strike="noStrike" cap="none" dirty="0">
                <a:solidFill>
                  <a:srgbClr val="FAFFFD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endParaRPr sz="2400" b="0" i="0" u="none" strike="noStrike" cap="none" dirty="0">
              <a:solidFill>
                <a:schemeClr val="accent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AE45978-B5EF-414A-8A8C-8939974CCF4F}"/>
              </a:ext>
            </a:extLst>
          </p:cNvPr>
          <p:cNvSpPr/>
          <p:nvPr/>
        </p:nvSpPr>
        <p:spPr>
          <a:xfrm>
            <a:off x="1596571" y="371354"/>
            <a:ext cx="5950857" cy="1959429"/>
          </a:xfrm>
          <a:prstGeom prst="roundRect">
            <a:avLst/>
          </a:prstGeom>
          <a:solidFill>
            <a:srgbClr val="05B76F">
              <a:alpha val="89000"/>
            </a:srgbClr>
          </a:solidFill>
          <a:ln>
            <a:solidFill>
              <a:srgbClr val="05B7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5B76F"/>
              </a:highlight>
            </a:endParaRPr>
          </a:p>
        </p:txBody>
      </p:sp>
      <p:sp>
        <p:nvSpPr>
          <p:cNvPr id="8" name="Google Shape;103;p25">
            <a:extLst>
              <a:ext uri="{FF2B5EF4-FFF2-40B4-BE49-F238E27FC236}">
                <a16:creationId xmlns:a16="http://schemas.microsoft.com/office/drawing/2014/main" id="{E33359C4-2798-4D5E-9276-B67636EACB8F}"/>
              </a:ext>
            </a:extLst>
          </p:cNvPr>
          <p:cNvSpPr txBox="1"/>
          <p:nvPr/>
        </p:nvSpPr>
        <p:spPr>
          <a:xfrm>
            <a:off x="1596571" y="98698"/>
            <a:ext cx="5993400" cy="1383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Bank of the </a:t>
            </a:r>
            <a:r>
              <a:rPr lang="en-US" sz="7200" b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r>
              <a:rPr lang="en" sz="7200" b="1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est </a:t>
            </a:r>
            <a:endParaRPr sz="7200" b="1" i="0" u="none" strike="noStrike" cap="none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B76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0" y="29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 i="0" u="none" strike="noStrike" cap="none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PROBLEM</a:t>
            </a:r>
            <a:endParaRPr b="1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1"/>
          </p:nvPr>
        </p:nvSpPr>
        <p:spPr>
          <a:xfrm>
            <a:off x="413700" y="1131425"/>
            <a:ext cx="8316600" cy="3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3000" b="1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57200" algn="just">
              <a:lnSpc>
                <a:spcPct val="100000"/>
              </a:lnSpc>
            </a:pPr>
            <a:r>
              <a:rPr lang="en" sz="2400" b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Waste </a:t>
            </a:r>
            <a:r>
              <a:rPr lang="en" sz="2400" b="1" i="0" u="none" strike="noStrike" cap="none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diversion rates</a:t>
            </a:r>
            <a:r>
              <a:rPr lang="en" sz="2400" b="0" i="0" u="none" strike="noStrike" cap="none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are too low</a:t>
            </a:r>
            <a:endParaRPr sz="2400" b="0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57200" algn="just">
              <a:lnSpc>
                <a:spcPct val="100000"/>
              </a:lnSpc>
              <a:spcBef>
                <a:spcPts val="3500"/>
              </a:spcBef>
            </a:pPr>
            <a:r>
              <a:rPr lang="en" sz="2400" b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 sz="2400" b="1" i="0" u="none" strike="noStrike" cap="none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ndividual habits </a:t>
            </a:r>
            <a:r>
              <a:rPr lang="en" sz="2400" b="0" i="0" u="none" strike="noStrike" cap="none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are misaligned from system</a:t>
            </a:r>
            <a:endParaRPr sz="2400" b="0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57200" algn="just">
              <a:lnSpc>
                <a:spcPct val="100000"/>
              </a:lnSpc>
              <a:spcBef>
                <a:spcPts val="3500"/>
              </a:spcBef>
            </a:pPr>
            <a:r>
              <a:rPr lang="en" sz="2400" b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Contamination</a:t>
            </a:r>
            <a:r>
              <a:rPr lang="en" sz="24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is a problem</a:t>
            </a:r>
            <a:endParaRPr sz="2400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773550" y="989550"/>
            <a:ext cx="3355200" cy="3164400"/>
          </a:xfrm>
          <a:prstGeom prst="ellipse">
            <a:avLst/>
          </a:prstGeom>
          <a:solidFill>
            <a:srgbClr val="05B7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48%</a:t>
            </a:r>
            <a:endParaRPr sz="60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recyclable waste </a:t>
            </a:r>
            <a:r>
              <a:rPr lang="en" sz="17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are put in the trash </a:t>
            </a:r>
            <a:endParaRPr sz="17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5024675" y="989550"/>
            <a:ext cx="3355200" cy="3164400"/>
          </a:xfrm>
          <a:prstGeom prst="ellipse">
            <a:avLst/>
          </a:prstGeom>
          <a:solidFill>
            <a:srgbClr val="05B7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0" i="0" u="none" strike="noStrike" cap="none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38%</a:t>
            </a:r>
            <a:endParaRPr sz="6000" b="0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processed recyclables bagged</a:t>
            </a:r>
            <a:endParaRPr sz="1700" b="0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B76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>
            <a:off x="363375" y="1046775"/>
            <a:ext cx="826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-US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All customers can choose which sustainable program they want to invest their money in  . </a:t>
            </a:r>
            <a:endParaRPr sz="1800" b="0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275" y="2116174"/>
            <a:ext cx="1395100" cy="139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52175" y="2116175"/>
            <a:ext cx="1395100" cy="13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0" y="29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SOLUTION</a:t>
            </a:r>
            <a:endParaRPr sz="2400" b="0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82063" y="3578700"/>
            <a:ext cx="2850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Incentivizing </a:t>
            </a:r>
            <a:endParaRPr lang="en-US" sz="1800" b="1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With better ROI</a:t>
            </a:r>
            <a:endParaRPr sz="1800" b="0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5" name="Google Shape;125;p28"/>
          <p:cNvSpPr txBox="1">
            <a:spLocks noGrp="1"/>
          </p:cNvSpPr>
          <p:nvPr>
            <p:ph type="body" idx="1"/>
          </p:nvPr>
        </p:nvSpPr>
        <p:spPr>
          <a:xfrm>
            <a:off x="3069975" y="3578700"/>
            <a:ext cx="2850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Rounding Up Cents</a:t>
            </a:r>
            <a:endParaRPr sz="1800" b="1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for </a:t>
            </a:r>
            <a:r>
              <a:rPr lang="en-US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sustainable</a:t>
            </a:r>
            <a:r>
              <a:rPr lang="en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800" b="0" i="0" u="none" strike="noStrike" cap="none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programs</a:t>
            </a:r>
            <a:endParaRPr sz="1800" b="0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6" name="Google Shape;12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8975" y="2183600"/>
            <a:ext cx="1395100" cy="13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>
            <a:spLocks noGrp="1"/>
          </p:cNvSpPr>
          <p:nvPr>
            <p:ph type="body" idx="1"/>
          </p:nvPr>
        </p:nvSpPr>
        <p:spPr>
          <a:xfrm>
            <a:off x="6057863" y="3578700"/>
            <a:ext cx="2850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Community Investment  </a:t>
            </a:r>
            <a:endParaRPr sz="1800" b="1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-US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r>
              <a:rPr lang="en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or sustainable pr</a:t>
            </a:r>
            <a:r>
              <a:rPr lang="en-US" dirty="0" err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ograms</a:t>
            </a:r>
            <a:r>
              <a:rPr lang="en-US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1800" b="0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B76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xfrm>
            <a:off x="0" y="29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MARKET SIZE &amp; POTENTIAL</a:t>
            </a:r>
            <a:endParaRPr sz="24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311900" y="1001375"/>
            <a:ext cx="3013500" cy="2841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en" sz="8500" b="0" i="0" u="none" strike="noStrike" cap="none" dirty="0">
                <a:solidFill>
                  <a:srgbClr val="05B76F"/>
                </a:solidFill>
                <a:latin typeface="Ubuntu"/>
                <a:ea typeface="Ubuntu"/>
                <a:cs typeface="Ubuntu"/>
                <a:sym typeface="Ubuntu"/>
              </a:rPr>
              <a:t>200</a:t>
            </a:r>
            <a:endParaRPr sz="8500" b="0" i="0" u="none" strike="noStrike" cap="none" dirty="0">
              <a:solidFill>
                <a:srgbClr val="05B76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 dirty="0">
                <a:solidFill>
                  <a:srgbClr val="05B76F"/>
                </a:solidFill>
                <a:latin typeface="Ubuntu"/>
                <a:ea typeface="Ubuntu"/>
                <a:cs typeface="Ubuntu"/>
                <a:sym typeface="Ubuntu"/>
              </a:rPr>
              <a:t>Billion +</a:t>
            </a:r>
            <a:endParaRPr sz="3000" b="0" i="0" u="none" strike="noStrike" cap="none" dirty="0">
              <a:solidFill>
                <a:srgbClr val="05B76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" name="Google Shape;147;p30"/>
          <p:cNvSpPr/>
          <p:nvPr/>
        </p:nvSpPr>
        <p:spPr>
          <a:xfrm>
            <a:off x="4116688" y="1567500"/>
            <a:ext cx="2129700" cy="2008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0" i="0" u="none" strike="noStrike" cap="none" dirty="0">
                <a:solidFill>
                  <a:srgbClr val="05B76F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  <a:endParaRPr sz="7000" b="0" i="0" u="none" strike="noStrike" cap="none" dirty="0">
              <a:solidFill>
                <a:srgbClr val="05B76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05B76F"/>
                </a:solidFill>
                <a:latin typeface="Ubuntu"/>
                <a:ea typeface="Ubuntu"/>
                <a:cs typeface="Ubuntu"/>
                <a:sym typeface="Ubuntu"/>
              </a:rPr>
              <a:t>Billion +</a:t>
            </a:r>
            <a:endParaRPr sz="2400" b="0" i="0" u="none" strike="noStrike" cap="none" dirty="0">
              <a:solidFill>
                <a:srgbClr val="05B76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Google Shape;148;p30"/>
          <p:cNvSpPr txBox="1">
            <a:spLocks noGrp="1"/>
          </p:cNvSpPr>
          <p:nvPr>
            <p:ph type="body" idx="1"/>
          </p:nvPr>
        </p:nvSpPr>
        <p:spPr>
          <a:xfrm>
            <a:off x="111650" y="3843275"/>
            <a:ext cx="3414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Dollars Spent in US</a:t>
            </a:r>
            <a:endParaRPr sz="1800" b="1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on recycling annually</a:t>
            </a:r>
            <a:endParaRPr sz="18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endParaRPr sz="1800" b="1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9" name="Google Shape;149;p30"/>
          <p:cNvSpPr txBox="1">
            <a:spLocks noGrp="1"/>
          </p:cNvSpPr>
          <p:nvPr>
            <p:ph type="body" idx="1"/>
          </p:nvPr>
        </p:nvSpPr>
        <p:spPr>
          <a:xfrm>
            <a:off x="3474550" y="3843275"/>
            <a:ext cx="3414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Dollars Wasted</a:t>
            </a:r>
            <a:endParaRPr sz="1800" b="1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by inefficient diversion</a:t>
            </a:r>
            <a:endParaRPr sz="18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endParaRPr sz="1800" b="1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" name="Google Shape;150;p30"/>
          <p:cNvSpPr/>
          <p:nvPr/>
        </p:nvSpPr>
        <p:spPr>
          <a:xfrm>
            <a:off x="7037675" y="1712100"/>
            <a:ext cx="1823100" cy="1719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dirty="0">
                <a:solidFill>
                  <a:srgbClr val="05B76F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  <a:endParaRPr sz="6000" b="0" i="0" u="none" strike="noStrike" cap="none" dirty="0">
              <a:solidFill>
                <a:srgbClr val="05B76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 dirty="0">
                <a:solidFill>
                  <a:srgbClr val="05B76F"/>
                </a:solidFill>
                <a:latin typeface="Ubuntu"/>
                <a:ea typeface="Ubuntu"/>
                <a:cs typeface="Ubuntu"/>
                <a:sym typeface="Ubuntu"/>
              </a:rPr>
              <a:t>Billion +</a:t>
            </a:r>
            <a:endParaRPr sz="2100" b="0" i="0" u="none" strike="noStrike" cap="none" dirty="0">
              <a:solidFill>
                <a:srgbClr val="05B76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body" idx="1"/>
          </p:nvPr>
        </p:nvSpPr>
        <p:spPr>
          <a:xfrm>
            <a:off x="6242238" y="3843275"/>
            <a:ext cx="3414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-US" sz="1800" b="1" i="0" u="none" strike="noStrike" cap="none" dirty="0" err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BotB</a:t>
            </a:r>
            <a:endParaRPr sz="1800" b="1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market potential</a:t>
            </a:r>
            <a:endParaRPr sz="1800" b="0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B76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/>
        </p:nvSpPr>
        <p:spPr>
          <a:xfrm>
            <a:off x="0" y="1115725"/>
            <a:ext cx="91440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upfront hardware </a:t>
            </a:r>
            <a:r>
              <a:rPr lang="en" sz="21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system installation</a:t>
            </a:r>
            <a:r>
              <a:rPr lang="en" sz="21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&amp; long-term </a:t>
            </a:r>
            <a:r>
              <a:rPr lang="en" sz="21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pre-processing</a:t>
            </a:r>
            <a:endParaRPr sz="21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Google Shape;157;p31"/>
          <p:cNvSpPr txBox="1">
            <a:spLocks noGrp="1"/>
          </p:cNvSpPr>
          <p:nvPr>
            <p:ph type="title"/>
          </p:nvPr>
        </p:nvSpPr>
        <p:spPr>
          <a:xfrm>
            <a:off x="0" y="29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BUSINESS MODEL</a:t>
            </a:r>
            <a:endParaRPr sz="24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8" name="Google Shape;158;p31"/>
          <p:cNvSpPr txBox="1">
            <a:spLocks noGrp="1"/>
          </p:cNvSpPr>
          <p:nvPr>
            <p:ph type="body" idx="1"/>
          </p:nvPr>
        </p:nvSpPr>
        <p:spPr>
          <a:xfrm>
            <a:off x="5432675" y="2051925"/>
            <a:ext cx="2418900" cy="19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5000" b="1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$</a:t>
            </a:r>
            <a:r>
              <a:rPr lang="en" sz="5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  <a:endParaRPr sz="5000" b="1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per ton of solid waste pre-processing</a:t>
            </a:r>
            <a:endParaRPr sz="18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endParaRPr sz="18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1589700" y="2051925"/>
            <a:ext cx="2755200" cy="19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5000" b="1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$1</a:t>
            </a:r>
            <a:r>
              <a:rPr lang="en" sz="5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  <a:endParaRPr sz="5000" b="1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per waste bin</a:t>
            </a: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8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implementation </a:t>
            </a:r>
            <a:endParaRPr sz="18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endParaRPr sz="18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28C0-2D0D-4CD3-AEC6-E63B2FB93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FE340-6B0B-477D-9487-25A2FE987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4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B76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>
            <a:spLocks noGrp="1"/>
          </p:cNvSpPr>
          <p:nvPr>
            <p:ph type="title"/>
          </p:nvPr>
        </p:nvSpPr>
        <p:spPr>
          <a:xfrm>
            <a:off x="0" y="29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COMPETITORS ADVANTAGES</a:t>
            </a:r>
            <a:endParaRPr sz="2400" b="0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51222-EEF0-43B2-8DE2-6547D29B7B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E3D1C2C-561C-46D4-955D-B12D8D9C9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25914"/>
              </p:ext>
            </p:extLst>
          </p:nvPr>
        </p:nvGraphicFramePr>
        <p:xfrm>
          <a:off x="910770" y="1038495"/>
          <a:ext cx="7322460" cy="3644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32246">
                  <a:extLst>
                    <a:ext uri="{9D8B030D-6E8A-4147-A177-3AD203B41FA5}">
                      <a16:colId xmlns:a16="http://schemas.microsoft.com/office/drawing/2014/main" val="3908056237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2126452480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2240641134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4020803853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1380289061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1727795850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3961779437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2498498514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2462380297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2585138508"/>
                    </a:ext>
                  </a:extLst>
                </a:gridCol>
              </a:tblGrid>
              <a:tr h="4555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97202"/>
                  </a:ext>
                </a:extLst>
              </a:tr>
              <a:tr h="4555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38704"/>
                  </a:ext>
                </a:extLst>
              </a:tr>
              <a:tr h="4555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848282"/>
                  </a:ext>
                </a:extLst>
              </a:tr>
              <a:tr h="4555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5961"/>
                  </a:ext>
                </a:extLst>
              </a:tr>
              <a:tr h="4555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84543"/>
                  </a:ext>
                </a:extLst>
              </a:tr>
              <a:tr h="4555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545555"/>
                  </a:ext>
                </a:extLst>
              </a:tr>
              <a:tr h="4555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170486"/>
                  </a:ext>
                </a:extLst>
              </a:tr>
              <a:tr h="4555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89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91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B76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33"/>
          <p:cNvCxnSpPr/>
          <p:nvPr/>
        </p:nvCxnSpPr>
        <p:spPr>
          <a:xfrm rot="10800000" flipH="1">
            <a:off x="877675" y="4455450"/>
            <a:ext cx="2413200" cy="954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3"/>
          <p:cNvCxnSpPr/>
          <p:nvPr/>
        </p:nvCxnSpPr>
        <p:spPr>
          <a:xfrm rot="10800000" flipH="1">
            <a:off x="7294950" y="392850"/>
            <a:ext cx="1197900" cy="21789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3"/>
          <p:cNvCxnSpPr/>
          <p:nvPr/>
        </p:nvCxnSpPr>
        <p:spPr>
          <a:xfrm rot="10800000" flipH="1">
            <a:off x="5522125" y="2575325"/>
            <a:ext cx="1771800" cy="13728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3"/>
          <p:cNvCxnSpPr/>
          <p:nvPr/>
        </p:nvCxnSpPr>
        <p:spPr>
          <a:xfrm rot="10800000" flipH="1">
            <a:off x="3288500" y="3948000"/>
            <a:ext cx="2233500" cy="5085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33"/>
          <p:cNvSpPr txBox="1"/>
          <p:nvPr/>
        </p:nvSpPr>
        <p:spPr>
          <a:xfrm>
            <a:off x="6079925" y="879650"/>
            <a:ext cx="19029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scaling to future cities/</a:t>
            </a:r>
            <a:r>
              <a:rPr lang="en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sz="18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tates</a:t>
            </a:r>
            <a:endParaRPr sz="18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7" name="Google Shape;177;p33"/>
          <p:cNvSpPr txBox="1"/>
          <p:nvPr/>
        </p:nvSpPr>
        <p:spPr>
          <a:xfrm>
            <a:off x="960688" y="3856300"/>
            <a:ext cx="21387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Better detection 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3"/>
          <p:cNvSpPr txBox="1"/>
          <p:nvPr/>
        </p:nvSpPr>
        <p:spPr>
          <a:xfrm>
            <a:off x="3099400" y="3216463"/>
            <a:ext cx="21780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improve data models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4525825" y="2563375"/>
            <a:ext cx="23310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hardware/sort implementation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3"/>
          <p:cNvSpPr/>
          <p:nvPr/>
        </p:nvSpPr>
        <p:spPr>
          <a:xfrm>
            <a:off x="792400" y="4459825"/>
            <a:ext cx="168300" cy="1788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3"/>
          <p:cNvSpPr/>
          <p:nvPr/>
        </p:nvSpPr>
        <p:spPr>
          <a:xfrm>
            <a:off x="3206275" y="4365150"/>
            <a:ext cx="168300" cy="1788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/>
          <p:nvPr/>
        </p:nvSpPr>
        <p:spPr>
          <a:xfrm>
            <a:off x="5441300" y="3856300"/>
            <a:ext cx="168300" cy="1788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7212725" y="2482350"/>
            <a:ext cx="168300" cy="1788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8407250" y="306950"/>
            <a:ext cx="168300" cy="1788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662700" y="306950"/>
            <a:ext cx="848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FUTURE ROADMAP	</a:t>
            </a:r>
            <a:endParaRPr sz="2400" b="0" i="0" u="none" strike="noStrike" cap="non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143</Words>
  <Application>Microsoft Office PowerPoint</Application>
  <PresentationFormat>On-screen Show (16:9)</PresentationFormat>
  <Paragraphs>44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Proxima Nova</vt:lpstr>
      <vt:lpstr>Arial</vt:lpstr>
      <vt:lpstr>Alfa Slab One</vt:lpstr>
      <vt:lpstr>Ubuntu</vt:lpstr>
      <vt:lpstr>Simple Light</vt:lpstr>
      <vt:lpstr>Gameday</vt:lpstr>
      <vt:lpstr>PowerPoint Presentation</vt:lpstr>
      <vt:lpstr>PROBLEM</vt:lpstr>
      <vt:lpstr>PowerPoint Presentation</vt:lpstr>
      <vt:lpstr>SOLUTION</vt:lpstr>
      <vt:lpstr>MARKET SIZE &amp; POTENTIAL</vt:lpstr>
      <vt:lpstr>BUSINESS MODEL</vt:lpstr>
      <vt:lpstr>PowerPoint Presentation</vt:lpstr>
      <vt:lpstr>COMPETITORS ADVANTAGES</vt:lpstr>
      <vt:lpstr>FUTURE ROADMAP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RAHULRAJAN</dc:creator>
  <cp:lastModifiedBy>Parth Rajendra Doshi (Student)</cp:lastModifiedBy>
  <cp:revision>15</cp:revision>
  <dcterms:modified xsi:type="dcterms:W3CDTF">2019-10-05T15:00:18Z</dcterms:modified>
</cp:coreProperties>
</file>