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0" r:id="rId5"/>
    <p:sldId id="261" r:id="rId6"/>
    <p:sldId id="258" r:id="rId7"/>
    <p:sldId id="265" r:id="rId8"/>
    <p:sldId id="262" r:id="rId9"/>
    <p:sldId id="263" r:id="rId10"/>
    <p:sldId id="264" r:id="rId11"/>
    <p:sldId id="270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2720-2377-293D-9D75-C45DFC0D0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D92D9-A1C2-7B7B-03A5-7DE98F944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27F0-B4B5-9752-F96C-EE682709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20A5-69BD-4B19-8781-8F9696D6713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C1A1E-5501-5ABD-0E13-27FFE3C9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3B9FC-4BC6-B1A4-E97E-F1D27737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1772-5788-4557-AC55-3F4D882D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92DF-FD28-90DF-8821-0CA0BB6A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59670-7ADC-2C98-5E57-C2EE662FD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7613-F189-04E2-5AEB-2EDE1089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20A5-69BD-4B19-8781-8F9696D6713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9C991-81BD-1114-2B3C-B97BDDF4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81C8-BA2F-C521-8BF7-DA8662CA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1772-5788-4557-AC55-3F4D882D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9FA13-CC37-0E14-1F87-222484456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0409B-DBC9-ABDD-7087-725B79B9B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3AC4-2AD8-2F1B-E4F1-7C937206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20A5-69BD-4B19-8781-8F9696D6713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A0631-1FB1-873B-38A4-3E73D42D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E0BC-FF71-5077-35B9-D54816D4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1772-5788-4557-AC55-3F4D882D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0F3E-0BCE-015F-C02C-7659D5B8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C297-BF95-E1FB-B81E-703D67CD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5CBEC-7CE9-E652-5C6C-70B54736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20A5-69BD-4B19-8781-8F9696D6713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B479-4A0D-05D9-C5F2-31DB78C2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F19FB-B2B3-1800-0F02-F4B7A3F0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1772-5788-4557-AC55-3F4D882D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9876-42BA-8631-5DBA-4CECCB51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168DC-5CA8-1349-AB74-C08DC662D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1D2C7-6113-09FF-7AA2-274C8F22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20A5-69BD-4B19-8781-8F9696D6713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F015-F83D-F628-56CF-3A74ACC7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7118D-7FB5-F6A3-E69B-2C679A55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1772-5788-4557-AC55-3F4D882D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485E-E2EC-7010-1D8B-8C860230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BB52-5880-BEF3-3F41-00A12BFE3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5CDCE-DECA-57D1-7EC8-4D8ECE2DD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E64F0-632F-C2AB-8873-4EBFF6F2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20A5-69BD-4B19-8781-8F9696D67135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24494-812F-3DDB-01A6-3B615034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603B2-CB91-21C1-3780-4347B42D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1772-5788-4557-AC55-3F4D882D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126F-B438-58DA-5D41-EE718680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63EEC-2FED-A03F-DA32-63540DA0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516FD-BC93-2024-CAC9-EB62E294A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504B-F3CD-68A6-2C7B-8E63F07FD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DC2BC-5CA2-2169-D17E-E21EBE302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68650-0FE1-551B-EA4B-C9917924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20A5-69BD-4B19-8781-8F9696D67135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21E55-9461-CC72-D92F-7FE62DD8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31F82-A68A-1834-7BF9-9D0E9FAB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1772-5788-4557-AC55-3F4D882D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6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828-D496-000D-E8F0-64D423EC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B05AC-04D7-FFCB-F526-0FA7E9CD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20A5-69BD-4B19-8781-8F9696D67135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2D7D7-1FC9-D3BD-7A5D-2F07B780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77F35-6CD2-5E36-70D4-813F75D9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1772-5788-4557-AC55-3F4D882D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7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97D1C-276F-0C32-07FA-F3DBA0DA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20A5-69BD-4B19-8781-8F9696D67135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75A0E-8888-9D79-02B9-FFC96CCA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71C4-6FD8-F375-6FE9-1ED38AC6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1772-5788-4557-AC55-3F4D882D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2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02C6-FC06-5012-F551-07963D9F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A49E-0305-D122-2233-7BFA1E7F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5428D-B652-7F31-0C9D-709F4B68A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C2C36-9B09-E9AC-1512-88E57C5A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20A5-69BD-4B19-8781-8F9696D67135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F3446-13C8-D3C6-5521-FCD395F5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16558-9DC9-F722-F5CC-7B464E98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1772-5788-4557-AC55-3F4D882D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A2CF-0C9B-935F-BA0D-5A89B0D3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1AD63-E13C-DB08-E91C-C904050F7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94BFC-C098-0A0E-0B0C-5C1D7BF5A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5F7A8-C1FE-B891-BC0F-F7C88E39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20A5-69BD-4B19-8781-8F9696D67135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19E3D-F364-91BF-4EE9-7ECD51B6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ED4C7-0682-36BD-E2A3-91951D85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1772-5788-4557-AC55-3F4D882D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2C50-09B6-7350-27A5-F40D48EE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1F983-51A5-A2C0-33BB-8B32741F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6852-3E23-F1B2-58CF-E4E62D33B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20A5-69BD-4B19-8781-8F9696D6713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8C83D-7275-BB41-7E18-E740C05A6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30C7-EADC-45FE-6D9C-92F7F9A1C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1772-5788-4557-AC55-3F4D882D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8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19A3-588B-F01A-736E-FA275432E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C3DFD-0DE0-E3A3-3AA6-300C0593A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rtl="0"/>
            <a:r>
              <a:rPr lang="en-US" sz="2200" dirty="0">
                <a:effectLst/>
                <a:latin typeface="Arial" panose="020B0604020202020204" pitchFamily="34" charset="0"/>
              </a:rPr>
              <a:t>Write your name and email here.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  <a:latin typeface="Arial" panose="020B0604020202020204" pitchFamily="34" charset="0"/>
              </a:rPr>
              <a:t>Submit as a pdf, labeled &lt;firstname.lastname.Project2.first.pdf&gt;,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  <a:latin typeface="Arial" panose="020B0604020202020204" pitchFamily="34" charset="0"/>
              </a:rPr>
              <a:t>&lt;firstname.lastname.Project2.final.pdf&gt;</a:t>
            </a:r>
            <a:endParaRPr lang="en-US" sz="2200" dirty="0">
              <a:effectLst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7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FFEF-9613-6FC0-8FF8-55F3178B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Report only: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D944-BA38-148C-0E84-74424BA2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this is your interim report, what do you plan on implementing between now and the final report?</a:t>
            </a:r>
          </a:p>
          <a:p>
            <a:r>
              <a:rPr lang="en-US" dirty="0"/>
              <a:t>[For final report, don’t delete this slide, but instead move to the end as reference].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CFD4-0B5F-29CE-231C-C1813F0E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changes: final report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C5B4-3688-6B67-486E-914F4308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Compactly summarize changes since your interim report.</a:t>
            </a:r>
          </a:p>
        </p:txBody>
      </p:sp>
    </p:spTree>
    <p:extLst>
      <p:ext uri="{BB962C8B-B14F-4D97-AF65-F5344CB8AC3E}">
        <p14:creationId xmlns:p14="http://schemas.microsoft.com/office/powerpoint/2010/main" val="192701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484C-41AB-5775-27D8-E07E47DD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table (final report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646C-FC94-DF38-67C9-1182B764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Compare your final design with at least two other alternatives that may have performed less well.</a:t>
            </a:r>
          </a:p>
          <a:p>
            <a:r>
              <a:rPr lang="en-US" dirty="0"/>
              <a:t>Example alternatives involve:</a:t>
            </a:r>
          </a:p>
          <a:p>
            <a:pPr lvl="1"/>
            <a:r>
              <a:rPr lang="en-US" dirty="0"/>
              <a:t>Turning off a feature (e.g., selective ACK) that was important for performance.</a:t>
            </a:r>
          </a:p>
          <a:p>
            <a:pPr lvl="1"/>
            <a:r>
              <a:rPr lang="en-US" dirty="0"/>
              <a:t>A design feature that you tried which (maybe surprisingly) hurt performance</a:t>
            </a:r>
          </a:p>
          <a:p>
            <a:endParaRPr lang="en-US" dirty="0"/>
          </a:p>
          <a:p>
            <a:r>
              <a:rPr lang="en-US" dirty="0"/>
              <a:t>Feel free to add more rows to the table if necessary</a:t>
            </a:r>
          </a:p>
          <a:p>
            <a:endParaRPr lang="en-US" dirty="0"/>
          </a:p>
          <a:p>
            <a:r>
              <a:rPr lang="en-US" dirty="0"/>
              <a:t>Parameters should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Bandwidth 200,000 bytes/s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way propagation delay : 100 </a:t>
            </a:r>
            <a:r>
              <a:rPr lang="en-US" dirty="0" err="1"/>
              <a:t>ms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Loss is 2% and reordering is 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window size that works best for your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0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3D74-D05E-5143-86B8-B410F5EF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table (final report only)	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546E8E-6D13-AD72-F68B-60FA2C93C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229351"/>
              </p:ext>
            </p:extLst>
          </p:nvPr>
        </p:nvGraphicFramePr>
        <p:xfrm>
          <a:off x="838200" y="1825625"/>
          <a:ext cx="10515597" cy="395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89529577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5882094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6813035"/>
                    </a:ext>
                  </a:extLst>
                </a:gridCol>
              </a:tblGrid>
              <a:tr h="1317240">
                <a:tc>
                  <a:txBody>
                    <a:bodyPr/>
                    <a:lstStyle/>
                    <a:p>
                      <a:r>
                        <a:rPr lang="en-US" dirty="0"/>
                        <a:t>Design Alternative</a:t>
                      </a:r>
                    </a:p>
                    <a:p>
                      <a:r>
                        <a:rPr lang="en-US" dirty="0"/>
                        <a:t>Short description E.g.,</a:t>
                      </a:r>
                    </a:p>
                    <a:p>
                      <a:r>
                        <a:rPr lang="en-US" dirty="0"/>
                        <a:t> ”Disabling selective ACK.”</a:t>
                      </a:r>
                    </a:p>
                    <a:p>
                      <a:r>
                        <a:rPr lang="en-US" dirty="0"/>
                        <a:t> “Adding feature X”.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Goodput (bytes/s)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 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82271"/>
                  </a:ext>
                </a:extLst>
              </a:tr>
              <a:tr h="1317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94416"/>
                  </a:ext>
                </a:extLst>
              </a:tr>
              <a:tr h="1317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06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FA14-9C62-4D17-273E-B4DF7E5A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 only: Ablation results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8F97-D1F2-6E8F-7D75-986082CD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features were most crucial to achieving good performance? Why?</a:t>
            </a:r>
          </a:p>
          <a:p>
            <a:r>
              <a:rPr lang="en-US" dirty="0"/>
              <a:t>Were there features that you thought should help but didn’t work out? Why do you think they didn’t improve performance?</a:t>
            </a:r>
          </a:p>
          <a:p>
            <a:r>
              <a:rPr lang="en-US" dirty="0"/>
              <a:t>What ideas do you have for the future (that you did not implement</a:t>
            </a:r>
            <a:r>
              <a:rPr lang="en-US"/>
              <a:t>)?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4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35FA-4671-B911-8F52-FFAE821F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1FC5-8ABC-BEBC-AE92-7421953AF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all testing should be done with to_send_large.txt as the file being sent</a:t>
            </a:r>
          </a:p>
          <a:p>
            <a:endParaRPr lang="en-US" dirty="0"/>
          </a:p>
          <a:p>
            <a:r>
              <a:rPr lang="en-US" dirty="0"/>
              <a:t>For all testing results do 5 runs and report mean and standard deviation. Use the format mean[std]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. If your mean is 100 bytes and the standard deviation is 10 bytes, then report that as 100[10]</a:t>
            </a:r>
          </a:p>
        </p:txBody>
      </p:sp>
    </p:spTree>
    <p:extLst>
      <p:ext uri="{BB962C8B-B14F-4D97-AF65-F5344CB8AC3E}">
        <p14:creationId xmlns:p14="http://schemas.microsoft.com/office/powerpoint/2010/main" val="11781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917-8588-99ED-8C59-49494F05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go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FCF9A-E916-B7BD-9F5E-059E625AF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674010"/>
              </p:ext>
            </p:extLst>
          </p:nvPr>
        </p:nvGraphicFramePr>
        <p:xfrm>
          <a:off x="838200" y="1825626"/>
          <a:ext cx="10515600" cy="2544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145469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114511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529703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65937575"/>
                    </a:ext>
                  </a:extLst>
                </a:gridCol>
              </a:tblGrid>
              <a:tr h="8481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Bandwidth = 200,000 bytes/s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Bandwidth =  20,000 bytes/s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Bandwidth = 2,000 bytes/s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22861"/>
                  </a:ext>
                </a:extLst>
              </a:tr>
              <a:tr h="848165">
                <a:tc>
                  <a:txBody>
                    <a:bodyPr/>
                    <a:lstStyle/>
                    <a:p>
                      <a:r>
                        <a:rPr lang="en-US" dirty="0"/>
                        <a:t>Goodput (bytes/s)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38996"/>
                  </a:ext>
                </a:extLst>
              </a:tr>
              <a:tr h="848165">
                <a:tc>
                  <a:txBody>
                    <a:bodyPr/>
                    <a:lstStyle/>
                    <a:p>
                      <a:r>
                        <a:rPr lang="en-US" dirty="0"/>
                        <a:t>Overhead (% of bytes sent)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907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533198-09FE-5521-3628-8EDB986B1CD7}"/>
              </a:ext>
            </a:extLst>
          </p:cNvPr>
          <p:cNvSpPr txBox="1"/>
          <p:nvPr/>
        </p:nvSpPr>
        <p:spPr>
          <a:xfrm>
            <a:off x="838200" y="4655127"/>
            <a:ext cx="4342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 should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way propagation delay : 100 </a:t>
            </a:r>
            <a:r>
              <a:rPr lang="en-US" dirty="0" err="1"/>
              <a:t>ms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Loss is 2% and reordering is 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0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917-8588-99ED-8C59-49494F05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window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33198-09FE-5521-3628-8EDB986B1CD7}"/>
              </a:ext>
            </a:extLst>
          </p:cNvPr>
          <p:cNvSpPr txBox="1"/>
          <p:nvPr/>
        </p:nvSpPr>
        <p:spPr>
          <a:xfrm>
            <a:off x="838200" y="4655127"/>
            <a:ext cx="51818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 should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Bandwidth 200,000 bytes/s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way propagation delay : 100 </a:t>
            </a:r>
            <a:r>
              <a:rPr lang="en-US" dirty="0" err="1"/>
              <a:t>ms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Loss is 2% and reordering is 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testing your protocol, NOT stop and 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8029773-0725-373D-7E80-597E0B6BC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793293"/>
              </p:ext>
            </p:extLst>
          </p:nvPr>
        </p:nvGraphicFramePr>
        <p:xfrm>
          <a:off x="838200" y="1825625"/>
          <a:ext cx="10515600" cy="28295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003843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620160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113176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847938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138213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86375614"/>
                    </a:ext>
                  </a:extLst>
                </a:gridCol>
              </a:tblGrid>
              <a:tr h="9431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Smallest window size = X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smallest window size = X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window size = X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largest windows size = X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Largest window size = X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90937"/>
                  </a:ext>
                </a:extLst>
              </a:tr>
              <a:tr h="943167">
                <a:tc>
                  <a:txBody>
                    <a:bodyPr/>
                    <a:lstStyle/>
                    <a:p>
                      <a:r>
                        <a:rPr lang="en-US" dirty="0"/>
                        <a:t>Goodput (bytes/s)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324547"/>
                  </a:ext>
                </a:extLst>
              </a:tr>
              <a:tr h="943167">
                <a:tc>
                  <a:txBody>
                    <a:bodyPr/>
                    <a:lstStyle/>
                    <a:p>
                      <a:r>
                        <a:rPr lang="en-US" dirty="0"/>
                        <a:t>Overhead (% of bytes sent)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7403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3E72A3-DF3A-12DB-4E1D-8371F0C89C8F}"/>
              </a:ext>
            </a:extLst>
          </p:cNvPr>
          <p:cNvSpPr txBox="1"/>
          <p:nvPr/>
        </p:nvSpPr>
        <p:spPr>
          <a:xfrm>
            <a:off x="838200" y="6123543"/>
            <a:ext cx="725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Replace X in the above window sizes with the window size you used!!</a:t>
            </a:r>
          </a:p>
        </p:txBody>
      </p:sp>
    </p:spTree>
    <p:extLst>
      <p:ext uri="{BB962C8B-B14F-4D97-AF65-F5344CB8AC3E}">
        <p14:creationId xmlns:p14="http://schemas.microsoft.com/office/powerpoint/2010/main" val="242841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917-8588-99ED-8C59-49494F05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protocol vs stop and 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33198-09FE-5521-3628-8EDB986B1CD7}"/>
              </a:ext>
            </a:extLst>
          </p:cNvPr>
          <p:cNvSpPr txBox="1"/>
          <p:nvPr/>
        </p:nvSpPr>
        <p:spPr>
          <a:xfrm>
            <a:off x="838200" y="4750423"/>
            <a:ext cx="5872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 should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Bandwidth 200,000 bytes/s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way propagation delay : 100 </a:t>
            </a:r>
            <a:r>
              <a:rPr lang="en-US" dirty="0" err="1"/>
              <a:t>ms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Loss is 2% and reordering is 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window size that works best for your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8029773-0725-373D-7E80-597E0B6BC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380415"/>
              </p:ext>
            </p:extLst>
          </p:nvPr>
        </p:nvGraphicFramePr>
        <p:xfrm>
          <a:off x="838200" y="1825625"/>
          <a:ext cx="9499269" cy="28295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6423">
                  <a:extLst>
                    <a:ext uri="{9D8B030D-6E8A-4147-A177-3AD203B41FA5}">
                      <a16:colId xmlns:a16="http://schemas.microsoft.com/office/drawing/2014/main" val="3300384309"/>
                    </a:ext>
                  </a:extLst>
                </a:gridCol>
                <a:gridCol w="3166423">
                  <a:extLst>
                    <a:ext uri="{9D8B030D-6E8A-4147-A177-3AD203B41FA5}">
                      <a16:colId xmlns:a16="http://schemas.microsoft.com/office/drawing/2014/main" val="2062016022"/>
                    </a:ext>
                  </a:extLst>
                </a:gridCol>
                <a:gridCol w="3166423">
                  <a:extLst>
                    <a:ext uri="{9D8B030D-6E8A-4147-A177-3AD203B41FA5}">
                      <a16:colId xmlns:a16="http://schemas.microsoft.com/office/drawing/2014/main" val="3211317649"/>
                    </a:ext>
                  </a:extLst>
                </a:gridCol>
              </a:tblGrid>
              <a:tr h="9431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 and 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90937"/>
                  </a:ext>
                </a:extLst>
              </a:tr>
              <a:tr h="943167">
                <a:tc>
                  <a:txBody>
                    <a:bodyPr/>
                    <a:lstStyle/>
                    <a:p>
                      <a:r>
                        <a:rPr lang="en-US" dirty="0"/>
                        <a:t>Goodput (bytes/s)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324547"/>
                  </a:ext>
                </a:extLst>
              </a:tr>
              <a:tr h="943167">
                <a:tc>
                  <a:txBody>
                    <a:bodyPr/>
                    <a:lstStyle/>
                    <a:p>
                      <a:r>
                        <a:rPr lang="en-US" dirty="0"/>
                        <a:t>Overhead (% of bytes sent)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740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73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577F-4075-C624-3112-5E7DAD5C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Testing [optional for interim]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B0955-CF2B-18EA-F106-45F82E70D2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265839"/>
              </p:ext>
            </p:extLst>
          </p:nvPr>
        </p:nvGraphicFramePr>
        <p:xfrm>
          <a:off x="838200" y="1392176"/>
          <a:ext cx="10515600" cy="4373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145469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114511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529703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65937575"/>
                    </a:ext>
                  </a:extLst>
                </a:gridCol>
              </a:tblGrid>
              <a:tr h="8481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 loss and 5% reordering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 loss and 2% reordering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loss and no reordering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22861"/>
                  </a:ext>
                </a:extLst>
              </a:tr>
              <a:tr h="848165">
                <a:tc>
                  <a:txBody>
                    <a:bodyPr/>
                    <a:lstStyle/>
                    <a:p>
                      <a:r>
                        <a:rPr lang="en-US" dirty="0"/>
                        <a:t>Your protocol goodput (bytes/s)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38996"/>
                  </a:ext>
                </a:extLst>
              </a:tr>
              <a:tr h="848165">
                <a:tc>
                  <a:txBody>
                    <a:bodyPr/>
                    <a:lstStyle/>
                    <a:p>
                      <a:r>
                        <a:rPr lang="en-US" dirty="0"/>
                        <a:t>Your protocol overhead (% of bytes sent)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90782"/>
                  </a:ext>
                </a:extLst>
              </a:tr>
              <a:tr h="848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Stop and go goodput (bytes/s)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58226"/>
                  </a:ext>
                </a:extLst>
              </a:tr>
              <a:tr h="848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Stop and go overhead (% of bytes sent)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763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23918F-9F73-C0B1-4308-304F43EA7031}"/>
              </a:ext>
            </a:extLst>
          </p:cNvPr>
          <p:cNvSpPr txBox="1"/>
          <p:nvPr/>
        </p:nvSpPr>
        <p:spPr>
          <a:xfrm>
            <a:off x="968829" y="5831726"/>
            <a:ext cx="6364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should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Bandwidth = 200,000 bytes/s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whichever window size works best for your algorithm </a:t>
            </a:r>
          </a:p>
        </p:txBody>
      </p:sp>
    </p:spTree>
    <p:extLst>
      <p:ext uri="{BB962C8B-B14F-4D97-AF65-F5344CB8AC3E}">
        <p14:creationId xmlns:p14="http://schemas.microsoft.com/office/powerpoint/2010/main" val="412800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EF68-FF7E-8AEA-FC58-FAF47F81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graphs [optional for interim]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C67F-A6B2-AFB2-3011-4AB4D61C0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need graphs for the goodput over 5 runs with your protocol vs stop and go (including variance in the graphs)</a:t>
            </a:r>
          </a:p>
          <a:p>
            <a:endParaRPr lang="en-US" dirty="0"/>
          </a:p>
          <a:p>
            <a:r>
              <a:rPr lang="en-US" dirty="0"/>
              <a:t>You need graphs for the overhead over 5 runs with your protocol vs stop and go (including variance in the graphs)</a:t>
            </a:r>
          </a:p>
          <a:p>
            <a:endParaRPr lang="en-US" dirty="0"/>
          </a:p>
          <a:p>
            <a:r>
              <a:rPr lang="en-US" dirty="0"/>
              <a:t>Parameters should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Bandwidth 200,000 bytes/s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way propagation delay : 100 </a:t>
            </a:r>
            <a:r>
              <a:rPr lang="en-US" dirty="0" err="1"/>
              <a:t>ms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Loss is 2% and reordering is 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window size that works best for your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5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B51-B93E-64F7-D896-0BBC5754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description (2 slides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3990-557C-F59E-2EF4-B752DC02A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dirty="0">
                <a:effectLst/>
                <a:latin typeface="Courier New" panose="02070309020205020404" pitchFamily="49" charset="0"/>
              </a:rPr>
              <a:t>• </a:t>
            </a:r>
            <a:r>
              <a:rPr lang="en-US" dirty="0">
                <a:effectLst/>
                <a:latin typeface="Arial" panose="020B0604020202020204" pitchFamily="34" charset="0"/>
              </a:rPr>
              <a:t>How did you set your timeout values?</a:t>
            </a:r>
          </a:p>
          <a:p>
            <a:pPr marL="0" indent="0" algn="l" rtl="0">
              <a:buNone/>
            </a:pPr>
            <a:br>
              <a:rPr lang="en-US" dirty="0">
                <a:effectLst/>
              </a:rPr>
            </a:br>
            <a:r>
              <a:rPr lang="en-US" dirty="0">
                <a:effectLst/>
                <a:latin typeface="Courier New" panose="02070309020205020404" pitchFamily="49" charset="0"/>
              </a:rPr>
              <a:t>• </a:t>
            </a:r>
            <a:r>
              <a:rPr lang="en-US" dirty="0">
                <a:effectLst/>
                <a:latin typeface="Arial" panose="020B0604020202020204" pitchFamily="34" charset="0"/>
              </a:rPr>
              <a:t>What window size did you use? Why?</a:t>
            </a:r>
          </a:p>
          <a:p>
            <a:pPr marL="0" indent="0" algn="l" rtl="0">
              <a:buNone/>
            </a:pPr>
            <a:br>
              <a:rPr lang="en-US" dirty="0">
                <a:effectLst/>
              </a:rPr>
            </a:br>
            <a:r>
              <a:rPr lang="en-US" dirty="0">
                <a:effectLst/>
                <a:latin typeface="Courier New" panose="02070309020205020404" pitchFamily="49" charset="0"/>
              </a:rPr>
              <a:t>• </a:t>
            </a:r>
            <a:r>
              <a:rPr lang="en-US" dirty="0">
                <a:effectLst/>
                <a:latin typeface="Arial" panose="020B0604020202020204" pitchFamily="34" charset="0"/>
              </a:rPr>
              <a:t>Does your code automatically adjust timeout and window size to</a:t>
            </a:r>
            <a:br>
              <a:rPr lang="en-US" dirty="0">
                <a:effectLst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network configuration? If so how?</a:t>
            </a:r>
          </a:p>
          <a:p>
            <a:pPr marL="0" indent="0" algn="l" rtl="0">
              <a:buNone/>
            </a:pPr>
            <a:br>
              <a:rPr lang="en-US" dirty="0">
                <a:effectLst/>
              </a:rPr>
            </a:br>
            <a:r>
              <a:rPr lang="en-US" dirty="0">
                <a:effectLst/>
                <a:latin typeface="Courier New" panose="02070309020205020404" pitchFamily="49" charset="0"/>
              </a:rPr>
              <a:t>• </a:t>
            </a:r>
            <a:r>
              <a:rPr lang="en-US" dirty="0">
                <a:effectLst/>
                <a:latin typeface="Arial" panose="020B0604020202020204" pitchFamily="34" charset="0"/>
              </a:rPr>
              <a:t>Provide a couple of lines of detail about your ACK scheme.</a:t>
            </a:r>
          </a:p>
          <a:p>
            <a:pPr marL="0" indent="0" algn="l" rtl="0">
              <a:buNone/>
            </a:pPr>
            <a:br>
              <a:rPr lang="en-US" dirty="0">
                <a:effectLst/>
              </a:rPr>
            </a:br>
            <a:r>
              <a:rPr lang="en-US" dirty="0">
                <a:effectLst/>
                <a:latin typeface="Courier New" panose="02070309020205020404" pitchFamily="49" charset="0"/>
              </a:rPr>
              <a:t>• </a:t>
            </a:r>
            <a:r>
              <a:rPr lang="en-US" dirty="0">
                <a:effectLst/>
                <a:latin typeface="Arial" panose="020B0604020202020204" pitchFamily="34" charset="0"/>
              </a:rPr>
              <a:t>Does the sender only retransmit on a timeout, or does any other</a:t>
            </a:r>
            <a:br>
              <a:rPr lang="en-US" dirty="0">
                <a:effectLst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condition trigger a retransmission in your implementation?</a:t>
            </a:r>
          </a:p>
          <a:p>
            <a:pPr marL="0" indent="0" algn="l" rtl="0">
              <a:buNone/>
            </a:pPr>
            <a:br>
              <a:rPr lang="en-US" dirty="0">
                <a:effectLst/>
              </a:rPr>
            </a:br>
            <a:r>
              <a:rPr lang="en-US" dirty="0">
                <a:effectLst/>
                <a:latin typeface="Courier New" panose="02070309020205020404" pitchFamily="49" charset="0"/>
              </a:rPr>
              <a:t>• </a:t>
            </a:r>
            <a:r>
              <a:rPr lang="en-US" dirty="0">
                <a:effectLst/>
                <a:latin typeface="Arial" panose="020B0604020202020204" pitchFamily="34" charset="0"/>
              </a:rPr>
              <a:t>Please list any other optimizations not listed above that you</a:t>
            </a:r>
            <a:br>
              <a:rPr lang="en-US" dirty="0">
                <a:effectLst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implemented.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1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7FDB-168B-E598-81C6-6ABE71E5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features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89145A-D1BB-C04B-0C79-0D3A8FFED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344961"/>
              </p:ext>
            </p:extLst>
          </p:nvPr>
        </p:nvGraphicFramePr>
        <p:xfrm>
          <a:off x="3467100" y="2185752"/>
          <a:ext cx="5257800" cy="340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46690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42973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Protocol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 size (bytes)?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1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Automatic window size adjustment?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Automatic timeout adjustment?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16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Cumulative ack?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Selective ack?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2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Non-timeout based retransmit?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080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87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868</Words>
  <Application>Microsoft Macintosh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Lab 2 template</vt:lpstr>
      <vt:lpstr>PowerPoint Presentation</vt:lpstr>
      <vt:lpstr>Stop and go results</vt:lpstr>
      <vt:lpstr>Impact of window size</vt:lpstr>
      <vt:lpstr>Your protocol vs stop and go</vt:lpstr>
      <vt:lpstr>Sensitivity Testing [optional for interim]</vt:lpstr>
      <vt:lpstr>Variance graphs [optional for interim]</vt:lpstr>
      <vt:lpstr>Protocol description (2 slides max)</vt:lpstr>
      <vt:lpstr>Summary of features</vt:lpstr>
      <vt:lpstr>Interim Report only: Discussion</vt:lpstr>
      <vt:lpstr>Summary of changes: final report only</vt:lpstr>
      <vt:lpstr>Ablation table (final report only)</vt:lpstr>
      <vt:lpstr>Ablation table (final report only) </vt:lpstr>
      <vt:lpstr>Final report only: Ablation results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Righi</dc:creator>
  <cp:lastModifiedBy>Sanjay G Rao</cp:lastModifiedBy>
  <cp:revision>124</cp:revision>
  <dcterms:created xsi:type="dcterms:W3CDTF">2023-01-20T18:45:53Z</dcterms:created>
  <dcterms:modified xsi:type="dcterms:W3CDTF">2023-02-06T12:29:14Z</dcterms:modified>
</cp:coreProperties>
</file>