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175" r:id="rId2"/>
    <p:sldId id="1096" r:id="rId3"/>
    <p:sldId id="1104" r:id="rId4"/>
    <p:sldId id="1105" r:id="rId5"/>
    <p:sldId id="1182" r:id="rId6"/>
    <p:sldId id="1184" r:id="rId7"/>
    <p:sldId id="1185" r:id="rId8"/>
    <p:sldId id="1108" r:id="rId9"/>
    <p:sldId id="1109" r:id="rId10"/>
    <p:sldId id="1186" r:id="rId11"/>
    <p:sldId id="1187" r:id="rId12"/>
    <p:sldId id="1189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5" autoAdjust="0"/>
    <p:restoredTop sz="94586" autoAdjust="0"/>
  </p:normalViewPr>
  <p:slideViewPr>
    <p:cSldViewPr>
      <p:cViewPr varScale="1">
        <p:scale>
          <a:sx n="109" d="100"/>
          <a:sy n="109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AC8E6B-13D7-8D4F-99F5-F1DCB6AB33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51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EB8F629-8E40-B14C-9638-A108981C21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51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69CAE80-5806-1142-96EB-0C4B1A8A58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E814E0E-C049-D647-A1BD-A645CCBE43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8" tIns="48660" rIns="97318" bIns="48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700C9B-49C5-FE41-BDA0-47D743A156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51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2A28B-BB38-2048-9609-50C6DA090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i="1">
                <a:latin typeface="Times New Roman" panose="02020603050405020304" pitchFamily="18" charset="0"/>
              </a:defRPr>
            </a:lvl1pPr>
          </a:lstStyle>
          <a:p>
            <a:fld id="{0D862EDB-09C1-2746-B788-FBB0F500E0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6D895E58-E185-3547-9A6B-E5337D4A3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871360-985A-2F49-8E8E-BF623D1DA72F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A3B57B0-A520-1F45-99DB-EB145A6DB7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A952EAB-01C8-3C4D-825E-4981B25AC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0A3ACDD-8CA2-9B4D-AA0D-25378523E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4F618C-AD08-8744-95D3-CE85E8BC2951}" type="slidenum">
              <a:rPr lang="en-US" altLang="en-US" sz="100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5136D56-FA38-0C4C-85D1-C16B3A7469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1A9134-F68B-F843-989D-A9CE69D51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78235302-79E8-FD4D-8809-4DE467044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AEDBB-2E61-9447-BEDC-13B6BA42AAB2}" type="slidenum">
              <a:rPr lang="en-US" altLang="en-US" sz="1000">
                <a:latin typeface="Times New Roman" panose="02020603050405020304" pitchFamily="18" charset="0"/>
              </a:rPr>
              <a:pPr/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7B692E0-12A3-4249-9EFA-FEE1C83388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915FAE-0218-744D-8701-781C9F29A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68745B1A-6F7D-9F48-A764-6AF3B7B1B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6A636-92EB-0847-B38D-552BA27F8938}" type="slidenum">
              <a:rPr lang="en-US" altLang="en-US" sz="1000">
                <a:latin typeface="Times New Roman" panose="02020603050405020304" pitchFamily="18" charset="0"/>
              </a:rPr>
              <a:pPr/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83F476B-0DCA-C042-BE4B-C393142638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B504A1-D91E-CF49-AEEB-08D3305F7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28C2D2E-CCF2-0249-AAE1-699B740C5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28436-7F27-864E-A529-2DA740391F8F}" type="slidenum">
              <a:rPr lang="en-US" altLang="en-US" sz="100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BB5EE17-52D2-C74B-B105-7A1DD233F0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00E8B02-8692-F548-98DF-087DAD9B3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FCD1C273-470C-784B-82DC-081B0DE71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F517CD-86C1-184F-A3AE-4415851EDDFF}" type="slidenum">
              <a:rPr lang="en-US" altLang="en-US" sz="100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FFE9F00-C319-A644-A939-1C9B5566B6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723E6D-D46F-C64E-9918-6A7432745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3633C8B2-3E6F-3547-830E-C47050FDF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B78495-3352-7B4D-B7EE-E5FABA04B68E}" type="slidenum">
              <a:rPr lang="en-US" altLang="en-US" sz="1000">
                <a:latin typeface="Times New Roman" panose="02020603050405020304" pitchFamily="18" charset="0"/>
              </a:rPr>
              <a:pPr/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E30D96A-FAAA-6746-A1FD-2D3148056D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43D1C91-3603-D040-94DD-95828EFD4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9567060-EFB0-584E-B074-B83252D32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D1AA00-9207-E04E-89EB-55B6F9835DE7}" type="slidenum">
              <a:rPr lang="en-US" altLang="en-US" sz="1000">
                <a:latin typeface="Times New Roman" panose="02020603050405020304" pitchFamily="18" charset="0"/>
              </a:rPr>
              <a:pPr/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1BD864D-2286-E54D-A79E-7198692915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CA1A7E-22D0-C440-AD15-B1C05759C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05CD0790-E757-E841-9462-17198333B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D03E09-F8D9-E24D-893A-C0FE09CE09EB}" type="slidenum">
              <a:rPr lang="en-US" altLang="en-US" sz="1000">
                <a:latin typeface="Times New Roman" panose="02020603050405020304" pitchFamily="18" charset="0"/>
              </a:rPr>
              <a:pPr/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2AB52DF-B5D0-B04D-8593-33343C38F7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B39E332-8E4A-2D43-A935-4C0F4F23D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592DE01-C1DB-8543-B304-95B6A04BF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DE88D1-90A1-A141-AD56-9EA317F13599}" type="slidenum">
              <a:rPr lang="en-US" altLang="en-US" sz="1000">
                <a:latin typeface="Times New Roman" panose="02020603050405020304" pitchFamily="18" charset="0"/>
              </a:rPr>
              <a:pPr/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E7C59DE-381F-0240-9FDC-90AEA7448E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738857B-CB00-F948-BF0F-33E69410A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9F131B0-8DA4-274B-9D8C-EA47E3A64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B7CB4-F654-7F4D-9385-9B3A7D02890F}" type="slidenum">
              <a:rPr lang="en-US" altLang="en-US" sz="1000">
                <a:latin typeface="Times New Roman" panose="02020603050405020304" pitchFamily="18" charset="0"/>
              </a:rPr>
              <a:pPr/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F5F42D-41EA-0448-BFF6-1EE32F54AC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B68F07D-5F11-494C-B6C2-F7FEF0B8A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50C186-9385-F04E-9325-8511D3577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89969-6E2F-884C-875E-AF45DF48B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8AEB9-7288-D04B-AB47-1B15DED56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BF5A5-4C52-9449-B6B1-61A2F1D5FB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5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2B6CC0-E42B-8048-A5B0-286E0F32B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E12880-B600-5B47-BF0E-59164A33D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002779-0AF3-BA45-B50E-16181C3CB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02989-AD80-6249-9B79-09B29A750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5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03ECEA-33D8-5F4A-807E-76F9A3FD6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C767F8-16AE-874A-B97C-CC3996C84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C69910-9DA8-B942-91D1-FFF713267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D4790-4959-914A-B245-06850631F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10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449912-07E0-E349-9FDD-F75380CE7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16D963-B885-0D4F-A7B3-A4FC96FFD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DD716D-3F84-9B47-8B7A-2027A9C4B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DEF78-B66A-9E45-A11E-1C467BD74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9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2C037-5ABF-EC49-8627-EF132D7DC3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26FFB4-15DA-0441-BFB6-4582B2496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C816A8-13FA-5C41-86DF-EA0035558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A1FC4-2D33-AE44-A3FA-6F88D1CA31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1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BFFD8-9AD3-FB46-AEF8-4BCE7C952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229B9-806D-1D49-AC9C-6388C98B9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49B4-1C8A-004F-AA3D-F368BE1938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C2D14-6145-1341-9EC0-B78C66F2C9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EBA9EB-C0A1-334B-BF94-DAD86EF5A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ED65D4-BD45-ED4E-867C-EA3F24D7C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0FF59B-6A00-9B47-A9F9-2429412DF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DEB41-CF45-F34E-9EB5-971AD2037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4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A41510-1E00-D749-B9FA-0933F9B275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15B7AD-46A7-BF46-9B07-10CB22DE2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A8872F-3100-5C4D-B6FC-2A20D79AA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59439-2C45-D54F-8FA3-E72105E4B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44CF57-C557-354D-9A61-D0BB556A2C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436C6-E310-3246-9DDA-52CBF546B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314249-19FA-5445-918E-873F55165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060E7-0B37-5545-BA42-D89BDA00AF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26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FAF07-23F3-4249-AB2A-D57425BBB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04EED-624E-E74C-B6A3-42FBC20ED9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401B-A39D-1740-A247-51059E780C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DA850-87DD-8C4F-820C-B251C4202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00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0A2A0-4006-5443-92BC-704C0DF85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48EB7-1D43-8241-9C96-A629CE118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41254B-3634-D046-B2DE-7BFCBDC92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B3406-EB1C-134C-A883-AA80C414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FAB9624-4FD7-6C45-A2B7-D076F0241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373BBA-B529-4442-895E-5EEC4E521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7176E2-DCA9-1946-A35E-8BDA9DF6EE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			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3DCA7E-6FD8-2448-A851-DB8D5437B7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E51A89-86FD-854D-B82A-433EC27B1F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8D3CA77-16D7-DE44-86C8-901290C96E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9A50AA7-C64D-5E4C-9B58-A46A0AB50F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Review: Shortest Path Routing: </a:t>
            </a:r>
            <a:br>
              <a:rPr lang="en-US" altLang="en-US"/>
            </a:br>
            <a:r>
              <a:rPr lang="en-US" altLang="en-US"/>
              <a:t>Dijkstra’s Algorithm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BD276690-678C-B44F-9D12-0868FE0ADE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ECE 50863 – Computer Network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>
            <a:extLst>
              <a:ext uri="{FF2B5EF4-FFF2-40B4-BE49-F238E27FC236}">
                <a16:creationId xmlns:a16="http://schemas.microsoft.com/office/drawing/2014/main" id="{8411DF5E-228E-8444-9D8E-3A6E6CFA2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53975"/>
            <a:ext cx="7772400" cy="990600"/>
          </a:xfrm>
        </p:spPr>
        <p:txBody>
          <a:bodyPr/>
          <a:lstStyle/>
          <a:p>
            <a:r>
              <a:rPr lang="en-US" altLang="en-US" dirty="0"/>
              <a:t>Dijkstra’s Algorithm: Update </a:t>
            </a:r>
            <a:r>
              <a:rPr lang="en-US" altLang="en-US" dirty="0">
                <a:solidFill>
                  <a:schemeClr val="bg1"/>
                </a:solidFill>
              </a:rPr>
              <a:t>(2)</a:t>
            </a:r>
            <a:endParaRPr lang="en-US" altLang="en-US" dirty="0"/>
          </a:p>
        </p:txBody>
      </p:sp>
      <p:pic>
        <p:nvPicPr>
          <p:cNvPr id="2" name="Picture 1" descr="F-B 1, F-C 1, C-D 1, D-B 3, B-A 3, A-F 6, A-E 2, E-F 3 &#10;E and A and B and F in Done; A as the source node&#10;C and D in Horizon&#10;no nodes in Unseen">
            <a:extLst>
              <a:ext uri="{FF2B5EF4-FFF2-40B4-BE49-F238E27FC236}">
                <a16:creationId xmlns:a16="http://schemas.microsoft.com/office/drawing/2014/main" id="{2C3DA14D-D03A-654A-89B3-949B7280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909637"/>
            <a:ext cx="6832600" cy="3403600"/>
          </a:xfrm>
          <a:prstGeom prst="rect">
            <a:avLst/>
          </a:prstGeom>
        </p:spPr>
      </p:pic>
      <p:sp>
        <p:nvSpPr>
          <p:cNvPr id="32774" name="Rectangle 5">
            <a:extLst>
              <a:ext uri="{FF2B5EF4-FFF2-40B4-BE49-F238E27FC236}">
                <a16:creationId xmlns:a16="http://schemas.microsoft.com/office/drawing/2014/main" id="{BC3BF8E3-E5B0-4F4E-A3A3-C5C8E44CB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246563"/>
            <a:ext cx="7772400" cy="2001837"/>
          </a:xfrm>
        </p:spPr>
        <p:txBody>
          <a:bodyPr/>
          <a:lstStyle/>
          <a:p>
            <a:pPr lvl="1"/>
            <a:r>
              <a:rPr lang="en-US" altLang="en-US"/>
              <a:t>Repeat previous steps</a:t>
            </a: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2D468930-BCA8-C443-B5B6-C4CA486510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EAA73A7D-001F-B74F-A5E9-D236CEF9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8B6F87-9E22-FF4C-8138-CA7F04432C0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>
            <a:extLst>
              <a:ext uri="{FF2B5EF4-FFF2-40B4-BE49-F238E27FC236}">
                <a16:creationId xmlns:a16="http://schemas.microsoft.com/office/drawing/2014/main" id="{A7A0C3EA-091D-3D4A-A394-7B1CED30D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53975"/>
            <a:ext cx="7772400" cy="990600"/>
          </a:xfrm>
        </p:spPr>
        <p:txBody>
          <a:bodyPr/>
          <a:lstStyle/>
          <a:p>
            <a:r>
              <a:rPr lang="en-US" altLang="en-US" dirty="0"/>
              <a:t>Dijkstra’s Algorithm: Update </a:t>
            </a:r>
            <a:r>
              <a:rPr lang="en-US" altLang="en-US" dirty="0">
                <a:solidFill>
                  <a:schemeClr val="bg1"/>
                </a:solidFill>
              </a:rPr>
              <a:t>(3)</a:t>
            </a:r>
            <a:endParaRPr lang="en-US" altLang="en-US" dirty="0"/>
          </a:p>
        </p:txBody>
      </p:sp>
      <p:pic>
        <p:nvPicPr>
          <p:cNvPr id="2" name="Picture 1" descr="F-B 1, F-C 1, C-D 1, D-B 3, B-A 3, A-F 6, A-E 2, E-F 3 &#10;E and A and B  and C and F in Done; A as the source node&#10;D in Horizon&#10;">
            <a:extLst>
              <a:ext uri="{FF2B5EF4-FFF2-40B4-BE49-F238E27FC236}">
                <a16:creationId xmlns:a16="http://schemas.microsoft.com/office/drawing/2014/main" id="{60EFF68B-2CA9-564B-A13B-C15CBC31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8" y="955004"/>
            <a:ext cx="6756400" cy="3416300"/>
          </a:xfrm>
          <a:prstGeom prst="rect">
            <a:avLst/>
          </a:prstGeom>
        </p:spPr>
      </p:pic>
      <p:sp>
        <p:nvSpPr>
          <p:cNvPr id="34822" name="Rectangle 5">
            <a:extLst>
              <a:ext uri="{FF2B5EF4-FFF2-40B4-BE49-F238E27FC236}">
                <a16:creationId xmlns:a16="http://schemas.microsoft.com/office/drawing/2014/main" id="{5C0287AC-6C09-ED42-8AB0-39A2C9FE6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246563"/>
            <a:ext cx="7772400" cy="2001837"/>
          </a:xfrm>
        </p:spPr>
        <p:txBody>
          <a:bodyPr/>
          <a:lstStyle/>
          <a:p>
            <a:pPr lvl="1"/>
            <a:r>
              <a:rPr lang="en-US" altLang="en-US"/>
              <a:t>Repeat previous steps</a:t>
            </a:r>
          </a:p>
        </p:txBody>
      </p:sp>
      <p:sp>
        <p:nvSpPr>
          <p:cNvPr id="34819" name="Date Placeholder 3">
            <a:extLst>
              <a:ext uri="{FF2B5EF4-FFF2-40B4-BE49-F238E27FC236}">
                <a16:creationId xmlns:a16="http://schemas.microsoft.com/office/drawing/2014/main" id="{1E515968-A2FC-544C-88AD-38D8276D6F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F0FF2A57-AD46-604B-8BE5-91AEB4F8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019C7-C769-AF47-B221-9E49B89D108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4">
            <a:extLst>
              <a:ext uri="{FF2B5EF4-FFF2-40B4-BE49-F238E27FC236}">
                <a16:creationId xmlns:a16="http://schemas.microsoft.com/office/drawing/2014/main" id="{F906A79E-09E1-EA47-9453-0A87EAA72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53975"/>
            <a:ext cx="7772400" cy="990600"/>
          </a:xfrm>
        </p:spPr>
        <p:txBody>
          <a:bodyPr/>
          <a:lstStyle/>
          <a:p>
            <a:r>
              <a:rPr lang="en-US" altLang="en-US" dirty="0"/>
              <a:t>Dijkstra’s Algorithm: Update </a:t>
            </a:r>
            <a:r>
              <a:rPr lang="en-US" altLang="en-US" dirty="0">
                <a:solidFill>
                  <a:schemeClr val="bg1"/>
                </a:solidFill>
              </a:rPr>
              <a:t>(4)</a:t>
            </a:r>
            <a:endParaRPr lang="en-US" altLang="en-US" dirty="0"/>
          </a:p>
        </p:txBody>
      </p:sp>
      <p:pic>
        <p:nvPicPr>
          <p:cNvPr id="2" name="Picture 1" descr="F-B 1, F-C 1, C-D 1, D-B 3, B-A 3, A-F 6, A-E 2, E-F 3 &#10;E and A and B  and C and F in Done; A as the source node&#10;D in Horizon and Done">
            <a:extLst>
              <a:ext uri="{FF2B5EF4-FFF2-40B4-BE49-F238E27FC236}">
                <a16:creationId xmlns:a16="http://schemas.microsoft.com/office/drawing/2014/main" id="{AF90C214-2E91-D047-8EF2-97ABBE3E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8" y="1612900"/>
            <a:ext cx="6756400" cy="3632200"/>
          </a:xfrm>
          <a:prstGeom prst="rect">
            <a:avLst/>
          </a:prstGeom>
        </p:spPr>
      </p:pic>
      <p:sp>
        <p:nvSpPr>
          <p:cNvPr id="36867" name="Date Placeholder 3">
            <a:extLst>
              <a:ext uri="{FF2B5EF4-FFF2-40B4-BE49-F238E27FC236}">
                <a16:creationId xmlns:a16="http://schemas.microsoft.com/office/drawing/2014/main" id="{AF36699C-D221-4742-B769-19EB4F5AFA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65D0E0A8-A04A-6541-B92C-F64277E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E6C2F-E1CC-804D-B8B0-61737B1257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>
            <a:extLst>
              <a:ext uri="{FF2B5EF4-FFF2-40B4-BE49-F238E27FC236}">
                <a16:creationId xmlns:a16="http://schemas.microsoft.com/office/drawing/2014/main" id="{9ABD54D0-3A48-484F-BED0-25D8BD8DA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Model</a:t>
            </a:r>
          </a:p>
        </p:txBody>
      </p:sp>
      <p:pic>
        <p:nvPicPr>
          <p:cNvPr id="2" name="Picture 1" descr="F-B 1, F-C 1, C-D 1, D-B 3, B-A 3, A-F 6, A-E 2, E-F 3">
            <a:extLst>
              <a:ext uri="{FF2B5EF4-FFF2-40B4-BE49-F238E27FC236}">
                <a16:creationId xmlns:a16="http://schemas.microsoft.com/office/drawing/2014/main" id="{CDF32998-10A9-674C-8668-60032A8E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327150"/>
            <a:ext cx="4152900" cy="2298700"/>
          </a:xfrm>
          <a:prstGeom prst="rect">
            <a:avLst/>
          </a:prstGeom>
        </p:spPr>
      </p:pic>
      <p:sp>
        <p:nvSpPr>
          <p:cNvPr id="16389" name="Rectangle 4">
            <a:extLst>
              <a:ext uri="{FF2B5EF4-FFF2-40B4-BE49-F238E27FC236}">
                <a16:creationId xmlns:a16="http://schemas.microsoft.com/office/drawing/2014/main" id="{56F30613-B137-6940-86FC-1DC839F76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3657600"/>
            <a:ext cx="8521700" cy="2482850"/>
          </a:xfrm>
        </p:spPr>
        <p:txBody>
          <a:bodyPr/>
          <a:lstStyle/>
          <a:p>
            <a:pPr lvl="1"/>
            <a:r>
              <a:rPr lang="en-US" altLang="en-US"/>
              <a:t>Represent each router as node</a:t>
            </a:r>
          </a:p>
          <a:p>
            <a:pPr lvl="1"/>
            <a:r>
              <a:rPr lang="en-US" altLang="en-US"/>
              <a:t>Direct link between routers represented by edge</a:t>
            </a:r>
          </a:p>
          <a:p>
            <a:pPr lvl="2"/>
            <a:r>
              <a:rPr lang="en-US" altLang="en-US"/>
              <a:t>Symmetric links </a:t>
            </a:r>
            <a:r>
              <a:rPr lang="en-US" altLang="en-US">
                <a:sym typeface="Symbol" pitchFamily="2" charset="2"/>
              </a:rPr>
              <a:t></a:t>
            </a:r>
            <a:r>
              <a:rPr lang="en-US" altLang="en-US"/>
              <a:t> undirected graph</a:t>
            </a:r>
          </a:p>
          <a:p>
            <a:pPr lvl="1"/>
            <a:r>
              <a:rPr lang="en-US" altLang="en-US"/>
              <a:t>Edge “cost” c(x,y) denotes measure of difficulty of using link</a:t>
            </a:r>
          </a:p>
          <a:p>
            <a:r>
              <a:rPr lang="en-US" altLang="en-US"/>
              <a:t>Task</a:t>
            </a:r>
          </a:p>
          <a:p>
            <a:pPr lvl="1"/>
            <a:r>
              <a:rPr lang="en-US" altLang="en-US"/>
              <a:t>Determine least cost path from every node to every other node</a:t>
            </a:r>
          </a:p>
          <a:p>
            <a:pPr lvl="2"/>
            <a:r>
              <a:rPr lang="en-US" altLang="en-US"/>
              <a:t>Path cost d(x,y) = sum of link costs</a:t>
            </a:r>
          </a:p>
        </p:txBody>
      </p:sp>
      <p:sp>
        <p:nvSpPr>
          <p:cNvPr id="16385" name="Date Placeholder 3">
            <a:extLst>
              <a:ext uri="{FF2B5EF4-FFF2-40B4-BE49-F238E27FC236}">
                <a16:creationId xmlns:a16="http://schemas.microsoft.com/office/drawing/2014/main" id="{0C17A9CA-72CD-A146-B083-F2F340BB25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9BCCA40-0B83-D74D-9BDE-DC5EC257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843BA4-80CE-1E46-8DBB-07DE0B1996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5B7031A-BA6D-0B41-86C6-55BB903EB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A84A23F-E52B-B84C-A18A-CC7364380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</a:t>
            </a:r>
          </a:p>
          <a:p>
            <a:pPr lvl="1"/>
            <a:r>
              <a:rPr lang="en-US" altLang="en-US"/>
              <a:t>Graph with source node s and edge costs c(u,v)</a:t>
            </a:r>
          </a:p>
          <a:p>
            <a:pPr lvl="1"/>
            <a:r>
              <a:rPr lang="en-US" altLang="en-US"/>
              <a:t>Determine least cost path from s to every node v</a:t>
            </a:r>
          </a:p>
          <a:p>
            <a:r>
              <a:rPr lang="en-US" altLang="en-US"/>
              <a:t>Shortest Path First Algorithm</a:t>
            </a:r>
          </a:p>
          <a:p>
            <a:pPr lvl="1"/>
            <a:r>
              <a:rPr lang="en-US" altLang="en-US"/>
              <a:t>Traverse graph in order of least cost from source</a:t>
            </a:r>
          </a:p>
        </p:txBody>
      </p:sp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B1218FC0-095F-5541-BE38-C1D4B099B4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046F9B2-A666-174B-BB81-DDF89C47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396F5-15C7-5A42-A409-8A740F3A2D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>
            <a:extLst>
              <a:ext uri="{FF2B5EF4-FFF2-40B4-BE49-F238E27FC236}">
                <a16:creationId xmlns:a16="http://schemas.microsoft.com/office/drawing/2014/main" id="{B75475CF-5208-3A4F-9CA9-3D46517E4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Algorithm: Concept</a:t>
            </a:r>
          </a:p>
        </p:txBody>
      </p:sp>
      <p:pic>
        <p:nvPicPr>
          <p:cNvPr id="2" name="Picture 1" descr="F-B 1, F-C 1, C-D 1, D-B 3, B-A 3, A-F 6, A-E 2, E-F 3 &#10;E and A in Done&#10;F and B in Horizon&#10;D and C in Unseen">
            <a:extLst>
              <a:ext uri="{FF2B5EF4-FFF2-40B4-BE49-F238E27FC236}">
                <a16:creationId xmlns:a16="http://schemas.microsoft.com/office/drawing/2014/main" id="{0F23109E-03B9-5C4D-92E7-18A24013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3" y="1143000"/>
            <a:ext cx="8369300" cy="3213100"/>
          </a:xfrm>
          <a:prstGeom prst="rect">
            <a:avLst/>
          </a:prstGeom>
        </p:spPr>
      </p:pic>
      <p:sp>
        <p:nvSpPr>
          <p:cNvPr id="20486" name="Rectangle 5">
            <a:extLst>
              <a:ext uri="{FF2B5EF4-FFF2-40B4-BE49-F238E27FC236}">
                <a16:creationId xmlns:a16="http://schemas.microsoft.com/office/drawing/2014/main" id="{84208877-D563-4B4B-BFE0-6F5BB88333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967163"/>
            <a:ext cx="3814763" cy="2281237"/>
          </a:xfrm>
        </p:spPr>
        <p:txBody>
          <a:bodyPr/>
          <a:lstStyle/>
          <a:p>
            <a:pPr marL="0" indent="0"/>
            <a:r>
              <a:rPr lang="en-US" altLang="en-US" sz="2000"/>
              <a:t>Node Sets</a:t>
            </a:r>
          </a:p>
          <a:p>
            <a:pPr marL="400050" lvl="1" indent="-171450"/>
            <a:r>
              <a:rPr lang="en-US" altLang="en-US" sz="1800"/>
              <a:t>Done</a:t>
            </a:r>
          </a:p>
          <a:p>
            <a:pPr marL="685800" lvl="2" indent="-114300"/>
            <a:r>
              <a:rPr lang="en-US" altLang="en-US" sz="1600"/>
              <a:t>Already have least cost path to it</a:t>
            </a:r>
          </a:p>
          <a:p>
            <a:pPr marL="400050" lvl="1" indent="-171450"/>
            <a:r>
              <a:rPr lang="en-US" altLang="en-US" sz="1800"/>
              <a:t>Horizon:</a:t>
            </a:r>
          </a:p>
          <a:p>
            <a:pPr marL="685800" lvl="2" indent="-114300"/>
            <a:r>
              <a:rPr lang="en-US" altLang="en-US" sz="1600"/>
              <a:t>Reachable in 1 hop from node in Done</a:t>
            </a:r>
          </a:p>
          <a:p>
            <a:pPr marL="400050" lvl="1" indent="-171450"/>
            <a:r>
              <a:rPr lang="en-US" altLang="en-US" sz="1800"/>
              <a:t>Unseen:</a:t>
            </a:r>
          </a:p>
          <a:p>
            <a:pPr marL="685800" lvl="2" indent="-114300"/>
            <a:r>
              <a:rPr lang="en-US" altLang="en-US" sz="1600"/>
              <a:t>Cannot reach directly from node in Done</a:t>
            </a:r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FA4998F0-DC9E-3143-A05B-58D7408C9CB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3967163"/>
            <a:ext cx="3816350" cy="2281237"/>
          </a:xfrm>
        </p:spPr>
        <p:txBody>
          <a:bodyPr/>
          <a:lstStyle/>
          <a:p>
            <a:r>
              <a:rPr lang="en-US" altLang="en-US" sz="2000"/>
              <a:t>Label</a:t>
            </a:r>
          </a:p>
          <a:p>
            <a:pPr lvl="1"/>
            <a:r>
              <a:rPr lang="en-US" altLang="en-US" sz="1800"/>
              <a:t>d(v) = path cost</a:t>
            </a:r>
          </a:p>
          <a:p>
            <a:pPr lvl="2"/>
            <a:r>
              <a:rPr lang="en-US" altLang="en-US" sz="1600"/>
              <a:t>From s to v</a:t>
            </a:r>
          </a:p>
          <a:p>
            <a:pPr lvl="2"/>
            <a:r>
              <a:rPr lang="en-US" altLang="en-US" sz="1600"/>
              <a:t>Optimal for nodes in Done</a:t>
            </a:r>
          </a:p>
          <a:p>
            <a:r>
              <a:rPr lang="en-US" altLang="en-US" sz="2000"/>
              <a:t>Path</a:t>
            </a:r>
          </a:p>
          <a:p>
            <a:pPr lvl="1"/>
            <a:r>
              <a:rPr lang="en-US" altLang="en-US" sz="1800"/>
              <a:t>Keep track of last link in path</a:t>
            </a:r>
          </a:p>
        </p:txBody>
      </p:sp>
      <p:sp>
        <p:nvSpPr>
          <p:cNvPr id="20481" name="Date Placeholder 4">
            <a:extLst>
              <a:ext uri="{FF2B5EF4-FFF2-40B4-BE49-F238E27FC236}">
                <a16:creationId xmlns:a16="http://schemas.microsoft.com/office/drawing/2014/main" id="{B53FAF0D-DB47-3042-8BDD-9E6E1A377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3A9F8F1B-A90B-4F42-8970-6D6E1B4F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41FC5-8F70-BD48-8B22-D1CD6CB7EE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4">
            <a:extLst>
              <a:ext uri="{FF2B5EF4-FFF2-40B4-BE49-F238E27FC236}">
                <a16:creationId xmlns:a16="http://schemas.microsoft.com/office/drawing/2014/main" id="{E3959752-DFCA-0445-9CAC-E7AE3D121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Dijkstra’s Algorithm </a:t>
            </a:r>
            <a:r>
              <a:rPr lang="en-US" altLang="en-US" dirty="0">
                <a:solidFill>
                  <a:schemeClr val="bg1"/>
                </a:solidFill>
              </a:rPr>
              <a:t>(2)</a:t>
            </a:r>
            <a:endParaRPr lang="en-US" altLang="en-US" dirty="0"/>
          </a:p>
        </p:txBody>
      </p:sp>
      <p:pic>
        <p:nvPicPr>
          <p:cNvPr id="2" name="Picture 1" descr="F-B 1, F-C 1, C-D 1, D-B 3, B-A 3, A-F 6, A-E 2, E-F 3 &#10;A in Done as the source node&#10;E and F and B in Horizon&#10;D and C in Unseen">
            <a:extLst>
              <a:ext uri="{FF2B5EF4-FFF2-40B4-BE49-F238E27FC236}">
                <a16:creationId xmlns:a16="http://schemas.microsoft.com/office/drawing/2014/main" id="{303F6F52-16FA-8641-AB20-DA550235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198563"/>
            <a:ext cx="6273800" cy="3175000"/>
          </a:xfrm>
          <a:prstGeom prst="rect">
            <a:avLst/>
          </a:prstGeom>
        </p:spPr>
      </p:pic>
      <p:sp>
        <p:nvSpPr>
          <p:cNvPr id="66566" name="Rectangle 5">
            <a:extLst>
              <a:ext uri="{FF2B5EF4-FFF2-40B4-BE49-F238E27FC236}">
                <a16:creationId xmlns:a16="http://schemas.microsoft.com/office/drawing/2014/main" id="{395964D7-F4AB-BE4A-BC1D-776A2B894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276725"/>
            <a:ext cx="7772400" cy="16256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en-US" dirty="0"/>
              <a:t>Initially:</a:t>
            </a:r>
          </a:p>
          <a:p>
            <a:pPr lvl="1">
              <a:defRPr/>
            </a:pPr>
            <a:r>
              <a:rPr lang="en-US" altLang="en-US" dirty="0"/>
              <a:t>Source A is in Done.</a:t>
            </a:r>
          </a:p>
          <a:p>
            <a:pPr lvl="1">
              <a:defRPr/>
            </a:pPr>
            <a:r>
              <a:rPr lang="en-US" altLang="en-US" dirty="0"/>
              <a:t>Direct neighbors of A are in Horizon.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/>
              <a:t>Next:   </a:t>
            </a:r>
          </a:p>
          <a:p>
            <a:pPr lvl="1">
              <a:defRPr/>
            </a:pPr>
            <a:r>
              <a:rPr lang="en-US" altLang="en-US" dirty="0"/>
              <a:t>Select node v in horizon with minimum d(v). Move it to Done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F01603D0-72B8-334A-A0AE-4088EA8ECD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0F5BCF1D-F8B1-6043-AAAA-1DACC318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241C3-7D86-DE41-9828-CEEDCE444F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4">
            <a:extLst>
              <a:ext uri="{FF2B5EF4-FFF2-40B4-BE49-F238E27FC236}">
                <a16:creationId xmlns:a16="http://schemas.microsoft.com/office/drawing/2014/main" id="{4FAB76D9-A35F-634E-BE29-BCB62EF29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Dijkstra’s Algorithm </a:t>
            </a:r>
            <a:r>
              <a:rPr lang="en-US" altLang="en-US" dirty="0">
                <a:solidFill>
                  <a:schemeClr val="bg1"/>
                </a:solidFill>
              </a:rPr>
              <a:t>(3)</a:t>
            </a:r>
            <a:endParaRPr lang="en-US" altLang="en-US" dirty="0"/>
          </a:p>
        </p:txBody>
      </p:sp>
      <p:pic>
        <p:nvPicPr>
          <p:cNvPr id="3" name="Picture 2" descr="F-B 1, F-C 1, C-D 1, D-B 3, B-A 3, A-F 6, A-E 2, E-F 3 &#10;E and A in Done; A as the source node&#10;F and B in Horizon&#10;D and C in Unseen">
            <a:extLst>
              <a:ext uri="{FF2B5EF4-FFF2-40B4-BE49-F238E27FC236}">
                <a16:creationId xmlns:a16="http://schemas.microsoft.com/office/drawing/2014/main" id="{C80EA957-A3F9-1845-8754-932F51E2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101725"/>
            <a:ext cx="6273800" cy="3175000"/>
          </a:xfrm>
          <a:prstGeom prst="rect">
            <a:avLst/>
          </a:prstGeom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395964D7-F4AB-BE4A-BC1D-776A2B894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276725"/>
            <a:ext cx="7772400" cy="16256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en-US" dirty="0"/>
              <a:t>Next:   </a:t>
            </a:r>
          </a:p>
          <a:p>
            <a:pPr lvl="1">
              <a:defRPr/>
            </a:pPr>
            <a:r>
              <a:rPr lang="en-US" altLang="en-US" dirty="0"/>
              <a:t>Update which nodes are in Horizon</a:t>
            </a:r>
          </a:p>
          <a:p>
            <a:pPr lvl="1">
              <a:defRPr/>
            </a:pPr>
            <a:r>
              <a:rPr lang="en-US" altLang="en-US" dirty="0"/>
              <a:t>Update costs to nodes in Horizon</a:t>
            </a:r>
          </a:p>
          <a:p>
            <a:pPr lvl="1">
              <a:defRPr/>
            </a:pPr>
            <a:r>
              <a:rPr lang="en-US" altLang="en-US" dirty="0"/>
              <a:t>Update last link</a:t>
            </a:r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9AD1A819-3FEC-CE4F-83F6-634C66F018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E08689F5-3F9C-1E4E-BC04-8BD8584E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47DE4-1E0D-EA43-9B79-4FED101742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>
            <a:extLst>
              <a:ext uri="{FF2B5EF4-FFF2-40B4-BE49-F238E27FC236}">
                <a16:creationId xmlns:a16="http://schemas.microsoft.com/office/drawing/2014/main" id="{CA504CBB-6525-9346-BA78-26E7CF249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Algorithm: Selection</a:t>
            </a:r>
          </a:p>
        </p:txBody>
      </p:sp>
      <p:pic>
        <p:nvPicPr>
          <p:cNvPr id="2" name="Picture 1" descr="F-B 1, F-C 1, C-D 1, D-B 3, B-A 3, A-F 6, A-E 2, E-F 3 &#10;E and A in Done; A as the source node&#10;F and B in Horizon&#10;D and C in Unseen">
            <a:extLst>
              <a:ext uri="{FF2B5EF4-FFF2-40B4-BE49-F238E27FC236}">
                <a16:creationId xmlns:a16="http://schemas.microsoft.com/office/drawing/2014/main" id="{96AF5DB8-28C7-1749-85A0-C8D6CE04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1295400"/>
            <a:ext cx="6273800" cy="3175000"/>
          </a:xfrm>
          <a:prstGeom prst="rect">
            <a:avLst/>
          </a:prstGeom>
        </p:spPr>
      </p:pic>
      <p:sp>
        <p:nvSpPr>
          <p:cNvPr id="66566" name="Rectangle 5">
            <a:extLst>
              <a:ext uri="{FF2B5EF4-FFF2-40B4-BE49-F238E27FC236}">
                <a16:creationId xmlns:a16="http://schemas.microsoft.com/office/drawing/2014/main" id="{395964D7-F4AB-BE4A-BC1D-776A2B894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946650"/>
            <a:ext cx="7772400" cy="130175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en-US" dirty="0"/>
              <a:t>Repeat</a:t>
            </a:r>
          </a:p>
          <a:p>
            <a:pPr lvl="1">
              <a:defRPr/>
            </a:pPr>
            <a:r>
              <a:rPr lang="en-US" altLang="en-US" dirty="0"/>
              <a:t>Select node v in horizon with minimum d(v). Add to Done</a:t>
            </a:r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93B58FC2-7504-874B-B09E-215BFA55A6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D2FF1F50-9522-6149-8213-3922C8A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200C1-8A56-8848-9596-9B4E433B85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>
            <a:extLst>
              <a:ext uri="{FF2B5EF4-FFF2-40B4-BE49-F238E27FC236}">
                <a16:creationId xmlns:a16="http://schemas.microsoft.com/office/drawing/2014/main" id="{5FDFE4ED-E43B-A344-94F6-AFFBF54D0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Dijkstra’s Algorithm: Selection </a:t>
            </a:r>
            <a:r>
              <a:rPr lang="en-US" altLang="en-US" dirty="0">
                <a:solidFill>
                  <a:schemeClr val="bg1"/>
                </a:solidFill>
              </a:rPr>
              <a:t>(2)</a:t>
            </a:r>
            <a:endParaRPr lang="en-US" altLang="en-US" dirty="0"/>
          </a:p>
        </p:txBody>
      </p:sp>
      <p:pic>
        <p:nvPicPr>
          <p:cNvPr id="2" name="Picture 1" descr="F-B 1, F-C 1, C-D 1, D-B 3, B-A 3, A-F 6, A-E 2, E-F 3 &#10;E and A and B in Done; A as the source node&#10;F in Horizon&#10;D and C in Unseen">
            <a:extLst>
              <a:ext uri="{FF2B5EF4-FFF2-40B4-BE49-F238E27FC236}">
                <a16:creationId xmlns:a16="http://schemas.microsoft.com/office/drawing/2014/main" id="{CB4967BB-D5A7-674F-BDBC-C3EDCC37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31" y="1196182"/>
            <a:ext cx="6273800" cy="3149600"/>
          </a:xfrm>
          <a:prstGeom prst="rect">
            <a:avLst/>
          </a:prstGeom>
        </p:spPr>
      </p:pic>
      <p:sp>
        <p:nvSpPr>
          <p:cNvPr id="68614" name="Rectangle 5">
            <a:extLst>
              <a:ext uri="{FF2B5EF4-FFF2-40B4-BE49-F238E27FC236}">
                <a16:creationId xmlns:a16="http://schemas.microsoft.com/office/drawing/2014/main" id="{3AEBC046-BA09-E043-9C28-5A5823D30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246563"/>
            <a:ext cx="7772400" cy="2001837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en-US" dirty="0"/>
              <a:t>Next:   </a:t>
            </a:r>
          </a:p>
          <a:p>
            <a:pPr lvl="1">
              <a:defRPr/>
            </a:pPr>
            <a:r>
              <a:rPr lang="en-US" altLang="en-US" dirty="0"/>
              <a:t>Update which nodes are in Horizon</a:t>
            </a:r>
          </a:p>
          <a:p>
            <a:pPr lvl="1">
              <a:defRPr/>
            </a:pPr>
            <a:r>
              <a:rPr lang="en-US" altLang="en-US" dirty="0"/>
              <a:t>Update costs to nodes in Horizon</a:t>
            </a:r>
          </a:p>
          <a:p>
            <a:pPr lvl="1">
              <a:defRPr/>
            </a:pPr>
            <a:r>
              <a:rPr lang="en-US" altLang="en-US" dirty="0"/>
              <a:t>Update last link</a:t>
            </a:r>
          </a:p>
        </p:txBody>
      </p:sp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EBDDC23E-8E55-FF43-9F80-97B68F9E4B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A15727E9-C6BE-504D-A7AE-DA3D47D6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76EA6-552C-4A4C-BAED-178230E481B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4">
            <a:extLst>
              <a:ext uri="{FF2B5EF4-FFF2-40B4-BE49-F238E27FC236}">
                <a16:creationId xmlns:a16="http://schemas.microsoft.com/office/drawing/2014/main" id="{782BE87F-D7EF-D54F-A6C7-705BD58B9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Dijkstra’s Algorithm: Update</a:t>
            </a:r>
          </a:p>
        </p:txBody>
      </p:sp>
      <p:pic>
        <p:nvPicPr>
          <p:cNvPr id="2" name="Picture 1" descr="F-B 1, F-C 1, C-D 1, D-B 3, B-A 3, A-F 6, A-E 2, E-F 3 &#10;E and A and B in Done; A as the source node&#10;F and D in Horizon&#10;C in Unseen">
            <a:extLst>
              <a:ext uri="{FF2B5EF4-FFF2-40B4-BE49-F238E27FC236}">
                <a16:creationId xmlns:a16="http://schemas.microsoft.com/office/drawing/2014/main" id="{7492D4E2-BB6F-D649-95EE-BF15A5C3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211263"/>
            <a:ext cx="6756400" cy="3035300"/>
          </a:xfrm>
          <a:prstGeom prst="rect">
            <a:avLst/>
          </a:prstGeom>
        </p:spPr>
      </p:pic>
      <p:sp>
        <p:nvSpPr>
          <p:cNvPr id="30726" name="Rectangle 5">
            <a:extLst>
              <a:ext uri="{FF2B5EF4-FFF2-40B4-BE49-F238E27FC236}">
                <a16:creationId xmlns:a16="http://schemas.microsoft.com/office/drawing/2014/main" id="{FAE520F9-4B0F-CE48-B586-D26D06F3B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246563"/>
            <a:ext cx="7772400" cy="2001837"/>
          </a:xfrm>
        </p:spPr>
        <p:txBody>
          <a:bodyPr/>
          <a:lstStyle/>
          <a:p>
            <a:pPr lvl="1"/>
            <a:r>
              <a:rPr lang="en-US" altLang="en-US"/>
              <a:t>Repeat previous steps</a:t>
            </a:r>
          </a:p>
        </p:txBody>
      </p:sp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5A41FC8B-DD91-A044-A501-E370C1A6CD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			</a:t>
            </a:r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4DDA0166-63C6-844F-B174-6D55B8FC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06EBA-012C-7345-A771-FE36B135FC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366</Words>
  <Application>Microsoft Macintosh PowerPoint</Application>
  <PresentationFormat>On-screen Show (4:3)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Symbol</vt:lpstr>
      <vt:lpstr>Helvetica</vt:lpstr>
      <vt:lpstr>Rice</vt:lpstr>
      <vt:lpstr>Review: Shortest Path Routing:  Dijkstra’s Algorithm</vt:lpstr>
      <vt:lpstr>Graph Model</vt:lpstr>
      <vt:lpstr>Dijkstra’s Algorithm</vt:lpstr>
      <vt:lpstr>Dijkstra’s Algorithm: Concept</vt:lpstr>
      <vt:lpstr>Dijkstra’s Algorithm (2)</vt:lpstr>
      <vt:lpstr>Dijkstra’s Algorithm (3)</vt:lpstr>
      <vt:lpstr>Dijkstra’s Algorithm: Selection</vt:lpstr>
      <vt:lpstr>Dijkstra’s Algorithm: Selection (2)</vt:lpstr>
      <vt:lpstr>Dijkstra’s Algorithm: Update</vt:lpstr>
      <vt:lpstr>Dijkstra’s Algorithm: Update (2)</vt:lpstr>
      <vt:lpstr>Dijkstra’s Algorithm: Update (3)</vt:lpstr>
      <vt:lpstr>Dijkstra’s Algorithm: Update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 50863 Computer Network Systems</dc:title>
  <dc:creator>Microsoft Office User</dc:creator>
  <cp:lastModifiedBy>Phillip, Kristen Grace</cp:lastModifiedBy>
  <cp:revision>76</cp:revision>
  <dcterms:created xsi:type="dcterms:W3CDTF">2018-01-17T14:32:02Z</dcterms:created>
  <dcterms:modified xsi:type="dcterms:W3CDTF">2021-04-09T17:41:02Z</dcterms:modified>
</cp:coreProperties>
</file>