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4" r:id="rId4"/>
    <p:sldId id="266" r:id="rId5"/>
    <p:sldId id="267" r:id="rId6"/>
    <p:sldId id="265" r:id="rId7"/>
    <p:sldId id="262" r:id="rId8"/>
    <p:sldId id="263" r:id="rId9"/>
    <p:sldId id="260" r:id="rId10"/>
    <p:sldId id="259" r:id="rId11"/>
    <p:sldId id="261" r:id="rId12"/>
    <p:sldId id="258" r:id="rId13"/>
    <p:sldId id="257"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0" d="100"/>
          <a:sy n="80" d="100"/>
        </p:scale>
        <p:origin x="378"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C4C10-3ACD-4EED-9650-3F59759371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5CFBE0-1119-4371-9916-7E7730BF20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F27B18-68A8-486C-90EB-85DDBDB03995}"/>
              </a:ext>
            </a:extLst>
          </p:cNvPr>
          <p:cNvSpPr>
            <a:spLocks noGrp="1"/>
          </p:cNvSpPr>
          <p:nvPr>
            <p:ph type="dt" sz="half" idx="10"/>
          </p:nvPr>
        </p:nvSpPr>
        <p:spPr/>
        <p:txBody>
          <a:bodyPr/>
          <a:lstStyle/>
          <a:p>
            <a:fld id="{5C7B9FBF-0B79-4B25-98EA-0E76760BCFA0}" type="datetimeFigureOut">
              <a:rPr lang="en-US" smtClean="0"/>
              <a:t>11/6/2020</a:t>
            </a:fld>
            <a:endParaRPr lang="en-US"/>
          </a:p>
        </p:txBody>
      </p:sp>
      <p:sp>
        <p:nvSpPr>
          <p:cNvPr id="5" name="Footer Placeholder 4">
            <a:extLst>
              <a:ext uri="{FF2B5EF4-FFF2-40B4-BE49-F238E27FC236}">
                <a16:creationId xmlns:a16="http://schemas.microsoft.com/office/drawing/2014/main" id="{A644B88C-8634-4E71-9D26-46C5D3CBEA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83F4F1-4D37-4A9F-B385-671D7DE77483}"/>
              </a:ext>
            </a:extLst>
          </p:cNvPr>
          <p:cNvSpPr>
            <a:spLocks noGrp="1"/>
          </p:cNvSpPr>
          <p:nvPr>
            <p:ph type="sldNum" sz="quarter" idx="12"/>
          </p:nvPr>
        </p:nvSpPr>
        <p:spPr/>
        <p:txBody>
          <a:bodyPr/>
          <a:lstStyle/>
          <a:p>
            <a:fld id="{EEF47942-1B8F-4599-A0E7-2F98122281C4}" type="slidenum">
              <a:rPr lang="en-US" smtClean="0"/>
              <a:t>‹#›</a:t>
            </a:fld>
            <a:endParaRPr lang="en-US"/>
          </a:p>
        </p:txBody>
      </p:sp>
    </p:spTree>
    <p:extLst>
      <p:ext uri="{BB962C8B-B14F-4D97-AF65-F5344CB8AC3E}">
        <p14:creationId xmlns:p14="http://schemas.microsoft.com/office/powerpoint/2010/main" val="3951184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2E737-133D-4FFD-9D45-B10C215C5C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5F5433-95BA-4221-9830-D1248A3F50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7879E2-1D49-404B-9959-C224ED9DFBBE}"/>
              </a:ext>
            </a:extLst>
          </p:cNvPr>
          <p:cNvSpPr>
            <a:spLocks noGrp="1"/>
          </p:cNvSpPr>
          <p:nvPr>
            <p:ph type="dt" sz="half" idx="10"/>
          </p:nvPr>
        </p:nvSpPr>
        <p:spPr/>
        <p:txBody>
          <a:bodyPr/>
          <a:lstStyle/>
          <a:p>
            <a:fld id="{5C7B9FBF-0B79-4B25-98EA-0E76760BCFA0}" type="datetimeFigureOut">
              <a:rPr lang="en-US" smtClean="0"/>
              <a:t>11/6/2020</a:t>
            </a:fld>
            <a:endParaRPr lang="en-US"/>
          </a:p>
        </p:txBody>
      </p:sp>
      <p:sp>
        <p:nvSpPr>
          <p:cNvPr id="5" name="Footer Placeholder 4">
            <a:extLst>
              <a:ext uri="{FF2B5EF4-FFF2-40B4-BE49-F238E27FC236}">
                <a16:creationId xmlns:a16="http://schemas.microsoft.com/office/drawing/2014/main" id="{1747E2D0-BFF8-4199-B03D-6F3BCF4972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0E1E25-7D7D-4009-B9F2-15FA47488538}"/>
              </a:ext>
            </a:extLst>
          </p:cNvPr>
          <p:cNvSpPr>
            <a:spLocks noGrp="1"/>
          </p:cNvSpPr>
          <p:nvPr>
            <p:ph type="sldNum" sz="quarter" idx="12"/>
          </p:nvPr>
        </p:nvSpPr>
        <p:spPr/>
        <p:txBody>
          <a:bodyPr/>
          <a:lstStyle/>
          <a:p>
            <a:fld id="{EEF47942-1B8F-4599-A0E7-2F98122281C4}" type="slidenum">
              <a:rPr lang="en-US" smtClean="0"/>
              <a:t>‹#›</a:t>
            </a:fld>
            <a:endParaRPr lang="en-US"/>
          </a:p>
        </p:txBody>
      </p:sp>
    </p:spTree>
    <p:extLst>
      <p:ext uri="{BB962C8B-B14F-4D97-AF65-F5344CB8AC3E}">
        <p14:creationId xmlns:p14="http://schemas.microsoft.com/office/powerpoint/2010/main" val="3675287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DEBC60-B446-4A2C-858B-0C799FD584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7677F9-F308-4342-86E2-CC10E97FFF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F0141-FEB1-4B75-8242-5867F08F6281}"/>
              </a:ext>
            </a:extLst>
          </p:cNvPr>
          <p:cNvSpPr>
            <a:spLocks noGrp="1"/>
          </p:cNvSpPr>
          <p:nvPr>
            <p:ph type="dt" sz="half" idx="10"/>
          </p:nvPr>
        </p:nvSpPr>
        <p:spPr/>
        <p:txBody>
          <a:bodyPr/>
          <a:lstStyle/>
          <a:p>
            <a:fld id="{5C7B9FBF-0B79-4B25-98EA-0E76760BCFA0}" type="datetimeFigureOut">
              <a:rPr lang="en-US" smtClean="0"/>
              <a:t>11/6/2020</a:t>
            </a:fld>
            <a:endParaRPr lang="en-US"/>
          </a:p>
        </p:txBody>
      </p:sp>
      <p:sp>
        <p:nvSpPr>
          <p:cNvPr id="5" name="Footer Placeholder 4">
            <a:extLst>
              <a:ext uri="{FF2B5EF4-FFF2-40B4-BE49-F238E27FC236}">
                <a16:creationId xmlns:a16="http://schemas.microsoft.com/office/drawing/2014/main" id="{6E442D1E-BA8B-4E4D-945E-38C926ADC4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A7F3DE-2833-44F9-B61E-6C3B586F97D3}"/>
              </a:ext>
            </a:extLst>
          </p:cNvPr>
          <p:cNvSpPr>
            <a:spLocks noGrp="1"/>
          </p:cNvSpPr>
          <p:nvPr>
            <p:ph type="sldNum" sz="quarter" idx="12"/>
          </p:nvPr>
        </p:nvSpPr>
        <p:spPr/>
        <p:txBody>
          <a:bodyPr/>
          <a:lstStyle/>
          <a:p>
            <a:fld id="{EEF47942-1B8F-4599-A0E7-2F98122281C4}" type="slidenum">
              <a:rPr lang="en-US" smtClean="0"/>
              <a:t>‹#›</a:t>
            </a:fld>
            <a:endParaRPr lang="en-US"/>
          </a:p>
        </p:txBody>
      </p:sp>
    </p:spTree>
    <p:extLst>
      <p:ext uri="{BB962C8B-B14F-4D97-AF65-F5344CB8AC3E}">
        <p14:creationId xmlns:p14="http://schemas.microsoft.com/office/powerpoint/2010/main" val="1152529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47B11-9D3A-45CC-A69C-D932E81A05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312DDD-9006-47D1-8A9C-5E4A0D178D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FE80E2-54E6-48E1-8DDC-3234D94353BB}"/>
              </a:ext>
            </a:extLst>
          </p:cNvPr>
          <p:cNvSpPr>
            <a:spLocks noGrp="1"/>
          </p:cNvSpPr>
          <p:nvPr>
            <p:ph type="dt" sz="half" idx="10"/>
          </p:nvPr>
        </p:nvSpPr>
        <p:spPr/>
        <p:txBody>
          <a:bodyPr/>
          <a:lstStyle/>
          <a:p>
            <a:fld id="{5C7B9FBF-0B79-4B25-98EA-0E76760BCFA0}" type="datetimeFigureOut">
              <a:rPr lang="en-US" smtClean="0"/>
              <a:t>11/6/2020</a:t>
            </a:fld>
            <a:endParaRPr lang="en-US"/>
          </a:p>
        </p:txBody>
      </p:sp>
      <p:sp>
        <p:nvSpPr>
          <p:cNvPr id="5" name="Footer Placeholder 4">
            <a:extLst>
              <a:ext uri="{FF2B5EF4-FFF2-40B4-BE49-F238E27FC236}">
                <a16:creationId xmlns:a16="http://schemas.microsoft.com/office/drawing/2014/main" id="{BF683496-AF68-4EFF-9F2E-AB1E824B65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66BB1-24C2-4D4F-A32C-5BCC70740960}"/>
              </a:ext>
            </a:extLst>
          </p:cNvPr>
          <p:cNvSpPr>
            <a:spLocks noGrp="1"/>
          </p:cNvSpPr>
          <p:nvPr>
            <p:ph type="sldNum" sz="quarter" idx="12"/>
          </p:nvPr>
        </p:nvSpPr>
        <p:spPr/>
        <p:txBody>
          <a:bodyPr/>
          <a:lstStyle/>
          <a:p>
            <a:fld id="{EEF47942-1B8F-4599-A0E7-2F98122281C4}" type="slidenum">
              <a:rPr lang="en-US" smtClean="0"/>
              <a:t>‹#›</a:t>
            </a:fld>
            <a:endParaRPr lang="en-US"/>
          </a:p>
        </p:txBody>
      </p:sp>
    </p:spTree>
    <p:extLst>
      <p:ext uri="{BB962C8B-B14F-4D97-AF65-F5344CB8AC3E}">
        <p14:creationId xmlns:p14="http://schemas.microsoft.com/office/powerpoint/2010/main" val="374871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8B08B-4F3A-4540-A1B5-72D984651E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C093D9-6098-45C6-BDAD-E8E11946B5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EC8B7F-8833-47E8-A1F7-521BA912525B}"/>
              </a:ext>
            </a:extLst>
          </p:cNvPr>
          <p:cNvSpPr>
            <a:spLocks noGrp="1"/>
          </p:cNvSpPr>
          <p:nvPr>
            <p:ph type="dt" sz="half" idx="10"/>
          </p:nvPr>
        </p:nvSpPr>
        <p:spPr/>
        <p:txBody>
          <a:bodyPr/>
          <a:lstStyle/>
          <a:p>
            <a:fld id="{5C7B9FBF-0B79-4B25-98EA-0E76760BCFA0}" type="datetimeFigureOut">
              <a:rPr lang="en-US" smtClean="0"/>
              <a:t>11/6/2020</a:t>
            </a:fld>
            <a:endParaRPr lang="en-US"/>
          </a:p>
        </p:txBody>
      </p:sp>
      <p:sp>
        <p:nvSpPr>
          <p:cNvPr id="5" name="Footer Placeholder 4">
            <a:extLst>
              <a:ext uri="{FF2B5EF4-FFF2-40B4-BE49-F238E27FC236}">
                <a16:creationId xmlns:a16="http://schemas.microsoft.com/office/drawing/2014/main" id="{EDE293FA-0E32-4973-AF84-EAC42B9317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E4360D-FD74-4EA9-B3EB-B9D629C8DD46}"/>
              </a:ext>
            </a:extLst>
          </p:cNvPr>
          <p:cNvSpPr>
            <a:spLocks noGrp="1"/>
          </p:cNvSpPr>
          <p:nvPr>
            <p:ph type="sldNum" sz="quarter" idx="12"/>
          </p:nvPr>
        </p:nvSpPr>
        <p:spPr/>
        <p:txBody>
          <a:bodyPr/>
          <a:lstStyle/>
          <a:p>
            <a:fld id="{EEF47942-1B8F-4599-A0E7-2F98122281C4}" type="slidenum">
              <a:rPr lang="en-US" smtClean="0"/>
              <a:t>‹#›</a:t>
            </a:fld>
            <a:endParaRPr lang="en-US"/>
          </a:p>
        </p:txBody>
      </p:sp>
    </p:spTree>
    <p:extLst>
      <p:ext uri="{BB962C8B-B14F-4D97-AF65-F5344CB8AC3E}">
        <p14:creationId xmlns:p14="http://schemas.microsoft.com/office/powerpoint/2010/main" val="272564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C9C94-75AC-465F-B03A-805843252F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6DF4CD-986F-4FCE-9618-D1F4DCEB02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E0AA66-978F-443A-A7AB-331F25FD30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1B72C9-66C4-42D3-9117-8B4A330B4268}"/>
              </a:ext>
            </a:extLst>
          </p:cNvPr>
          <p:cNvSpPr>
            <a:spLocks noGrp="1"/>
          </p:cNvSpPr>
          <p:nvPr>
            <p:ph type="dt" sz="half" idx="10"/>
          </p:nvPr>
        </p:nvSpPr>
        <p:spPr/>
        <p:txBody>
          <a:bodyPr/>
          <a:lstStyle/>
          <a:p>
            <a:fld id="{5C7B9FBF-0B79-4B25-98EA-0E76760BCFA0}" type="datetimeFigureOut">
              <a:rPr lang="en-US" smtClean="0"/>
              <a:t>11/6/2020</a:t>
            </a:fld>
            <a:endParaRPr lang="en-US"/>
          </a:p>
        </p:txBody>
      </p:sp>
      <p:sp>
        <p:nvSpPr>
          <p:cNvPr id="6" name="Footer Placeholder 5">
            <a:extLst>
              <a:ext uri="{FF2B5EF4-FFF2-40B4-BE49-F238E27FC236}">
                <a16:creationId xmlns:a16="http://schemas.microsoft.com/office/drawing/2014/main" id="{85026A10-AD79-4308-9006-2A1B22C8FD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9A2F11-7528-4054-9D29-0147870D049B}"/>
              </a:ext>
            </a:extLst>
          </p:cNvPr>
          <p:cNvSpPr>
            <a:spLocks noGrp="1"/>
          </p:cNvSpPr>
          <p:nvPr>
            <p:ph type="sldNum" sz="quarter" idx="12"/>
          </p:nvPr>
        </p:nvSpPr>
        <p:spPr/>
        <p:txBody>
          <a:bodyPr/>
          <a:lstStyle/>
          <a:p>
            <a:fld id="{EEF47942-1B8F-4599-A0E7-2F98122281C4}" type="slidenum">
              <a:rPr lang="en-US" smtClean="0"/>
              <a:t>‹#›</a:t>
            </a:fld>
            <a:endParaRPr lang="en-US"/>
          </a:p>
        </p:txBody>
      </p:sp>
    </p:spTree>
    <p:extLst>
      <p:ext uri="{BB962C8B-B14F-4D97-AF65-F5344CB8AC3E}">
        <p14:creationId xmlns:p14="http://schemas.microsoft.com/office/powerpoint/2010/main" val="1536811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63B76-7E66-4C65-B112-C5DA884926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AB135A-BFF4-44A9-A8B3-2B8F550074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71952D-8861-41E1-B049-0ED1897940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1E2276-0744-4313-B083-32919FD0E7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EB3AF3-7D45-424C-A48B-20D7DB4074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F0346F-C68D-4136-9D18-41ADA0894BA5}"/>
              </a:ext>
            </a:extLst>
          </p:cNvPr>
          <p:cNvSpPr>
            <a:spLocks noGrp="1"/>
          </p:cNvSpPr>
          <p:nvPr>
            <p:ph type="dt" sz="half" idx="10"/>
          </p:nvPr>
        </p:nvSpPr>
        <p:spPr/>
        <p:txBody>
          <a:bodyPr/>
          <a:lstStyle/>
          <a:p>
            <a:fld id="{5C7B9FBF-0B79-4B25-98EA-0E76760BCFA0}" type="datetimeFigureOut">
              <a:rPr lang="en-US" smtClean="0"/>
              <a:t>11/6/2020</a:t>
            </a:fld>
            <a:endParaRPr lang="en-US"/>
          </a:p>
        </p:txBody>
      </p:sp>
      <p:sp>
        <p:nvSpPr>
          <p:cNvPr id="8" name="Footer Placeholder 7">
            <a:extLst>
              <a:ext uri="{FF2B5EF4-FFF2-40B4-BE49-F238E27FC236}">
                <a16:creationId xmlns:a16="http://schemas.microsoft.com/office/drawing/2014/main" id="{A37395EF-918E-48DE-BD22-76E405F65B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A104C3-D5E3-4D4C-9B05-2752B9EAE621}"/>
              </a:ext>
            </a:extLst>
          </p:cNvPr>
          <p:cNvSpPr>
            <a:spLocks noGrp="1"/>
          </p:cNvSpPr>
          <p:nvPr>
            <p:ph type="sldNum" sz="quarter" idx="12"/>
          </p:nvPr>
        </p:nvSpPr>
        <p:spPr/>
        <p:txBody>
          <a:bodyPr/>
          <a:lstStyle/>
          <a:p>
            <a:fld id="{EEF47942-1B8F-4599-A0E7-2F98122281C4}" type="slidenum">
              <a:rPr lang="en-US" smtClean="0"/>
              <a:t>‹#›</a:t>
            </a:fld>
            <a:endParaRPr lang="en-US"/>
          </a:p>
        </p:txBody>
      </p:sp>
    </p:spTree>
    <p:extLst>
      <p:ext uri="{BB962C8B-B14F-4D97-AF65-F5344CB8AC3E}">
        <p14:creationId xmlns:p14="http://schemas.microsoft.com/office/powerpoint/2010/main" val="2512835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5093B-2B17-441F-B7D6-734C673C80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8106AC-0227-4AD4-804F-A74300B661D2}"/>
              </a:ext>
            </a:extLst>
          </p:cNvPr>
          <p:cNvSpPr>
            <a:spLocks noGrp="1"/>
          </p:cNvSpPr>
          <p:nvPr>
            <p:ph type="dt" sz="half" idx="10"/>
          </p:nvPr>
        </p:nvSpPr>
        <p:spPr/>
        <p:txBody>
          <a:bodyPr/>
          <a:lstStyle/>
          <a:p>
            <a:fld id="{5C7B9FBF-0B79-4B25-98EA-0E76760BCFA0}" type="datetimeFigureOut">
              <a:rPr lang="en-US" smtClean="0"/>
              <a:t>11/6/2020</a:t>
            </a:fld>
            <a:endParaRPr lang="en-US"/>
          </a:p>
        </p:txBody>
      </p:sp>
      <p:sp>
        <p:nvSpPr>
          <p:cNvPr id="4" name="Footer Placeholder 3">
            <a:extLst>
              <a:ext uri="{FF2B5EF4-FFF2-40B4-BE49-F238E27FC236}">
                <a16:creationId xmlns:a16="http://schemas.microsoft.com/office/drawing/2014/main" id="{C4638A93-1BD5-455C-9F6D-03DCAA963C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0B747E-6C6F-4D59-9E5E-437AB0689000}"/>
              </a:ext>
            </a:extLst>
          </p:cNvPr>
          <p:cNvSpPr>
            <a:spLocks noGrp="1"/>
          </p:cNvSpPr>
          <p:nvPr>
            <p:ph type="sldNum" sz="quarter" idx="12"/>
          </p:nvPr>
        </p:nvSpPr>
        <p:spPr/>
        <p:txBody>
          <a:bodyPr/>
          <a:lstStyle/>
          <a:p>
            <a:fld id="{EEF47942-1B8F-4599-A0E7-2F98122281C4}" type="slidenum">
              <a:rPr lang="en-US" smtClean="0"/>
              <a:t>‹#›</a:t>
            </a:fld>
            <a:endParaRPr lang="en-US"/>
          </a:p>
        </p:txBody>
      </p:sp>
    </p:spTree>
    <p:extLst>
      <p:ext uri="{BB962C8B-B14F-4D97-AF65-F5344CB8AC3E}">
        <p14:creationId xmlns:p14="http://schemas.microsoft.com/office/powerpoint/2010/main" val="4134779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8C117B-053C-4136-91D8-F376712B1841}"/>
              </a:ext>
            </a:extLst>
          </p:cNvPr>
          <p:cNvSpPr>
            <a:spLocks noGrp="1"/>
          </p:cNvSpPr>
          <p:nvPr>
            <p:ph type="dt" sz="half" idx="10"/>
          </p:nvPr>
        </p:nvSpPr>
        <p:spPr/>
        <p:txBody>
          <a:bodyPr/>
          <a:lstStyle/>
          <a:p>
            <a:fld id="{5C7B9FBF-0B79-4B25-98EA-0E76760BCFA0}" type="datetimeFigureOut">
              <a:rPr lang="en-US" smtClean="0"/>
              <a:t>11/6/2020</a:t>
            </a:fld>
            <a:endParaRPr lang="en-US"/>
          </a:p>
        </p:txBody>
      </p:sp>
      <p:sp>
        <p:nvSpPr>
          <p:cNvPr id="3" name="Footer Placeholder 2">
            <a:extLst>
              <a:ext uri="{FF2B5EF4-FFF2-40B4-BE49-F238E27FC236}">
                <a16:creationId xmlns:a16="http://schemas.microsoft.com/office/drawing/2014/main" id="{B269EE20-F103-4398-9523-9D3F93BACC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A05EC3-32FA-4598-AA29-3134605D293D}"/>
              </a:ext>
            </a:extLst>
          </p:cNvPr>
          <p:cNvSpPr>
            <a:spLocks noGrp="1"/>
          </p:cNvSpPr>
          <p:nvPr>
            <p:ph type="sldNum" sz="quarter" idx="12"/>
          </p:nvPr>
        </p:nvSpPr>
        <p:spPr/>
        <p:txBody>
          <a:bodyPr/>
          <a:lstStyle/>
          <a:p>
            <a:fld id="{EEF47942-1B8F-4599-A0E7-2F98122281C4}" type="slidenum">
              <a:rPr lang="en-US" smtClean="0"/>
              <a:t>‹#›</a:t>
            </a:fld>
            <a:endParaRPr lang="en-US"/>
          </a:p>
        </p:txBody>
      </p:sp>
    </p:spTree>
    <p:extLst>
      <p:ext uri="{BB962C8B-B14F-4D97-AF65-F5344CB8AC3E}">
        <p14:creationId xmlns:p14="http://schemas.microsoft.com/office/powerpoint/2010/main" val="3132966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A1A2F-D6B8-4255-98F6-B784624D3D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4DF4DE-05D3-4087-9A06-BFDD0CABD6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064BAD-BCFA-4D05-9DE7-5764AFA696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A95CD9-EB35-449E-B897-7740D6060D06}"/>
              </a:ext>
            </a:extLst>
          </p:cNvPr>
          <p:cNvSpPr>
            <a:spLocks noGrp="1"/>
          </p:cNvSpPr>
          <p:nvPr>
            <p:ph type="dt" sz="half" idx="10"/>
          </p:nvPr>
        </p:nvSpPr>
        <p:spPr/>
        <p:txBody>
          <a:bodyPr/>
          <a:lstStyle/>
          <a:p>
            <a:fld id="{5C7B9FBF-0B79-4B25-98EA-0E76760BCFA0}" type="datetimeFigureOut">
              <a:rPr lang="en-US" smtClean="0"/>
              <a:t>11/6/2020</a:t>
            </a:fld>
            <a:endParaRPr lang="en-US"/>
          </a:p>
        </p:txBody>
      </p:sp>
      <p:sp>
        <p:nvSpPr>
          <p:cNvPr id="6" name="Footer Placeholder 5">
            <a:extLst>
              <a:ext uri="{FF2B5EF4-FFF2-40B4-BE49-F238E27FC236}">
                <a16:creationId xmlns:a16="http://schemas.microsoft.com/office/drawing/2014/main" id="{B04D5D49-D091-45B8-AC0B-58575C99A2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3D61C4-06D8-4CB4-BAD2-73743E1192AC}"/>
              </a:ext>
            </a:extLst>
          </p:cNvPr>
          <p:cNvSpPr>
            <a:spLocks noGrp="1"/>
          </p:cNvSpPr>
          <p:nvPr>
            <p:ph type="sldNum" sz="quarter" idx="12"/>
          </p:nvPr>
        </p:nvSpPr>
        <p:spPr/>
        <p:txBody>
          <a:bodyPr/>
          <a:lstStyle/>
          <a:p>
            <a:fld id="{EEF47942-1B8F-4599-A0E7-2F98122281C4}" type="slidenum">
              <a:rPr lang="en-US" smtClean="0"/>
              <a:t>‹#›</a:t>
            </a:fld>
            <a:endParaRPr lang="en-US"/>
          </a:p>
        </p:txBody>
      </p:sp>
    </p:spTree>
    <p:extLst>
      <p:ext uri="{BB962C8B-B14F-4D97-AF65-F5344CB8AC3E}">
        <p14:creationId xmlns:p14="http://schemas.microsoft.com/office/powerpoint/2010/main" val="2391882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EE52A-6817-4220-8A0B-9C64537F1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0377D9-8C0E-476F-B52A-E93BFC8FD3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B03B75-02CC-4018-98C1-3FDC99B544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059D83-BE00-4A26-8F98-DC045D334C09}"/>
              </a:ext>
            </a:extLst>
          </p:cNvPr>
          <p:cNvSpPr>
            <a:spLocks noGrp="1"/>
          </p:cNvSpPr>
          <p:nvPr>
            <p:ph type="dt" sz="half" idx="10"/>
          </p:nvPr>
        </p:nvSpPr>
        <p:spPr/>
        <p:txBody>
          <a:bodyPr/>
          <a:lstStyle/>
          <a:p>
            <a:fld id="{5C7B9FBF-0B79-4B25-98EA-0E76760BCFA0}" type="datetimeFigureOut">
              <a:rPr lang="en-US" smtClean="0"/>
              <a:t>11/6/2020</a:t>
            </a:fld>
            <a:endParaRPr lang="en-US"/>
          </a:p>
        </p:txBody>
      </p:sp>
      <p:sp>
        <p:nvSpPr>
          <p:cNvPr id="6" name="Footer Placeholder 5">
            <a:extLst>
              <a:ext uri="{FF2B5EF4-FFF2-40B4-BE49-F238E27FC236}">
                <a16:creationId xmlns:a16="http://schemas.microsoft.com/office/drawing/2014/main" id="{C554BD26-16F3-4A67-A957-8082B4BBE6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089C52-1F64-4739-B353-1CC5DF951464}"/>
              </a:ext>
            </a:extLst>
          </p:cNvPr>
          <p:cNvSpPr>
            <a:spLocks noGrp="1"/>
          </p:cNvSpPr>
          <p:nvPr>
            <p:ph type="sldNum" sz="quarter" idx="12"/>
          </p:nvPr>
        </p:nvSpPr>
        <p:spPr/>
        <p:txBody>
          <a:bodyPr/>
          <a:lstStyle/>
          <a:p>
            <a:fld id="{EEF47942-1B8F-4599-A0E7-2F98122281C4}" type="slidenum">
              <a:rPr lang="en-US" smtClean="0"/>
              <a:t>‹#›</a:t>
            </a:fld>
            <a:endParaRPr lang="en-US"/>
          </a:p>
        </p:txBody>
      </p:sp>
    </p:spTree>
    <p:extLst>
      <p:ext uri="{BB962C8B-B14F-4D97-AF65-F5344CB8AC3E}">
        <p14:creationId xmlns:p14="http://schemas.microsoft.com/office/powerpoint/2010/main" val="1739048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3B194C-C346-4C02-8808-B8515BCAFD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521207-3B92-4DF0-BA21-94324BC78B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EC66E1-D89A-4E23-A7A2-BE8C70EDE1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7B9FBF-0B79-4B25-98EA-0E76760BCFA0}" type="datetimeFigureOut">
              <a:rPr lang="en-US" smtClean="0"/>
              <a:t>11/6/2020</a:t>
            </a:fld>
            <a:endParaRPr lang="en-US"/>
          </a:p>
        </p:txBody>
      </p:sp>
      <p:sp>
        <p:nvSpPr>
          <p:cNvPr id="5" name="Footer Placeholder 4">
            <a:extLst>
              <a:ext uri="{FF2B5EF4-FFF2-40B4-BE49-F238E27FC236}">
                <a16:creationId xmlns:a16="http://schemas.microsoft.com/office/drawing/2014/main" id="{293AC478-4918-424C-9574-7C8AE6848A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5D03D3-9C92-4725-8A99-297581606D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F47942-1B8F-4599-A0E7-2F98122281C4}" type="slidenum">
              <a:rPr lang="en-US" smtClean="0"/>
              <a:t>‹#›</a:t>
            </a:fld>
            <a:endParaRPr lang="en-US"/>
          </a:p>
        </p:txBody>
      </p:sp>
    </p:spTree>
    <p:extLst>
      <p:ext uri="{BB962C8B-B14F-4D97-AF65-F5344CB8AC3E}">
        <p14:creationId xmlns:p14="http://schemas.microsoft.com/office/powerpoint/2010/main" val="269858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69257-B148-415E-890A-438B179759B5}"/>
              </a:ext>
            </a:extLst>
          </p:cNvPr>
          <p:cNvSpPr>
            <a:spLocks noGrp="1"/>
          </p:cNvSpPr>
          <p:nvPr>
            <p:ph type="ctrTitle"/>
          </p:nvPr>
        </p:nvSpPr>
        <p:spPr/>
        <p:txBody>
          <a:bodyPr/>
          <a:lstStyle/>
          <a:p>
            <a:r>
              <a:rPr lang="en-US" dirty="0"/>
              <a:t>Senior Analyst Take Home Test</a:t>
            </a:r>
          </a:p>
        </p:txBody>
      </p:sp>
      <p:sp>
        <p:nvSpPr>
          <p:cNvPr id="4" name="TextBox 3">
            <a:extLst>
              <a:ext uri="{FF2B5EF4-FFF2-40B4-BE49-F238E27FC236}">
                <a16:creationId xmlns:a16="http://schemas.microsoft.com/office/drawing/2014/main" id="{2C90E5D8-1A4D-4A9A-8ED8-D5F5B886E0D2}"/>
              </a:ext>
            </a:extLst>
          </p:cNvPr>
          <p:cNvSpPr txBox="1"/>
          <p:nvPr/>
        </p:nvSpPr>
        <p:spPr>
          <a:xfrm>
            <a:off x="8518359" y="5050178"/>
            <a:ext cx="2654968" cy="523220"/>
          </a:xfrm>
          <a:prstGeom prst="rect">
            <a:avLst/>
          </a:prstGeom>
          <a:noFill/>
        </p:spPr>
        <p:txBody>
          <a:bodyPr wrap="square" rtlCol="0">
            <a:spAutoFit/>
          </a:bodyPr>
          <a:lstStyle/>
          <a:p>
            <a:r>
              <a:rPr lang="en-US" sz="2800" dirty="0"/>
              <a:t>Sagar Doshi</a:t>
            </a:r>
          </a:p>
        </p:txBody>
      </p:sp>
    </p:spTree>
    <p:extLst>
      <p:ext uri="{BB962C8B-B14F-4D97-AF65-F5344CB8AC3E}">
        <p14:creationId xmlns:p14="http://schemas.microsoft.com/office/powerpoint/2010/main" val="3862091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1E657-96D3-4FF6-B374-826D3E27A5B1}"/>
              </a:ext>
            </a:extLst>
          </p:cNvPr>
          <p:cNvSpPr>
            <a:spLocks noGrp="1"/>
          </p:cNvSpPr>
          <p:nvPr>
            <p:ph type="title"/>
          </p:nvPr>
        </p:nvSpPr>
        <p:spPr>
          <a:xfrm>
            <a:off x="838200" y="365125"/>
            <a:ext cx="10515600" cy="681797"/>
          </a:xfrm>
        </p:spPr>
        <p:txBody>
          <a:bodyPr>
            <a:normAutofit fontScale="90000"/>
          </a:bodyPr>
          <a:lstStyle/>
          <a:p>
            <a:r>
              <a:rPr lang="en-US" dirty="0"/>
              <a:t>Time to Conversion by Partner</a:t>
            </a:r>
          </a:p>
        </p:txBody>
      </p:sp>
      <p:pic>
        <p:nvPicPr>
          <p:cNvPr id="5" name="Content Placeholder 4" descr="Chart, timeline, bar chart&#10;&#10;Description automatically generated">
            <a:extLst>
              <a:ext uri="{FF2B5EF4-FFF2-40B4-BE49-F238E27FC236}">
                <a16:creationId xmlns:a16="http://schemas.microsoft.com/office/drawing/2014/main" id="{9099CBA6-A032-44E6-A2AB-7EB2DEB4E1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823402"/>
            <a:ext cx="5382126" cy="2815051"/>
          </a:xfrm>
        </p:spPr>
      </p:pic>
      <p:pic>
        <p:nvPicPr>
          <p:cNvPr id="7" name="Picture 6" descr="Table&#10;&#10;Description automatically generated">
            <a:extLst>
              <a:ext uri="{FF2B5EF4-FFF2-40B4-BE49-F238E27FC236}">
                <a16:creationId xmlns:a16="http://schemas.microsoft.com/office/drawing/2014/main" id="{2E69BADF-7F45-4170-BA2E-4D2FE50F30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8794" y="1146503"/>
            <a:ext cx="4525006" cy="2676899"/>
          </a:xfrm>
          <a:prstGeom prst="rect">
            <a:avLst/>
          </a:prstGeom>
        </p:spPr>
      </p:pic>
      <p:sp>
        <p:nvSpPr>
          <p:cNvPr id="8" name="TextBox 7">
            <a:extLst>
              <a:ext uri="{FF2B5EF4-FFF2-40B4-BE49-F238E27FC236}">
                <a16:creationId xmlns:a16="http://schemas.microsoft.com/office/drawing/2014/main" id="{5F6D92A9-8E2F-4223-B36B-D2B1517D5A22}"/>
              </a:ext>
            </a:extLst>
          </p:cNvPr>
          <p:cNvSpPr txBox="1"/>
          <p:nvPr/>
        </p:nvSpPr>
        <p:spPr>
          <a:xfrm>
            <a:off x="838200" y="1415672"/>
            <a:ext cx="5658853"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table on the right represents the average time it took by partner from Registration to Deposit (</a:t>
            </a:r>
            <a:r>
              <a:rPr lang="en-US" dirty="0" err="1"/>
              <a:t>Diff_Reg_Dep</a:t>
            </a:r>
            <a:r>
              <a:rPr lang="en-US" dirty="0"/>
              <a:t>), Deposit to Paid Entry (</a:t>
            </a:r>
            <a:r>
              <a:rPr lang="en-US" dirty="0" err="1"/>
              <a:t>Diff_Dep_PaidEntry</a:t>
            </a:r>
            <a:r>
              <a:rPr lang="en-US" dirty="0"/>
              <a:t>) and from Registration to Paid Entry (</a:t>
            </a:r>
            <a:r>
              <a:rPr lang="en-US" dirty="0" err="1"/>
              <a:t>Diff_Reg_PaidEntry</a:t>
            </a:r>
            <a:r>
              <a:rPr lang="en-US" dirty="0"/>
              <a:t>) in days.</a:t>
            </a:r>
          </a:p>
          <a:p>
            <a:pPr marL="285750" indent="-285750">
              <a:buFont typeface="Arial" panose="020B0604020202020204" pitchFamily="34" charset="0"/>
              <a:buChar char="•"/>
            </a:pPr>
            <a:r>
              <a:rPr lang="en-US" dirty="0"/>
              <a:t>The table on the bottom shows the Total Entries and Weekly Entry fee generated by Registration Partner over time.</a:t>
            </a:r>
          </a:p>
        </p:txBody>
      </p:sp>
      <p:sp>
        <p:nvSpPr>
          <p:cNvPr id="10" name="TextBox 9">
            <a:extLst>
              <a:ext uri="{FF2B5EF4-FFF2-40B4-BE49-F238E27FC236}">
                <a16:creationId xmlns:a16="http://schemas.microsoft.com/office/drawing/2014/main" id="{22478440-CA54-4CE8-9842-F6CF2906FCC5}"/>
              </a:ext>
            </a:extLst>
          </p:cNvPr>
          <p:cNvSpPr txBox="1"/>
          <p:nvPr/>
        </p:nvSpPr>
        <p:spPr>
          <a:xfrm>
            <a:off x="6629400" y="4102768"/>
            <a:ext cx="4812632" cy="2308324"/>
          </a:xfrm>
          <a:prstGeom prst="rect">
            <a:avLst/>
          </a:prstGeom>
          <a:noFill/>
        </p:spPr>
        <p:txBody>
          <a:bodyPr wrap="square" rtlCol="0">
            <a:spAutoFit/>
          </a:bodyPr>
          <a:lstStyle/>
          <a:p>
            <a:pPr marL="285750" indent="-285750">
              <a:buFont typeface="Arial" panose="020B0604020202020204" pitchFamily="34" charset="0"/>
              <a:buChar char="•"/>
            </a:pPr>
            <a:r>
              <a:rPr lang="en-US" dirty="0"/>
              <a:t>For immediate conversions, we can rely on partners like </a:t>
            </a:r>
            <a:r>
              <a:rPr lang="en-US" dirty="0" err="1"/>
              <a:t>Numberfire</a:t>
            </a:r>
            <a:r>
              <a:rPr lang="en-US" dirty="0"/>
              <a:t>, Instagram, and</a:t>
            </a:r>
          </a:p>
          <a:p>
            <a:r>
              <a:rPr lang="en-US" dirty="0"/>
              <a:t>     </a:t>
            </a:r>
            <a:r>
              <a:rPr lang="en-US" dirty="0" err="1"/>
              <a:t>Rotogrinders</a:t>
            </a:r>
            <a:r>
              <a:rPr lang="en-US" dirty="0"/>
              <a:t>.</a:t>
            </a:r>
          </a:p>
          <a:p>
            <a:pPr marL="285750" indent="-285750">
              <a:buFont typeface="Arial" panose="020B0604020202020204" pitchFamily="34" charset="0"/>
              <a:buChar char="•"/>
            </a:pPr>
            <a:r>
              <a:rPr lang="en-US" dirty="0"/>
              <a:t>From this list, we can understand that partners like Google, </a:t>
            </a:r>
            <a:r>
              <a:rPr lang="en-US" dirty="0" err="1"/>
              <a:t>Snapchart</a:t>
            </a:r>
            <a:r>
              <a:rPr lang="en-US" dirty="0"/>
              <a:t>, </a:t>
            </a:r>
            <a:r>
              <a:rPr lang="en-US" dirty="0" err="1"/>
              <a:t>Youtube</a:t>
            </a:r>
            <a:r>
              <a:rPr lang="en-US" dirty="0"/>
              <a:t>, and Twitter have a lot of potential and can help us get additional conversions if the users are targeted during the brand awareness period.</a:t>
            </a:r>
          </a:p>
        </p:txBody>
      </p:sp>
    </p:spTree>
    <p:extLst>
      <p:ext uri="{BB962C8B-B14F-4D97-AF65-F5344CB8AC3E}">
        <p14:creationId xmlns:p14="http://schemas.microsoft.com/office/powerpoint/2010/main" val="1810602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10537-8435-4EE0-868A-875DDBC1F3BB}"/>
              </a:ext>
            </a:extLst>
          </p:cNvPr>
          <p:cNvSpPr>
            <a:spLocks noGrp="1"/>
          </p:cNvSpPr>
          <p:nvPr>
            <p:ph type="title"/>
          </p:nvPr>
        </p:nvSpPr>
        <p:spPr>
          <a:xfrm>
            <a:off x="838200" y="365126"/>
            <a:ext cx="10515600" cy="655292"/>
          </a:xfrm>
        </p:spPr>
        <p:txBody>
          <a:bodyPr>
            <a:normAutofit fontScale="90000"/>
          </a:bodyPr>
          <a:lstStyle/>
          <a:p>
            <a:r>
              <a:rPr lang="en-US" dirty="0"/>
              <a:t>Paid Entry and First Deposit Partners</a:t>
            </a:r>
          </a:p>
        </p:txBody>
      </p:sp>
      <p:pic>
        <p:nvPicPr>
          <p:cNvPr id="5" name="Content Placeholder 4" descr="A picture containing timeline&#10;&#10;Description automatically generated">
            <a:extLst>
              <a:ext uri="{FF2B5EF4-FFF2-40B4-BE49-F238E27FC236}">
                <a16:creationId xmlns:a16="http://schemas.microsoft.com/office/drawing/2014/main" id="{E782ED55-52F0-4E89-905D-73B834BD7A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90750"/>
            <a:ext cx="4793974" cy="2953544"/>
          </a:xfrm>
        </p:spPr>
      </p:pic>
      <p:pic>
        <p:nvPicPr>
          <p:cNvPr id="7" name="Picture 6" descr="Chart, bar chart&#10;&#10;Description automatically generated">
            <a:extLst>
              <a:ext uri="{FF2B5EF4-FFF2-40B4-BE49-F238E27FC236}">
                <a16:creationId xmlns:a16="http://schemas.microsoft.com/office/drawing/2014/main" id="{45511C2F-1055-4C63-9978-A65D937C55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6061" y="1453995"/>
            <a:ext cx="4793974" cy="2890299"/>
          </a:xfrm>
          <a:prstGeom prst="rect">
            <a:avLst/>
          </a:prstGeom>
        </p:spPr>
      </p:pic>
      <p:sp>
        <p:nvSpPr>
          <p:cNvPr id="8" name="TextBox 7">
            <a:extLst>
              <a:ext uri="{FF2B5EF4-FFF2-40B4-BE49-F238E27FC236}">
                <a16:creationId xmlns:a16="http://schemas.microsoft.com/office/drawing/2014/main" id="{71548803-F027-42B0-8B36-1F0E641BE1A0}"/>
              </a:ext>
            </a:extLst>
          </p:cNvPr>
          <p:cNvSpPr txBox="1"/>
          <p:nvPr/>
        </p:nvSpPr>
        <p:spPr>
          <a:xfrm>
            <a:off x="838200" y="4680284"/>
            <a:ext cx="105156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Majority of the Paid entry was driven from User Referral, Organic and were untracked. The few key partners which drove majority of entries and entry fee were </a:t>
            </a:r>
            <a:r>
              <a:rPr lang="en-US" dirty="0" err="1"/>
              <a:t>Adperio</a:t>
            </a:r>
            <a:r>
              <a:rPr lang="en-US" dirty="0"/>
              <a:t>, Apple Search Ads, Snapchat Installs and Instagram Installs </a:t>
            </a:r>
          </a:p>
          <a:p>
            <a:pPr marL="285750" indent="-285750">
              <a:buFont typeface="Arial" panose="020B0604020202020204" pitchFamily="34" charset="0"/>
              <a:buChar char="•"/>
            </a:pPr>
            <a:r>
              <a:rPr lang="en-US" dirty="0"/>
              <a:t>Like paid entry, Organic, User Referral and Untracked were the main first deposit drivers. The key partners here as well were </a:t>
            </a:r>
            <a:r>
              <a:rPr lang="en-US" dirty="0" err="1"/>
              <a:t>Adperio</a:t>
            </a:r>
            <a:r>
              <a:rPr lang="en-US" dirty="0"/>
              <a:t>, Apple Search Ads, </a:t>
            </a:r>
            <a:r>
              <a:rPr lang="en-US" dirty="0" err="1"/>
              <a:t>Fantasypros</a:t>
            </a:r>
            <a:r>
              <a:rPr lang="en-US" dirty="0"/>
              <a:t>, Facebook and Snapchat Installs.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481987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53A1B-631F-4F02-A5BB-FF7F10A932E1}"/>
              </a:ext>
            </a:extLst>
          </p:cNvPr>
          <p:cNvSpPr>
            <a:spLocks noGrp="1"/>
          </p:cNvSpPr>
          <p:nvPr>
            <p:ph type="title"/>
          </p:nvPr>
        </p:nvSpPr>
        <p:spPr>
          <a:xfrm>
            <a:off x="838200" y="365125"/>
            <a:ext cx="10515600" cy="734805"/>
          </a:xfrm>
        </p:spPr>
        <p:txBody>
          <a:bodyPr>
            <a:normAutofit/>
          </a:bodyPr>
          <a:lstStyle/>
          <a:p>
            <a:r>
              <a:rPr lang="en-US" sz="4000" dirty="0"/>
              <a:t>Screen Driven</a:t>
            </a:r>
          </a:p>
        </p:txBody>
      </p:sp>
      <p:pic>
        <p:nvPicPr>
          <p:cNvPr id="5" name="Content Placeholder 4" descr="Chart, pie chart&#10;&#10;Description automatically generated">
            <a:extLst>
              <a:ext uri="{FF2B5EF4-FFF2-40B4-BE49-F238E27FC236}">
                <a16:creationId xmlns:a16="http://schemas.microsoft.com/office/drawing/2014/main" id="{D2410491-1A58-479B-91D3-D6CDC70F68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6131" y="1736340"/>
            <a:ext cx="2638793" cy="2858898"/>
          </a:xfrm>
        </p:spPr>
      </p:pic>
      <p:pic>
        <p:nvPicPr>
          <p:cNvPr id="7" name="Picture 6" descr="Chart, pie chart&#10;&#10;Description automatically generated">
            <a:extLst>
              <a:ext uri="{FF2B5EF4-FFF2-40B4-BE49-F238E27FC236}">
                <a16:creationId xmlns:a16="http://schemas.microsoft.com/office/drawing/2014/main" id="{2B310A5D-B2D7-45B7-B758-E809107B9BBD}"/>
              </a:ext>
            </a:extLst>
          </p:cNvPr>
          <p:cNvPicPr>
            <a:picLocks noChangeAspect="1"/>
          </p:cNvPicPr>
          <p:nvPr/>
        </p:nvPicPr>
        <p:blipFill rotWithShape="1">
          <a:blip r:embed="rId3">
            <a:extLst>
              <a:ext uri="{28A0092B-C50C-407E-A947-70E740481C1C}">
                <a14:useLocalDpi xmlns:a14="http://schemas.microsoft.com/office/drawing/2010/main" val="0"/>
              </a:ext>
            </a:extLst>
          </a:blip>
          <a:srcRect r="34204"/>
          <a:stretch/>
        </p:blipFill>
        <p:spPr>
          <a:xfrm>
            <a:off x="6827089" y="1563548"/>
            <a:ext cx="2638793" cy="3165811"/>
          </a:xfrm>
          <a:prstGeom prst="rect">
            <a:avLst/>
          </a:prstGeom>
        </p:spPr>
      </p:pic>
      <p:sp>
        <p:nvSpPr>
          <p:cNvPr id="8" name="TextBox 7">
            <a:extLst>
              <a:ext uri="{FF2B5EF4-FFF2-40B4-BE49-F238E27FC236}">
                <a16:creationId xmlns:a16="http://schemas.microsoft.com/office/drawing/2014/main" id="{CA508A0B-9F86-40B7-8BDB-5D056B5926D0}"/>
              </a:ext>
            </a:extLst>
          </p:cNvPr>
          <p:cNvSpPr txBox="1"/>
          <p:nvPr/>
        </p:nvSpPr>
        <p:spPr>
          <a:xfrm>
            <a:off x="1765851" y="1233469"/>
            <a:ext cx="2638793" cy="369332"/>
          </a:xfrm>
          <a:prstGeom prst="rect">
            <a:avLst/>
          </a:prstGeom>
          <a:noFill/>
        </p:spPr>
        <p:txBody>
          <a:bodyPr wrap="square" rtlCol="0">
            <a:spAutoFit/>
          </a:bodyPr>
          <a:lstStyle/>
          <a:p>
            <a:r>
              <a:rPr lang="en-US" dirty="0"/>
              <a:t>First Deposit Entry Source </a:t>
            </a:r>
          </a:p>
        </p:txBody>
      </p:sp>
      <p:sp>
        <p:nvSpPr>
          <p:cNvPr id="10" name="TextBox 9">
            <a:extLst>
              <a:ext uri="{FF2B5EF4-FFF2-40B4-BE49-F238E27FC236}">
                <a16:creationId xmlns:a16="http://schemas.microsoft.com/office/drawing/2014/main" id="{716718BB-A7A6-4A3C-A5E1-738D67B516EE}"/>
              </a:ext>
            </a:extLst>
          </p:cNvPr>
          <p:cNvSpPr txBox="1"/>
          <p:nvPr/>
        </p:nvSpPr>
        <p:spPr>
          <a:xfrm>
            <a:off x="6827089" y="1233469"/>
            <a:ext cx="2638793" cy="369332"/>
          </a:xfrm>
          <a:prstGeom prst="rect">
            <a:avLst/>
          </a:prstGeom>
          <a:noFill/>
        </p:spPr>
        <p:txBody>
          <a:bodyPr wrap="square" rtlCol="0">
            <a:spAutoFit/>
          </a:bodyPr>
          <a:lstStyle/>
          <a:p>
            <a:r>
              <a:rPr lang="en-US" dirty="0"/>
              <a:t>Weekly Fee Entry Source</a:t>
            </a:r>
          </a:p>
        </p:txBody>
      </p:sp>
      <p:pic>
        <p:nvPicPr>
          <p:cNvPr id="12" name="Picture 11" descr="Chart, pie chart&#10;&#10;Description automatically generated">
            <a:extLst>
              <a:ext uri="{FF2B5EF4-FFF2-40B4-BE49-F238E27FC236}">
                <a16:creationId xmlns:a16="http://schemas.microsoft.com/office/drawing/2014/main" id="{6E8C4EB7-80EC-4DA9-B34D-0B6630113CCF}"/>
              </a:ext>
            </a:extLst>
          </p:cNvPr>
          <p:cNvPicPr>
            <a:picLocks noChangeAspect="1"/>
          </p:cNvPicPr>
          <p:nvPr/>
        </p:nvPicPr>
        <p:blipFill rotWithShape="1">
          <a:blip r:embed="rId3">
            <a:extLst>
              <a:ext uri="{28A0092B-C50C-407E-A947-70E740481C1C}">
                <a14:useLocalDpi xmlns:a14="http://schemas.microsoft.com/office/drawing/2010/main" val="0"/>
              </a:ext>
            </a:extLst>
          </a:blip>
          <a:srcRect l="62737" b="76193"/>
          <a:stretch/>
        </p:blipFill>
        <p:spPr>
          <a:xfrm>
            <a:off x="4853772" y="2411648"/>
            <a:ext cx="1494470" cy="734806"/>
          </a:xfrm>
          <a:prstGeom prst="rect">
            <a:avLst/>
          </a:prstGeom>
        </p:spPr>
      </p:pic>
      <p:sp>
        <p:nvSpPr>
          <p:cNvPr id="14" name="TextBox 13">
            <a:extLst>
              <a:ext uri="{FF2B5EF4-FFF2-40B4-BE49-F238E27FC236}">
                <a16:creationId xmlns:a16="http://schemas.microsoft.com/office/drawing/2014/main" id="{EFDC3607-058C-4252-A8CF-8BDE7671FC10}"/>
              </a:ext>
            </a:extLst>
          </p:cNvPr>
          <p:cNvSpPr txBox="1"/>
          <p:nvPr/>
        </p:nvSpPr>
        <p:spPr>
          <a:xfrm>
            <a:off x="838200" y="5115339"/>
            <a:ext cx="998882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For both first deposit and weekly fee, we saw that majority of our contributions came from Mobile entry. We observed 58% and 64% mobile entries respectively for the two segments </a:t>
            </a:r>
          </a:p>
          <a:p>
            <a:pPr marL="285750" indent="-285750">
              <a:buFont typeface="Arial" panose="020B0604020202020204" pitchFamily="34" charset="0"/>
              <a:buChar char="•"/>
            </a:pPr>
            <a:r>
              <a:rPr lang="en-US" dirty="0"/>
              <a:t>From this, we can understand that most of our users prefer using a smaller screen while using </a:t>
            </a:r>
            <a:r>
              <a:rPr lang="en-US" dirty="0" err="1"/>
              <a:t>Fanduel</a:t>
            </a:r>
            <a:endParaRPr lang="en-US" dirty="0"/>
          </a:p>
          <a:p>
            <a:pPr marL="285750" indent="-285750">
              <a:buFont typeface="Arial" panose="020B0604020202020204" pitchFamily="34" charset="0"/>
              <a:buChar char="•"/>
            </a:pPr>
            <a:r>
              <a:rPr lang="en-US" dirty="0"/>
              <a:t>Hence, targeting on the smaller screen should be prioritized. </a:t>
            </a:r>
          </a:p>
        </p:txBody>
      </p:sp>
    </p:spTree>
    <p:extLst>
      <p:ext uri="{BB962C8B-B14F-4D97-AF65-F5344CB8AC3E}">
        <p14:creationId xmlns:p14="http://schemas.microsoft.com/office/powerpoint/2010/main" val="3542710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C833A-D96C-46AF-87C6-03814B6292DD}"/>
              </a:ext>
            </a:extLst>
          </p:cNvPr>
          <p:cNvSpPr>
            <a:spLocks noGrp="1"/>
          </p:cNvSpPr>
          <p:nvPr>
            <p:ph type="title"/>
          </p:nvPr>
        </p:nvSpPr>
        <p:spPr>
          <a:xfrm>
            <a:off x="838200" y="365125"/>
            <a:ext cx="10515600" cy="789907"/>
          </a:xfrm>
        </p:spPr>
        <p:txBody>
          <a:bodyPr/>
          <a:lstStyle/>
          <a:p>
            <a:r>
              <a:rPr lang="en-US" dirty="0"/>
              <a:t>Numbers</a:t>
            </a:r>
          </a:p>
        </p:txBody>
      </p:sp>
      <p:sp>
        <p:nvSpPr>
          <p:cNvPr id="5" name="TextBox 4">
            <a:extLst>
              <a:ext uri="{FF2B5EF4-FFF2-40B4-BE49-F238E27FC236}">
                <a16:creationId xmlns:a16="http://schemas.microsoft.com/office/drawing/2014/main" id="{80115C6D-DF85-4FAF-AEC1-0FF97626C90D}"/>
              </a:ext>
            </a:extLst>
          </p:cNvPr>
          <p:cNvSpPr txBox="1"/>
          <p:nvPr/>
        </p:nvSpPr>
        <p:spPr>
          <a:xfrm>
            <a:off x="1672389" y="1621074"/>
            <a:ext cx="3356809" cy="1200329"/>
          </a:xfrm>
          <a:prstGeom prst="rect">
            <a:avLst/>
          </a:prstGeom>
          <a:noFill/>
        </p:spPr>
        <p:txBody>
          <a:bodyPr wrap="square" rtlCol="0">
            <a:spAutoFit/>
          </a:bodyPr>
          <a:lstStyle/>
          <a:p>
            <a:pPr algn="ctr"/>
            <a:r>
              <a:rPr lang="en-US" dirty="0"/>
              <a:t>Maximum First Deposit by a User: </a:t>
            </a:r>
            <a:r>
              <a:rPr lang="en-US" sz="3600" dirty="0">
                <a:solidFill>
                  <a:srgbClr val="00B050"/>
                </a:solidFill>
              </a:rPr>
              <a:t>$2857.53 </a:t>
            </a:r>
            <a:endParaRPr lang="en-US" dirty="0">
              <a:solidFill>
                <a:srgbClr val="00B050"/>
              </a:solidFill>
            </a:endParaRPr>
          </a:p>
          <a:p>
            <a:endParaRPr lang="en-US" dirty="0"/>
          </a:p>
        </p:txBody>
      </p:sp>
      <p:sp>
        <p:nvSpPr>
          <p:cNvPr id="7" name="TextBox 6">
            <a:extLst>
              <a:ext uri="{FF2B5EF4-FFF2-40B4-BE49-F238E27FC236}">
                <a16:creationId xmlns:a16="http://schemas.microsoft.com/office/drawing/2014/main" id="{C5AC0C98-B2DA-4CE2-8C37-119C73EBCCE4}"/>
              </a:ext>
            </a:extLst>
          </p:cNvPr>
          <p:cNvSpPr txBox="1"/>
          <p:nvPr/>
        </p:nvSpPr>
        <p:spPr>
          <a:xfrm>
            <a:off x="1419727" y="3559134"/>
            <a:ext cx="3356810" cy="1200329"/>
          </a:xfrm>
          <a:prstGeom prst="rect">
            <a:avLst/>
          </a:prstGeom>
          <a:noFill/>
        </p:spPr>
        <p:txBody>
          <a:bodyPr wrap="square" rtlCol="0">
            <a:spAutoFit/>
          </a:bodyPr>
          <a:lstStyle/>
          <a:p>
            <a:pPr algn="ctr"/>
            <a:r>
              <a:rPr lang="en-US" dirty="0"/>
              <a:t>Most time taken from Registration to Paid Entry: Twitter</a:t>
            </a:r>
          </a:p>
          <a:p>
            <a:pPr algn="ctr"/>
            <a:r>
              <a:rPr lang="en-US" sz="3600" dirty="0">
                <a:solidFill>
                  <a:srgbClr val="C00000"/>
                </a:solidFill>
              </a:rPr>
              <a:t>981 days</a:t>
            </a:r>
            <a:endParaRPr lang="en-US" dirty="0">
              <a:solidFill>
                <a:srgbClr val="C00000"/>
              </a:solidFill>
            </a:endParaRPr>
          </a:p>
        </p:txBody>
      </p:sp>
      <p:sp>
        <p:nvSpPr>
          <p:cNvPr id="9" name="TextBox 8">
            <a:extLst>
              <a:ext uri="{FF2B5EF4-FFF2-40B4-BE49-F238E27FC236}">
                <a16:creationId xmlns:a16="http://schemas.microsoft.com/office/drawing/2014/main" id="{C419C2B2-C0B4-4582-92DD-20CA7CDD5A06}"/>
              </a:ext>
            </a:extLst>
          </p:cNvPr>
          <p:cNvSpPr txBox="1"/>
          <p:nvPr/>
        </p:nvSpPr>
        <p:spPr>
          <a:xfrm>
            <a:off x="5557586" y="1641948"/>
            <a:ext cx="4942974" cy="923330"/>
          </a:xfrm>
          <a:prstGeom prst="rect">
            <a:avLst/>
          </a:prstGeom>
          <a:noFill/>
        </p:spPr>
        <p:txBody>
          <a:bodyPr wrap="square" rtlCol="0">
            <a:spAutoFit/>
          </a:bodyPr>
          <a:lstStyle/>
          <a:p>
            <a:pPr algn="ctr"/>
            <a:r>
              <a:rPr lang="en-US" dirty="0"/>
              <a:t>Highest Weekly entry fee by a User: </a:t>
            </a:r>
          </a:p>
          <a:p>
            <a:pPr algn="ctr"/>
            <a:r>
              <a:rPr lang="en-US" sz="3600" dirty="0">
                <a:solidFill>
                  <a:srgbClr val="00B050"/>
                </a:solidFill>
              </a:rPr>
              <a:t>$42,405.68</a:t>
            </a:r>
          </a:p>
        </p:txBody>
      </p:sp>
      <p:sp>
        <p:nvSpPr>
          <p:cNvPr id="11" name="TextBox 10">
            <a:extLst>
              <a:ext uri="{FF2B5EF4-FFF2-40B4-BE49-F238E27FC236}">
                <a16:creationId xmlns:a16="http://schemas.microsoft.com/office/drawing/2014/main" id="{814286E3-B138-409E-AB6F-85BF50A7C382}"/>
              </a:ext>
            </a:extLst>
          </p:cNvPr>
          <p:cNvSpPr txBox="1"/>
          <p:nvPr/>
        </p:nvSpPr>
        <p:spPr>
          <a:xfrm>
            <a:off x="6095999" y="3559134"/>
            <a:ext cx="3866147" cy="923330"/>
          </a:xfrm>
          <a:prstGeom prst="rect">
            <a:avLst/>
          </a:prstGeom>
          <a:noFill/>
        </p:spPr>
        <p:txBody>
          <a:bodyPr wrap="square" rtlCol="0">
            <a:spAutoFit/>
          </a:bodyPr>
          <a:lstStyle/>
          <a:p>
            <a:pPr algn="ctr"/>
            <a:r>
              <a:rPr lang="en-US" dirty="0"/>
              <a:t>Most Weekly Total Entries by a User:</a:t>
            </a:r>
          </a:p>
          <a:p>
            <a:pPr algn="ctr"/>
            <a:r>
              <a:rPr lang="en-US" dirty="0"/>
              <a:t> </a:t>
            </a:r>
            <a:r>
              <a:rPr lang="en-US" sz="3600" dirty="0">
                <a:solidFill>
                  <a:srgbClr val="00B050"/>
                </a:solidFill>
              </a:rPr>
              <a:t>771 entries</a:t>
            </a:r>
            <a:endParaRPr lang="en-US" dirty="0">
              <a:solidFill>
                <a:srgbClr val="00B050"/>
              </a:solidFill>
            </a:endParaRPr>
          </a:p>
        </p:txBody>
      </p:sp>
      <p:sp>
        <p:nvSpPr>
          <p:cNvPr id="15" name="TextBox 14">
            <a:extLst>
              <a:ext uri="{FF2B5EF4-FFF2-40B4-BE49-F238E27FC236}">
                <a16:creationId xmlns:a16="http://schemas.microsoft.com/office/drawing/2014/main" id="{4A627413-70EF-436D-B28D-7C48C861C333}"/>
              </a:ext>
            </a:extLst>
          </p:cNvPr>
          <p:cNvSpPr txBox="1"/>
          <p:nvPr/>
        </p:nvSpPr>
        <p:spPr>
          <a:xfrm>
            <a:off x="3624512" y="5497194"/>
            <a:ext cx="3866147" cy="923330"/>
          </a:xfrm>
          <a:prstGeom prst="rect">
            <a:avLst/>
          </a:prstGeom>
          <a:noFill/>
        </p:spPr>
        <p:txBody>
          <a:bodyPr wrap="square" rtlCol="0">
            <a:spAutoFit/>
          </a:bodyPr>
          <a:lstStyle/>
          <a:p>
            <a:r>
              <a:rPr lang="en-US" dirty="0"/>
              <a:t>Most Entry by a Sport: NFL</a:t>
            </a:r>
          </a:p>
          <a:p>
            <a:r>
              <a:rPr lang="en-US" dirty="0"/>
              <a:t> </a:t>
            </a:r>
            <a:r>
              <a:rPr lang="en-US" sz="3600" dirty="0">
                <a:solidFill>
                  <a:srgbClr val="00B050"/>
                </a:solidFill>
              </a:rPr>
              <a:t>110,034 entries</a:t>
            </a:r>
            <a:endParaRPr lang="en-US" dirty="0">
              <a:solidFill>
                <a:srgbClr val="00B050"/>
              </a:solidFill>
            </a:endParaRPr>
          </a:p>
        </p:txBody>
      </p:sp>
    </p:spTree>
    <p:extLst>
      <p:ext uri="{BB962C8B-B14F-4D97-AF65-F5344CB8AC3E}">
        <p14:creationId xmlns:p14="http://schemas.microsoft.com/office/powerpoint/2010/main" val="3918718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69257-B148-415E-890A-438B179759B5}"/>
              </a:ext>
            </a:extLst>
          </p:cNvPr>
          <p:cNvSpPr>
            <a:spLocks noGrp="1"/>
          </p:cNvSpPr>
          <p:nvPr>
            <p:ph type="ctrTitle"/>
          </p:nvPr>
        </p:nvSpPr>
        <p:spPr/>
        <p:txBody>
          <a:bodyPr/>
          <a:lstStyle/>
          <a:p>
            <a:r>
              <a:rPr lang="en-US" dirty="0"/>
              <a:t>Question 5</a:t>
            </a:r>
          </a:p>
        </p:txBody>
      </p:sp>
    </p:spTree>
    <p:extLst>
      <p:ext uri="{BB962C8B-B14F-4D97-AF65-F5344CB8AC3E}">
        <p14:creationId xmlns:p14="http://schemas.microsoft.com/office/powerpoint/2010/main" val="2027013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5BAD9-272A-4B6D-B251-A8F995B3560A}"/>
              </a:ext>
            </a:extLst>
          </p:cNvPr>
          <p:cNvSpPr>
            <a:spLocks noGrp="1"/>
          </p:cNvSpPr>
          <p:nvPr>
            <p:ph type="title"/>
          </p:nvPr>
        </p:nvSpPr>
        <p:spPr>
          <a:xfrm>
            <a:off x="838200" y="365125"/>
            <a:ext cx="10515600" cy="609433"/>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74DA1CF9-E0EB-4BEC-B37D-DFEC7BC6ED4F}"/>
              </a:ext>
            </a:extLst>
          </p:cNvPr>
          <p:cNvSpPr>
            <a:spLocks noGrp="1"/>
          </p:cNvSpPr>
          <p:nvPr>
            <p:ph idx="1"/>
          </p:nvPr>
        </p:nvSpPr>
        <p:spPr>
          <a:xfrm>
            <a:off x="838200" y="1239253"/>
            <a:ext cx="10515600" cy="4937710"/>
          </a:xfrm>
        </p:spPr>
        <p:txBody>
          <a:bodyPr>
            <a:normAutofit lnSpcReduction="10000"/>
          </a:bodyPr>
          <a:lstStyle/>
          <a:p>
            <a:r>
              <a:rPr lang="en-US" dirty="0"/>
              <a:t>As we have seasonality as an important factor, we can divide the data into two parts (Non-Seasonal and Seasonal) and run the models with the respective time frames and see impact of each variable during that time. </a:t>
            </a:r>
          </a:p>
          <a:p>
            <a:r>
              <a:rPr lang="en-US" dirty="0"/>
              <a:t>We can use a multiple linear regression model to see the impact of the different independent variables on our dependent variable (Registrations). The features that we’ll include in the models would be the spends of our media presence like Digital, TV, Radio, Out of Home, Search, League Partnership and Team Partnerships</a:t>
            </a:r>
          </a:p>
          <a:p>
            <a:r>
              <a:rPr lang="en-US" dirty="0"/>
              <a:t>The reason we are using a multiple liner regression model is because we’ll be able to see the contributions of all our touchpoints together towards the registrations in a form of an equation which will represent the contributions from each variables. </a:t>
            </a:r>
          </a:p>
          <a:p>
            <a:endParaRPr lang="en-US" dirty="0"/>
          </a:p>
        </p:txBody>
      </p:sp>
    </p:spTree>
    <p:extLst>
      <p:ext uri="{BB962C8B-B14F-4D97-AF65-F5344CB8AC3E}">
        <p14:creationId xmlns:p14="http://schemas.microsoft.com/office/powerpoint/2010/main" val="918642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AD1D7-AB95-4551-8BB9-2A4CB04BAD88}"/>
              </a:ext>
            </a:extLst>
          </p:cNvPr>
          <p:cNvSpPr>
            <a:spLocks noGrp="1"/>
          </p:cNvSpPr>
          <p:nvPr>
            <p:ph type="title"/>
          </p:nvPr>
        </p:nvSpPr>
        <p:spPr>
          <a:xfrm>
            <a:off x="838200" y="365126"/>
            <a:ext cx="10515600" cy="585370"/>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1E64B1A-285C-4BCE-B81C-61A180148311}"/>
              </a:ext>
            </a:extLst>
          </p:cNvPr>
          <p:cNvSpPr>
            <a:spLocks noGrp="1"/>
          </p:cNvSpPr>
          <p:nvPr>
            <p:ph idx="1"/>
          </p:nvPr>
        </p:nvSpPr>
        <p:spPr>
          <a:xfrm>
            <a:off x="838200" y="1239253"/>
            <a:ext cx="10515600" cy="4937710"/>
          </a:xfrm>
        </p:spPr>
        <p:txBody>
          <a:bodyPr/>
          <a:lstStyle/>
          <a:p>
            <a:r>
              <a:rPr lang="en-US" dirty="0"/>
              <a:t>The equation will help us to understand how can we prioritize our media and which media is helping us in getting the maximum number of registrations and which media is having a negative impact on registration.</a:t>
            </a:r>
          </a:p>
          <a:p>
            <a:r>
              <a:rPr lang="en-US" dirty="0"/>
              <a:t>Also, before we come with an outcome, we’ll test the correlation among the variable to see if any multicollinearity that may skew the results. </a:t>
            </a:r>
          </a:p>
          <a:p>
            <a:endParaRPr lang="en-US" dirty="0"/>
          </a:p>
        </p:txBody>
      </p:sp>
    </p:spTree>
    <p:extLst>
      <p:ext uri="{BB962C8B-B14F-4D97-AF65-F5344CB8AC3E}">
        <p14:creationId xmlns:p14="http://schemas.microsoft.com/office/powerpoint/2010/main" val="3315824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69257-B148-415E-890A-438B179759B5}"/>
              </a:ext>
            </a:extLst>
          </p:cNvPr>
          <p:cNvSpPr>
            <a:spLocks noGrp="1"/>
          </p:cNvSpPr>
          <p:nvPr>
            <p:ph type="ctrTitle"/>
          </p:nvPr>
        </p:nvSpPr>
        <p:spPr/>
        <p:txBody>
          <a:bodyPr/>
          <a:lstStyle/>
          <a:p>
            <a:r>
              <a:rPr lang="en-US" dirty="0"/>
              <a:t>Question 1</a:t>
            </a:r>
          </a:p>
        </p:txBody>
      </p:sp>
    </p:spTree>
    <p:extLst>
      <p:ext uri="{BB962C8B-B14F-4D97-AF65-F5344CB8AC3E}">
        <p14:creationId xmlns:p14="http://schemas.microsoft.com/office/powerpoint/2010/main" val="3099994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30BA7-DBF4-474F-8050-1097D7C0365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B9DF8E-1D93-47C2-BEBA-6C33FD517B7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34421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69257-B148-415E-890A-438B179759B5}"/>
              </a:ext>
            </a:extLst>
          </p:cNvPr>
          <p:cNvSpPr>
            <a:spLocks noGrp="1"/>
          </p:cNvSpPr>
          <p:nvPr>
            <p:ph type="ctrTitle"/>
          </p:nvPr>
        </p:nvSpPr>
        <p:spPr/>
        <p:txBody>
          <a:bodyPr/>
          <a:lstStyle/>
          <a:p>
            <a:r>
              <a:rPr lang="en-US" dirty="0"/>
              <a:t>Question 2</a:t>
            </a:r>
          </a:p>
        </p:txBody>
      </p:sp>
    </p:spTree>
    <p:extLst>
      <p:ext uri="{BB962C8B-B14F-4D97-AF65-F5344CB8AC3E}">
        <p14:creationId xmlns:p14="http://schemas.microsoft.com/office/powerpoint/2010/main" val="136296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4EB8-6934-46BD-B9A1-20E1D169AD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C33238-AA9B-46E6-A785-E23B4CA2520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10757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69257-B148-415E-890A-438B179759B5}"/>
              </a:ext>
            </a:extLst>
          </p:cNvPr>
          <p:cNvSpPr>
            <a:spLocks noGrp="1"/>
          </p:cNvSpPr>
          <p:nvPr>
            <p:ph type="ctrTitle"/>
          </p:nvPr>
        </p:nvSpPr>
        <p:spPr/>
        <p:txBody>
          <a:bodyPr/>
          <a:lstStyle/>
          <a:p>
            <a:r>
              <a:rPr lang="en-US" dirty="0"/>
              <a:t>Question 3</a:t>
            </a:r>
          </a:p>
        </p:txBody>
      </p:sp>
    </p:spTree>
    <p:extLst>
      <p:ext uri="{BB962C8B-B14F-4D97-AF65-F5344CB8AC3E}">
        <p14:creationId xmlns:p14="http://schemas.microsoft.com/office/powerpoint/2010/main" val="2077744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E3D70-E7A5-496A-A2E7-08A627318D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1FB8A9-F96F-43D9-98AE-3ADD1F90FA8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18020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69257-B148-415E-890A-438B179759B5}"/>
              </a:ext>
            </a:extLst>
          </p:cNvPr>
          <p:cNvSpPr>
            <a:spLocks noGrp="1"/>
          </p:cNvSpPr>
          <p:nvPr>
            <p:ph type="ctrTitle"/>
          </p:nvPr>
        </p:nvSpPr>
        <p:spPr/>
        <p:txBody>
          <a:bodyPr/>
          <a:lstStyle/>
          <a:p>
            <a:r>
              <a:rPr lang="en-US" dirty="0"/>
              <a:t>Question 4</a:t>
            </a:r>
          </a:p>
        </p:txBody>
      </p:sp>
    </p:spTree>
    <p:extLst>
      <p:ext uri="{BB962C8B-B14F-4D97-AF65-F5344CB8AC3E}">
        <p14:creationId xmlns:p14="http://schemas.microsoft.com/office/powerpoint/2010/main" val="3659112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55D27-DAC6-43C3-B267-B77AC43F6B89}"/>
              </a:ext>
            </a:extLst>
          </p:cNvPr>
          <p:cNvSpPr>
            <a:spLocks noGrp="1"/>
          </p:cNvSpPr>
          <p:nvPr>
            <p:ph type="title"/>
          </p:nvPr>
        </p:nvSpPr>
        <p:spPr>
          <a:xfrm>
            <a:off x="838200" y="365125"/>
            <a:ext cx="10515600" cy="563343"/>
          </a:xfrm>
        </p:spPr>
        <p:txBody>
          <a:bodyPr>
            <a:normAutofit fontScale="90000"/>
          </a:bodyPr>
          <a:lstStyle/>
          <a:p>
            <a:r>
              <a:rPr lang="en-US" dirty="0"/>
              <a:t>Seasonal Trends</a:t>
            </a:r>
          </a:p>
        </p:txBody>
      </p:sp>
      <p:pic>
        <p:nvPicPr>
          <p:cNvPr id="5" name="Content Placeholder 4" descr="Chart, histogram&#10;&#10;Description automatically generated">
            <a:extLst>
              <a:ext uri="{FF2B5EF4-FFF2-40B4-BE49-F238E27FC236}">
                <a16:creationId xmlns:a16="http://schemas.microsoft.com/office/drawing/2014/main" id="{EDEC689E-2D3B-4E1F-A349-04D0813B802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6635"/>
          <a:stretch/>
        </p:blipFill>
        <p:spPr>
          <a:xfrm>
            <a:off x="838200" y="1101112"/>
            <a:ext cx="5844209" cy="3661335"/>
          </a:xfrm>
        </p:spPr>
      </p:pic>
      <p:pic>
        <p:nvPicPr>
          <p:cNvPr id="10" name="Content Placeholder 4" descr="Chart, histogram&#10;&#10;Description automatically generated">
            <a:extLst>
              <a:ext uri="{FF2B5EF4-FFF2-40B4-BE49-F238E27FC236}">
                <a16:creationId xmlns:a16="http://schemas.microsoft.com/office/drawing/2014/main" id="{653DD3D5-0879-4B5C-911B-0E1EA207190D}"/>
              </a:ext>
            </a:extLst>
          </p:cNvPr>
          <p:cNvPicPr>
            <a:picLocks noChangeAspect="1"/>
          </p:cNvPicPr>
          <p:nvPr/>
        </p:nvPicPr>
        <p:blipFill rotWithShape="1">
          <a:blip r:embed="rId2">
            <a:extLst>
              <a:ext uri="{28A0092B-C50C-407E-A947-70E740481C1C}">
                <a14:useLocalDpi xmlns:a14="http://schemas.microsoft.com/office/drawing/2010/main" val="0"/>
              </a:ext>
            </a:extLst>
          </a:blip>
          <a:srcRect l="83081" b="84614"/>
          <a:stretch/>
        </p:blipFill>
        <p:spPr>
          <a:xfrm>
            <a:off x="1393058" y="1220382"/>
            <a:ext cx="1186070" cy="563343"/>
          </a:xfrm>
          <a:prstGeom prst="rect">
            <a:avLst/>
          </a:prstGeom>
        </p:spPr>
      </p:pic>
      <p:sp>
        <p:nvSpPr>
          <p:cNvPr id="11" name="TextBox 10">
            <a:extLst>
              <a:ext uri="{FF2B5EF4-FFF2-40B4-BE49-F238E27FC236}">
                <a16:creationId xmlns:a16="http://schemas.microsoft.com/office/drawing/2014/main" id="{CF08E6B3-DB78-47CD-BACD-11867468E01F}"/>
              </a:ext>
            </a:extLst>
          </p:cNvPr>
          <p:cNvSpPr txBox="1"/>
          <p:nvPr/>
        </p:nvSpPr>
        <p:spPr>
          <a:xfrm>
            <a:off x="7407965" y="1101112"/>
            <a:ext cx="4386470" cy="1589079"/>
          </a:xfrm>
          <a:prstGeom prst="rect">
            <a:avLst/>
          </a:prstGeom>
          <a:noFill/>
        </p:spPr>
        <p:txBody>
          <a:bodyPr wrap="square" rtlCol="0">
            <a:spAutoFit/>
          </a:bodyPr>
          <a:lstStyle/>
          <a:p>
            <a:endParaRPr lang="en-US" dirty="0"/>
          </a:p>
        </p:txBody>
      </p:sp>
      <p:pic>
        <p:nvPicPr>
          <p:cNvPr id="13" name="Picture 12" descr="Chart, bubble chart&#10;&#10;Description automatically generated">
            <a:extLst>
              <a:ext uri="{FF2B5EF4-FFF2-40B4-BE49-F238E27FC236}">
                <a16:creationId xmlns:a16="http://schemas.microsoft.com/office/drawing/2014/main" id="{A42C6424-6959-4D95-91F7-236A93FB13DF}"/>
              </a:ext>
            </a:extLst>
          </p:cNvPr>
          <p:cNvPicPr>
            <a:picLocks noChangeAspect="1"/>
          </p:cNvPicPr>
          <p:nvPr/>
        </p:nvPicPr>
        <p:blipFill rotWithShape="1">
          <a:blip r:embed="rId3">
            <a:extLst>
              <a:ext uri="{28A0092B-C50C-407E-A947-70E740481C1C}">
                <a14:useLocalDpi xmlns:a14="http://schemas.microsoft.com/office/drawing/2010/main" val="0"/>
              </a:ext>
            </a:extLst>
          </a:blip>
          <a:srcRect r="23372"/>
          <a:stretch/>
        </p:blipFill>
        <p:spPr>
          <a:xfrm>
            <a:off x="7407965" y="3305081"/>
            <a:ext cx="4136335" cy="3288033"/>
          </a:xfrm>
          <a:prstGeom prst="rect">
            <a:avLst/>
          </a:prstGeom>
        </p:spPr>
      </p:pic>
      <p:pic>
        <p:nvPicPr>
          <p:cNvPr id="15" name="Picture 14" descr="Chart, bubble chart&#10;&#10;Description automatically generated">
            <a:extLst>
              <a:ext uri="{FF2B5EF4-FFF2-40B4-BE49-F238E27FC236}">
                <a16:creationId xmlns:a16="http://schemas.microsoft.com/office/drawing/2014/main" id="{F18D5165-EAAD-4CDB-B239-48FD08BBA958}"/>
              </a:ext>
            </a:extLst>
          </p:cNvPr>
          <p:cNvPicPr>
            <a:picLocks noChangeAspect="1"/>
          </p:cNvPicPr>
          <p:nvPr/>
        </p:nvPicPr>
        <p:blipFill rotWithShape="1">
          <a:blip r:embed="rId3">
            <a:extLst>
              <a:ext uri="{28A0092B-C50C-407E-A947-70E740481C1C}">
                <a14:useLocalDpi xmlns:a14="http://schemas.microsoft.com/office/drawing/2010/main" val="0"/>
              </a:ext>
            </a:extLst>
          </a:blip>
          <a:srcRect l="75451" b="86825"/>
          <a:stretch/>
        </p:blipFill>
        <p:spPr>
          <a:xfrm>
            <a:off x="7858334" y="5861509"/>
            <a:ext cx="1091973" cy="444042"/>
          </a:xfrm>
          <a:prstGeom prst="rect">
            <a:avLst/>
          </a:prstGeom>
        </p:spPr>
      </p:pic>
      <p:sp>
        <p:nvSpPr>
          <p:cNvPr id="16" name="TextBox 15">
            <a:extLst>
              <a:ext uri="{FF2B5EF4-FFF2-40B4-BE49-F238E27FC236}">
                <a16:creationId xmlns:a16="http://schemas.microsoft.com/office/drawing/2014/main" id="{44F5F21D-AA75-4478-8724-CEFB26790D3F}"/>
              </a:ext>
            </a:extLst>
          </p:cNvPr>
          <p:cNvSpPr txBox="1"/>
          <p:nvPr/>
        </p:nvSpPr>
        <p:spPr>
          <a:xfrm>
            <a:off x="7237267" y="993999"/>
            <a:ext cx="438647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The time series chart shows total entries and entry fee by registration date</a:t>
            </a:r>
          </a:p>
          <a:p>
            <a:pPr marL="285750" indent="-285750">
              <a:buFont typeface="Arial" panose="020B0604020202020204" pitchFamily="34" charset="0"/>
              <a:buChar char="•"/>
            </a:pPr>
            <a:r>
              <a:rPr lang="en-US" dirty="0"/>
              <a:t>The bubble chart shows total entries and entry fee by entry sport where shade represents the entry fee generated and size represents the total entries by sport.</a:t>
            </a:r>
          </a:p>
          <a:p>
            <a:pPr marL="285750" indent="-285750">
              <a:buFont typeface="Arial" panose="020B0604020202020204" pitchFamily="34" charset="0"/>
              <a:buChar char="•"/>
            </a:pPr>
            <a:r>
              <a:rPr lang="en-US" dirty="0"/>
              <a:t>The time frame for these charts are 1/1/18-12/31/19</a:t>
            </a:r>
          </a:p>
          <a:p>
            <a:pPr marL="285750" indent="-285750">
              <a:buFont typeface="Arial" panose="020B0604020202020204" pitchFamily="34" charset="0"/>
              <a:buChar char="•"/>
            </a:pPr>
            <a:endParaRPr lang="en-US" dirty="0"/>
          </a:p>
        </p:txBody>
      </p:sp>
      <p:sp>
        <p:nvSpPr>
          <p:cNvPr id="17" name="TextBox 16">
            <a:extLst>
              <a:ext uri="{FF2B5EF4-FFF2-40B4-BE49-F238E27FC236}">
                <a16:creationId xmlns:a16="http://schemas.microsoft.com/office/drawing/2014/main" id="{1DB4A558-E313-4B11-A335-BB7BBCD26ACC}"/>
              </a:ext>
            </a:extLst>
          </p:cNvPr>
          <p:cNvSpPr txBox="1"/>
          <p:nvPr/>
        </p:nvSpPr>
        <p:spPr>
          <a:xfrm>
            <a:off x="673768" y="4944979"/>
            <a:ext cx="673419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We see from the time series chart that the peak periods are Aug-Dec which is understandable as our main entry driving sports like NFL,NBA,MLB </a:t>
            </a:r>
            <a:r>
              <a:rPr lang="en-US" dirty="0" err="1"/>
              <a:t>etc</a:t>
            </a:r>
            <a:r>
              <a:rPr lang="en-US" dirty="0"/>
              <a:t> occur during that time.</a:t>
            </a:r>
          </a:p>
          <a:p>
            <a:pPr marL="285750" indent="-285750">
              <a:buFont typeface="Arial" panose="020B0604020202020204" pitchFamily="34" charset="0"/>
              <a:buChar char="•"/>
            </a:pPr>
            <a:r>
              <a:rPr lang="en-US" dirty="0"/>
              <a:t>We can heavy up on our marketing in two phase. Phase one (Jan-July) were we can increase our brand awareness and in Phase two (Aug –Dec) were we can focus on Conversions. </a:t>
            </a:r>
          </a:p>
        </p:txBody>
      </p:sp>
    </p:spTree>
    <p:extLst>
      <p:ext uri="{BB962C8B-B14F-4D97-AF65-F5344CB8AC3E}">
        <p14:creationId xmlns:p14="http://schemas.microsoft.com/office/powerpoint/2010/main" val="1675352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2564</TotalTime>
  <Words>691</Words>
  <Application>Microsoft Office PowerPoint</Application>
  <PresentationFormat>Widescreen</PresentationFormat>
  <Paragraphs>43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Senior Analyst Take Home Test</vt:lpstr>
      <vt:lpstr>Question 1</vt:lpstr>
      <vt:lpstr>PowerPoint Presentation</vt:lpstr>
      <vt:lpstr>Question 2</vt:lpstr>
      <vt:lpstr>PowerPoint Presentation</vt:lpstr>
      <vt:lpstr>Question 3</vt:lpstr>
      <vt:lpstr>PowerPoint Presentation</vt:lpstr>
      <vt:lpstr>Question 4</vt:lpstr>
      <vt:lpstr>Seasonal Trends</vt:lpstr>
      <vt:lpstr>Time to Conversion by Partner</vt:lpstr>
      <vt:lpstr>Paid Entry and First Deposit Partners</vt:lpstr>
      <vt:lpstr>Screen Driven</vt:lpstr>
      <vt:lpstr>Numbers</vt:lpstr>
      <vt:lpstr>Question 5</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Sagar Doshi</dc:creator>
  <cp:lastModifiedBy>Sagar Doshi</cp:lastModifiedBy>
  <cp:revision>31</cp:revision>
  <dcterms:created xsi:type="dcterms:W3CDTF">2020-11-06T00:34:52Z</dcterms:created>
  <dcterms:modified xsi:type="dcterms:W3CDTF">2020-11-07T20:13:33Z</dcterms:modified>
</cp:coreProperties>
</file>