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sldIdLst>
    <p:sldId id="256" r:id="rId2"/>
    <p:sldId id="681" r:id="rId3"/>
    <p:sldId id="682" r:id="rId4"/>
    <p:sldId id="683" r:id="rId5"/>
    <p:sldId id="684" r:id="rId6"/>
    <p:sldId id="685" r:id="rId7"/>
    <p:sldId id="686" r:id="rId8"/>
    <p:sldId id="687" r:id="rId9"/>
    <p:sldId id="676" r:id="rId10"/>
    <p:sldId id="677" r:id="rId11"/>
    <p:sldId id="678" r:id="rId12"/>
    <p:sldId id="679" r:id="rId13"/>
    <p:sldId id="680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simont" initials="d" lastIdx="2" clrIdx="0">
    <p:extLst>
      <p:ext uri="{19B8F6BF-5375-455C-9EA6-DF929625EA0E}">
        <p15:presenceInfo xmlns:p15="http://schemas.microsoft.com/office/powerpoint/2012/main" userId="dosimo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  <a:srgbClr val="FFFF00"/>
    <a:srgbClr val="663300"/>
    <a:srgbClr val="C89800"/>
    <a:srgbClr val="1919FE"/>
    <a:srgbClr val="2E6CA4"/>
    <a:srgbClr val="B80404"/>
    <a:srgbClr val="9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76180" autoAdjust="0"/>
  </p:normalViewPr>
  <p:slideViewPr>
    <p:cSldViewPr snapToGrid="0">
      <p:cViewPr varScale="1">
        <p:scale>
          <a:sx n="85" d="100"/>
          <a:sy n="85" d="100"/>
        </p:scale>
        <p:origin x="2118" y="60"/>
      </p:cViewPr>
      <p:guideLst>
        <p:guide orient="horz" pos="422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659F3-F9EC-428F-B501-E0BC197445D9}" type="datetimeFigureOut">
              <a:rPr lang="fr-FR" smtClean="0"/>
              <a:t>26/10/2015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21A2B-D86A-438C-8636-6AD70572CB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2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Premier slide: </a:t>
            </a:r>
            <a:r>
              <a:rPr lang="fr-FR" dirty="0" err="1" smtClean="0"/>
              <a:t>soctrace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54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28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25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432E-409C-45C3-8992-ACB5CD768BDF}" type="datetime1">
              <a:rPr lang="fr-FR" smtClean="0"/>
              <a:t>26/10/2015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46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0887-4A1D-4A12-A2B5-C0A0AEED7B3A}" type="datetime1">
              <a:rPr lang="fr-FR" smtClean="0"/>
              <a:t>26/10/2015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71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  <a:noFill/>
        </p:spPr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26/10/2015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4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A686-31B9-4679-9087-1FF3691B4776}" type="datetime1">
              <a:rPr lang="fr-FR" smtClean="0"/>
              <a:t>26/10/2015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14E8-3BBD-4201-A6CF-975CCF82E15C}" type="datetime1">
              <a:rPr lang="fr-FR" smtClean="0"/>
              <a:t>26/10/2015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33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3862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26/10/2015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84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  <a:noFill/>
        </p:spPr>
        <p:txBody>
          <a:bodyPr/>
          <a:lstStyle>
            <a:lvl1pPr>
              <a:defRPr b="1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3862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/>
              <a:pPr/>
              <a:t>26/10/2015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3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2421"/>
            <a:ext cx="7886700" cy="1754326"/>
          </a:xfrm>
        </p:spPr>
        <p:txBody>
          <a:bodyPr anchor="t" anchorCtr="0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5F34F8-A09C-46F9-ACC6-3F1F107EA33F}" type="datetime1">
              <a:rPr lang="fr-FR" smtClean="0"/>
              <a:pPr/>
              <a:t>26/10/2015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9652F-9609-4EC6-8E0A-C96E14B58A2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17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6BFC-FEF1-4AC1-B970-BC568337334B}" type="datetime1">
              <a:rPr lang="fr-FR" smtClean="0"/>
              <a:t>26/10/2015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39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2458-984F-4731-94C9-7FCACBCC51D1}" type="datetime1">
              <a:rPr lang="fr-FR" smtClean="0"/>
              <a:t>26/10/2015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52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8F4-3FD7-4FC3-A9F8-C983EDF65E99}" type="datetime1">
              <a:rPr lang="fr-FR" smtClean="0"/>
              <a:t>26/10/2015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82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509C-35DC-4F20-8185-554E3258A671}" type="datetime1">
              <a:rPr lang="fr-FR" smtClean="0"/>
              <a:t>26/10/2015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7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6352-2F7C-458E-AEBB-FF81EFE71D94}" type="datetime1">
              <a:rPr lang="fr-FR" smtClean="0"/>
              <a:t>26/10/2015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90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9DBC-7E81-4819-803D-1A0811B3E043}" type="datetime1">
              <a:rPr lang="fr-FR" smtClean="0"/>
              <a:t>26/10/2015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08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2A686-31B9-4679-9087-1FF3691B4776}" type="datetime1">
              <a:rPr lang="fr-FR" smtClean="0"/>
              <a:t>26/10/2015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95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11" r:id="rId11"/>
    <p:sldLayoutId id="2147483709" r:id="rId12"/>
    <p:sldLayoutId id="2147483707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" y="5060373"/>
            <a:ext cx="9144000" cy="1797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2"/>
            <a:ext cx="9143999" cy="5281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2474" y="1025912"/>
            <a:ext cx="8019047" cy="1728439"/>
          </a:xfrm>
          <a:ln w="79375">
            <a:noFill/>
          </a:ln>
        </p:spPr>
        <p:txBody>
          <a:bodyPr anchor="ctr">
            <a:noAutofit/>
          </a:bodyPr>
          <a:lstStyle/>
          <a:p>
            <a:r>
              <a:rPr lang="fr-FR" sz="4000" b="1" dirty="0" smtClean="0">
                <a:latin typeface="+mn-lt"/>
              </a:rPr>
              <a:t>Stabilisation de la plateforme </a:t>
            </a:r>
            <a:r>
              <a:rPr lang="fr-FR" sz="4000" b="1" dirty="0" err="1" smtClean="0">
                <a:latin typeface="+mn-lt"/>
              </a:rPr>
              <a:t>Geomedia</a:t>
            </a:r>
            <a:endParaRPr lang="fr-FR" sz="4000" b="1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3689" y="3746810"/>
            <a:ext cx="8451281" cy="908418"/>
          </a:xfrm>
        </p:spPr>
        <p:txBody>
          <a:bodyPr>
            <a:normAutofit/>
          </a:bodyPr>
          <a:lstStyle/>
          <a:p>
            <a:r>
              <a:rPr lang="fr-FR" sz="2400" b="1" dirty="0">
                <a:latin typeface="Aller" panose="02000503030000020004" pitchFamily="2" charset="0"/>
              </a:rPr>
              <a:t>Damien </a:t>
            </a:r>
            <a:r>
              <a:rPr lang="fr-FR" sz="2400" b="1" dirty="0" err="1" smtClean="0">
                <a:latin typeface="Aller" panose="02000503030000020004" pitchFamily="2" charset="0"/>
              </a:rPr>
              <a:t>Dosimont</a:t>
            </a:r>
            <a:endParaRPr lang="fr-FR" sz="2400" dirty="0" smtClean="0">
              <a:latin typeface="Aller" panose="02000503030000020004" pitchFamily="2" charset="0"/>
            </a:endParaRPr>
          </a:p>
          <a:p>
            <a:r>
              <a:rPr lang="fr-FR" i="1" dirty="0" smtClean="0">
                <a:latin typeface="Aller" panose="02000503030000020004" pitchFamily="2" charset="0"/>
              </a:rPr>
              <a:t>first.last@imag.fr</a:t>
            </a:r>
            <a:endParaRPr lang="fr-FR" i="1" dirty="0">
              <a:latin typeface="Aller" panose="02000503030000020004" pitchFamily="2" charset="0"/>
            </a:endParaRPr>
          </a:p>
          <a:p>
            <a:endParaRPr lang="fr-FR" b="1" dirty="0">
              <a:latin typeface="Aller" panose="02000503030000020004" pitchFamily="2" charset="0"/>
            </a:endParaRPr>
          </a:p>
        </p:txBody>
      </p:sp>
      <p:pic>
        <p:nvPicPr>
          <p:cNvPr id="7" name="Picture 2" descr="http://www.inria.fr/var/inria/storage/images/medias/inria/images-corps/logo-inria-sans-signature-couleur/404509-2-fre-FR/logo-inria-sans-signature-coule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934" y="5965364"/>
            <a:ext cx="1444492" cy="61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google.fr/url?source=imglanding&amp;ct=img&amp;q=http://www-leca.ujf-grenoble.fr/IMG/jpg/logoujfbase_quad2012.jpg&amp;sa=X&amp;ei=CsZuVdWxJMj-UKKRgJAM&amp;ved=0CAkQ8wc&amp;usg=AFQjCNFfwm6rOCdNWod-XSgVEqQKZRf0O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66"/>
          <a:stretch/>
        </p:blipFill>
        <p:spPr bwMode="auto">
          <a:xfrm>
            <a:off x="9477844" y="12091236"/>
            <a:ext cx="1299503" cy="36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Résultat de recherche d'images pour &quot;li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" y="0"/>
            <a:ext cx="9144000" cy="16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3" y="6705600"/>
            <a:ext cx="9144000" cy="16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636939" y="3350941"/>
            <a:ext cx="6858002" cy="1561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-3354523" y="3355841"/>
            <a:ext cx="6858002" cy="1621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746" name="Picture 2" descr="http://pole-image.ghss.univ-paris-diderot.fr/wp-content/uploads/2012/11/Logo_CI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15" y="5884082"/>
            <a:ext cx="1540166" cy="61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519" y="5898249"/>
            <a:ext cx="1494959" cy="6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Problème 2 : extractions incohérentes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909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Problème 3 : interface peu fonctionnelle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91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250659"/>
            <a:ext cx="2199832" cy="4386263"/>
          </a:xfrm>
        </p:spPr>
        <p:txBody>
          <a:bodyPr>
            <a:normAutofit/>
          </a:bodyPr>
          <a:lstStyle/>
          <a:p>
            <a:r>
              <a:rPr lang="fr-FR" sz="1800" dirty="0" smtClean="0"/>
              <a:t>Prise en main du </a:t>
            </a:r>
            <a:r>
              <a:rPr lang="fr-FR" sz="1800" dirty="0" err="1" smtClean="0"/>
              <a:t>framework</a:t>
            </a:r>
            <a:endParaRPr lang="fr-FR" sz="1800" dirty="0" smtClean="0"/>
          </a:p>
          <a:p>
            <a:endParaRPr lang="fr-FR" sz="1800" dirty="0"/>
          </a:p>
          <a:p>
            <a:r>
              <a:rPr lang="fr-FR" sz="1800" dirty="0" smtClean="0"/>
              <a:t>Administration du serveur</a:t>
            </a:r>
          </a:p>
          <a:p>
            <a:endParaRPr lang="fr-FR" sz="1800" dirty="0"/>
          </a:p>
          <a:p>
            <a:r>
              <a:rPr lang="fr-FR" sz="1800" dirty="0" smtClean="0"/>
              <a:t>Documentation</a:t>
            </a:r>
            <a:endParaRPr lang="en-US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453832" y="2250659"/>
            <a:ext cx="1979271" cy="63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42795" y="3347224"/>
            <a:ext cx="1979271" cy="63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7585" y="4125486"/>
            <a:ext cx="1979271" cy="63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90689" y="4929782"/>
            <a:ext cx="1979271" cy="63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25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Prise en main du </a:t>
            </a:r>
            <a:r>
              <a:rPr lang="fr-FR" dirty="0" err="1" smtClean="0"/>
              <a:t>framework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r>
              <a:rPr lang="fr-FR" dirty="0" smtClean="0"/>
              <a:t> :</a:t>
            </a:r>
          </a:p>
          <a:p>
            <a:pPr lvl="1"/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Problèmes :</a:t>
            </a:r>
          </a:p>
          <a:p>
            <a:pPr lvl="1"/>
            <a:r>
              <a:rPr lang="fr-FR" dirty="0" smtClean="0"/>
              <a:t>Projet </a:t>
            </a:r>
            <a:r>
              <a:rPr lang="fr-FR" dirty="0" err="1" smtClean="0"/>
              <a:t>Netbeans</a:t>
            </a:r>
            <a:r>
              <a:rPr lang="fr-FR" dirty="0" smtClean="0"/>
              <a:t> ne compile pas:</a:t>
            </a:r>
          </a:p>
          <a:p>
            <a:pPr lvl="2"/>
            <a:r>
              <a:rPr lang="fr-FR" dirty="0" smtClean="0"/>
              <a:t>Dépendances (bibliothèques) non incluses par l’auteur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98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des points d’intervention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538869"/>
            <a:ext cx="8648700" cy="2118731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fr-FR" sz="2400" b="1" dirty="0" smtClean="0"/>
              <a:t>Tâches initiales</a:t>
            </a:r>
          </a:p>
          <a:p>
            <a:pPr lvl="1"/>
            <a:r>
              <a:rPr lang="fr-FR" sz="2000" dirty="0" smtClean="0"/>
              <a:t>Rupture de la collecte</a:t>
            </a:r>
          </a:p>
          <a:p>
            <a:pPr lvl="1"/>
            <a:r>
              <a:rPr lang="fr-FR" sz="2000" dirty="0" smtClean="0"/>
              <a:t>Extraction des données</a:t>
            </a:r>
          </a:p>
          <a:p>
            <a:pPr lvl="2"/>
            <a:r>
              <a:rPr lang="fr-FR" dirty="0" smtClean="0"/>
              <a:t>Téléchargement impossible</a:t>
            </a:r>
          </a:p>
          <a:p>
            <a:pPr lvl="2"/>
            <a:r>
              <a:rPr lang="fr-FR" dirty="0" smtClean="0"/>
              <a:t>Extraction incomplète</a:t>
            </a:r>
          </a:p>
          <a:p>
            <a:pPr lvl="1"/>
            <a:r>
              <a:rPr lang="fr-FR" sz="2000" dirty="0" smtClean="0"/>
              <a:t>Ergonomie de l’interface</a:t>
            </a:r>
          </a:p>
          <a:p>
            <a:endParaRPr lang="en-US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4000" y="3895342"/>
            <a:ext cx="8648700" cy="2338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Tâches décelées à postériori</a:t>
            </a:r>
          </a:p>
          <a:p>
            <a:pPr lvl="1"/>
            <a:r>
              <a:rPr lang="fr-FR" sz="2000" dirty="0" smtClean="0"/>
              <a:t>Réutilisabilité </a:t>
            </a:r>
            <a:r>
              <a:rPr lang="fr-FR" sz="2000" dirty="0"/>
              <a:t>de l’application</a:t>
            </a:r>
          </a:p>
          <a:p>
            <a:pPr lvl="2"/>
            <a:r>
              <a:rPr lang="fr-FR" sz="1800" dirty="0"/>
              <a:t>Gestion de versions</a:t>
            </a:r>
          </a:p>
          <a:p>
            <a:pPr lvl="2"/>
            <a:r>
              <a:rPr lang="fr-FR" sz="1800" dirty="0"/>
              <a:t>« </a:t>
            </a:r>
            <a:r>
              <a:rPr lang="fr-FR" sz="1800" dirty="0" err="1"/>
              <a:t>Compilabilité</a:t>
            </a:r>
            <a:r>
              <a:rPr lang="fr-FR" sz="1800" dirty="0"/>
              <a:t> »</a:t>
            </a:r>
          </a:p>
          <a:p>
            <a:pPr lvl="2"/>
            <a:r>
              <a:rPr lang="fr-FR" sz="1800" dirty="0"/>
              <a:t>Facilitation de l’installation et la configuration</a:t>
            </a:r>
          </a:p>
          <a:p>
            <a:pPr lvl="2"/>
            <a:r>
              <a:rPr lang="fr-FR" sz="1800" dirty="0"/>
              <a:t>Documentation</a:t>
            </a:r>
          </a:p>
          <a:p>
            <a:pPr lvl="1"/>
            <a:r>
              <a:rPr lang="fr-FR" sz="2000" dirty="0"/>
              <a:t>Co-administration du serveur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49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1) Réutilisabilité de l’application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783158"/>
            <a:ext cx="8648700" cy="1989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b="1" dirty="0" smtClean="0"/>
              <a:t>Problèmes encourus: </a:t>
            </a:r>
            <a:r>
              <a:rPr lang="fr-FR" dirty="0" smtClean="0"/>
              <a:t>plus de deux semaines pour « prendre en main » l’application!</a:t>
            </a:r>
          </a:p>
          <a:p>
            <a:pPr lvl="1"/>
            <a:r>
              <a:rPr lang="fr-FR" dirty="0" smtClean="0"/>
              <a:t>Rendre les sources compilables</a:t>
            </a:r>
          </a:p>
          <a:p>
            <a:pPr lvl="1"/>
            <a:r>
              <a:rPr lang="fr-FR" dirty="0" smtClean="0"/>
              <a:t>Configurer, installer l’application et la faire tourner sur un serveur de développement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20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1) Causes?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790701"/>
            <a:ext cx="8648700" cy="1387398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r>
              <a:rPr lang="fr-FR" b="1" dirty="0" smtClean="0"/>
              <a:t>Pas </a:t>
            </a:r>
            <a:r>
              <a:rPr lang="fr-FR" b="1" dirty="0"/>
              <a:t>de version/de release </a:t>
            </a:r>
            <a:r>
              <a:rPr lang="fr-FR" b="1" dirty="0" smtClean="0"/>
              <a:t>officielle</a:t>
            </a:r>
          </a:p>
          <a:p>
            <a:pPr lvl="1"/>
            <a:r>
              <a:rPr lang="fr-FR" dirty="0" smtClean="0"/>
              <a:t>A </a:t>
            </a:r>
            <a:r>
              <a:rPr lang="fr-FR" dirty="0"/>
              <a:t>quoi correspondent les sources fournies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Pas d’historique du développement</a:t>
            </a:r>
          </a:p>
          <a:p>
            <a:pPr lvl="1"/>
            <a:r>
              <a:rPr lang="fr-FR" dirty="0" smtClean="0"/>
              <a:t>Sources fournies ne compilent 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4000" y="3401279"/>
            <a:ext cx="8648700" cy="20070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300" b="1" dirty="0"/>
              <a:t>Structure de l’application: </a:t>
            </a:r>
          </a:p>
          <a:p>
            <a:pPr lvl="1"/>
            <a:r>
              <a:rPr lang="fr-FR" dirty="0" smtClean="0"/>
              <a:t>Fichiers </a:t>
            </a:r>
            <a:r>
              <a:rPr lang="fr-FR" dirty="0"/>
              <a:t>de configuration nombreux</a:t>
            </a:r>
          </a:p>
          <a:p>
            <a:pPr lvl="1"/>
            <a:r>
              <a:rPr lang="fr-FR" dirty="0" smtClean="0"/>
              <a:t>Fichiers </a:t>
            </a:r>
            <a:r>
              <a:rPr lang="fr-FR" dirty="0"/>
              <a:t>générés (log, </a:t>
            </a:r>
            <a:r>
              <a:rPr lang="fr-FR" dirty="0" err="1"/>
              <a:t>still</a:t>
            </a:r>
            <a:r>
              <a:rPr lang="fr-FR" dirty="0"/>
              <a:t> alive, extraction, </a:t>
            </a:r>
            <a:r>
              <a:rPr lang="fr-FR" dirty="0" err="1"/>
              <a:t>db</a:t>
            </a:r>
            <a:r>
              <a:rPr lang="fr-FR" dirty="0"/>
              <a:t>) à de multiples endroits</a:t>
            </a:r>
          </a:p>
          <a:p>
            <a:pPr lvl="1"/>
            <a:r>
              <a:rPr lang="fr-FR" dirty="0" smtClean="0"/>
              <a:t>Asymétrie </a:t>
            </a:r>
            <a:r>
              <a:rPr lang="fr-FR" dirty="0"/>
              <a:t>entre la version de développement et la version de production</a:t>
            </a:r>
          </a:p>
          <a:p>
            <a:pPr lvl="1"/>
            <a:r>
              <a:rPr lang="fr-FR" dirty="0" smtClean="0"/>
              <a:t>Organisation </a:t>
            </a:r>
            <a:r>
              <a:rPr lang="fr-FR" dirty="0"/>
              <a:t>anarchique des répertoires/fichiers sur le </a:t>
            </a:r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54000" y="5653668"/>
            <a:ext cx="8648700" cy="47950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Documentation très sommaire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41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1611312"/>
            <a:ext cx="625012" cy="62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sz="2400" dirty="0" smtClean="0"/>
                  <a:t>Mise en place d’une gestion de versions sur </a:t>
                </a:r>
                <a:r>
                  <a:rPr lang="fr-FR" sz="2400" b="1" dirty="0" err="1" smtClean="0"/>
                  <a:t>Github</a:t>
                </a:r>
                <a:endParaRPr lang="fr-FR" sz="2400" b="1" dirty="0" smtClean="0"/>
              </a:p>
              <a:p>
                <a:pPr marL="457200" lvl="1" indent="0">
                  <a:buNone/>
                </a:pPr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</a:rPr>
                  <a:t>https://github.com/geomedia</a:t>
                </a:r>
                <a:endParaRPr lang="fr-F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fr-FR" b="1" dirty="0" smtClean="0">
                    <a:solidFill>
                      <a:srgbClr val="00B050"/>
                    </a:solidFill>
                  </a:rPr>
                  <a:t>Avantages:</a:t>
                </a:r>
              </a:p>
              <a:p>
                <a:pPr lvl="2"/>
                <a:r>
                  <a:rPr lang="fr-FR" dirty="0" smtClean="0"/>
                  <a:t>Séparer les différents dépôts pour plus de clarté</a:t>
                </a:r>
              </a:p>
              <a:p>
                <a:pPr lvl="2"/>
                <a:r>
                  <a:rPr lang="fr-FR" dirty="0" err="1" smtClean="0"/>
                  <a:t>Bugtracking</a:t>
                </a:r>
                <a:r>
                  <a:rPr lang="fr-FR" dirty="0" smtClean="0"/>
                  <a:t> sous forme d’« issues »: centralisation et archivage de l’information, des discussions</a:t>
                </a:r>
              </a:p>
              <a:p>
                <a:pPr lvl="2"/>
                <a:r>
                  <a:rPr lang="fr-FR" dirty="0" smtClean="0"/>
                  <a:t>Wikis</a:t>
                </a:r>
              </a:p>
              <a:p>
                <a:pPr lvl="2"/>
                <a:r>
                  <a:rPr lang="fr-FR" dirty="0" smtClean="0"/>
                  <a:t>Outils de management de projets et d’attribution de tâches</a:t>
                </a:r>
              </a:p>
              <a:p>
                <a:pPr lvl="1"/>
                <a:r>
                  <a:rPr lang="fr-FR" b="1" dirty="0" smtClean="0">
                    <a:solidFill>
                      <a:srgbClr val="FF0000"/>
                    </a:solidFill>
                  </a:rPr>
                  <a:t>Désavantages:</a:t>
                </a:r>
              </a:p>
              <a:p>
                <a:pPr lvl="2"/>
                <a:r>
                  <a:rPr lang="fr-FR" dirty="0" smtClean="0"/>
                  <a:t>Entreprise privée: pérennité?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0" dirty="0" smtClean="0"/>
                  <a:t> git est décentralisé</a:t>
                </a:r>
              </a:p>
              <a:p>
                <a:pPr lvl="2"/>
                <a:r>
                  <a:rPr lang="fr-FR" dirty="0" smtClean="0"/>
                  <a:t>Sources publiques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0" dirty="0" smtClean="0"/>
                  <a:t> </a:t>
                </a:r>
                <a:r>
                  <a:rPr lang="fr-FR" b="1" dirty="0" smtClean="0"/>
                  <a:t>ne jamais mettre de mot de passe dans un dépôt, même privé!</a:t>
                </a:r>
              </a:p>
              <a:p>
                <a:pPr lvl="2"/>
                <a:r>
                  <a:rPr lang="fr-FR" b="0" dirty="0" smtClean="0"/>
                  <a:t>Chevauchement avec le projet existant sur la forge </a:t>
                </a:r>
                <a:r>
                  <a:rPr lang="fr-FR" dirty="0" err="1"/>
                  <a:t>I</a:t>
                </a:r>
                <a:r>
                  <a:rPr lang="fr-FR" b="0" dirty="0" err="1" smtClean="0"/>
                  <a:t>nria</a:t>
                </a:r>
                <a:endParaRPr lang="fr-FR" b="0" dirty="0" smtClean="0"/>
              </a:p>
              <a:p>
                <a:pPr lvl="2"/>
                <a:endParaRPr lang="fr-FR" dirty="0" smtClean="0"/>
              </a:p>
              <a:p>
                <a:pPr marL="1371600" lvl="3" indent="0">
                  <a:buNone/>
                </a:pPr>
                <a:endParaRPr lang="fr-FR" dirty="0" smtClean="0"/>
              </a:p>
              <a:p>
                <a:pPr lvl="2"/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87" t="-2782" r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1) Actions : gestion de version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97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4000" y="1790700"/>
                <a:ext cx="8648700" cy="2101076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fr-FR" sz="2400" b="1" dirty="0" smtClean="0"/>
                  <a:t>Mise en conformité des sources</a:t>
                </a:r>
              </a:p>
              <a:p>
                <a:pPr lvl="1"/>
                <a:r>
                  <a:rPr lang="fr-FR" sz="2000" dirty="0" smtClean="0"/>
                  <a:t>Incorporation des bibliothèques manquantes (accès à partir du chemin relatif)</a:t>
                </a:r>
              </a:p>
              <a:p>
                <a:pPr lvl="1"/>
                <a:r>
                  <a:rPr lang="fr-FR" sz="2000" dirty="0" smtClean="0"/>
                  <a:t>Suppression des tests qui ne compilent pas</a:t>
                </a:r>
              </a:p>
              <a:p>
                <a:pPr lvl="1"/>
                <a:r>
                  <a:rPr lang="fr-FR" sz="2000" dirty="0" err="1" smtClean="0"/>
                  <a:t>Renommage</a:t>
                </a:r>
                <a:r>
                  <a:rPr lang="fr-FR" sz="2000" dirty="0" smtClean="0"/>
                  <a:t> de l’application: </a:t>
                </a:r>
                <a:r>
                  <a:rPr lang="fr-FR" sz="2000" dirty="0" err="1" smtClean="0"/>
                  <a:t>RSSAgregate</a:t>
                </a:r>
                <a:r>
                  <a:rPr lang="fr-FR" sz="2000" dirty="0" smtClean="0"/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 smtClean="0"/>
                  <a:t>rssaggregate</a:t>
                </a:r>
              </a:p>
              <a:p>
                <a:pPr lvl="1"/>
                <a:r>
                  <a:rPr lang="fr-FR" sz="2000" dirty="0" smtClean="0"/>
                  <a:t>Nettoyage du dépôt</a:t>
                </a:r>
                <a:endParaRPr lang="fr-FR" dirty="0" smtClean="0"/>
              </a:p>
              <a:p>
                <a:pPr lvl="2"/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1790700"/>
                <a:ext cx="8648700" cy="2101076"/>
              </a:xfrm>
              <a:blipFill rotWithShape="0">
                <a:blip r:embed="rId2"/>
                <a:stretch>
                  <a:fillRect l="-987" t="-4360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dirty="0" smtClean="0"/>
              <a:t>) Actions : compilation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4000" y="4073525"/>
            <a:ext cx="8648700" cy="2101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Bonnes pratiques pour le futur</a:t>
            </a:r>
          </a:p>
          <a:p>
            <a:pPr lvl="1"/>
            <a:r>
              <a:rPr lang="fr-FR" sz="2000" dirty="0" smtClean="0"/>
              <a:t>Utiliser </a:t>
            </a:r>
            <a:r>
              <a:rPr lang="fr-FR" sz="2000" b="1" dirty="0" err="1" smtClean="0"/>
              <a:t>maven</a:t>
            </a:r>
            <a:r>
              <a:rPr lang="fr-FR" sz="2000" dirty="0" smtClean="0"/>
              <a:t> pour gérer les dépendances avec des bibliothèques externes</a:t>
            </a:r>
          </a:p>
          <a:p>
            <a:pPr lvl="1"/>
            <a:r>
              <a:rPr lang="fr-FR" sz="2000" dirty="0" smtClean="0"/>
              <a:t>Utiliser les branches de git pour gérer les différentes versions du projet</a:t>
            </a:r>
          </a:p>
          <a:p>
            <a:pPr lvl="1"/>
            <a:r>
              <a:rPr lang="fr-FR" sz="2000" dirty="0" smtClean="0"/>
              <a:t>NE JAMAIS PUSHER sur le master une version avec des erreurs empêchant la compilation!!!</a:t>
            </a:r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710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1"/>
            <a:ext cx="8648700" cy="210107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2400" b="1" dirty="0" smtClean="0"/>
              <a:t>Mise en place de scripts de configuration et d’installation</a:t>
            </a:r>
            <a:endParaRPr lang="fr-FR" dirty="0" smtClean="0"/>
          </a:p>
          <a:p>
            <a:pPr lvl="1"/>
            <a:r>
              <a:rPr lang="fr-FR" dirty="0" smtClean="0"/>
              <a:t>Permet d’installer l’application (</a:t>
            </a:r>
            <a:r>
              <a:rPr lang="fr-FR" dirty="0" err="1" smtClean="0"/>
              <a:t>prod</a:t>
            </a:r>
            <a:r>
              <a:rPr lang="fr-FR" dirty="0" smtClean="0"/>
              <a:t> ou </a:t>
            </a:r>
            <a:r>
              <a:rPr lang="fr-FR" dirty="0" err="1" smtClean="0"/>
              <a:t>dev</a:t>
            </a:r>
            <a:r>
              <a:rPr lang="fr-FR" dirty="0" smtClean="0"/>
              <a:t>) sur le serveur à partir d’une simple commande</a:t>
            </a:r>
          </a:p>
          <a:p>
            <a:pPr lvl="1"/>
            <a:r>
              <a:rPr lang="fr-FR" dirty="0" smtClean="0"/>
              <a:t>Centralise l’ensemble des fichiers à configurer dans un seul répertoire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1) </a:t>
            </a:r>
            <a:r>
              <a:rPr lang="fr-FR" sz="3600" dirty="0" smtClean="0"/>
              <a:t>Actions : installation, configuration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1"/>
            <a:ext cx="8648700" cy="210107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2400" dirty="0" smtClean="0"/>
              <a:t>Rédaction de pages wiki expliquant comment prendre en main le </a:t>
            </a:r>
            <a:r>
              <a:rPr lang="fr-FR" sz="2400" dirty="0" err="1" smtClean="0"/>
              <a:t>framework</a:t>
            </a:r>
            <a:r>
              <a:rPr lang="fr-FR" sz="2400" dirty="0"/>
              <a:t>: </a:t>
            </a:r>
            <a:r>
              <a:rPr lang="fr-FR" sz="2400" dirty="0">
                <a:solidFill>
                  <a:schemeClr val="accent1"/>
                </a:solidFill>
              </a:rPr>
              <a:t>https://github.com/geomedia/rssaggregate/wiki</a:t>
            </a:r>
          </a:p>
          <a:p>
            <a:endParaRPr lang="fr-FR" sz="24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1) Actions : documentation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6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Problème 1 : interruption de la collecte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160770" name="Picture 2" descr="https://cloud.githubusercontent.com/assets/13257120/8598515/5c1982ae-265b-11e5-9e84-3b1538f732f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13" y="1198603"/>
            <a:ext cx="7768094" cy="552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8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0000"/>
      </a:accent2>
      <a:accent3>
        <a:srgbClr val="FFC000"/>
      </a:accent3>
      <a:accent4>
        <a:srgbClr val="7030A0"/>
      </a:accent4>
      <a:accent5>
        <a:srgbClr val="A5A5A5"/>
      </a:accent5>
      <a:accent6>
        <a:srgbClr val="92D050"/>
      </a:accent6>
      <a:hlink>
        <a:srgbClr val="0563C1"/>
      </a:hlink>
      <a:folHlink>
        <a:srgbClr val="954F72"/>
      </a:folHlink>
    </a:clrScheme>
    <a:fontScheme name="Personnalisé 1">
      <a:majorFont>
        <a:latin typeface="Aller"/>
        <a:ea typeface=""/>
        <a:cs typeface=""/>
      </a:majorFont>
      <a:minorFont>
        <a:latin typeface="All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11227</TotalTime>
  <Words>372</Words>
  <Application>Microsoft Office PowerPoint</Application>
  <PresentationFormat>Affichage à l'écran (4:3)</PresentationFormat>
  <Paragraphs>93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Aller</vt:lpstr>
      <vt:lpstr>Arial</vt:lpstr>
      <vt:lpstr>Calibri</vt:lpstr>
      <vt:lpstr>Cambria Math</vt:lpstr>
      <vt:lpstr>Office Theme</vt:lpstr>
      <vt:lpstr>Stabilisation de la plateforme Geomedia</vt:lpstr>
      <vt:lpstr>Rappel des points d’intervention</vt:lpstr>
      <vt:lpstr>1) Réutilisabilité de l’application</vt:lpstr>
      <vt:lpstr>1) Causes?</vt:lpstr>
      <vt:lpstr>1) Actions : gestion de version</vt:lpstr>
      <vt:lpstr>1) Actions : compilation</vt:lpstr>
      <vt:lpstr>1) Actions : installation, configuration</vt:lpstr>
      <vt:lpstr>1) Actions : documentation</vt:lpstr>
      <vt:lpstr>Problème 1 : interruption de la collecte</vt:lpstr>
      <vt:lpstr>Problème 2 : extractions incohérentes</vt:lpstr>
      <vt:lpstr>Problème 3 : interface peu fonctionnelle</vt:lpstr>
      <vt:lpstr>Organisation du travail</vt:lpstr>
      <vt:lpstr>Prise en main du framework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Agrégation spatiotemporelle pour la visualisation de traces d’exécution</dc:title>
  <dc:creator>dosimont</dc:creator>
  <cp:lastModifiedBy>Damien</cp:lastModifiedBy>
  <cp:revision>973</cp:revision>
  <dcterms:created xsi:type="dcterms:W3CDTF">2015-05-04T13:17:04Z</dcterms:created>
  <dcterms:modified xsi:type="dcterms:W3CDTF">2015-10-26T14:36:01Z</dcterms:modified>
</cp:coreProperties>
</file>