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sldIdLst>
    <p:sldId id="256" r:id="rId2"/>
    <p:sldId id="681" r:id="rId3"/>
    <p:sldId id="682" r:id="rId4"/>
    <p:sldId id="683" r:id="rId5"/>
    <p:sldId id="684" r:id="rId6"/>
    <p:sldId id="685" r:id="rId7"/>
    <p:sldId id="689" r:id="rId8"/>
    <p:sldId id="686" r:id="rId9"/>
    <p:sldId id="687" r:id="rId10"/>
    <p:sldId id="690" r:id="rId11"/>
    <p:sldId id="688" r:id="rId12"/>
    <p:sldId id="691" r:id="rId13"/>
    <p:sldId id="692" r:id="rId14"/>
    <p:sldId id="694" r:id="rId15"/>
    <p:sldId id="693" r:id="rId16"/>
    <p:sldId id="676" r:id="rId17"/>
    <p:sldId id="677" r:id="rId18"/>
    <p:sldId id="678" r:id="rId19"/>
    <p:sldId id="679" r:id="rId20"/>
    <p:sldId id="68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FF00"/>
    <a:srgbClr val="663300"/>
    <a:srgbClr val="C898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6180" autoAdjust="0"/>
  </p:normalViewPr>
  <p:slideViewPr>
    <p:cSldViewPr snapToGrid="0">
      <p:cViewPr varScale="1">
        <p:scale>
          <a:sx n="85" d="100"/>
          <a:sy n="85" d="100"/>
        </p:scale>
        <p:origin x="2118" y="60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26/10/2015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26/10/2015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26/10/2015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26/10/2015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26/10/2015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26/10/2015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26/10/2015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26/10/2015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11" r:id="rId11"/>
    <p:sldLayoutId id="2147483709" r:id="rId12"/>
    <p:sldLayoutId id="2147483707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omedia.huma-num.fr/RSSAgregate" TargetMode="External"/><Relationship Id="rId2" Type="http://schemas.openxmlformats.org/officeDocument/2006/relationships/hyperlink" Target="http://geomedia.huma-num.f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 smtClean="0">
                <a:latin typeface="Aller" panose="02000503030000020004" pitchFamily="2" charset="0"/>
              </a:rPr>
              <a:t>first.last@imag.fr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</a:t>
            </a:r>
            <a:r>
              <a:rPr lang="fr-FR" dirty="0" smtClean="0"/>
              <a:t>) Préconisations : documentation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1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Mettre à jour la documentation le plus souvent possible</a:t>
            </a:r>
          </a:p>
          <a:p>
            <a:r>
              <a:rPr lang="fr-FR" sz="2400" dirty="0" smtClean="0"/>
              <a:t>Indiquer les bugs ou les fonctionnalités à implémenter en utilisant les </a:t>
            </a:r>
            <a:r>
              <a:rPr lang="fr-FR" sz="2400" b="1" dirty="0" smtClean="0"/>
              <a:t>issues</a:t>
            </a:r>
            <a:endParaRPr lang="fr-FR" sz="2000" b="1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004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) Co-administration du serveur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842663"/>
            <a:ext cx="8648700" cy="425705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b="1" dirty="0" smtClean="0"/>
              <a:t>Problèmes soulevés par </a:t>
            </a:r>
            <a:r>
              <a:rPr lang="fr-FR" b="1" dirty="0" err="1" smtClean="0"/>
              <a:t>Huma-num</a:t>
            </a:r>
            <a:r>
              <a:rPr lang="fr-FR" b="1" dirty="0" smtClean="0"/>
              <a:t> et H. </a:t>
            </a:r>
            <a:r>
              <a:rPr lang="fr-FR" b="1" dirty="0" err="1" smtClean="0"/>
              <a:t>Pecout</a:t>
            </a:r>
            <a:r>
              <a:rPr lang="fr-FR" b="1" dirty="0" smtClean="0"/>
              <a:t> :</a:t>
            </a:r>
          </a:p>
          <a:p>
            <a:pPr lvl="1"/>
            <a:r>
              <a:rPr lang="fr-FR" b="1" dirty="0" smtClean="0"/>
              <a:t>Organisation des répertoires anarchique :</a:t>
            </a:r>
          </a:p>
          <a:p>
            <a:pPr lvl="2"/>
            <a:r>
              <a:rPr lang="fr-FR" dirty="0" smtClean="0"/>
              <a:t>Asymétrie entre les versions de </a:t>
            </a:r>
            <a:r>
              <a:rPr lang="fr-FR" dirty="0" err="1" smtClean="0"/>
              <a:t>dev</a:t>
            </a:r>
            <a:r>
              <a:rPr lang="fr-FR" dirty="0" smtClean="0"/>
              <a:t> et de </a:t>
            </a:r>
            <a:r>
              <a:rPr lang="fr-FR" dirty="0" err="1" smtClean="0"/>
              <a:t>prod</a:t>
            </a:r>
            <a:endParaRPr lang="fr-FR" dirty="0" smtClean="0"/>
          </a:p>
          <a:p>
            <a:pPr lvl="2"/>
            <a:r>
              <a:rPr lang="fr-FR" dirty="0" smtClean="0"/>
              <a:t>Présence d’une multitude de reliquats</a:t>
            </a:r>
          </a:p>
          <a:p>
            <a:pPr lvl="2"/>
            <a:r>
              <a:rPr lang="fr-FR" dirty="0" smtClean="0"/>
              <a:t>Structure/nom/rôle des répertoires parfois obscurs</a:t>
            </a:r>
          </a:p>
          <a:p>
            <a:pPr lvl="2"/>
            <a:r>
              <a:rPr lang="fr-FR" dirty="0" smtClean="0"/>
              <a:t>Dépendance avec les fichiers de configuration non/mal identifiée</a:t>
            </a:r>
          </a:p>
          <a:p>
            <a:pPr lvl="2"/>
            <a:r>
              <a:rPr lang="fr-FR" dirty="0" smtClean="0"/>
              <a:t>Fichiers générés à de multiples endroits</a:t>
            </a:r>
          </a:p>
          <a:p>
            <a:pPr lvl="1"/>
            <a:r>
              <a:rPr lang="fr-FR" b="1" dirty="0" smtClean="0"/>
              <a:t>Volume des fichiers générés pouvant atteindre des dizaines de Go</a:t>
            </a:r>
          </a:p>
          <a:p>
            <a:pPr lvl="2"/>
            <a:r>
              <a:rPr lang="fr-FR" dirty="0" smtClean="0"/>
              <a:t>Logs (</a:t>
            </a:r>
            <a:r>
              <a:rPr lang="fr-FR" dirty="0" err="1" smtClean="0"/>
              <a:t>tomcat</a:t>
            </a:r>
            <a:r>
              <a:rPr lang="fr-FR" dirty="0" smtClean="0"/>
              <a:t>, application, connexions </a:t>
            </a:r>
            <a:r>
              <a:rPr lang="fr-FR" dirty="0" err="1" smtClean="0"/>
              <a:t>users</a:t>
            </a:r>
            <a:r>
              <a:rPr lang="fr-FR" dirty="0" smtClean="0"/>
              <a:t>, etc.)</a:t>
            </a:r>
          </a:p>
          <a:p>
            <a:pPr lvl="2"/>
            <a:r>
              <a:rPr lang="fr-FR" dirty="0" smtClean="0"/>
              <a:t>Extractions</a:t>
            </a:r>
          </a:p>
          <a:p>
            <a:pPr lvl="2"/>
            <a:r>
              <a:rPr lang="fr-FR" dirty="0" smtClean="0"/>
              <a:t>Dumps de la DB</a:t>
            </a:r>
          </a:p>
          <a:p>
            <a:pPr lvl="2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0"/>
            <a:ext cx="8648700" cy="283705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L’organisation des répertoires des versions de </a:t>
            </a:r>
            <a:r>
              <a:rPr lang="fr-FR" sz="2400" dirty="0" err="1" smtClean="0"/>
              <a:t>dev</a:t>
            </a:r>
            <a:r>
              <a:rPr lang="fr-FR" sz="2400" dirty="0" smtClean="0"/>
              <a:t> et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est désormais symétrique</a:t>
            </a:r>
          </a:p>
          <a:p>
            <a:r>
              <a:rPr lang="fr-FR" sz="2400" dirty="0" smtClean="0"/>
              <a:t>Les répertoires obsolètes ont été supprimés (mais il existe des backups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Les fichiers de configuration contenant des dépendances ont été identifiés et mis à jour. Ils sont documentés dans le wiki.</a:t>
            </a:r>
          </a:p>
          <a:p>
            <a:r>
              <a:rPr lang="fr-FR" sz="2400" dirty="0" smtClean="0"/>
              <a:t>Logs générés dans un répertoire spécifique</a:t>
            </a:r>
          </a:p>
          <a:p>
            <a:r>
              <a:rPr lang="fr-FR" sz="2400" dirty="0" smtClean="0"/>
              <a:t>Correction de la redirection de la </a:t>
            </a:r>
            <a:r>
              <a:rPr lang="fr-FR" sz="2400" dirty="0"/>
              <a:t>page d’accueil: </a:t>
            </a:r>
            <a:r>
              <a:rPr lang="fr-FR" sz="2400" dirty="0">
                <a:hlinkClick r:id="rId2"/>
              </a:rPr>
              <a:t>http://geomedia.huma-num.fr</a:t>
            </a:r>
            <a:r>
              <a:rPr lang="fr-FR" sz="2400" dirty="0" smtClean="0">
                <a:hlinkClick r:id="rId2"/>
              </a:rPr>
              <a:t>/</a:t>
            </a:r>
            <a:r>
              <a:rPr lang="fr-FR" sz="2400" dirty="0" smtClean="0"/>
              <a:t> </a:t>
            </a:r>
            <a:r>
              <a:rPr lang="fr-FR" sz="2400" dirty="0"/>
              <a:t>pointe vers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smtClean="0">
                <a:hlinkClick r:id="rId3"/>
              </a:rPr>
              <a:t>geomedia.huma-num.fr/RSSAgregate</a:t>
            </a:r>
            <a:r>
              <a:rPr lang="fr-FR" sz="2400" dirty="0" smtClean="0"/>
              <a:t> 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2) Actions : réorganisation de la structure des répertoires sur le serveur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7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2) Préconisations : </a:t>
            </a:r>
            <a:r>
              <a:rPr lang="fr-FR" sz="3200" dirty="0"/>
              <a:t>réorganisation de la structure des répertoires sur le serveur</a:t>
            </a:r>
            <a:endParaRPr lang="en-US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1"/>
            <a:ext cx="8648700" cy="3152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Nécessité de pousser cette action plus loin : </a:t>
            </a:r>
          </a:p>
          <a:p>
            <a:pPr lvl="1"/>
            <a:r>
              <a:rPr lang="fr-FR" sz="1800" dirty="0" smtClean="0"/>
              <a:t>Rassembler tous les types de logs dans un seul endroit (serveur, application, etc.), en séparant ceux de la version de </a:t>
            </a:r>
            <a:r>
              <a:rPr lang="fr-FR" sz="1800" dirty="0" err="1" smtClean="0"/>
              <a:t>dev</a:t>
            </a:r>
            <a:r>
              <a:rPr lang="fr-FR" sz="1800" dirty="0" smtClean="0"/>
              <a:t> et ceux de la version de </a:t>
            </a:r>
            <a:r>
              <a:rPr lang="fr-FR" sz="1800" dirty="0" err="1" smtClean="0"/>
              <a:t>prod</a:t>
            </a:r>
            <a:endParaRPr lang="fr-FR" sz="1800" dirty="0" smtClean="0"/>
          </a:p>
          <a:p>
            <a:pPr lvl="1"/>
            <a:r>
              <a:rPr lang="fr-FR" sz="1800" dirty="0" smtClean="0"/>
              <a:t>Séparer complètement :</a:t>
            </a:r>
          </a:p>
          <a:p>
            <a:pPr lvl="2"/>
            <a:r>
              <a:rPr lang="fr-FR" sz="1400" dirty="0" smtClean="0"/>
              <a:t>Les fichiers de configuration</a:t>
            </a:r>
          </a:p>
          <a:p>
            <a:pPr lvl="2"/>
            <a:r>
              <a:rPr lang="fr-FR" sz="1400" dirty="0" smtClean="0"/>
              <a:t>Les fichiers générés par l’application (</a:t>
            </a:r>
            <a:r>
              <a:rPr lang="fr-FR" sz="1400" dirty="0" err="1" smtClean="0"/>
              <a:t>still</a:t>
            </a:r>
            <a:r>
              <a:rPr lang="fr-FR" sz="1400" dirty="0" smtClean="0"/>
              <a:t> alive, verrous, etc.)</a:t>
            </a:r>
          </a:p>
          <a:p>
            <a:pPr lvl="2"/>
            <a:r>
              <a:rPr lang="fr-FR" sz="1400" dirty="0" smtClean="0"/>
              <a:t>Les logs</a:t>
            </a:r>
          </a:p>
          <a:p>
            <a:pPr lvl="1"/>
            <a:r>
              <a:rPr lang="fr-FR" sz="1800" dirty="0" smtClean="0"/>
              <a:t>Les extractions devraient être dans un répertoire spécifique hors du répertoire de l’application. 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419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0"/>
            <a:ext cx="8648700" cy="283705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smtClean="0"/>
              <a:t>Suppression des logs de la version de </a:t>
            </a:r>
            <a:r>
              <a:rPr lang="fr-FR" sz="2400" dirty="0" err="1" smtClean="0"/>
              <a:t>dev</a:t>
            </a:r>
            <a:endParaRPr lang="fr-FR" sz="2400" dirty="0" smtClean="0"/>
          </a:p>
          <a:p>
            <a:r>
              <a:rPr lang="fr-FR" sz="2400" dirty="0" smtClean="0"/>
              <a:t>Les logs de la version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ont été gardés</a:t>
            </a:r>
          </a:p>
          <a:p>
            <a:r>
              <a:rPr lang="fr-FR" sz="2400" dirty="0" smtClean="0"/>
              <a:t>Suppression des dumps de la DB effectués </a:t>
            </a:r>
            <a:r>
              <a:rPr lang="fr-FR" sz="2400" smtClean="0"/>
              <a:t>par l’utilisateur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2) Actions : Volume des fichiers générés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2) Préconisations : </a:t>
            </a:r>
            <a:r>
              <a:rPr lang="fr-FR" sz="3200" dirty="0"/>
              <a:t>réorganisation de la structure des répertoires sur le serveur</a:t>
            </a:r>
            <a:endParaRPr lang="en-US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0"/>
            <a:ext cx="8648700" cy="3698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Nécessité de pousser cette action plus loin : </a:t>
            </a:r>
          </a:p>
          <a:p>
            <a:pPr lvl="1"/>
            <a:r>
              <a:rPr lang="fr-FR" sz="1800" dirty="0" smtClean="0"/>
              <a:t>Rassembler tous les types de logs dans un seul endroit (serveur, application, etc.), en séparant ceux de la version de </a:t>
            </a:r>
            <a:r>
              <a:rPr lang="fr-FR" sz="1800" dirty="0" err="1" smtClean="0"/>
              <a:t>dev</a:t>
            </a:r>
            <a:r>
              <a:rPr lang="fr-FR" sz="1800" dirty="0" smtClean="0"/>
              <a:t> et ceux de la version de </a:t>
            </a:r>
            <a:r>
              <a:rPr lang="fr-FR" sz="1800" dirty="0" err="1" smtClean="0"/>
              <a:t>prod</a:t>
            </a:r>
            <a:endParaRPr lang="fr-FR" sz="1800" dirty="0" smtClean="0"/>
          </a:p>
          <a:p>
            <a:pPr lvl="1"/>
            <a:r>
              <a:rPr lang="fr-FR" sz="1800" dirty="0" smtClean="0"/>
              <a:t>Séparer complètement :</a:t>
            </a:r>
          </a:p>
          <a:p>
            <a:pPr lvl="2"/>
            <a:r>
              <a:rPr lang="fr-FR" sz="1400" dirty="0" smtClean="0"/>
              <a:t>Les fichiers de configuration</a:t>
            </a:r>
          </a:p>
          <a:p>
            <a:pPr lvl="2"/>
            <a:r>
              <a:rPr lang="fr-FR" sz="1400" dirty="0" smtClean="0"/>
              <a:t>Les fichiers générés par l’application (</a:t>
            </a:r>
            <a:r>
              <a:rPr lang="fr-FR" sz="1400" dirty="0" err="1" smtClean="0"/>
              <a:t>still</a:t>
            </a:r>
            <a:r>
              <a:rPr lang="fr-FR" sz="1400" dirty="0" smtClean="0"/>
              <a:t> alive, verrous, etc.)</a:t>
            </a:r>
          </a:p>
          <a:p>
            <a:pPr lvl="2"/>
            <a:r>
              <a:rPr lang="fr-FR" sz="1400" dirty="0" smtClean="0"/>
              <a:t>Les logs</a:t>
            </a:r>
          </a:p>
          <a:p>
            <a:pPr lvl="1"/>
            <a:r>
              <a:rPr lang="fr-FR" sz="1800" dirty="0" smtClean="0"/>
              <a:t>Les extractions devraient être dans un répertoire spécifique hors du répertoire de l’application. 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925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Problème 1 : interruption de la collecte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160770" name="Picture 2" descr="https://cloud.githubusercontent.com/assets/13257120/8598515/5c1982ae-265b-11e5-9e84-3b1538f732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3" y="1198603"/>
            <a:ext cx="7768094" cy="55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Problème 2 : extractions incohérentes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09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Problème 3 : interface peu fonctionnelle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91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250659"/>
            <a:ext cx="2199832" cy="438626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Prise en main du </a:t>
            </a:r>
            <a:r>
              <a:rPr lang="fr-FR" sz="1800" dirty="0" err="1" smtClean="0"/>
              <a:t>framework</a:t>
            </a:r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Administration du serveur</a:t>
            </a:r>
          </a:p>
          <a:p>
            <a:endParaRPr lang="fr-FR" sz="1800" dirty="0"/>
          </a:p>
          <a:p>
            <a:r>
              <a:rPr lang="fr-FR" sz="1800" dirty="0" smtClean="0"/>
              <a:t>Documentation</a:t>
            </a:r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53832" y="2250659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42795" y="3347224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585" y="4125486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90689" y="4929782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points d’intervention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38869"/>
            <a:ext cx="8648700" cy="211873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sz="2400" b="1" dirty="0" smtClean="0"/>
              <a:t>Tâches initiales</a:t>
            </a:r>
          </a:p>
          <a:p>
            <a:pPr lvl="1"/>
            <a:r>
              <a:rPr lang="fr-FR" sz="2000" dirty="0" smtClean="0"/>
              <a:t>Rupture de la collecte</a:t>
            </a:r>
          </a:p>
          <a:p>
            <a:pPr lvl="1"/>
            <a:r>
              <a:rPr lang="fr-FR" sz="2000" dirty="0" smtClean="0"/>
              <a:t>Extraction des données</a:t>
            </a:r>
          </a:p>
          <a:p>
            <a:pPr lvl="2"/>
            <a:r>
              <a:rPr lang="fr-FR" dirty="0" smtClean="0"/>
              <a:t>Téléchargement impossible</a:t>
            </a:r>
          </a:p>
          <a:p>
            <a:pPr lvl="2"/>
            <a:r>
              <a:rPr lang="fr-FR" dirty="0" smtClean="0"/>
              <a:t>Extraction incomplète</a:t>
            </a:r>
          </a:p>
          <a:p>
            <a:pPr lvl="1"/>
            <a:r>
              <a:rPr lang="fr-FR" sz="2000" dirty="0" smtClean="0"/>
              <a:t>Ergonomie de l’interface</a:t>
            </a:r>
          </a:p>
          <a:p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895342"/>
            <a:ext cx="8648700" cy="233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Tâches décelées à postériori</a:t>
            </a:r>
          </a:p>
          <a:p>
            <a:pPr lvl="1"/>
            <a:r>
              <a:rPr lang="fr-FR" sz="2000" dirty="0" smtClean="0"/>
              <a:t>Réutilisabilité </a:t>
            </a:r>
            <a:r>
              <a:rPr lang="fr-FR" sz="2000" dirty="0"/>
              <a:t>de l’application</a:t>
            </a:r>
          </a:p>
          <a:p>
            <a:pPr lvl="2"/>
            <a:r>
              <a:rPr lang="fr-FR" sz="1800" dirty="0"/>
              <a:t>Gestion de versions</a:t>
            </a:r>
          </a:p>
          <a:p>
            <a:pPr lvl="2"/>
            <a:r>
              <a:rPr lang="fr-FR" sz="1800" dirty="0"/>
              <a:t>« </a:t>
            </a:r>
            <a:r>
              <a:rPr lang="fr-FR" sz="1800" dirty="0" err="1"/>
              <a:t>Compilabilité</a:t>
            </a:r>
            <a:r>
              <a:rPr lang="fr-FR" sz="1800" dirty="0"/>
              <a:t> »</a:t>
            </a:r>
          </a:p>
          <a:p>
            <a:pPr lvl="2"/>
            <a:r>
              <a:rPr lang="fr-FR" sz="1800" dirty="0"/>
              <a:t>Facilitation de l’installation et la configuration</a:t>
            </a:r>
          </a:p>
          <a:p>
            <a:pPr lvl="2"/>
            <a:r>
              <a:rPr lang="fr-FR" sz="1800" dirty="0"/>
              <a:t>Documentation</a:t>
            </a:r>
          </a:p>
          <a:p>
            <a:pPr lvl="1"/>
            <a:r>
              <a:rPr lang="fr-FR" sz="2000" dirty="0"/>
              <a:t>Co-administration du serveur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49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du </a:t>
            </a:r>
            <a:r>
              <a:rPr lang="fr-FR" dirty="0" err="1" smtClean="0"/>
              <a:t>framework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 :</a:t>
            </a:r>
          </a:p>
          <a:p>
            <a:pPr lvl="1"/>
            <a:r>
              <a:rPr lang="fr-FR" dirty="0" smtClean="0"/>
              <a:t>Projet </a:t>
            </a:r>
            <a:r>
              <a:rPr lang="fr-FR" dirty="0" err="1" smtClean="0"/>
              <a:t>Netbeans</a:t>
            </a:r>
            <a:r>
              <a:rPr lang="fr-FR" dirty="0" smtClean="0"/>
              <a:t> ne compile pas:</a:t>
            </a:r>
          </a:p>
          <a:p>
            <a:pPr lvl="2"/>
            <a:r>
              <a:rPr lang="fr-FR" dirty="0" smtClean="0"/>
              <a:t>Dépendances (bibliothèques) non incluses par l’auteur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8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Réutilisabilité de l’application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842663"/>
            <a:ext cx="8648700" cy="1989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b="1" dirty="0" smtClean="0"/>
              <a:t>Problèmes encourus : </a:t>
            </a:r>
            <a:r>
              <a:rPr lang="fr-FR" dirty="0" smtClean="0"/>
              <a:t>plus de deux semaines pour « prendre en main » l’application!</a:t>
            </a:r>
          </a:p>
          <a:p>
            <a:pPr lvl="1"/>
            <a:r>
              <a:rPr lang="fr-FR" dirty="0" smtClean="0"/>
              <a:t>Rendre les sources compilables</a:t>
            </a:r>
          </a:p>
          <a:p>
            <a:pPr lvl="1"/>
            <a:r>
              <a:rPr lang="fr-FR" dirty="0" smtClean="0"/>
              <a:t>Configurer, installer l’application et la faire tourner sur un serveur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099507"/>
            <a:ext cx="8648700" cy="1219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Objectif :  </a:t>
            </a:r>
            <a:r>
              <a:rPr lang="fr-FR" dirty="0" smtClean="0"/>
              <a:t>fournir aux futurs développeurs le matériel capable de diminuer drastiquement le temps de prise en main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620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Causes?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1"/>
            <a:ext cx="8648700" cy="1387398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Pas </a:t>
            </a:r>
            <a:r>
              <a:rPr lang="fr-FR" b="1" dirty="0"/>
              <a:t>de version/de release </a:t>
            </a:r>
            <a:r>
              <a:rPr lang="fr-FR" b="1" dirty="0" smtClean="0"/>
              <a:t>officielle</a:t>
            </a:r>
          </a:p>
          <a:p>
            <a:pPr lvl="1"/>
            <a:r>
              <a:rPr lang="fr-FR" dirty="0" smtClean="0"/>
              <a:t>A </a:t>
            </a:r>
            <a:r>
              <a:rPr lang="fr-FR" dirty="0"/>
              <a:t>quoi correspondent les sources fournies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Pas d’historique du développement</a:t>
            </a:r>
          </a:p>
          <a:p>
            <a:pPr lvl="1"/>
            <a:r>
              <a:rPr lang="fr-FR" dirty="0" smtClean="0"/>
              <a:t>Sources fournies ne compilent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401279"/>
            <a:ext cx="8648700" cy="20070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300" b="1" dirty="0"/>
              <a:t>Structure de l’application: 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de configuration nombreux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générés (log, </a:t>
            </a:r>
            <a:r>
              <a:rPr lang="fr-FR" dirty="0" err="1"/>
              <a:t>still</a:t>
            </a:r>
            <a:r>
              <a:rPr lang="fr-FR" dirty="0"/>
              <a:t> alive, extraction, </a:t>
            </a:r>
            <a:r>
              <a:rPr lang="fr-FR" dirty="0" err="1"/>
              <a:t>db</a:t>
            </a:r>
            <a:r>
              <a:rPr lang="fr-FR" dirty="0"/>
              <a:t>) à de multiples endroits</a:t>
            </a:r>
          </a:p>
          <a:p>
            <a:pPr lvl="1"/>
            <a:r>
              <a:rPr lang="fr-FR" dirty="0" smtClean="0"/>
              <a:t>Asymétrie </a:t>
            </a:r>
            <a:r>
              <a:rPr lang="fr-FR" dirty="0"/>
              <a:t>entre la version de développement et la version de production</a:t>
            </a:r>
          </a:p>
          <a:p>
            <a:pPr lvl="1"/>
            <a:r>
              <a:rPr lang="fr-FR" dirty="0" smtClean="0"/>
              <a:t>Organisation </a:t>
            </a:r>
            <a:r>
              <a:rPr lang="fr-FR" dirty="0"/>
              <a:t>anarchique des répertoires/fichiers sur le </a:t>
            </a:r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4000" y="5653668"/>
            <a:ext cx="8648700" cy="4795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Documentation très sommaire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611312"/>
            <a:ext cx="625012" cy="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Mise en place d’une gestion de versions sur </a:t>
                </a:r>
                <a:r>
                  <a:rPr lang="fr-FR" sz="2400" b="1" dirty="0" err="1" smtClean="0"/>
                  <a:t>Github</a:t>
                </a:r>
                <a:endParaRPr lang="fr-FR" sz="2400" b="1" dirty="0" smtClean="0"/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https://github.com/geomedia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fr-FR" b="1" dirty="0" smtClean="0">
                    <a:solidFill>
                      <a:srgbClr val="00B050"/>
                    </a:solidFill>
                  </a:rPr>
                  <a:t>Avantages:</a:t>
                </a:r>
              </a:p>
              <a:p>
                <a:pPr lvl="2"/>
                <a:r>
                  <a:rPr lang="fr-FR" dirty="0" smtClean="0"/>
                  <a:t>Séparer les différents dépôts pour plus de clarté</a:t>
                </a:r>
              </a:p>
              <a:p>
                <a:pPr lvl="2"/>
                <a:r>
                  <a:rPr lang="fr-FR" dirty="0" err="1" smtClean="0"/>
                  <a:t>Bugtracking</a:t>
                </a:r>
                <a:r>
                  <a:rPr lang="fr-FR" dirty="0" smtClean="0"/>
                  <a:t> sous forme d’« issues »: centralisation et archivage de l’information, des discussions</a:t>
                </a:r>
              </a:p>
              <a:p>
                <a:pPr lvl="2"/>
                <a:r>
                  <a:rPr lang="fr-FR" dirty="0" smtClean="0"/>
                  <a:t>Wikis</a:t>
                </a:r>
              </a:p>
              <a:p>
                <a:pPr lvl="2"/>
                <a:r>
                  <a:rPr lang="fr-FR" dirty="0" smtClean="0"/>
                  <a:t>Outils de management de projets et d’attribution de tâches</a:t>
                </a:r>
              </a:p>
              <a:p>
                <a:pPr lvl="1"/>
                <a:r>
                  <a:rPr lang="fr-FR" b="1" dirty="0" smtClean="0">
                    <a:solidFill>
                      <a:srgbClr val="FF0000"/>
                    </a:solidFill>
                  </a:rPr>
                  <a:t>Désavantages:</a:t>
                </a:r>
              </a:p>
              <a:p>
                <a:pPr lvl="2"/>
                <a:r>
                  <a:rPr lang="fr-FR" dirty="0" smtClean="0"/>
                  <a:t>Entreprise privée: pérennité?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git est décentralisé</a:t>
                </a:r>
              </a:p>
              <a:p>
                <a:pPr lvl="2"/>
                <a:r>
                  <a:rPr lang="fr-FR" dirty="0" smtClean="0"/>
                  <a:t>Sources publiques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ne jamais mettre de mot de passe dans un dépôt, même privé!</a:t>
                </a:r>
              </a:p>
              <a:p>
                <a:pPr lvl="2"/>
                <a:r>
                  <a:rPr lang="fr-FR" b="0" dirty="0" smtClean="0"/>
                  <a:t>Chevauchement avec le projet existant sur la forge </a:t>
                </a:r>
                <a:r>
                  <a:rPr lang="fr-FR" dirty="0" err="1"/>
                  <a:t>I</a:t>
                </a:r>
                <a:r>
                  <a:rPr lang="fr-FR" b="0" dirty="0" err="1" smtClean="0"/>
                  <a:t>nria</a:t>
                </a:r>
                <a:endParaRPr lang="fr-FR" b="0" dirty="0" smtClean="0"/>
              </a:p>
              <a:p>
                <a:pPr lvl="2"/>
                <a:endParaRPr lang="fr-FR" dirty="0" smtClean="0"/>
              </a:p>
              <a:p>
                <a:pPr marL="1371600" lvl="3" indent="0">
                  <a:buNone/>
                </a:pP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87" t="-278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Actions : gestion de version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47650" y="2482076"/>
                <a:ext cx="8648700" cy="2101076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fr-FR" sz="2400" b="1" dirty="0" smtClean="0"/>
                  <a:t>Mise en conformité des sources</a:t>
                </a:r>
              </a:p>
              <a:p>
                <a:pPr lvl="1"/>
                <a:r>
                  <a:rPr lang="fr-FR" sz="2000" dirty="0" smtClean="0"/>
                  <a:t>Incorporation des bibliothèques manquantes (accès à partir du chemin relatif)</a:t>
                </a:r>
              </a:p>
              <a:p>
                <a:pPr lvl="1"/>
                <a:r>
                  <a:rPr lang="fr-FR" sz="2000" dirty="0" smtClean="0"/>
                  <a:t>Suppression des tests qui ne compilent pas</a:t>
                </a:r>
              </a:p>
              <a:p>
                <a:pPr lvl="1"/>
                <a:r>
                  <a:rPr lang="fr-FR" sz="2000" dirty="0" err="1" smtClean="0"/>
                  <a:t>Renommage</a:t>
                </a:r>
                <a:r>
                  <a:rPr lang="fr-FR" sz="2000" dirty="0" smtClean="0"/>
                  <a:t> de l’application: </a:t>
                </a:r>
                <a:r>
                  <a:rPr lang="fr-FR" sz="2000" dirty="0" err="1" smtClean="0"/>
                  <a:t>RSSAgregate</a:t>
                </a:r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 smtClean="0"/>
                  <a:t>rssaggregate</a:t>
                </a:r>
              </a:p>
              <a:p>
                <a:pPr lvl="1"/>
                <a:r>
                  <a:rPr lang="fr-FR" sz="2000" dirty="0" smtClean="0"/>
                  <a:t>Nettoyage du dépôt</a:t>
                </a: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2482076"/>
                <a:ext cx="8648700" cy="2101076"/>
              </a:xfrm>
              <a:blipFill rotWithShape="0">
                <a:blip r:embed="rId2"/>
                <a:stretch>
                  <a:fillRect l="-987" t="-4348" b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Actions : 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Préconisations : 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1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Bonnes pratiques </a:t>
            </a:r>
          </a:p>
          <a:p>
            <a:pPr lvl="1"/>
            <a:r>
              <a:rPr lang="fr-FR" sz="2000" dirty="0" smtClean="0"/>
              <a:t>Utiliser </a:t>
            </a:r>
            <a:r>
              <a:rPr lang="fr-FR" sz="2000" b="1" dirty="0" err="1" smtClean="0"/>
              <a:t>maven</a:t>
            </a:r>
            <a:r>
              <a:rPr lang="fr-FR" sz="2000" dirty="0" smtClean="0"/>
              <a:t> pour gérer les dépendances avec des bibliothèques externes</a:t>
            </a:r>
          </a:p>
          <a:p>
            <a:pPr lvl="1"/>
            <a:r>
              <a:rPr lang="fr-FR" sz="2000" dirty="0" smtClean="0"/>
              <a:t>Utiliser les branches de git pour gérer les différentes versions du projet</a:t>
            </a:r>
          </a:p>
          <a:p>
            <a:pPr lvl="1"/>
            <a:r>
              <a:rPr lang="fr-FR" sz="2000" dirty="0" smtClean="0"/>
              <a:t>NE JAMAIS PUSHER sur le master une version avec des erreurs empêchant la compilation!!!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92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2400" b="1" dirty="0" smtClean="0"/>
              <a:t>Mise en place de scripts de configuration et d’installation</a:t>
            </a:r>
            <a:endParaRPr lang="fr-FR" dirty="0" smtClean="0"/>
          </a:p>
          <a:p>
            <a:pPr lvl="1"/>
            <a:r>
              <a:rPr lang="fr-FR" dirty="0" smtClean="0"/>
              <a:t>Permet d’installer l’application (</a:t>
            </a:r>
            <a:r>
              <a:rPr lang="fr-FR" dirty="0" err="1" smtClean="0"/>
              <a:t>prod</a:t>
            </a:r>
            <a:r>
              <a:rPr lang="fr-FR" dirty="0" smtClean="0"/>
              <a:t> ou </a:t>
            </a:r>
            <a:r>
              <a:rPr lang="fr-FR" dirty="0" err="1" smtClean="0"/>
              <a:t>dev</a:t>
            </a:r>
            <a:r>
              <a:rPr lang="fr-FR" dirty="0" smtClean="0"/>
              <a:t>) sur le serveur à partir d’une simple commande</a:t>
            </a:r>
          </a:p>
          <a:p>
            <a:pPr lvl="1"/>
            <a:r>
              <a:rPr lang="fr-FR" dirty="0" smtClean="0"/>
              <a:t>Centralise l’ensemble des fichiers à configurer dans un seul répertoire.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1) </a:t>
            </a:r>
            <a:r>
              <a:rPr lang="fr-FR" sz="3600" dirty="0" smtClean="0"/>
              <a:t>Actions : installation, configuration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120897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smtClean="0"/>
              <a:t>Rédaction de pages wiki expliquant comment prendre en main le </a:t>
            </a:r>
            <a:r>
              <a:rPr lang="fr-FR" sz="2400" dirty="0" err="1" smtClean="0"/>
              <a:t>framework</a:t>
            </a:r>
            <a:r>
              <a:rPr lang="fr-FR" sz="2400" dirty="0" smtClean="0"/>
              <a:t> : </a:t>
            </a:r>
            <a:r>
              <a:rPr lang="fr-FR" sz="2400" dirty="0">
                <a:solidFill>
                  <a:schemeClr val="accent1"/>
                </a:solidFill>
              </a:rPr>
              <a:t>https://github.com/geomedia/rssaggregate/wiki</a:t>
            </a:r>
          </a:p>
          <a:p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1) Actions : documentation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6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11300</TotalTime>
  <Words>804</Words>
  <Application>Microsoft Office PowerPoint</Application>
  <PresentationFormat>Affichage à l'écran (4:3)</PresentationFormat>
  <Paragraphs>146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Aller</vt:lpstr>
      <vt:lpstr>Arial</vt:lpstr>
      <vt:lpstr>Calibri</vt:lpstr>
      <vt:lpstr>Cambria Math</vt:lpstr>
      <vt:lpstr>Office Theme</vt:lpstr>
      <vt:lpstr>Stabilisation de la plateforme Geomedia</vt:lpstr>
      <vt:lpstr>Rappel des points d’intervention</vt:lpstr>
      <vt:lpstr>1) Réutilisabilité de l’application</vt:lpstr>
      <vt:lpstr>1) Causes?</vt:lpstr>
      <vt:lpstr>1) Actions : gestion de version</vt:lpstr>
      <vt:lpstr>1) Actions : compilation</vt:lpstr>
      <vt:lpstr>1) Préconisations : compilation</vt:lpstr>
      <vt:lpstr>1) Actions : installation, configuration</vt:lpstr>
      <vt:lpstr>1) Actions : documentation</vt:lpstr>
      <vt:lpstr>1) Préconisations : documentation</vt:lpstr>
      <vt:lpstr>2) Co-administration du serveur</vt:lpstr>
      <vt:lpstr>2) Actions : réorganisation de la structure des répertoires sur le serveur</vt:lpstr>
      <vt:lpstr>2) Préconisations : réorganisation de la structure des répertoires sur le serveur</vt:lpstr>
      <vt:lpstr>2) Actions : Volume des fichiers générés</vt:lpstr>
      <vt:lpstr>2) Préconisations : réorganisation de la structure des répertoires sur le serveur</vt:lpstr>
      <vt:lpstr>Problème 1 : interruption de la collecte</vt:lpstr>
      <vt:lpstr>Problème 2 : extractions incohérentes</vt:lpstr>
      <vt:lpstr>Problème 3 : interface peu fonctionnelle</vt:lpstr>
      <vt:lpstr>Organisation du travail</vt:lpstr>
      <vt:lpstr>Prise en main du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Damien</cp:lastModifiedBy>
  <cp:revision>979</cp:revision>
  <dcterms:created xsi:type="dcterms:W3CDTF">2015-05-04T13:17:04Z</dcterms:created>
  <dcterms:modified xsi:type="dcterms:W3CDTF">2015-10-26T15:49:11Z</dcterms:modified>
</cp:coreProperties>
</file>