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6" r:id="rId2"/>
    <p:sldId id="681" r:id="rId3"/>
    <p:sldId id="709" r:id="rId4"/>
    <p:sldId id="710" r:id="rId5"/>
    <p:sldId id="682" r:id="rId6"/>
    <p:sldId id="683" r:id="rId7"/>
    <p:sldId id="711" r:id="rId8"/>
    <p:sldId id="712" r:id="rId9"/>
    <p:sldId id="684" r:id="rId10"/>
    <p:sldId id="685" r:id="rId11"/>
    <p:sldId id="686" r:id="rId12"/>
    <p:sldId id="687" r:id="rId13"/>
    <p:sldId id="713" r:id="rId14"/>
    <p:sldId id="688" r:id="rId15"/>
    <p:sldId id="714" r:id="rId16"/>
    <p:sldId id="691" r:id="rId17"/>
    <p:sldId id="694" r:id="rId18"/>
    <p:sldId id="715" r:id="rId19"/>
    <p:sldId id="676" r:id="rId20"/>
    <p:sldId id="695" r:id="rId21"/>
    <p:sldId id="716" r:id="rId22"/>
    <p:sldId id="696" r:id="rId23"/>
    <p:sldId id="700" r:id="rId24"/>
    <p:sldId id="697" r:id="rId25"/>
    <p:sldId id="701" r:id="rId26"/>
    <p:sldId id="717" r:id="rId27"/>
    <p:sldId id="698" r:id="rId28"/>
    <p:sldId id="704" r:id="rId29"/>
    <p:sldId id="718" r:id="rId30"/>
    <p:sldId id="699" r:id="rId31"/>
    <p:sldId id="702" r:id="rId32"/>
    <p:sldId id="703" r:id="rId33"/>
    <p:sldId id="705" r:id="rId34"/>
    <p:sldId id="719" r:id="rId35"/>
    <p:sldId id="720" r:id="rId36"/>
    <p:sldId id="706" r:id="rId37"/>
    <p:sldId id="721" r:id="rId38"/>
    <p:sldId id="708" r:id="rId39"/>
    <p:sldId id="722" r:id="rId40"/>
    <p:sldId id="707" r:id="rId41"/>
    <p:sldId id="723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FFC1C1"/>
    <a:srgbClr val="FFFF00"/>
    <a:srgbClr val="6633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6180" autoAdjust="0"/>
  </p:normalViewPr>
  <p:slideViewPr>
    <p:cSldViewPr snapToGrid="0">
      <p:cViewPr varScale="1">
        <p:scale>
          <a:sx n="70" d="100"/>
          <a:sy n="70" d="100"/>
        </p:scale>
        <p:origin x="1860" y="66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3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D6AC-8F8A-4E44-B278-FAA640A16F15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414B6-303F-40CC-9FC3-A0C7E6CF2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82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27/10/2015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64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5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0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27/10/2015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13" r:id="rId7"/>
    <p:sldLayoutId id="2147483703" r:id="rId8"/>
    <p:sldLayoutId id="2147483704" r:id="rId9"/>
    <p:sldLayoutId id="2147483705" r:id="rId10"/>
    <p:sldLayoutId id="2147483706" r:id="rId11"/>
    <p:sldLayoutId id="2147483711" r:id="rId12"/>
    <p:sldLayoutId id="2147483709" r:id="rId13"/>
    <p:sldLayoutId id="2147483707" r:id="rId14"/>
    <p:sldLayoutId id="214748371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omedia.huma-num.fr/RSSAgregate" TargetMode="External"/><Relationship Id="rId2" Type="http://schemas.openxmlformats.org/officeDocument/2006/relationships/hyperlink" Target="http://geomedia.huma-num.f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 smtClean="0">
                <a:latin typeface="Aller" panose="02000503030000020004" pitchFamily="2" charset="0"/>
              </a:rPr>
              <a:t>first.last@imag.fr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2400" b="1" dirty="0" smtClean="0"/>
                  <a:t>Mise en conformité des sources</a:t>
                </a:r>
              </a:p>
              <a:p>
                <a:pPr lvl="1"/>
                <a:r>
                  <a:rPr lang="fr-FR" sz="2000" dirty="0" smtClean="0"/>
                  <a:t>Incorporation des bibliothèques manquantes (accès à partir du chemin relatif)</a:t>
                </a:r>
              </a:p>
              <a:p>
                <a:pPr lvl="1"/>
                <a:r>
                  <a:rPr lang="fr-FR" sz="2000" dirty="0" smtClean="0"/>
                  <a:t>Suppression des tests qui ne compilent pas</a:t>
                </a:r>
              </a:p>
              <a:p>
                <a:pPr lvl="1"/>
                <a:r>
                  <a:rPr lang="fr-FR" sz="2000" dirty="0" err="1" smtClean="0"/>
                  <a:t>Renommage</a:t>
                </a:r>
                <a:r>
                  <a:rPr lang="fr-FR" sz="2000" dirty="0" smtClean="0"/>
                  <a:t> de l’application: </a:t>
                </a:r>
                <a:r>
                  <a:rPr lang="fr-FR" sz="2000" dirty="0" err="1" smtClean="0"/>
                  <a:t>RSSAgregate</a:t>
                </a:r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 smtClean="0"/>
                  <a:t>rssaggregate</a:t>
                </a:r>
              </a:p>
              <a:p>
                <a:pPr lvl="1"/>
                <a:r>
                  <a:rPr lang="fr-FR" sz="2000" dirty="0" smtClean="0"/>
                  <a:t>Nettoyage du dépôt</a:t>
                </a:r>
              </a:p>
              <a:p>
                <a:pPr lvl="1"/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github.com/geomedia/rssaggregate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blipFill rotWithShape="0">
                <a:blip r:embed="rId2"/>
                <a:stretch>
                  <a:fillRect l="-846" t="-6377" r="-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3900598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Utiliser </a:t>
            </a:r>
            <a:r>
              <a:rPr lang="fr-FR" sz="2000" b="1" dirty="0" err="1" smtClean="0"/>
              <a:t>maven</a:t>
            </a:r>
            <a:r>
              <a:rPr lang="fr-FR" sz="2000" dirty="0" smtClean="0"/>
              <a:t> pour gérer les dépendances avec des bibliothèques externes</a:t>
            </a:r>
          </a:p>
          <a:p>
            <a:pPr lvl="1"/>
            <a:r>
              <a:rPr lang="fr-FR" sz="2000" dirty="0" smtClean="0"/>
              <a:t>Utiliser les branches de git pour gérer les différentes versions du projet</a:t>
            </a:r>
          </a:p>
          <a:p>
            <a:pPr lvl="1"/>
            <a:r>
              <a:rPr lang="fr-FR" sz="2000" dirty="0" smtClean="0"/>
              <a:t>NE JAMAIS PUSHER sur le master une version avec des erreurs empêchant la compilation!!!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1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noFill/>
        </p:spPr>
        <p:txBody>
          <a:bodyPr>
            <a:normAutofit/>
          </a:bodyPr>
          <a:lstStyle/>
          <a:p>
            <a:r>
              <a:rPr lang="fr-FR" sz="2400" b="1" dirty="0" smtClean="0"/>
              <a:t>Mise en place de scripts de configuration et d’installation</a:t>
            </a:r>
            <a:endParaRPr lang="fr-FR" dirty="0" smtClean="0"/>
          </a:p>
          <a:p>
            <a:pPr lvl="1"/>
            <a:r>
              <a:rPr lang="fr-FR" dirty="0" smtClean="0"/>
              <a:t>Permet d’installer l’application (</a:t>
            </a:r>
            <a:r>
              <a:rPr lang="fr-FR" dirty="0" err="1" smtClean="0"/>
              <a:t>prod</a:t>
            </a:r>
            <a:r>
              <a:rPr lang="fr-FR" dirty="0" smtClean="0"/>
              <a:t> ou </a:t>
            </a:r>
            <a:r>
              <a:rPr lang="fr-FR" dirty="0" err="1" smtClean="0"/>
              <a:t>dev</a:t>
            </a:r>
            <a:r>
              <a:rPr lang="fr-FR" dirty="0" smtClean="0"/>
              <a:t>) sur le serveur à partir d’une simple commande</a:t>
            </a:r>
          </a:p>
          <a:p>
            <a:pPr lvl="1"/>
            <a:r>
              <a:rPr lang="fr-FR" dirty="0" smtClean="0"/>
              <a:t>Centralise l’ensemble des fichiers à configurer dans un seul répertoire.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I</a:t>
            </a:r>
            <a:r>
              <a:rPr lang="fr-FR" sz="3600" dirty="0" smtClean="0"/>
              <a:t>nstallation, configuration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1208978"/>
          </a:xfrm>
          <a:noFill/>
        </p:spPr>
        <p:txBody>
          <a:bodyPr>
            <a:normAutofit/>
          </a:bodyPr>
          <a:lstStyle/>
          <a:p>
            <a:r>
              <a:rPr lang="fr-FR" sz="2400" dirty="0" smtClean="0"/>
              <a:t>Rédaction de pages wiki expliquant comment prendre en main le </a:t>
            </a:r>
            <a:r>
              <a:rPr lang="fr-FR" sz="2400" dirty="0" err="1" smtClean="0"/>
              <a:t>framework</a:t>
            </a:r>
            <a:r>
              <a:rPr lang="fr-FR" sz="2400" dirty="0" smtClean="0"/>
              <a:t> : </a:t>
            </a:r>
            <a:r>
              <a:rPr lang="fr-FR" sz="2400" dirty="0">
                <a:solidFill>
                  <a:schemeClr val="accent1"/>
                </a:solidFill>
              </a:rPr>
              <a:t>https://github.com/geomedia/rssaggregate/wiki</a:t>
            </a:r>
          </a:p>
          <a:p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</a:t>
            </a:r>
            <a:r>
              <a:rPr lang="fr-FR" dirty="0" smtClean="0"/>
              <a:t>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4162567"/>
            <a:ext cx="8648700" cy="158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Mettre à jour la documentation le plus souvent possible</a:t>
            </a:r>
          </a:p>
          <a:p>
            <a:pPr lvl="1"/>
            <a:r>
              <a:rPr lang="fr-FR" sz="2000" dirty="0" smtClean="0"/>
              <a:t>Indiquer les bugs ou les fonctionnalités à implémenter en utilisant les</a:t>
            </a:r>
            <a:r>
              <a:rPr lang="fr-FR" sz="2800" dirty="0" smtClean="0"/>
              <a:t> </a:t>
            </a:r>
            <a:r>
              <a:rPr lang="fr-FR" sz="2000" b="1" dirty="0" smtClean="0"/>
              <a:t>issues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6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Administration du serveur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Problèmes soulevés par </a:t>
            </a:r>
            <a:r>
              <a:rPr lang="fr-FR" dirty="0" err="1" smtClean="0"/>
              <a:t>Huma-num</a:t>
            </a:r>
            <a:r>
              <a:rPr lang="fr-FR" dirty="0" smtClean="0"/>
              <a:t> et par Hugues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842663"/>
            <a:ext cx="8648700" cy="425705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Organisation des répertoires anarchique :</a:t>
            </a:r>
          </a:p>
          <a:p>
            <a:pPr lvl="1"/>
            <a:r>
              <a:rPr lang="fr-FR" dirty="0" smtClean="0"/>
              <a:t>Asymétrie entre les versions de </a:t>
            </a:r>
            <a:r>
              <a:rPr lang="fr-FR" dirty="0" err="1" smtClean="0"/>
              <a:t>dev</a:t>
            </a:r>
            <a:r>
              <a:rPr lang="fr-FR" dirty="0" smtClean="0"/>
              <a:t> et de </a:t>
            </a:r>
            <a:r>
              <a:rPr lang="fr-FR" dirty="0" err="1" smtClean="0"/>
              <a:t>prod</a:t>
            </a:r>
            <a:endParaRPr lang="fr-FR" dirty="0" smtClean="0"/>
          </a:p>
          <a:p>
            <a:pPr lvl="1"/>
            <a:r>
              <a:rPr lang="fr-FR" dirty="0" smtClean="0"/>
              <a:t>Présence d’une multitude de reliquats</a:t>
            </a:r>
          </a:p>
          <a:p>
            <a:pPr lvl="1"/>
            <a:r>
              <a:rPr lang="fr-FR" dirty="0" smtClean="0"/>
              <a:t>Structure/nom/rôle des répertoires parfois obscurs</a:t>
            </a:r>
          </a:p>
          <a:p>
            <a:pPr lvl="1"/>
            <a:r>
              <a:rPr lang="fr-FR" dirty="0" smtClean="0"/>
              <a:t>Dépendance avec les fichiers de configuration non/mal identifiée</a:t>
            </a:r>
          </a:p>
          <a:p>
            <a:pPr lvl="1"/>
            <a:r>
              <a:rPr lang="fr-FR" dirty="0" smtClean="0"/>
              <a:t>Fichiers générés à de multiples endroits</a:t>
            </a:r>
          </a:p>
          <a:p>
            <a:r>
              <a:rPr lang="fr-FR" b="1" dirty="0" smtClean="0"/>
              <a:t>Volume des fichiers générés pouvant atteindre des dizaines de Go</a:t>
            </a:r>
          </a:p>
          <a:p>
            <a:pPr lvl="1"/>
            <a:r>
              <a:rPr lang="fr-FR" dirty="0" smtClean="0"/>
              <a:t>Logs (</a:t>
            </a:r>
            <a:r>
              <a:rPr lang="fr-FR" dirty="0" err="1" smtClean="0"/>
              <a:t>tomcat</a:t>
            </a:r>
            <a:r>
              <a:rPr lang="fr-FR" dirty="0" smtClean="0"/>
              <a:t>, application, connexions </a:t>
            </a:r>
            <a:r>
              <a:rPr lang="fr-FR" dirty="0" err="1" smtClean="0"/>
              <a:t>users</a:t>
            </a:r>
            <a:r>
              <a:rPr lang="fr-FR" dirty="0" smtClean="0"/>
              <a:t>, etc.)</a:t>
            </a:r>
          </a:p>
          <a:p>
            <a:pPr lvl="1"/>
            <a:r>
              <a:rPr lang="fr-FR" dirty="0" smtClean="0"/>
              <a:t>Extractions</a:t>
            </a:r>
          </a:p>
          <a:p>
            <a:pPr lvl="1"/>
            <a:r>
              <a:rPr lang="fr-FR" dirty="0" smtClean="0"/>
              <a:t>Dumps de la DB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5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279604"/>
            <a:ext cx="8648700" cy="2837057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L’organisation des répertoires des versions de </a:t>
            </a:r>
            <a:r>
              <a:rPr lang="fr-FR" sz="2400" dirty="0" err="1" smtClean="0"/>
              <a:t>dev</a:t>
            </a:r>
            <a:r>
              <a:rPr lang="fr-FR" sz="2400" dirty="0" smtClean="0"/>
              <a:t> et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est désormais symétrique</a:t>
            </a:r>
          </a:p>
          <a:p>
            <a:r>
              <a:rPr lang="fr-FR" sz="2400" dirty="0" smtClean="0"/>
              <a:t>Les répertoires obsolètes ont été supprimés (mais il existe des backups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Les fichiers de configuration contenant des dépendances ont été identifiés et mis à jour. Ils sont documentés dans le wiki.</a:t>
            </a:r>
          </a:p>
          <a:p>
            <a:r>
              <a:rPr lang="fr-FR" sz="2400" dirty="0" smtClean="0"/>
              <a:t>Logs générés dans un répertoire spécifique</a:t>
            </a:r>
          </a:p>
          <a:p>
            <a:r>
              <a:rPr lang="fr-FR" sz="2400" dirty="0" smtClean="0"/>
              <a:t>Correction de la redirection de la </a:t>
            </a:r>
            <a:r>
              <a:rPr lang="fr-FR" sz="2400" dirty="0"/>
              <a:t>page d’accueil: </a:t>
            </a:r>
            <a:r>
              <a:rPr lang="fr-FR" sz="2400" dirty="0">
                <a:hlinkClick r:id="rId2"/>
              </a:rPr>
              <a:t>http://geomedia.huma-num.fr</a:t>
            </a:r>
            <a:r>
              <a:rPr lang="fr-FR" sz="2400" dirty="0" smtClean="0">
                <a:hlinkClick r:id="rId2"/>
              </a:rPr>
              <a:t>/</a:t>
            </a:r>
            <a:r>
              <a:rPr lang="fr-FR" sz="2400" dirty="0" smtClean="0"/>
              <a:t> </a:t>
            </a:r>
            <a:r>
              <a:rPr lang="fr-FR" sz="2400" dirty="0"/>
              <a:t>pointe vers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smtClean="0">
                <a:hlinkClick r:id="rId3"/>
              </a:rPr>
              <a:t>geomedia.huma-num.fr/RSSAgregate</a:t>
            </a:r>
            <a:r>
              <a:rPr lang="fr-FR" sz="2400" dirty="0" smtClean="0"/>
              <a:t> 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Réorganisation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116661"/>
            <a:ext cx="8648700" cy="2442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Recommandations</a:t>
            </a:r>
          </a:p>
          <a:p>
            <a:pPr lvl="1"/>
            <a:r>
              <a:rPr lang="fr-FR" sz="2000" dirty="0" smtClean="0"/>
              <a:t>Rassembler tous les types de logs dans un seul endroit (serveur, application, etc.), en séparant ceux de la version de </a:t>
            </a:r>
            <a:r>
              <a:rPr lang="fr-FR" sz="2000" dirty="0" err="1" smtClean="0"/>
              <a:t>dev</a:t>
            </a:r>
            <a:r>
              <a:rPr lang="fr-FR" sz="2000" dirty="0" smtClean="0"/>
              <a:t> et ceux de la version 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pPr lvl="1"/>
            <a:r>
              <a:rPr lang="fr-FR" sz="2000" dirty="0" smtClean="0"/>
              <a:t>Séparer complètement :</a:t>
            </a:r>
          </a:p>
          <a:p>
            <a:pPr lvl="2"/>
            <a:r>
              <a:rPr lang="fr-FR" sz="1600" dirty="0" smtClean="0"/>
              <a:t>Les fichiers de configuration</a:t>
            </a:r>
          </a:p>
          <a:p>
            <a:pPr lvl="2"/>
            <a:r>
              <a:rPr lang="fr-FR" sz="1600" dirty="0" smtClean="0"/>
              <a:t>Les fichiers générés par l’application (</a:t>
            </a:r>
            <a:r>
              <a:rPr lang="fr-FR" sz="1600" dirty="0" err="1" smtClean="0"/>
              <a:t>still</a:t>
            </a:r>
            <a:r>
              <a:rPr lang="fr-FR" sz="1600" dirty="0" smtClean="0"/>
              <a:t> alive, verrous, etc.)</a:t>
            </a:r>
          </a:p>
          <a:p>
            <a:pPr lvl="2"/>
            <a:r>
              <a:rPr lang="fr-FR" sz="1600" dirty="0" smtClean="0"/>
              <a:t>Les logs</a:t>
            </a:r>
          </a:p>
          <a:p>
            <a:pPr lvl="1"/>
            <a:r>
              <a:rPr lang="fr-FR" sz="2000" dirty="0" smtClean="0"/>
              <a:t>Les extractions devraient être dans un répertoire spécifique hors du répertoire de l’application. 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57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485825"/>
            <a:ext cx="8648700" cy="2346402"/>
          </a:xfrm>
          <a:noFill/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Suppression des logs de la version de </a:t>
            </a:r>
            <a:r>
              <a:rPr lang="fr-FR" sz="2400" dirty="0" err="1" smtClean="0"/>
              <a:t>dev</a:t>
            </a:r>
            <a:endParaRPr lang="fr-FR" sz="2400" dirty="0" smtClean="0"/>
          </a:p>
          <a:p>
            <a:r>
              <a:rPr lang="fr-FR" sz="2400" dirty="0" smtClean="0"/>
              <a:t>Les logs de la version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ont été gardés</a:t>
            </a:r>
          </a:p>
          <a:p>
            <a:r>
              <a:rPr lang="fr-FR" sz="2400" dirty="0" smtClean="0"/>
              <a:t>Suppression des dumps de la DB effectués par le développeur original</a:t>
            </a:r>
          </a:p>
          <a:p>
            <a:r>
              <a:rPr lang="fr-FR" sz="2400" dirty="0" smtClean="0"/>
              <a:t>Correction d’un bug de l’application qui empêchait la suppression automatique des extractions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Nettoyage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065514"/>
            <a:ext cx="8648700" cy="2290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Définir une politique claire de sauvegarde/suppression des fichiers</a:t>
            </a:r>
          </a:p>
          <a:p>
            <a:pPr lvl="1"/>
            <a:r>
              <a:rPr lang="fr-FR" sz="2000" dirty="0" smtClean="0"/>
              <a:t>Supprimer les fichiers régulièrement à l’aide de scripts, en particulier </a:t>
            </a:r>
            <a:r>
              <a:rPr lang="fr-FR" sz="2000" b="1" dirty="0" smtClean="0"/>
              <a:t>les extractions</a:t>
            </a:r>
          </a:p>
          <a:p>
            <a:pPr lvl="1"/>
            <a:r>
              <a:rPr lang="fr-FR" sz="2000" dirty="0" smtClean="0"/>
              <a:t>Etablir une </a:t>
            </a:r>
            <a:r>
              <a:rPr lang="fr-FR" sz="2000" b="1" dirty="0" smtClean="0"/>
              <a:t>cartographie</a:t>
            </a:r>
            <a:r>
              <a:rPr lang="fr-FR" sz="2000" dirty="0" smtClean="0"/>
              <a:t> précise des répertoires qui contiennent ces fichiers</a:t>
            </a:r>
          </a:p>
          <a:p>
            <a:endParaRPr lang="fr-FR" sz="2400" dirty="0"/>
          </a:p>
          <a:p>
            <a:endParaRPr lang="fr-FR" sz="1800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1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Interruption de la collecte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1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Rappel du problème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160770" name="Picture 2" descr="https://cloud.githubusercontent.com/assets/13257120/8598515/5c1982ae-265b-11e5-9e84-3b1538f732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3" y="1198603"/>
            <a:ext cx="7768094" cy="55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points d’intervention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38869"/>
            <a:ext cx="8648700" cy="211873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sz="2400" b="1" dirty="0" smtClean="0"/>
              <a:t>Tâches initiales</a:t>
            </a:r>
          </a:p>
          <a:p>
            <a:pPr lvl="1"/>
            <a:r>
              <a:rPr lang="fr-FR" sz="2000" dirty="0" smtClean="0"/>
              <a:t>Rupture de la collecte</a:t>
            </a:r>
          </a:p>
          <a:p>
            <a:pPr lvl="1"/>
            <a:r>
              <a:rPr lang="fr-FR" sz="2000" dirty="0" smtClean="0"/>
              <a:t>Extraction des données</a:t>
            </a:r>
          </a:p>
          <a:p>
            <a:pPr lvl="2"/>
            <a:r>
              <a:rPr lang="fr-FR" dirty="0" smtClean="0"/>
              <a:t>Téléchargement impossible</a:t>
            </a:r>
          </a:p>
          <a:p>
            <a:pPr lvl="2"/>
            <a:r>
              <a:rPr lang="fr-FR" dirty="0" smtClean="0"/>
              <a:t>Extraction incomplète</a:t>
            </a:r>
          </a:p>
          <a:p>
            <a:pPr lvl="1"/>
            <a:r>
              <a:rPr lang="fr-FR" sz="2000" dirty="0" smtClean="0"/>
              <a:t>Ergonomie de l’interface</a:t>
            </a:r>
          </a:p>
          <a:p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895342"/>
            <a:ext cx="8648700" cy="233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Tâches décelées à postériori</a:t>
            </a:r>
          </a:p>
          <a:p>
            <a:pPr lvl="1"/>
            <a:r>
              <a:rPr lang="fr-FR" sz="2000" dirty="0" smtClean="0"/>
              <a:t>Réutilisabilité </a:t>
            </a:r>
            <a:r>
              <a:rPr lang="fr-FR" sz="2000" dirty="0"/>
              <a:t>de l’application</a:t>
            </a:r>
          </a:p>
          <a:p>
            <a:pPr lvl="2"/>
            <a:r>
              <a:rPr lang="fr-FR" sz="1800" dirty="0"/>
              <a:t>Gestion de versions</a:t>
            </a:r>
          </a:p>
          <a:p>
            <a:pPr lvl="2"/>
            <a:r>
              <a:rPr lang="fr-FR" sz="1800" dirty="0"/>
              <a:t>« </a:t>
            </a:r>
            <a:r>
              <a:rPr lang="fr-FR" sz="1800" dirty="0" err="1"/>
              <a:t>Compilabilité</a:t>
            </a:r>
            <a:r>
              <a:rPr lang="fr-FR" sz="1800" dirty="0"/>
              <a:t> »</a:t>
            </a:r>
          </a:p>
          <a:p>
            <a:pPr lvl="2"/>
            <a:r>
              <a:rPr lang="fr-FR" sz="1800" dirty="0"/>
              <a:t>Facilitation de l’installation et la configuration</a:t>
            </a:r>
          </a:p>
          <a:p>
            <a:pPr lvl="2"/>
            <a:r>
              <a:rPr lang="fr-FR" sz="1800" dirty="0"/>
              <a:t>Documentation</a:t>
            </a:r>
          </a:p>
          <a:p>
            <a:pPr lvl="1"/>
            <a:r>
              <a:rPr lang="fr-FR" sz="2000" dirty="0"/>
              <a:t>Co-administration du serveur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49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Informations de départ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Ruptures allant de plusieurs minutes à plusieurs jours</a:t>
            </a:r>
          </a:p>
          <a:p>
            <a:r>
              <a:rPr lang="fr-FR" dirty="0" smtClean="0"/>
              <a:t>Certains flux sont parfois épargnés</a:t>
            </a:r>
          </a:p>
          <a:p>
            <a:r>
              <a:rPr lang="fr-FR" dirty="0" smtClean="0"/>
              <a:t>Observation faite à partir des dates de récupération</a:t>
            </a:r>
          </a:p>
          <a:p>
            <a:r>
              <a:rPr lang="fr-FR" dirty="0" smtClean="0"/>
              <a:t>Visible après extraction et avec les charts de la web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Script </a:t>
            </a:r>
            <a:r>
              <a:rPr lang="fr-FR" dirty="0" err="1" smtClean="0"/>
              <a:t>Huma-num</a:t>
            </a:r>
            <a:r>
              <a:rPr lang="fr-FR" dirty="0" smtClean="0"/>
              <a:t> permet de détecter coupures en évaluant la date du dernier item</a:t>
            </a:r>
          </a:p>
          <a:p>
            <a:r>
              <a:rPr lang="fr-FR" dirty="0" smtClean="0"/>
              <a:t>Si deux applications sont actives, les coupures ne surviennent pas de manière concomitantes</a:t>
            </a:r>
          </a:p>
          <a:p>
            <a:r>
              <a:rPr lang="fr-FR" dirty="0" smtClean="0"/>
              <a:t>Ne semble pas relié à un évènement externe particulier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0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3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invalides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Coupure du serveur : </a:t>
            </a:r>
          </a:p>
          <a:p>
            <a:pPr lvl="1"/>
            <a:r>
              <a:rPr lang="fr-FR" dirty="0" smtClean="0"/>
              <a:t>Certains flux sont récupérés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logs sont toujours générés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Coupure du réseau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’application reste accessible pendant les périodes de trouble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Erreur d’assignation de la date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es logs </a:t>
            </a:r>
            <a:r>
              <a:rPr lang="fr-FR" dirty="0" err="1" smtClean="0"/>
              <a:t>errors</a:t>
            </a:r>
            <a:r>
              <a:rPr lang="fr-FR" dirty="0" smtClean="0"/>
              <a:t> de l’application montrent un état anormal de l’application : débute par une grande quantité d’exceptions, puis les tâches de collecte de flux ne donnent plus de signes de vie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7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Contenu des logs lors d’une </a:t>
            </a:r>
            <a:r>
              <a:rPr lang="fr-FR" sz="3200" dirty="0" smtClean="0"/>
              <a:t>perturbation</a:t>
            </a:r>
            <a:br>
              <a:rPr lang="fr-FR" sz="3200" dirty="0" smtClean="0"/>
            </a:br>
            <a:r>
              <a:rPr lang="fr-FR" sz="3200" dirty="0" smtClean="0"/>
              <a:t>Erreur récurrente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</a:t>
            </a:r>
          </a:p>
          <a:p>
            <a:r>
              <a:rPr lang="fr-FR" b="1" dirty="0"/>
              <a:t>Log Erreur :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 at </a:t>
            </a:r>
            <a:r>
              <a:rPr lang="fr-FR" dirty="0" err="1"/>
              <a:t>java.net.PlainSocketImpl.socketConnect</a:t>
            </a:r>
            <a:r>
              <a:rPr lang="fr-FR" dirty="0"/>
              <a:t>(Native Method) at </a:t>
            </a:r>
            <a:r>
              <a:rPr lang="fr-FR" dirty="0" err="1"/>
              <a:t>java.net.AbstractPlainSocketImpl.doConnect</a:t>
            </a:r>
            <a:r>
              <a:rPr lang="fr-FR" dirty="0"/>
              <a:t>(AbstractPlainSocketImpl.java:339) at </a:t>
            </a:r>
            <a:r>
              <a:rPr lang="fr-FR" dirty="0" err="1"/>
              <a:t>java.net.AbstractPlainSocketImpl.connectToAddress</a:t>
            </a:r>
            <a:r>
              <a:rPr lang="fr-FR" dirty="0"/>
              <a:t>(AbstractPlainSocketImpl.java:200) at </a:t>
            </a:r>
            <a:r>
              <a:rPr lang="fr-FR" dirty="0" err="1"/>
              <a:t>java.net.AbstractPlainSocketImpl.connect</a:t>
            </a:r>
            <a:r>
              <a:rPr lang="fr-FR" dirty="0"/>
              <a:t>(AbstractPlainSocketImpl.java:182) at </a:t>
            </a:r>
            <a:r>
              <a:rPr lang="fr-FR" dirty="0" err="1"/>
              <a:t>java.net.SocksSocketImpl.connect</a:t>
            </a:r>
            <a:r>
              <a:rPr lang="fr-FR" dirty="0"/>
              <a:t>(SocksSocketImpl.java:392) at </a:t>
            </a:r>
            <a:r>
              <a:rPr lang="fr-FR" dirty="0" err="1"/>
              <a:t>java.net.Socket.connect</a:t>
            </a:r>
            <a:r>
              <a:rPr lang="fr-FR" dirty="0"/>
              <a:t>(Socket.java:579) at </a:t>
            </a:r>
            <a:r>
              <a:rPr lang="fr-FR" dirty="0" err="1"/>
              <a:t>sun.net.NetworkClient.doConnect</a:t>
            </a:r>
            <a:r>
              <a:rPr lang="fr-FR" dirty="0"/>
              <a:t>(NetworkClient.java:175)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(HttpClient.java:378)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(HttpClient.java:473) at </a:t>
            </a:r>
            <a:r>
              <a:rPr lang="fr-FR" dirty="0" err="1"/>
              <a:t>sun.net.www.http.HttpClient</a:t>
            </a:r>
            <a:r>
              <a:rPr lang="fr-FR" dirty="0"/>
              <a:t>.(HttpClient.java:203) at </a:t>
            </a:r>
            <a:r>
              <a:rPr lang="fr-FR" dirty="0" err="1"/>
              <a:t>sun.net.www.http.HttpClient.New</a:t>
            </a:r>
            <a:r>
              <a:rPr lang="fr-FR" dirty="0"/>
              <a:t>(HttpClient.java:290) at </a:t>
            </a:r>
            <a:r>
              <a:rPr lang="fr-FR" dirty="0" err="1"/>
              <a:t>sun.net.www.http.HttpClient.New</a:t>
            </a:r>
            <a:r>
              <a:rPr lang="fr-FR" dirty="0"/>
              <a:t>(HttpClient.java:306) at </a:t>
            </a:r>
            <a:r>
              <a:rPr lang="fr-FR" dirty="0" err="1"/>
              <a:t>sun.net.www.protocol.http.HttpURLConnection.getNewHttpClient</a:t>
            </a:r>
            <a:r>
              <a:rPr lang="fr-FR" dirty="0"/>
              <a:t>(HttpURLConnection.java:995) at </a:t>
            </a:r>
            <a:r>
              <a:rPr lang="fr-FR" dirty="0" err="1"/>
              <a:t>sun.net.www.protocol.http.HttpURLConnection.plainConnect</a:t>
            </a:r>
            <a:r>
              <a:rPr lang="fr-FR" dirty="0"/>
              <a:t>(HttpURLConnection.java:931) at </a:t>
            </a:r>
            <a:r>
              <a:rPr lang="fr-FR" dirty="0" err="1"/>
              <a:t>sun.net.www.protocol.http.HttpURLConnection.connect</a:t>
            </a:r>
            <a:r>
              <a:rPr lang="fr-FR" dirty="0"/>
              <a:t>(HttpURLConnection.java:849)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(HttpConnection.java:425)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(HttpConnection.java:410) at </a:t>
            </a:r>
            <a:r>
              <a:rPr lang="fr-FR" dirty="0" err="1"/>
              <a:t>org.jsoup.helper.HttpConnection.execute</a:t>
            </a:r>
            <a:r>
              <a:rPr lang="fr-FR" dirty="0"/>
              <a:t>(HttpConnection.java:164) at </a:t>
            </a:r>
            <a:r>
              <a:rPr lang="fr-FR" dirty="0" err="1"/>
              <a:t>org.jsoup.helper.HttpConnection.get</a:t>
            </a:r>
            <a:r>
              <a:rPr lang="fr-FR" dirty="0"/>
              <a:t>(HttpConnection.java:153) at </a:t>
            </a:r>
            <a:r>
              <a:rPr lang="fr-FR" dirty="0" err="1"/>
              <a:t>rssagregator.services.tache.TacheDecouverteAjoutFlux.callCorps</a:t>
            </a:r>
            <a:r>
              <a:rPr lang="fr-FR" dirty="0"/>
              <a:t>(TacheDecouverteAjoutFlux.java:117) at </a:t>
            </a:r>
            <a:r>
              <a:rPr lang="fr-FR" dirty="0" err="1"/>
              <a:t>rssagregator.services.tache.TacheImpl.executeProcessus</a:t>
            </a:r>
            <a:r>
              <a:rPr lang="fr-FR" dirty="0"/>
              <a:t>(TacheImpl.java:192) at </a:t>
            </a:r>
            <a:r>
              <a:rPr lang="fr-FR" dirty="0" err="1"/>
              <a:t>rssagregator.services.tache.TacheImpl.call</a:t>
            </a:r>
            <a:r>
              <a:rPr lang="fr-FR" dirty="0"/>
              <a:t>(TacheImpl.java:221) at </a:t>
            </a:r>
            <a:r>
              <a:rPr lang="fr-FR" dirty="0" err="1"/>
              <a:t>java.util.concurrent.FutureTask$Sync.innerRun</a:t>
            </a:r>
            <a:r>
              <a:rPr lang="fr-FR" dirty="0"/>
              <a:t>(FutureTask.java:334) at </a:t>
            </a:r>
            <a:r>
              <a:rPr lang="fr-FR" dirty="0" err="1"/>
              <a:t>java.util.concurrent.FutureTask.run</a:t>
            </a:r>
            <a:r>
              <a:rPr lang="fr-FR" dirty="0"/>
              <a:t>(FutureTask.java:166) at java.util.concurrent.ScheduledThreadPoolExecutor$ScheduledFutureTask.access$201(ScheduledThreadPoolExecutor.java:178) at java.util.concurrent.ScheduledThreadPoolExecutor$ScheduledFutureTask.run(ScheduledThreadPoolExecutor.java:292) at </a:t>
            </a:r>
            <a:r>
              <a:rPr lang="fr-FR" dirty="0" err="1"/>
              <a:t>java.util.concurrent.ThreadPoolExecutor.runWorker</a:t>
            </a:r>
            <a:r>
              <a:rPr lang="fr-FR" dirty="0"/>
              <a:t>(ThreadPoolExecutor.java:1145) at </a:t>
            </a:r>
            <a:r>
              <a:rPr lang="fr-FR" dirty="0" err="1"/>
              <a:t>java.util.concurrent.ThreadPoolExecutor$Worker.run</a:t>
            </a:r>
            <a:r>
              <a:rPr lang="fr-FR" dirty="0"/>
              <a:t>(ThreadPoolExecutor.java:615) at </a:t>
            </a:r>
            <a:r>
              <a:rPr lang="fr-FR" dirty="0" err="1"/>
              <a:t>java.lang.Thread.run</a:t>
            </a:r>
            <a:r>
              <a:rPr lang="fr-FR" dirty="0"/>
              <a:t>(Thread.java:724)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6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 plausibles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Problème de synchronisation 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interblocage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des tâches de collecte. </a:t>
            </a:r>
          </a:p>
          <a:p>
            <a:pPr lvl="2"/>
            <a:r>
              <a:rPr lang="fr-FR" dirty="0" smtClean="0"/>
              <a:t>La présence d’items avec des id similaires montre qu’il existe des problèmes critiques au niveau de la synchronisation des tâches et de l’accès à la DB. </a:t>
            </a:r>
          </a:p>
          <a:p>
            <a:pPr lvl="2"/>
            <a:r>
              <a:rPr lang="fr-FR" dirty="0" smtClean="0"/>
              <a:t>Peut également expliquer la grande quantité d’exceptions de type timeout trouvés dans les logs lors des perturbations</a:t>
            </a:r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Mauvaise configuration des timeouts</a:t>
            </a:r>
          </a:p>
          <a:p>
            <a:pPr lvl="2"/>
            <a:r>
              <a:rPr lang="fr-FR" dirty="0" smtClean="0"/>
              <a:t>Comment les configurer correctement?</a:t>
            </a:r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Pas de mécanisme de rétrocontrôle : 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 smtClean="0"/>
              <a:t>traces d’un mécanisme de détection d’</a:t>
            </a:r>
            <a:r>
              <a:rPr lang="fr-FR" dirty="0" err="1" smtClean="0"/>
              <a:t>interblocage</a:t>
            </a:r>
            <a:r>
              <a:rPr lang="fr-FR" dirty="0" smtClean="0"/>
              <a:t> sont visibles dans le code, mais il n’est plus actif.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Interblocage</a:t>
            </a:r>
            <a:r>
              <a:rPr lang="en-US" dirty="0" smtClean="0"/>
              <a:t>: </a:t>
            </a:r>
            <a:r>
              <a:rPr lang="en-US" dirty="0" err="1" smtClean="0"/>
              <a:t>principe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68808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3645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P2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2513052" y="2599998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7487889" y="259999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2513052" y="352033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3" name="Ellipse 12"/>
          <p:cNvSpPr/>
          <p:nvPr/>
        </p:nvSpPr>
        <p:spPr>
          <a:xfrm>
            <a:off x="7487889" y="3520336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4" name="Ellipse 13"/>
          <p:cNvSpPr/>
          <p:nvPr/>
        </p:nvSpPr>
        <p:spPr>
          <a:xfrm>
            <a:off x="2513052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7487889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6" name="Ellipse 15"/>
          <p:cNvSpPr/>
          <p:nvPr/>
        </p:nvSpPr>
        <p:spPr>
          <a:xfrm>
            <a:off x="2513052" y="4435445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7487889" y="4435446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88583" y="3422094"/>
            <a:ext cx="7014117" cy="724829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Interblocage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>
            <a:off x="2914496" y="2117401"/>
            <a:ext cx="0" cy="48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4"/>
            <a:endCxn id="12" idx="0"/>
          </p:cNvCxnSpPr>
          <p:nvPr/>
        </p:nvCxnSpPr>
        <p:spPr>
          <a:xfrm>
            <a:off x="2914496" y="3037741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4"/>
            <a:endCxn id="16" idx="0"/>
          </p:cNvCxnSpPr>
          <p:nvPr/>
        </p:nvCxnSpPr>
        <p:spPr>
          <a:xfrm>
            <a:off x="2914496" y="3958080"/>
            <a:ext cx="0" cy="477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6" idx="4"/>
            <a:endCxn id="14" idx="0"/>
          </p:cNvCxnSpPr>
          <p:nvPr/>
        </p:nvCxnSpPr>
        <p:spPr>
          <a:xfrm>
            <a:off x="2914496" y="4873188"/>
            <a:ext cx="0" cy="49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" idx="2"/>
          </p:cNvCxnSpPr>
          <p:nvPr/>
        </p:nvCxnSpPr>
        <p:spPr>
          <a:xfrm flipH="1">
            <a:off x="7889332" y="2117401"/>
            <a:ext cx="1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9" idx="4"/>
            <a:endCxn id="13" idx="0"/>
          </p:cNvCxnSpPr>
          <p:nvPr/>
        </p:nvCxnSpPr>
        <p:spPr>
          <a:xfrm>
            <a:off x="7889333" y="3037740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4"/>
            <a:endCxn id="17" idx="0"/>
          </p:cNvCxnSpPr>
          <p:nvPr/>
        </p:nvCxnSpPr>
        <p:spPr>
          <a:xfrm>
            <a:off x="7889333" y="3958079"/>
            <a:ext cx="0" cy="477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7" idx="4"/>
            <a:endCxn id="15" idx="0"/>
          </p:cNvCxnSpPr>
          <p:nvPr/>
        </p:nvCxnSpPr>
        <p:spPr>
          <a:xfrm>
            <a:off x="7889333" y="4873189"/>
            <a:ext cx="0" cy="499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0908" y="263420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Prise d’une ressource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0908" y="4329633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Libération d’une 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ressource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/>
          <p:cNvCxnSpPr>
            <a:endCxn id="12" idx="6"/>
          </p:cNvCxnSpPr>
          <p:nvPr/>
        </p:nvCxnSpPr>
        <p:spPr>
          <a:xfrm flipH="1">
            <a:off x="3315939" y="2818868"/>
            <a:ext cx="4171950" cy="920341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7" idx="6"/>
            <a:endCxn id="13" idx="2"/>
          </p:cNvCxnSpPr>
          <p:nvPr/>
        </p:nvCxnSpPr>
        <p:spPr>
          <a:xfrm>
            <a:off x="3315939" y="2818870"/>
            <a:ext cx="4171950" cy="920338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70794" y="2411838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Attente de libération </a:t>
            </a:r>
          </a:p>
          <a:p>
            <a:r>
              <a:rPr lang="fr-FR" dirty="0" smtClean="0">
                <a:solidFill>
                  <a:schemeClr val="accent3"/>
                </a:solidFill>
              </a:rPr>
              <a:t>de la ressource</a:t>
            </a: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Analyse du code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742660"/>
            <a:ext cx="8648700" cy="2179134"/>
          </a:xfrm>
          <a:noFill/>
        </p:spPr>
        <p:txBody>
          <a:bodyPr>
            <a:normAutofit/>
          </a:bodyPr>
          <a:lstStyle/>
          <a:p>
            <a:r>
              <a:rPr lang="fr-FR" dirty="0" smtClean="0"/>
              <a:t>L’application est trop peu documentée</a:t>
            </a:r>
          </a:p>
          <a:p>
            <a:r>
              <a:rPr lang="fr-FR" dirty="0"/>
              <a:t>S</a:t>
            </a:r>
            <a:r>
              <a:rPr lang="fr-FR" dirty="0" smtClean="0"/>
              <a:t>a structure est complexe</a:t>
            </a:r>
          </a:p>
          <a:p>
            <a:r>
              <a:rPr lang="fr-FR" dirty="0" smtClean="0"/>
              <a:t>Les erreurs/exceptions des logs ne sont pas assez explicites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Watchdog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788520"/>
          </a:xfrm>
          <a:noFill/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Solution « bricolage » : </a:t>
            </a:r>
            <a:r>
              <a:rPr lang="fr-FR" dirty="0"/>
              <a:t>é</a:t>
            </a:r>
            <a:r>
              <a:rPr lang="fr-FR" dirty="0" smtClean="0"/>
              <a:t>criture </a:t>
            </a:r>
            <a:r>
              <a:rPr lang="fr-FR" dirty="0"/>
              <a:t>d’un script </a:t>
            </a:r>
            <a:r>
              <a:rPr lang="fr-FR" b="1" dirty="0" err="1"/>
              <a:t>watchdog</a:t>
            </a:r>
            <a:r>
              <a:rPr lang="fr-FR" dirty="0"/>
              <a:t> redémarrant le serveur si interruption de la collecte</a:t>
            </a:r>
            <a:r>
              <a:rPr lang="fr-FR" dirty="0" smtClean="0"/>
              <a:t>.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github.com/geomedia/watchdog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Avantages :</a:t>
            </a:r>
          </a:p>
          <a:p>
            <a:pPr lvl="2"/>
            <a:r>
              <a:rPr lang="fr-FR" dirty="0" smtClean="0"/>
              <a:t>Réinitialise l’état de l’application</a:t>
            </a:r>
          </a:p>
          <a:p>
            <a:pPr lvl="2"/>
            <a:r>
              <a:rPr lang="fr-FR" dirty="0" smtClean="0"/>
              <a:t>Assure que le serveur est bien actif</a:t>
            </a:r>
          </a:p>
          <a:p>
            <a:pPr lvl="2"/>
            <a:r>
              <a:rPr lang="fr-FR" dirty="0" smtClean="0"/>
              <a:t>Simple à utiliser et à modifier (faire appel à </a:t>
            </a:r>
            <a:r>
              <a:rPr lang="fr-FR" dirty="0" err="1" smtClean="0"/>
              <a:t>Huma-num</a:t>
            </a:r>
            <a:r>
              <a:rPr lang="fr-FR" dirty="0" smtClean="0"/>
              <a:t> le cas échéant)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xterne à l’application</a:t>
            </a:r>
          </a:p>
          <a:p>
            <a:pPr lvl="2"/>
            <a:r>
              <a:rPr lang="fr-FR" dirty="0" smtClean="0"/>
              <a:t>Robuste</a:t>
            </a:r>
          </a:p>
          <a:p>
            <a:pPr lvl="1"/>
            <a:r>
              <a:rPr lang="fr-FR" dirty="0" smtClean="0">
                <a:solidFill>
                  <a:schemeClr val="accent2"/>
                </a:solidFill>
              </a:rPr>
              <a:t>Inconvénients : 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jecte tout utilisateur actif sur le site</a:t>
            </a:r>
          </a:p>
          <a:p>
            <a:pPr lvl="2"/>
            <a:r>
              <a:rPr lang="fr-FR" dirty="0" smtClean="0"/>
              <a:t>Temps de redémarrage du serveur non nul (&lt;1 min)</a:t>
            </a:r>
          </a:p>
          <a:p>
            <a:pPr lvl="2"/>
            <a:r>
              <a:rPr lang="fr-FR" dirty="0" smtClean="0"/>
              <a:t>Résout le symptôme, pas le problème</a:t>
            </a:r>
          </a:p>
          <a:p>
            <a:pPr lvl="2"/>
            <a:r>
              <a:rPr lang="fr-FR" dirty="0" smtClean="0"/>
              <a:t>Ne s’active pas si certains flux encore actifs</a:t>
            </a:r>
          </a:p>
          <a:p>
            <a:pPr marL="914400" lvl="2" indent="0">
              <a:buNone/>
            </a:pPr>
            <a:r>
              <a:rPr lang="fr-FR" i="1" dirty="0" smtClean="0"/>
              <a:t>Attention: redémarrer l’application n’est pas suffisant pour corriger le problème, il est nécessaire de redémarrer le serveur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8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 générales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réalisées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38869"/>
            <a:ext cx="8648700" cy="211873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sz="2400" b="1" dirty="0" smtClean="0"/>
              <a:t>Tâches initiales</a:t>
            </a:r>
          </a:p>
          <a:p>
            <a:pPr lvl="1"/>
            <a:r>
              <a:rPr lang="fr-FR" sz="2000" dirty="0" smtClean="0"/>
              <a:t>Rupture de la collecte</a:t>
            </a:r>
          </a:p>
          <a:p>
            <a:pPr lvl="1"/>
            <a:r>
              <a:rPr lang="fr-FR" sz="2000" strike="sngStrike" dirty="0" smtClean="0"/>
              <a:t>Extraction des données</a:t>
            </a:r>
          </a:p>
          <a:p>
            <a:pPr lvl="2"/>
            <a:r>
              <a:rPr lang="fr-FR" strike="sngStrike" dirty="0" smtClean="0"/>
              <a:t>Téléchargement impossible</a:t>
            </a:r>
          </a:p>
          <a:p>
            <a:pPr lvl="2"/>
            <a:r>
              <a:rPr lang="fr-FR" strike="sngStrike" dirty="0" smtClean="0"/>
              <a:t>Extraction incomplète</a:t>
            </a:r>
          </a:p>
          <a:p>
            <a:pPr lvl="1"/>
            <a:r>
              <a:rPr lang="fr-FR" sz="2000" strike="sngStrike" dirty="0" smtClean="0"/>
              <a:t>Ergonomie de l’interface</a:t>
            </a:r>
          </a:p>
          <a:p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895342"/>
            <a:ext cx="8648700" cy="233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Tâches décelées à postériori</a:t>
            </a:r>
          </a:p>
          <a:p>
            <a:pPr lvl="1"/>
            <a:r>
              <a:rPr lang="fr-FR" sz="2000" dirty="0" smtClean="0"/>
              <a:t>Réutilisabilité </a:t>
            </a:r>
            <a:r>
              <a:rPr lang="fr-FR" sz="2000" dirty="0"/>
              <a:t>de l’application</a:t>
            </a:r>
          </a:p>
          <a:p>
            <a:pPr lvl="2"/>
            <a:r>
              <a:rPr lang="fr-FR" sz="1800" dirty="0"/>
              <a:t>Gestion de versions</a:t>
            </a:r>
          </a:p>
          <a:p>
            <a:pPr lvl="2"/>
            <a:r>
              <a:rPr lang="fr-FR" sz="1800" dirty="0"/>
              <a:t>« </a:t>
            </a:r>
            <a:r>
              <a:rPr lang="fr-FR" sz="1800" dirty="0" err="1"/>
              <a:t>Compilabilité</a:t>
            </a:r>
            <a:r>
              <a:rPr lang="fr-FR" sz="1800" dirty="0"/>
              <a:t> »</a:t>
            </a:r>
          </a:p>
          <a:p>
            <a:pPr lvl="2"/>
            <a:r>
              <a:rPr lang="fr-FR" sz="1800" dirty="0"/>
              <a:t>Facilitation de l’installation et la configuration</a:t>
            </a:r>
          </a:p>
          <a:p>
            <a:pPr lvl="2"/>
            <a:r>
              <a:rPr lang="fr-FR" sz="1800" dirty="0"/>
              <a:t>Documentation</a:t>
            </a:r>
          </a:p>
          <a:p>
            <a:pPr lvl="1"/>
            <a:r>
              <a:rPr lang="fr-FR" sz="2000" dirty="0"/>
              <a:t>Co-administration du serveur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21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30</a:t>
            </a:fld>
            <a:endParaRPr lang="fr-FR" dirty="0"/>
          </a:p>
        </p:txBody>
      </p:sp>
      <p:pic>
        <p:nvPicPr>
          <p:cNvPr id="1026" name="Picture 2" descr="http://4.bp.blogspot.com/-iPOXZFL96ug/UIUGP3EFTxI/AAAAAAAAAOI/h4iT8b5QRFc/s1600/maison-malfac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85" y="1639095"/>
            <a:ext cx="3283130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actuel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9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Mes recommandations : redévelopper une nouvelle application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2052" name="Picture 4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94" y="1687258"/>
            <a:ext cx="4952911" cy="35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21360" y="5600837"/>
            <a:ext cx="817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Maintenir une application mal conçue à la base est une tâche vouée à l’échec.</a:t>
            </a:r>
          </a:p>
          <a:p>
            <a:r>
              <a:rPr lang="fr-FR" dirty="0" smtClean="0"/>
              <a:t>Il est préférable de concevoir une nouvelle application avec des fondations</a:t>
            </a:r>
          </a:p>
          <a:p>
            <a:r>
              <a:rPr lang="fr-FR" dirty="0" smtClean="0"/>
              <a:t>plus solides.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Nécessité de définir un cahier des charges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Environnement (langages, technologies, API)</a:t>
            </a:r>
          </a:p>
          <a:p>
            <a:r>
              <a:rPr lang="fr-FR" dirty="0" smtClean="0"/>
              <a:t>Configuration</a:t>
            </a:r>
          </a:p>
          <a:p>
            <a:r>
              <a:rPr lang="fr-FR" dirty="0" smtClean="0"/>
              <a:t>Modèles de données</a:t>
            </a:r>
          </a:p>
          <a:p>
            <a:r>
              <a:rPr lang="fr-FR" dirty="0" smtClean="0"/>
              <a:t>Interfaces</a:t>
            </a:r>
          </a:p>
          <a:p>
            <a:r>
              <a:rPr lang="fr-FR" dirty="0" smtClean="0"/>
              <a:t>Cartographie des fichiers générés</a:t>
            </a:r>
          </a:p>
          <a:p>
            <a:r>
              <a:rPr lang="fr-FR" dirty="0" smtClean="0"/>
              <a:t>Politique claire de sauvegarde des fichiers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2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Commencer simple…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Voir </a:t>
            </a:r>
            <a:r>
              <a:rPr lang="fr-FR" dirty="0" err="1"/>
              <a:t>e</a:t>
            </a:r>
            <a:r>
              <a:rPr lang="fr-FR" dirty="0" err="1" smtClean="0"/>
              <a:t>xtrem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rograming</a:t>
            </a:r>
            <a:r>
              <a:rPr lang="fr-FR" dirty="0" smtClean="0"/>
              <a:t>, méthode agile, </a:t>
            </a:r>
            <a:r>
              <a:rPr lang="fr-FR" dirty="0" err="1" smtClean="0"/>
              <a:t>scrum</a:t>
            </a:r>
            <a:endParaRPr lang="fr-FR" dirty="0" smtClean="0"/>
          </a:p>
          <a:p>
            <a:r>
              <a:rPr lang="fr-FR" dirty="0" smtClean="0"/>
              <a:t>De manière générale, faire l’application la plus simple possible, et la faire évoluer en fonction des besoins.</a:t>
            </a:r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9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les besoins en termes de performances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279176"/>
            <a:ext cx="8648700" cy="3897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Ici</a:t>
            </a:r>
            <a:r>
              <a:rPr lang="fr-FR" sz="2400" dirty="0"/>
              <a:t>, la collecte de flux RSS n’est pas une tâche intensive en termes de puissance de calcul, mais plutôt vis-à-vis des communications réseau. Il n’est donc pas nécessaire de paralléliser tous les traitements, au </a:t>
            </a:r>
            <a:r>
              <a:rPr lang="fr-FR" sz="2400" dirty="0" smtClean="0"/>
              <a:t>risque </a:t>
            </a:r>
            <a:r>
              <a:rPr lang="fr-FR" sz="2400" dirty="0"/>
              <a:t>d’introduire des problèmes liés à la synchronisation (en particulier les tâches accédant à la base de données)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la structure de l’application avant de commencer à la coder!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Formaliser </a:t>
            </a:r>
            <a:r>
              <a:rPr lang="fr-FR" sz="2400" dirty="0"/>
              <a:t>la chaine de traitement.</a:t>
            </a:r>
          </a:p>
          <a:p>
            <a:r>
              <a:rPr lang="fr-FR" sz="2400" dirty="0"/>
              <a:t>Séparer chaque étape, quitte à être un peu moins efficace</a:t>
            </a:r>
          </a:p>
          <a:p>
            <a:r>
              <a:rPr lang="fr-FR" sz="2400" dirty="0"/>
              <a:t>Définir un modèle de données clair. Ne pas hésiter à utiliser des bases de données locales pour des traitements intermédiaires (ex: </a:t>
            </a:r>
            <a:r>
              <a:rPr lang="fr-FR" sz="2400" dirty="0" err="1"/>
              <a:t>dédoublonnage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8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Utiliser des outils de gestion de projet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Décrire les tâches à réaliser, leur dépendances</a:t>
            </a:r>
          </a:p>
          <a:p>
            <a:r>
              <a:rPr lang="fr-FR" dirty="0" smtClean="0"/>
              <a:t>Prévoir un suivi et des objectifs hebdomadaires simples</a:t>
            </a:r>
          </a:p>
          <a:p>
            <a:r>
              <a:rPr lang="fr-FR" dirty="0" smtClean="0"/>
              <a:t>Permettre aux utilisateurs/clients de formaliser leurs demandes</a:t>
            </a:r>
          </a:p>
          <a:p>
            <a:r>
              <a:rPr lang="fr-FR" dirty="0" smtClean="0"/>
              <a:t>Utiliser un gestionnaire de version</a:t>
            </a:r>
          </a:p>
          <a:p>
            <a:r>
              <a:rPr lang="fr-FR" dirty="0" smtClean="0"/>
              <a:t>Ne pas s’attaquer à une grande quantité de tâches simultanément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4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 l’interface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Prévoir </a:t>
            </a:r>
            <a:r>
              <a:rPr lang="fr-FR" dirty="0"/>
              <a:t>une interaction non graphique avec l’application</a:t>
            </a:r>
          </a:p>
          <a:p>
            <a:r>
              <a:rPr lang="fr-FR" dirty="0"/>
              <a:t>Ergonomie : identifier avec les clients les opérations coûteuses en </a:t>
            </a:r>
            <a:r>
              <a:rPr lang="fr-FR" dirty="0" smtClean="0"/>
              <a:t>termes </a:t>
            </a:r>
            <a:r>
              <a:rPr lang="fr-FR" dirty="0"/>
              <a:t>de </a:t>
            </a:r>
            <a:r>
              <a:rPr lang="fr-FR" dirty="0" smtClean="0"/>
              <a:t>clics/temps</a:t>
            </a:r>
          </a:p>
          <a:p>
            <a:r>
              <a:rPr lang="fr-FR" dirty="0" smtClean="0"/>
              <a:t>Réfléchir à une solution viable pour le téléchargement de gros fichiers générés par l’extraction </a:t>
            </a:r>
          </a:p>
          <a:p>
            <a:pPr lvl="1"/>
            <a:r>
              <a:rPr lang="fr-FR" dirty="0" smtClean="0"/>
              <a:t>Mail</a:t>
            </a:r>
          </a:p>
          <a:p>
            <a:pPr lvl="1"/>
            <a:r>
              <a:rPr lang="fr-FR" dirty="0" smtClean="0"/>
              <a:t>Faire appel à une solution externe de transfert de fichiers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rotocole ftp ou </a:t>
            </a:r>
            <a:r>
              <a:rPr lang="fr-FR" dirty="0" err="1" smtClean="0"/>
              <a:t>ssh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5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erreurs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Définir explicitement les erreurs, les documenter</a:t>
            </a:r>
          </a:p>
          <a:p>
            <a:r>
              <a:rPr lang="fr-FR" dirty="0" smtClean="0"/>
              <a:t>Intercepter les exceptions, retourner des messages d’erreurs clairs</a:t>
            </a:r>
          </a:p>
          <a:p>
            <a:r>
              <a:rPr lang="fr-FR" dirty="0" smtClean="0"/>
              <a:t>Prévoir des mécanismes de </a:t>
            </a:r>
            <a:r>
              <a:rPr lang="fr-FR" dirty="0" err="1" smtClean="0"/>
              <a:t>rétro-contrôle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5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Séparer les traitements pour simplifier au maximum l’application</a:t>
            </a:r>
          </a:p>
          <a:p>
            <a:pPr lvl="1"/>
            <a:r>
              <a:rPr lang="fr-FR" dirty="0" smtClean="0"/>
              <a:t>Ne pas hésiter à faire plusieurs applications simples plutôt qu’une seule trop complexe</a:t>
            </a:r>
          </a:p>
          <a:p>
            <a:pPr lvl="1"/>
            <a:r>
              <a:rPr lang="fr-FR" dirty="0" smtClean="0"/>
              <a:t>Déporter les tâches de suppression des reliquats, d’envoi de mails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9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Réutisabilité</a:t>
            </a:r>
            <a:r>
              <a:rPr lang="fr-FR" dirty="0" smtClean="0"/>
              <a:t>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4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Documentation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347415"/>
            <a:ext cx="8648700" cy="3829548"/>
          </a:xfrm>
        </p:spPr>
        <p:txBody>
          <a:bodyPr>
            <a:normAutofit/>
          </a:bodyPr>
          <a:lstStyle/>
          <a:p>
            <a:r>
              <a:rPr lang="fr-FR" dirty="0" smtClean="0"/>
              <a:t>Commenter le code</a:t>
            </a:r>
          </a:p>
          <a:p>
            <a:r>
              <a:rPr lang="fr-FR" dirty="0" smtClean="0"/>
              <a:t>Ecrire des wikis/tutoriels régulièrement</a:t>
            </a:r>
          </a:p>
          <a:p>
            <a:r>
              <a:rPr lang="fr-FR" dirty="0" smtClean="0"/>
              <a:t>Fournir:</a:t>
            </a:r>
          </a:p>
          <a:p>
            <a:pPr lvl="1"/>
            <a:r>
              <a:rPr lang="fr-FR" dirty="0" smtClean="0"/>
              <a:t>La structure de l’application</a:t>
            </a:r>
          </a:p>
          <a:p>
            <a:pPr lvl="1"/>
            <a:r>
              <a:rPr lang="fr-FR" dirty="0" smtClean="0"/>
              <a:t>La chaine de traitements</a:t>
            </a:r>
          </a:p>
          <a:p>
            <a:pPr lvl="1"/>
            <a:r>
              <a:rPr lang="fr-FR" dirty="0" smtClean="0"/>
              <a:t>Les modèles de données</a:t>
            </a:r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6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Divers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169994"/>
            <a:ext cx="8648700" cy="4006969"/>
          </a:xfrm>
        </p:spPr>
        <p:txBody>
          <a:bodyPr/>
          <a:lstStyle/>
          <a:p>
            <a:r>
              <a:rPr lang="fr-FR" dirty="0" smtClean="0"/>
              <a:t>Pas </a:t>
            </a:r>
            <a:r>
              <a:rPr lang="fr-FR" dirty="0"/>
              <a:t>de franglais</a:t>
            </a:r>
            <a:r>
              <a:rPr lang="fr-FR" dirty="0" smtClean="0"/>
              <a:t>! Le nom des classes, la documentation, les variables, les commentaires devraient être en anglais</a:t>
            </a:r>
            <a:endParaRPr lang="fr-FR" dirty="0"/>
          </a:p>
          <a:p>
            <a:r>
              <a:rPr lang="fr-FR" dirty="0" err="1" smtClean="0"/>
              <a:t>Ortaugraf</a:t>
            </a:r>
            <a:r>
              <a:rPr lang="fr-FR" dirty="0" smtClean="0"/>
              <a:t>!</a:t>
            </a:r>
            <a:endParaRPr lang="fr-FR" dirty="0"/>
          </a:p>
          <a:p>
            <a:r>
              <a:rPr lang="fr-FR" dirty="0"/>
              <a:t>Faire un effort sur le </a:t>
            </a:r>
            <a:r>
              <a:rPr lang="fr-FR" dirty="0" smtClean="0"/>
              <a:t>design</a:t>
            </a:r>
          </a:p>
          <a:p>
            <a:r>
              <a:rPr lang="fr-FR" b="1" dirty="0" smtClean="0"/>
              <a:t>Attention au stockage des mots de passe!</a:t>
            </a:r>
          </a:p>
          <a:p>
            <a:r>
              <a:rPr lang="fr-FR" dirty="0" smtClean="0"/>
              <a:t>Choix d’une licence?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8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encourus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84108"/>
            <a:ext cx="8648700" cy="19895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Plus de deux semaines</a:t>
            </a:r>
            <a:r>
              <a:rPr lang="fr-FR" dirty="0" smtClean="0"/>
              <a:t> pour « prendre en main » l’application!</a:t>
            </a:r>
          </a:p>
          <a:p>
            <a:pPr lvl="1"/>
            <a:r>
              <a:rPr lang="fr-FR" dirty="0" smtClean="0"/>
              <a:t>Rendre les sources compilables</a:t>
            </a:r>
          </a:p>
          <a:p>
            <a:pPr lvl="1"/>
            <a:r>
              <a:rPr lang="fr-FR" dirty="0" smtClean="0"/>
              <a:t>Configurer, installer l’application et la faire tourner sur un serveur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0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Causes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1"/>
            <a:ext cx="8648700" cy="138739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Pas </a:t>
            </a:r>
            <a:r>
              <a:rPr lang="fr-FR" b="1" dirty="0"/>
              <a:t>de version/de release </a:t>
            </a:r>
            <a:r>
              <a:rPr lang="fr-FR" b="1" dirty="0" smtClean="0"/>
              <a:t>officielle</a:t>
            </a:r>
          </a:p>
          <a:p>
            <a:pPr lvl="1"/>
            <a:r>
              <a:rPr lang="fr-FR" dirty="0" smtClean="0"/>
              <a:t>A </a:t>
            </a:r>
            <a:r>
              <a:rPr lang="fr-FR" dirty="0"/>
              <a:t>quoi correspondent les sources fournies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Pas d’historique du développement</a:t>
            </a:r>
          </a:p>
          <a:p>
            <a:pPr lvl="1"/>
            <a:r>
              <a:rPr lang="fr-FR" dirty="0" smtClean="0"/>
              <a:t>Sources fournies ne compilent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401279"/>
            <a:ext cx="8648700" cy="20070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300" b="1" dirty="0"/>
              <a:t>Structure de l’application: 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de configuration nombreux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générés (log, </a:t>
            </a:r>
            <a:r>
              <a:rPr lang="fr-FR" dirty="0" err="1"/>
              <a:t>still</a:t>
            </a:r>
            <a:r>
              <a:rPr lang="fr-FR" dirty="0"/>
              <a:t> alive, extraction, </a:t>
            </a:r>
            <a:r>
              <a:rPr lang="fr-FR" dirty="0" err="1"/>
              <a:t>db</a:t>
            </a:r>
            <a:r>
              <a:rPr lang="fr-FR" dirty="0"/>
              <a:t>) à de multiples endroits</a:t>
            </a:r>
          </a:p>
          <a:p>
            <a:pPr lvl="1"/>
            <a:r>
              <a:rPr lang="fr-FR" dirty="0" smtClean="0"/>
              <a:t>Asymétrie </a:t>
            </a:r>
            <a:r>
              <a:rPr lang="fr-FR" dirty="0"/>
              <a:t>entre la version de développement et la version de production</a:t>
            </a:r>
          </a:p>
          <a:p>
            <a:pPr lvl="1"/>
            <a:r>
              <a:rPr lang="fr-FR" dirty="0" smtClean="0"/>
              <a:t>Organisation </a:t>
            </a:r>
            <a:r>
              <a:rPr lang="fr-FR" dirty="0"/>
              <a:t>anarchique des répertoires/fichiers sur le </a:t>
            </a:r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4000" y="5653668"/>
            <a:ext cx="8648700" cy="4795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Documentation très sommaire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2612601"/>
            <a:ext cx="8648700" cy="12196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</a:t>
            </a:r>
            <a:r>
              <a:rPr lang="fr-FR" dirty="0" smtClean="0"/>
              <a:t>ournir aux futurs développeurs le matériel capable de diminuer drastiquement le temps de prise en main</a:t>
            </a:r>
          </a:p>
        </p:txBody>
      </p:sp>
    </p:spTree>
    <p:extLst>
      <p:ext uri="{BB962C8B-B14F-4D97-AF65-F5344CB8AC3E}">
        <p14:creationId xmlns:p14="http://schemas.microsoft.com/office/powerpoint/2010/main" val="4189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8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611312"/>
            <a:ext cx="625012" cy="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Mise en place d’une gestion de versions sur </a:t>
                </a:r>
                <a:r>
                  <a:rPr lang="fr-FR" sz="2400" b="1" dirty="0" err="1" smtClean="0"/>
                  <a:t>Github</a:t>
                </a:r>
                <a:endParaRPr lang="fr-FR" sz="2400" b="1" dirty="0" smtClean="0"/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https://github.com/geomedia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fr-FR" b="1" dirty="0" smtClean="0">
                    <a:solidFill>
                      <a:srgbClr val="00B050"/>
                    </a:solidFill>
                  </a:rPr>
                  <a:t>Avantages:</a:t>
                </a:r>
              </a:p>
              <a:p>
                <a:pPr lvl="2"/>
                <a:r>
                  <a:rPr lang="fr-FR" dirty="0" smtClean="0"/>
                  <a:t>Séparer les différents dépôts pour plus de clarté</a:t>
                </a:r>
              </a:p>
              <a:p>
                <a:pPr lvl="2"/>
                <a:r>
                  <a:rPr lang="fr-FR" dirty="0" err="1" smtClean="0"/>
                  <a:t>Bugtracking</a:t>
                </a:r>
                <a:r>
                  <a:rPr lang="fr-FR" dirty="0" smtClean="0"/>
                  <a:t> sous forme d’« issues »: centralisation et archivage de l’information, des discussions</a:t>
                </a:r>
              </a:p>
              <a:p>
                <a:pPr lvl="2"/>
                <a:r>
                  <a:rPr lang="fr-FR" dirty="0" smtClean="0"/>
                  <a:t>Wikis</a:t>
                </a:r>
              </a:p>
              <a:p>
                <a:pPr lvl="2"/>
                <a:r>
                  <a:rPr lang="fr-FR" dirty="0" smtClean="0"/>
                  <a:t>Outils de management de projets et d’attribution de tâches</a:t>
                </a:r>
              </a:p>
              <a:p>
                <a:pPr lvl="1"/>
                <a:r>
                  <a:rPr lang="fr-FR" b="1" dirty="0" smtClean="0">
                    <a:solidFill>
                      <a:srgbClr val="FF0000"/>
                    </a:solidFill>
                  </a:rPr>
                  <a:t>Désavantages:</a:t>
                </a:r>
              </a:p>
              <a:p>
                <a:pPr lvl="2"/>
                <a:r>
                  <a:rPr lang="fr-FR" dirty="0" smtClean="0"/>
                  <a:t>Entreprise privée: pérennité?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git est décentralisé</a:t>
                </a:r>
              </a:p>
              <a:p>
                <a:pPr lvl="2"/>
                <a:r>
                  <a:rPr lang="fr-FR" dirty="0" smtClean="0"/>
                  <a:t>Sources publiques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ne jamais mettre de mot de passe dans un dépôt, même privé!</a:t>
                </a:r>
              </a:p>
              <a:p>
                <a:pPr lvl="2"/>
                <a:r>
                  <a:rPr lang="fr-FR" b="0" dirty="0" smtClean="0"/>
                  <a:t>Chevauchement avec le projet existant sur la forge </a:t>
                </a:r>
                <a:r>
                  <a:rPr lang="fr-FR" dirty="0" err="1"/>
                  <a:t>I</a:t>
                </a:r>
                <a:r>
                  <a:rPr lang="fr-FR" b="0" dirty="0" err="1" smtClean="0"/>
                  <a:t>nria</a:t>
                </a:r>
                <a:endParaRPr lang="fr-FR" b="0" dirty="0" smtClean="0"/>
              </a:p>
              <a:p>
                <a:pPr lvl="2"/>
                <a:endParaRPr lang="fr-FR" dirty="0" smtClean="0"/>
              </a:p>
              <a:p>
                <a:pPr marL="1371600" lvl="3" indent="0">
                  <a:buNone/>
                </a:pP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87" t="-278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estion de version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12444</TotalTime>
  <Words>1425</Words>
  <Application>Microsoft Office PowerPoint</Application>
  <PresentationFormat>Affichage à l'écran (4:3)</PresentationFormat>
  <Paragraphs>299</Paragraphs>
  <Slides>41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6" baseType="lpstr">
      <vt:lpstr>Aller</vt:lpstr>
      <vt:lpstr>Arial</vt:lpstr>
      <vt:lpstr>Calibri</vt:lpstr>
      <vt:lpstr>Cambria Math</vt:lpstr>
      <vt:lpstr>Office Theme</vt:lpstr>
      <vt:lpstr>Stabilisation de la plateforme Geomedia</vt:lpstr>
      <vt:lpstr>Rappel des points d’intervention</vt:lpstr>
      <vt:lpstr>Tâches réalisées</vt:lpstr>
      <vt:lpstr>Réutisabilité de l’application</vt:lpstr>
      <vt:lpstr>Problèmes encourus</vt:lpstr>
      <vt:lpstr>Causes</vt:lpstr>
      <vt:lpstr>Objectif</vt:lpstr>
      <vt:lpstr>Actions</vt:lpstr>
      <vt:lpstr>Gestion de version</vt:lpstr>
      <vt:lpstr>Compilation</vt:lpstr>
      <vt:lpstr>Installation, configuration</vt:lpstr>
      <vt:lpstr>Documentation</vt:lpstr>
      <vt:lpstr>Administration du serveur</vt:lpstr>
      <vt:lpstr>Problèmes soulevés par Huma-num et par Hugues</vt:lpstr>
      <vt:lpstr>Actions</vt:lpstr>
      <vt:lpstr>Réorganisation</vt:lpstr>
      <vt:lpstr>Nettoyage</vt:lpstr>
      <vt:lpstr>Interruption de la collecte</vt:lpstr>
      <vt:lpstr>Rappel du problème</vt:lpstr>
      <vt:lpstr>Informations de départ</vt:lpstr>
      <vt:lpstr>Hypothèses?</vt:lpstr>
      <vt:lpstr>Hypothèses invalides</vt:lpstr>
      <vt:lpstr>Contenu des logs lors d’une perturbation Erreur récurrente</vt:lpstr>
      <vt:lpstr>Hypothèse plausibles</vt:lpstr>
      <vt:lpstr>Interblocage: principe</vt:lpstr>
      <vt:lpstr>Actions</vt:lpstr>
      <vt:lpstr>Analyse du code</vt:lpstr>
      <vt:lpstr>Watchdog</vt:lpstr>
      <vt:lpstr>Recommandations générales</vt:lpstr>
      <vt:lpstr>Etat actuel de l’application</vt:lpstr>
      <vt:lpstr>Mes recommandations : redévelopper une nouvelle application</vt:lpstr>
      <vt:lpstr>Nécessité de définir un cahier des charges</vt:lpstr>
      <vt:lpstr>Commencer simple…</vt:lpstr>
      <vt:lpstr>Définir les besoins en termes de performances</vt:lpstr>
      <vt:lpstr>Définir la structure de l’application avant de commencer à la coder!</vt:lpstr>
      <vt:lpstr>Utiliser des outils de gestion de projet</vt:lpstr>
      <vt:lpstr>Conception de l’interface</vt:lpstr>
      <vt:lpstr>Gestion des erreurs</vt:lpstr>
      <vt:lpstr>Tâches annexes</vt:lpstr>
      <vt:lpstr>Documentation</vt:lpstr>
      <vt:lpstr>Divers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dosimont</cp:lastModifiedBy>
  <cp:revision>1006</cp:revision>
  <dcterms:created xsi:type="dcterms:W3CDTF">2015-05-04T13:17:04Z</dcterms:created>
  <dcterms:modified xsi:type="dcterms:W3CDTF">2015-10-27T20:44:22Z</dcterms:modified>
</cp:coreProperties>
</file>