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8"/>
  </p:notesMasterIdLst>
  <p:sldIdLst>
    <p:sldId id="256" r:id="rId2"/>
    <p:sldId id="681" r:id="rId3"/>
    <p:sldId id="682" r:id="rId4"/>
    <p:sldId id="683" r:id="rId5"/>
    <p:sldId id="684" r:id="rId6"/>
    <p:sldId id="685" r:id="rId7"/>
    <p:sldId id="689" r:id="rId8"/>
    <p:sldId id="686" r:id="rId9"/>
    <p:sldId id="687" r:id="rId10"/>
    <p:sldId id="690" r:id="rId11"/>
    <p:sldId id="688" r:id="rId12"/>
    <p:sldId id="691" r:id="rId13"/>
    <p:sldId id="692" r:id="rId14"/>
    <p:sldId id="694" r:id="rId15"/>
    <p:sldId id="693" r:id="rId16"/>
    <p:sldId id="676" r:id="rId17"/>
    <p:sldId id="695" r:id="rId18"/>
    <p:sldId id="696" r:id="rId19"/>
    <p:sldId id="697" r:id="rId20"/>
    <p:sldId id="701" r:id="rId21"/>
    <p:sldId id="700" r:id="rId22"/>
    <p:sldId id="698" r:id="rId23"/>
    <p:sldId id="704" r:id="rId24"/>
    <p:sldId id="699" r:id="rId25"/>
    <p:sldId id="702" r:id="rId26"/>
    <p:sldId id="703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simont" initials="d" lastIdx="2" clrIdx="0">
    <p:extLst>
      <p:ext uri="{19B8F6BF-5375-455C-9EA6-DF929625EA0E}">
        <p15:presenceInfo xmlns:p15="http://schemas.microsoft.com/office/powerpoint/2012/main" userId="dosim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  <a:srgbClr val="FFC1C1"/>
    <a:srgbClr val="FFFF00"/>
    <a:srgbClr val="663300"/>
    <a:srgbClr val="1919FE"/>
    <a:srgbClr val="2E6CA4"/>
    <a:srgbClr val="B80404"/>
    <a:srgbClr val="9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6180" autoAdjust="0"/>
  </p:normalViewPr>
  <p:slideViewPr>
    <p:cSldViewPr snapToGrid="0">
      <p:cViewPr varScale="1">
        <p:scale>
          <a:sx n="85" d="100"/>
          <a:sy n="85" d="100"/>
        </p:scale>
        <p:origin x="1236" y="60"/>
      </p:cViewPr>
      <p:guideLst>
        <p:guide orient="horz" pos="422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59F3-F9EC-428F-B501-E0BC197445D9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21A2B-D86A-438C-8636-6AD70572CB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2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Premier slide: </a:t>
            </a:r>
            <a:r>
              <a:rPr lang="fr-FR" dirty="0" err="1" smtClean="0"/>
              <a:t>soctrace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54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2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25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1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432E-409C-45C3-8992-ACB5CD768BDF}" type="datetime1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6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0887-4A1D-4A12-A2B5-C0A0AEED7B3A}" type="datetime1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71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27/10/2015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4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A686-31B9-4679-9087-1FF3691B4776}" type="datetime1">
              <a:rPr lang="fr-FR" smtClean="0"/>
              <a:t>27/10/2015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14E8-3BBD-4201-A6CF-975CCF82E15C}" type="datetime1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3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27/10/2015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8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/>
              <a:pPr/>
              <a:t>27/10/2015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2421"/>
            <a:ext cx="7886700" cy="1754326"/>
          </a:xfrm>
        </p:spPr>
        <p:txBody>
          <a:bodyPr anchor="t" anchorCtr="0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5F34F8-A09C-46F9-ACC6-3F1F107EA33F}" type="datetime1">
              <a:rPr lang="fr-FR" smtClean="0"/>
              <a:pPr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9652F-9609-4EC6-8E0A-C96E14B58A2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17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6BFC-FEF1-4AC1-B970-BC568337334B}" type="datetime1">
              <a:rPr lang="fr-FR" smtClean="0"/>
              <a:t>27/10/2015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39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2458-984F-4731-94C9-7FCACBCC51D1}" type="datetime1">
              <a:rPr lang="fr-FR" smtClean="0"/>
              <a:t>27/10/2015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52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27/10/2015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2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509C-35DC-4F20-8185-554E3258A671}" type="datetime1">
              <a:rPr lang="fr-FR" smtClean="0"/>
              <a:t>27/10/2015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7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6352-2F7C-458E-AEBB-FF81EFE71D94}" type="datetime1">
              <a:rPr lang="fr-FR" smtClean="0"/>
              <a:t>27/10/2015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9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9DBC-7E81-4819-803D-1A0811B3E043}" type="datetime1">
              <a:rPr lang="fr-FR" smtClean="0"/>
              <a:t>27/10/2015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08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A686-31B9-4679-9087-1FF3691B4776}" type="datetime1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95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11" r:id="rId11"/>
    <p:sldLayoutId id="2147483709" r:id="rId12"/>
    <p:sldLayoutId id="2147483707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eomedia.huma-num.fr/RSSAgregate" TargetMode="External"/><Relationship Id="rId2" Type="http://schemas.openxmlformats.org/officeDocument/2006/relationships/hyperlink" Target="http://geomedia.huma-num.f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5060373"/>
            <a:ext cx="9144000" cy="1797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2"/>
            <a:ext cx="9143999" cy="52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2474" y="1025912"/>
            <a:ext cx="8019047" cy="1728439"/>
          </a:xfrm>
          <a:ln w="79375">
            <a:noFill/>
          </a:ln>
        </p:spPr>
        <p:txBody>
          <a:bodyPr anchor="ctr">
            <a:noAutofit/>
          </a:bodyPr>
          <a:lstStyle/>
          <a:p>
            <a:r>
              <a:rPr lang="fr-FR" sz="4000" b="1" dirty="0" smtClean="0">
                <a:latin typeface="+mn-lt"/>
              </a:rPr>
              <a:t>Stabilisation de la plateforme </a:t>
            </a:r>
            <a:r>
              <a:rPr lang="fr-FR" sz="4000" b="1" dirty="0" err="1" smtClean="0">
                <a:latin typeface="+mn-lt"/>
              </a:rPr>
              <a:t>Geomedia</a:t>
            </a:r>
            <a:endParaRPr lang="fr-FR" sz="4000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3689" y="3746810"/>
            <a:ext cx="8451281" cy="908418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Aller" panose="02000503030000020004" pitchFamily="2" charset="0"/>
              </a:rPr>
              <a:t>Damien </a:t>
            </a:r>
            <a:r>
              <a:rPr lang="fr-FR" sz="2400" b="1" dirty="0" err="1" smtClean="0">
                <a:latin typeface="Aller" panose="02000503030000020004" pitchFamily="2" charset="0"/>
              </a:rPr>
              <a:t>Dosimont</a:t>
            </a:r>
            <a:endParaRPr lang="fr-FR" sz="2400" dirty="0" smtClean="0">
              <a:latin typeface="Aller" panose="02000503030000020004" pitchFamily="2" charset="0"/>
            </a:endParaRPr>
          </a:p>
          <a:p>
            <a:r>
              <a:rPr lang="fr-FR" i="1" dirty="0" smtClean="0">
                <a:latin typeface="Aller" panose="02000503030000020004" pitchFamily="2" charset="0"/>
              </a:rPr>
              <a:t>first.last@imag.fr</a:t>
            </a:r>
            <a:endParaRPr lang="fr-FR" i="1" dirty="0">
              <a:latin typeface="Aller" panose="02000503030000020004" pitchFamily="2" charset="0"/>
            </a:endParaRPr>
          </a:p>
          <a:p>
            <a:endParaRPr lang="fr-FR" b="1" dirty="0">
              <a:latin typeface="Aller" panose="02000503030000020004" pitchFamily="2" charset="0"/>
            </a:endParaRPr>
          </a:p>
        </p:txBody>
      </p:sp>
      <p:pic>
        <p:nvPicPr>
          <p:cNvPr id="7" name="Picture 2" descr="http://www.inria.fr/var/inria/storage/images/medias/inria/images-corps/logo-inria-sans-signature-couleur/404509-2-fre-FR/logo-inria-sans-signature-coule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34" y="5965364"/>
            <a:ext cx="1444492" cy="6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google.fr/url?source=imglanding&amp;ct=img&amp;q=http://www-leca.ujf-grenoble.fr/IMG/jpg/logoujfbase_quad2012.jpg&amp;sa=X&amp;ei=CsZuVdWxJMj-UKKRgJAM&amp;ved=0CAkQ8wc&amp;usg=AFQjCNFfwm6rOCdNWod-XSgVEqQKZRf0O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6"/>
          <a:stretch/>
        </p:blipFill>
        <p:spPr bwMode="auto">
          <a:xfrm>
            <a:off x="9477844" y="12091236"/>
            <a:ext cx="1299503" cy="3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ésultat de recherche d'images pour &quot;li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" y="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3" y="670560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36939" y="3350941"/>
            <a:ext cx="6858002" cy="1561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-3354523" y="3355841"/>
            <a:ext cx="6858002" cy="1621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746" name="Picture 2" descr="http://pole-image.ghss.univ-paris-diderot.fr/wp-content/uploads/2012/11/Logo_C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15" y="5884082"/>
            <a:ext cx="1540166" cy="6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519" y="5898249"/>
            <a:ext cx="1494959" cy="6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</a:t>
            </a:r>
            <a:r>
              <a:rPr lang="fr-FR" dirty="0" smtClean="0"/>
              <a:t>) Préconisations : documentation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7650" y="2389691"/>
            <a:ext cx="8648700" cy="13905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Mettre à jour la documentation le plus souvent possible</a:t>
            </a:r>
          </a:p>
          <a:p>
            <a:r>
              <a:rPr lang="fr-FR" sz="2400" dirty="0" smtClean="0"/>
              <a:t>Indiquer les bugs ou les fonctionnalités à implémenter en utilisant les </a:t>
            </a:r>
            <a:r>
              <a:rPr lang="fr-FR" sz="2400" b="1" dirty="0" smtClean="0"/>
              <a:t>issues</a:t>
            </a:r>
            <a:endParaRPr lang="fr-FR" sz="2000" b="1" dirty="0" smtClean="0"/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004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) Co-administration du serveur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650" y="1842663"/>
            <a:ext cx="8648700" cy="425705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fr-FR" b="1" dirty="0" smtClean="0"/>
              <a:t>Problèmes soulevés par </a:t>
            </a:r>
            <a:r>
              <a:rPr lang="fr-FR" b="1" dirty="0" err="1" smtClean="0"/>
              <a:t>Huma-num</a:t>
            </a:r>
            <a:r>
              <a:rPr lang="fr-FR" b="1" dirty="0" smtClean="0"/>
              <a:t> et H. </a:t>
            </a:r>
            <a:r>
              <a:rPr lang="fr-FR" b="1" dirty="0" err="1" smtClean="0"/>
              <a:t>Pecout</a:t>
            </a:r>
            <a:r>
              <a:rPr lang="fr-FR" b="1" dirty="0" smtClean="0"/>
              <a:t> :</a:t>
            </a:r>
          </a:p>
          <a:p>
            <a:pPr lvl="1"/>
            <a:r>
              <a:rPr lang="fr-FR" b="1" dirty="0" smtClean="0"/>
              <a:t>Organisation des répertoires anarchique :</a:t>
            </a:r>
          </a:p>
          <a:p>
            <a:pPr lvl="2"/>
            <a:r>
              <a:rPr lang="fr-FR" dirty="0" smtClean="0"/>
              <a:t>Asymétrie entre les versions de </a:t>
            </a:r>
            <a:r>
              <a:rPr lang="fr-FR" dirty="0" err="1" smtClean="0"/>
              <a:t>dev</a:t>
            </a:r>
            <a:r>
              <a:rPr lang="fr-FR" dirty="0" smtClean="0"/>
              <a:t> et de </a:t>
            </a:r>
            <a:r>
              <a:rPr lang="fr-FR" dirty="0" err="1" smtClean="0"/>
              <a:t>prod</a:t>
            </a:r>
            <a:endParaRPr lang="fr-FR" dirty="0" smtClean="0"/>
          </a:p>
          <a:p>
            <a:pPr lvl="2"/>
            <a:r>
              <a:rPr lang="fr-FR" dirty="0" smtClean="0"/>
              <a:t>Présence d’une multitude de reliquats</a:t>
            </a:r>
          </a:p>
          <a:p>
            <a:pPr lvl="2"/>
            <a:r>
              <a:rPr lang="fr-FR" dirty="0" smtClean="0"/>
              <a:t>Structure/nom/rôle des répertoires parfois obscurs</a:t>
            </a:r>
          </a:p>
          <a:p>
            <a:pPr lvl="2"/>
            <a:r>
              <a:rPr lang="fr-FR" dirty="0" smtClean="0"/>
              <a:t>Dépendance avec les fichiers de configuration non/mal identifiée</a:t>
            </a:r>
          </a:p>
          <a:p>
            <a:pPr lvl="2"/>
            <a:r>
              <a:rPr lang="fr-FR" dirty="0" smtClean="0"/>
              <a:t>Fichiers générés à de multiples endroits</a:t>
            </a:r>
          </a:p>
          <a:p>
            <a:pPr lvl="1"/>
            <a:r>
              <a:rPr lang="fr-FR" b="1" dirty="0" smtClean="0"/>
              <a:t>Volume des fichiers générés pouvant atteindre des dizaines de Go</a:t>
            </a:r>
          </a:p>
          <a:p>
            <a:pPr lvl="2"/>
            <a:r>
              <a:rPr lang="fr-FR" dirty="0" smtClean="0"/>
              <a:t>Logs (</a:t>
            </a:r>
            <a:r>
              <a:rPr lang="fr-FR" dirty="0" err="1" smtClean="0"/>
              <a:t>tomcat</a:t>
            </a:r>
            <a:r>
              <a:rPr lang="fr-FR" dirty="0" smtClean="0"/>
              <a:t>, application, connexions </a:t>
            </a:r>
            <a:r>
              <a:rPr lang="fr-FR" dirty="0" err="1" smtClean="0"/>
              <a:t>users</a:t>
            </a:r>
            <a:r>
              <a:rPr lang="fr-FR" dirty="0" smtClean="0"/>
              <a:t>, etc.)</a:t>
            </a:r>
          </a:p>
          <a:p>
            <a:pPr lvl="2"/>
            <a:r>
              <a:rPr lang="fr-FR" dirty="0" smtClean="0"/>
              <a:t>Extractions</a:t>
            </a:r>
          </a:p>
          <a:p>
            <a:pPr lvl="2"/>
            <a:r>
              <a:rPr lang="fr-FR" dirty="0" smtClean="0"/>
              <a:t>Dumps de la DB</a:t>
            </a:r>
          </a:p>
          <a:p>
            <a:pPr lvl="2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5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0"/>
            <a:ext cx="8648700" cy="283705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L’organisation des répertoires des versions de </a:t>
            </a:r>
            <a:r>
              <a:rPr lang="fr-FR" sz="2400" dirty="0" err="1" smtClean="0"/>
              <a:t>dev</a:t>
            </a:r>
            <a:r>
              <a:rPr lang="fr-FR" sz="2400" dirty="0" smtClean="0"/>
              <a:t> et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est désormais symétrique</a:t>
            </a:r>
          </a:p>
          <a:p>
            <a:r>
              <a:rPr lang="fr-FR" sz="2400" dirty="0" smtClean="0"/>
              <a:t>Les répertoires obsolètes ont été supprimés (mais il existe des backups sur </a:t>
            </a:r>
            <a:r>
              <a:rPr lang="fr-FR" sz="2400" dirty="0" err="1" smtClean="0"/>
              <a:t>github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Les fichiers de configuration contenant des dépendances ont été identifiés et mis à jour. Ils sont documentés dans le wiki.</a:t>
            </a:r>
          </a:p>
          <a:p>
            <a:r>
              <a:rPr lang="fr-FR" sz="2400" dirty="0" smtClean="0"/>
              <a:t>Logs générés dans un répertoire spécifique</a:t>
            </a:r>
          </a:p>
          <a:p>
            <a:r>
              <a:rPr lang="fr-FR" sz="2400" dirty="0" smtClean="0"/>
              <a:t>Correction de la redirection de la </a:t>
            </a:r>
            <a:r>
              <a:rPr lang="fr-FR" sz="2400" dirty="0"/>
              <a:t>page d’accueil: </a:t>
            </a:r>
            <a:r>
              <a:rPr lang="fr-FR" sz="2400" dirty="0">
                <a:hlinkClick r:id="rId2"/>
              </a:rPr>
              <a:t>http://geomedia.huma-num.fr</a:t>
            </a:r>
            <a:r>
              <a:rPr lang="fr-FR" sz="2400" dirty="0" smtClean="0">
                <a:hlinkClick r:id="rId2"/>
              </a:rPr>
              <a:t>/</a:t>
            </a:r>
            <a:r>
              <a:rPr lang="fr-FR" sz="2400" dirty="0" smtClean="0"/>
              <a:t> </a:t>
            </a:r>
            <a:r>
              <a:rPr lang="fr-FR" sz="2400" dirty="0"/>
              <a:t>pointe vers </a:t>
            </a:r>
            <a:r>
              <a:rPr lang="fr-FR" sz="2400" dirty="0">
                <a:hlinkClick r:id="rId3"/>
              </a:rPr>
              <a:t>http://</a:t>
            </a:r>
            <a:r>
              <a:rPr lang="fr-FR" sz="2400" dirty="0" smtClean="0">
                <a:hlinkClick r:id="rId3"/>
              </a:rPr>
              <a:t>geomedia.huma-num.fr/RSSAgregate</a:t>
            </a:r>
            <a:r>
              <a:rPr lang="fr-FR" sz="2400" dirty="0" smtClean="0"/>
              <a:t> 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2) Actions : réorganisation de la structure des répertoires sur le serveur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57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2) Préconisations : </a:t>
            </a:r>
            <a:r>
              <a:rPr lang="fr-FR" sz="3200" dirty="0"/>
              <a:t>réorganisation de la structure des répertoires sur le serveur</a:t>
            </a:r>
            <a:endParaRPr lang="en-US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7650" y="2389690"/>
            <a:ext cx="8648700" cy="33977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Nécessité de pousser cette action plus loin : </a:t>
            </a:r>
          </a:p>
          <a:p>
            <a:pPr lvl="1"/>
            <a:r>
              <a:rPr lang="fr-FR" sz="2000" dirty="0" smtClean="0"/>
              <a:t>Rassembler tous les types de logs dans un seul endroit (serveur, application, etc.), en séparant ceux de la version de </a:t>
            </a:r>
            <a:r>
              <a:rPr lang="fr-FR" sz="2000" dirty="0" err="1" smtClean="0"/>
              <a:t>dev</a:t>
            </a:r>
            <a:r>
              <a:rPr lang="fr-FR" sz="2000" dirty="0" smtClean="0"/>
              <a:t> et ceux de la version de </a:t>
            </a:r>
            <a:r>
              <a:rPr lang="fr-FR" sz="2000" dirty="0" err="1" smtClean="0"/>
              <a:t>prod</a:t>
            </a:r>
            <a:endParaRPr lang="fr-FR" sz="2000" dirty="0" smtClean="0"/>
          </a:p>
          <a:p>
            <a:pPr lvl="1"/>
            <a:r>
              <a:rPr lang="fr-FR" sz="2000" dirty="0" smtClean="0"/>
              <a:t>Séparer complètement :</a:t>
            </a:r>
          </a:p>
          <a:p>
            <a:pPr lvl="2"/>
            <a:r>
              <a:rPr lang="fr-FR" sz="1600" dirty="0" smtClean="0"/>
              <a:t>Les fichiers de configuration</a:t>
            </a:r>
          </a:p>
          <a:p>
            <a:pPr lvl="2"/>
            <a:r>
              <a:rPr lang="fr-FR" sz="1600" dirty="0" smtClean="0"/>
              <a:t>Les fichiers générés par l’application (</a:t>
            </a:r>
            <a:r>
              <a:rPr lang="fr-FR" sz="1600" dirty="0" err="1" smtClean="0"/>
              <a:t>still</a:t>
            </a:r>
            <a:r>
              <a:rPr lang="fr-FR" sz="1600" dirty="0" smtClean="0"/>
              <a:t> alive, verrous, etc.)</a:t>
            </a:r>
          </a:p>
          <a:p>
            <a:pPr lvl="2"/>
            <a:r>
              <a:rPr lang="fr-FR" sz="1600" dirty="0" smtClean="0"/>
              <a:t>Les logs</a:t>
            </a:r>
          </a:p>
          <a:p>
            <a:pPr lvl="1"/>
            <a:r>
              <a:rPr lang="fr-FR" sz="2000" dirty="0" smtClean="0"/>
              <a:t>Les extractions devraient être dans un répertoire spécifique hors du répertoire de l’application. 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419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234640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Suppression des logs de la version de </a:t>
            </a:r>
            <a:r>
              <a:rPr lang="fr-FR" sz="2400" dirty="0" err="1" smtClean="0"/>
              <a:t>dev</a:t>
            </a:r>
            <a:endParaRPr lang="fr-FR" sz="2400" dirty="0" smtClean="0"/>
          </a:p>
          <a:p>
            <a:r>
              <a:rPr lang="fr-FR" sz="2400" dirty="0" smtClean="0"/>
              <a:t>Les logs de la version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ont été gardés</a:t>
            </a:r>
          </a:p>
          <a:p>
            <a:r>
              <a:rPr lang="fr-FR" sz="2400" dirty="0" smtClean="0"/>
              <a:t>Suppression des dumps de la DB effectués par le développeur original</a:t>
            </a:r>
          </a:p>
          <a:p>
            <a:r>
              <a:rPr lang="fr-FR" sz="2400" dirty="0" smtClean="0"/>
              <a:t>Correction d’un bug de l’application qui empêchait la suppression automatique des extractions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2) Actions : Volume des fichiers générés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2) </a:t>
            </a:r>
            <a:r>
              <a:rPr lang="fr-FR" sz="2800" dirty="0" smtClean="0"/>
              <a:t>Préconisations : volume des fichiers générés</a:t>
            </a:r>
            <a:endParaRPr lang="en-US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7650" y="2389690"/>
            <a:ext cx="8648700" cy="25056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Définir une politique claire de sauvegarde/suppression des fichiers</a:t>
            </a:r>
          </a:p>
          <a:p>
            <a:r>
              <a:rPr lang="fr-FR" sz="2400" dirty="0" smtClean="0"/>
              <a:t>Supprimer les fichiers régulièrement à l’aide de scripts, en particulier </a:t>
            </a:r>
            <a:r>
              <a:rPr lang="fr-FR" sz="2400" b="1" dirty="0" smtClean="0"/>
              <a:t>les extractions</a:t>
            </a:r>
          </a:p>
          <a:p>
            <a:r>
              <a:rPr lang="fr-FR" sz="2400" dirty="0" smtClean="0"/>
              <a:t>Etablir une </a:t>
            </a:r>
            <a:r>
              <a:rPr lang="fr-FR" sz="2400" b="1" dirty="0" smtClean="0"/>
              <a:t>cartographie</a:t>
            </a:r>
            <a:r>
              <a:rPr lang="fr-FR" sz="2400" dirty="0" smtClean="0"/>
              <a:t> précise des répertoires qui contiennent ces fichiers</a:t>
            </a:r>
          </a:p>
          <a:p>
            <a:endParaRPr lang="fr-FR" sz="2400" dirty="0"/>
          </a:p>
          <a:p>
            <a:endParaRPr lang="fr-FR" sz="1800" dirty="0" smtClean="0"/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925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3) Interruption de la collecte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160770" name="Picture 2" descr="https://cloud.githubusercontent.com/assets/13257120/8598515/5c1982ae-265b-11e5-9e84-3b1538f732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3" y="1198603"/>
            <a:ext cx="7768094" cy="55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8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3) Interruption de la collecte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Informations de départ :</a:t>
            </a:r>
          </a:p>
          <a:p>
            <a:pPr lvl="1"/>
            <a:r>
              <a:rPr lang="fr-FR" dirty="0" smtClean="0"/>
              <a:t>Ruptures allant de plusieurs minutes à plusieurs jours</a:t>
            </a:r>
          </a:p>
          <a:p>
            <a:pPr lvl="1"/>
            <a:r>
              <a:rPr lang="fr-FR" dirty="0" smtClean="0"/>
              <a:t>Certains flux sont parfois épargnés</a:t>
            </a:r>
          </a:p>
          <a:p>
            <a:pPr lvl="1"/>
            <a:r>
              <a:rPr lang="fr-FR" dirty="0" smtClean="0"/>
              <a:t>Observation faite à partir des dates de récupération</a:t>
            </a:r>
          </a:p>
          <a:p>
            <a:pPr lvl="1"/>
            <a:r>
              <a:rPr lang="fr-FR" dirty="0" smtClean="0"/>
              <a:t>Visible après extraction, ou avec les </a:t>
            </a:r>
            <a:r>
              <a:rPr lang="fr-FR" dirty="0" err="1" smtClean="0"/>
              <a:t>charts</a:t>
            </a:r>
            <a:r>
              <a:rPr lang="fr-FR" dirty="0" smtClean="0"/>
              <a:t> de la web 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smtClean="0"/>
              <a:t>Script </a:t>
            </a:r>
            <a:r>
              <a:rPr lang="fr-FR" dirty="0" err="1" smtClean="0"/>
              <a:t>Huma-num</a:t>
            </a:r>
            <a:r>
              <a:rPr lang="fr-FR" dirty="0" smtClean="0"/>
              <a:t> permet de détecter coupures en évaluant la date du dernier item</a:t>
            </a:r>
          </a:p>
          <a:p>
            <a:pPr lvl="1"/>
            <a:r>
              <a:rPr lang="fr-FR" dirty="0" smtClean="0"/>
              <a:t>Si deux applications sont actives, les coupures ne surviennent pas de manière </a:t>
            </a:r>
            <a:r>
              <a:rPr lang="fr-FR" dirty="0" smtClean="0"/>
              <a:t>concomitantes</a:t>
            </a:r>
            <a:endParaRPr lang="fr-FR" dirty="0" smtClean="0"/>
          </a:p>
          <a:p>
            <a:pPr lvl="1"/>
            <a:r>
              <a:rPr lang="fr-FR" dirty="0" smtClean="0"/>
              <a:t>Ne semble pas relié à un évènement externe particulier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0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3) Interruption de la collecte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dirty="0" smtClean="0"/>
              <a:t>Hypothèses invalides :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Coupure du serveur : </a:t>
            </a:r>
            <a:r>
              <a:rPr lang="fr-FR" dirty="0" smtClean="0"/>
              <a:t>certains flux sont récupérés, des logs sont toujours générés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Coupure du réseau : </a:t>
            </a:r>
            <a:r>
              <a:rPr lang="fr-FR" dirty="0" smtClean="0"/>
              <a:t>l’application reste accessible pendant les périodes de trouble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Erreur d’assignation de la date : </a:t>
            </a:r>
            <a:r>
              <a:rPr lang="fr-FR" dirty="0" smtClean="0"/>
              <a:t>les logs </a:t>
            </a:r>
            <a:r>
              <a:rPr lang="fr-FR" dirty="0" err="1" smtClean="0"/>
              <a:t>errors</a:t>
            </a:r>
            <a:r>
              <a:rPr lang="fr-FR" dirty="0" smtClean="0"/>
              <a:t> de l’application montrent un état anormal de l’application : débute par une grande quantité d’exceptions, puis les tâches de collecte de flux ne donnent plus de signes de vie</a:t>
            </a:r>
            <a:endParaRPr lang="fr-FR" dirty="0" smtClean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7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3) Interruption de la collecte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dirty="0" smtClean="0"/>
              <a:t>Hypothèses plausibles</a:t>
            </a:r>
            <a:endParaRPr lang="en-US" dirty="0" smtClean="0"/>
          </a:p>
          <a:p>
            <a:pPr lvl="1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Problème de synchronisation :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interblocage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des tâches de collecte. </a:t>
            </a:r>
          </a:p>
          <a:p>
            <a:pPr lvl="2"/>
            <a:r>
              <a:rPr lang="fr-FR" dirty="0" smtClean="0"/>
              <a:t>La présence d’items avec des id similaires montre qu’il existe des problèmes critiques au niveau de la synchronisation des tâches et de l’accès à la DB. </a:t>
            </a:r>
          </a:p>
          <a:p>
            <a:pPr lvl="2"/>
            <a:r>
              <a:rPr lang="fr-FR" dirty="0" smtClean="0"/>
              <a:t>Peut également expliquer la grande quantité d’exceptions de type timeout trouvés dans les logs lors des perturbations</a:t>
            </a:r>
          </a:p>
          <a:p>
            <a:pPr lvl="1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Mauvaise configuration des timeouts</a:t>
            </a:r>
          </a:p>
          <a:p>
            <a:pPr lvl="1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Pas de mécanisme de rétrocontrôle : </a:t>
            </a:r>
            <a:r>
              <a:rPr lang="fr-FR" dirty="0" smtClean="0"/>
              <a:t>les traces d’un mécanisme de détection d’</a:t>
            </a:r>
            <a:r>
              <a:rPr lang="fr-FR" dirty="0" err="1" smtClean="0"/>
              <a:t>interblocages</a:t>
            </a:r>
            <a:r>
              <a:rPr lang="fr-FR" dirty="0" smtClean="0"/>
              <a:t> sont visibles dans le code, mais il n’est plus actif.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points d’intervention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538869"/>
            <a:ext cx="8648700" cy="2118731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sz="2400" b="1" dirty="0" smtClean="0"/>
              <a:t>Tâches initiales</a:t>
            </a:r>
          </a:p>
          <a:p>
            <a:pPr lvl="1"/>
            <a:r>
              <a:rPr lang="fr-FR" sz="2000" dirty="0" smtClean="0"/>
              <a:t>Rupture de la collecte</a:t>
            </a:r>
          </a:p>
          <a:p>
            <a:pPr lvl="1"/>
            <a:r>
              <a:rPr lang="fr-FR" sz="2000" dirty="0" smtClean="0"/>
              <a:t>Extraction des données</a:t>
            </a:r>
          </a:p>
          <a:p>
            <a:pPr lvl="2"/>
            <a:r>
              <a:rPr lang="fr-FR" dirty="0" smtClean="0"/>
              <a:t>Téléchargement impossible</a:t>
            </a:r>
          </a:p>
          <a:p>
            <a:pPr lvl="2"/>
            <a:r>
              <a:rPr lang="fr-FR" dirty="0" smtClean="0"/>
              <a:t>Extraction incomplète</a:t>
            </a:r>
          </a:p>
          <a:p>
            <a:pPr lvl="1"/>
            <a:r>
              <a:rPr lang="fr-FR" sz="2000" dirty="0" smtClean="0"/>
              <a:t>Ergonomie de l’interface</a:t>
            </a:r>
          </a:p>
          <a:p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3895342"/>
            <a:ext cx="8648700" cy="2338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Tâches décelées à postériori</a:t>
            </a:r>
          </a:p>
          <a:p>
            <a:pPr lvl="1"/>
            <a:r>
              <a:rPr lang="fr-FR" sz="2000" dirty="0" smtClean="0"/>
              <a:t>Réutilisabilité </a:t>
            </a:r>
            <a:r>
              <a:rPr lang="fr-FR" sz="2000" dirty="0"/>
              <a:t>de l’application</a:t>
            </a:r>
          </a:p>
          <a:p>
            <a:pPr lvl="2"/>
            <a:r>
              <a:rPr lang="fr-FR" sz="1800" dirty="0"/>
              <a:t>Gestion de versions</a:t>
            </a:r>
          </a:p>
          <a:p>
            <a:pPr lvl="2"/>
            <a:r>
              <a:rPr lang="fr-FR" sz="1800" dirty="0"/>
              <a:t>« </a:t>
            </a:r>
            <a:r>
              <a:rPr lang="fr-FR" sz="1800" dirty="0" err="1"/>
              <a:t>Compilabilité</a:t>
            </a:r>
            <a:r>
              <a:rPr lang="fr-FR" sz="1800" dirty="0"/>
              <a:t> »</a:t>
            </a:r>
          </a:p>
          <a:p>
            <a:pPr lvl="2"/>
            <a:r>
              <a:rPr lang="fr-FR" sz="1800" dirty="0"/>
              <a:t>Facilitation de l’installation et la configuration</a:t>
            </a:r>
          </a:p>
          <a:p>
            <a:pPr lvl="2"/>
            <a:r>
              <a:rPr lang="fr-FR" sz="1800" dirty="0"/>
              <a:t>Documentation</a:t>
            </a:r>
          </a:p>
          <a:p>
            <a:pPr lvl="1"/>
            <a:r>
              <a:rPr lang="fr-FR" sz="2000" dirty="0"/>
              <a:t>Co-administration du serveur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49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3) Interruption de la collecte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Interblocage</a:t>
            </a:r>
            <a:r>
              <a:rPr lang="fr-FR" dirty="0" smtClean="0"/>
              <a:t> : principe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3113" y="2631688"/>
            <a:ext cx="691376" cy="468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57950" y="2631688"/>
            <a:ext cx="691376" cy="468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P2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1427357" y="3582636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9" name="Ellipse 8"/>
          <p:cNvSpPr/>
          <p:nvPr/>
        </p:nvSpPr>
        <p:spPr>
          <a:xfrm>
            <a:off x="6402194" y="3582635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2" name="Ellipse 11"/>
          <p:cNvSpPr/>
          <p:nvPr/>
        </p:nvSpPr>
        <p:spPr>
          <a:xfrm>
            <a:off x="1427357" y="4502975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3" name="Ellipse 12"/>
          <p:cNvSpPr/>
          <p:nvPr/>
        </p:nvSpPr>
        <p:spPr>
          <a:xfrm>
            <a:off x="6402194" y="4502974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4" name="Ellipse 13"/>
          <p:cNvSpPr/>
          <p:nvPr/>
        </p:nvSpPr>
        <p:spPr>
          <a:xfrm>
            <a:off x="1427357" y="6355651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6402194" y="6355651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6" name="Ellipse 15"/>
          <p:cNvSpPr/>
          <p:nvPr/>
        </p:nvSpPr>
        <p:spPr>
          <a:xfrm>
            <a:off x="1427357" y="5418083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7" name="Ellipse 16"/>
          <p:cNvSpPr/>
          <p:nvPr/>
        </p:nvSpPr>
        <p:spPr>
          <a:xfrm>
            <a:off x="6402194" y="5418084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2888" y="4404732"/>
            <a:ext cx="7014117" cy="724829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rgbClr val="FF0000"/>
                </a:solidFill>
              </a:rPr>
              <a:t>Interblocage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Connecteur droit avec flèche 19"/>
          <p:cNvCxnSpPr>
            <a:stCxn id="5" idx="2"/>
            <a:endCxn id="7" idx="0"/>
          </p:cNvCxnSpPr>
          <p:nvPr/>
        </p:nvCxnSpPr>
        <p:spPr>
          <a:xfrm>
            <a:off x="1828801" y="3100039"/>
            <a:ext cx="0" cy="48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7" idx="4"/>
            <a:endCxn id="12" idx="0"/>
          </p:cNvCxnSpPr>
          <p:nvPr/>
        </p:nvCxnSpPr>
        <p:spPr>
          <a:xfrm>
            <a:off x="1828801" y="4020379"/>
            <a:ext cx="0" cy="48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2" idx="4"/>
            <a:endCxn id="16" idx="0"/>
          </p:cNvCxnSpPr>
          <p:nvPr/>
        </p:nvCxnSpPr>
        <p:spPr>
          <a:xfrm>
            <a:off x="1828801" y="4940718"/>
            <a:ext cx="0" cy="47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6" idx="4"/>
            <a:endCxn id="14" idx="0"/>
          </p:cNvCxnSpPr>
          <p:nvPr/>
        </p:nvCxnSpPr>
        <p:spPr>
          <a:xfrm>
            <a:off x="1828801" y="5855826"/>
            <a:ext cx="0" cy="49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6" idx="2"/>
          </p:cNvCxnSpPr>
          <p:nvPr/>
        </p:nvCxnSpPr>
        <p:spPr>
          <a:xfrm flipH="1">
            <a:off x="6803637" y="3100039"/>
            <a:ext cx="1" cy="48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9" idx="4"/>
            <a:endCxn id="13" idx="0"/>
          </p:cNvCxnSpPr>
          <p:nvPr/>
        </p:nvCxnSpPr>
        <p:spPr>
          <a:xfrm>
            <a:off x="6803638" y="4020378"/>
            <a:ext cx="0" cy="48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4"/>
            <a:endCxn id="17" idx="0"/>
          </p:cNvCxnSpPr>
          <p:nvPr/>
        </p:nvCxnSpPr>
        <p:spPr>
          <a:xfrm>
            <a:off x="6803638" y="4940717"/>
            <a:ext cx="0" cy="47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7" idx="4"/>
            <a:endCxn id="15" idx="0"/>
          </p:cNvCxnSpPr>
          <p:nvPr/>
        </p:nvCxnSpPr>
        <p:spPr>
          <a:xfrm>
            <a:off x="6803638" y="5855827"/>
            <a:ext cx="0" cy="49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127168" y="3240900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Prise d’une ressource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2347065" y="5462656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Libération d’une ressource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1" name="Connecteur droit avec flèche 40"/>
          <p:cNvCxnSpPr>
            <a:endCxn id="12" idx="6"/>
          </p:cNvCxnSpPr>
          <p:nvPr/>
        </p:nvCxnSpPr>
        <p:spPr>
          <a:xfrm flipH="1">
            <a:off x="2230244" y="3801506"/>
            <a:ext cx="4171950" cy="920341"/>
          </a:xfrm>
          <a:prstGeom prst="straightConnector1">
            <a:avLst/>
          </a:prstGeom>
          <a:ln w="444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7" idx="6"/>
            <a:endCxn id="13" idx="2"/>
          </p:cNvCxnSpPr>
          <p:nvPr/>
        </p:nvCxnSpPr>
        <p:spPr>
          <a:xfrm>
            <a:off x="2230244" y="3801508"/>
            <a:ext cx="4171950" cy="920338"/>
          </a:xfrm>
          <a:prstGeom prst="straightConnector1">
            <a:avLst/>
          </a:prstGeom>
          <a:ln w="444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85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3) Interruption de la collecte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Erreur la plus récurrente lors des perturbations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6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3) Actions : interruption de la collecte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217913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smtClean="0"/>
              <a:t>du code : 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’application est trop peu documentée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a structure est complexe</a:t>
            </a:r>
          </a:p>
          <a:p>
            <a:pPr lvl="1"/>
            <a:r>
              <a:rPr lang="fr-FR" dirty="0" smtClean="0"/>
              <a:t>Les erreurs/exceptions des logs ne sont pas assez explicites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7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3) Actions : interruption de la collecte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78852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dirty="0" smtClean="0"/>
              <a:t>Solution « bricolage » : </a:t>
            </a:r>
            <a:r>
              <a:rPr lang="fr-FR" dirty="0"/>
              <a:t>é</a:t>
            </a:r>
            <a:r>
              <a:rPr lang="fr-FR" dirty="0" smtClean="0"/>
              <a:t>criture </a:t>
            </a:r>
            <a:r>
              <a:rPr lang="fr-FR" dirty="0"/>
              <a:t>d’un script </a:t>
            </a:r>
            <a:r>
              <a:rPr lang="fr-FR" b="1" dirty="0" err="1"/>
              <a:t>watchdog</a:t>
            </a:r>
            <a:r>
              <a:rPr lang="fr-FR" dirty="0"/>
              <a:t> redémarrant le serveur si interruption de la collecte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Avantages :</a:t>
            </a:r>
          </a:p>
          <a:p>
            <a:pPr lvl="2"/>
            <a:r>
              <a:rPr lang="fr-FR" dirty="0" smtClean="0"/>
              <a:t>Simple à modifier</a:t>
            </a:r>
          </a:p>
          <a:p>
            <a:pPr lvl="2"/>
            <a:r>
              <a:rPr lang="fr-FR" dirty="0"/>
              <a:t>E</a:t>
            </a:r>
            <a:r>
              <a:rPr lang="fr-FR" dirty="0" smtClean="0"/>
              <a:t>xterne à l’application</a:t>
            </a:r>
          </a:p>
          <a:p>
            <a:pPr lvl="2"/>
            <a:r>
              <a:rPr lang="fr-FR" dirty="0" smtClean="0"/>
              <a:t>Robuste</a:t>
            </a:r>
          </a:p>
          <a:p>
            <a:pPr lvl="1"/>
            <a:r>
              <a:rPr lang="fr-FR" dirty="0" smtClean="0">
                <a:solidFill>
                  <a:schemeClr val="accent2"/>
                </a:solidFill>
              </a:rPr>
              <a:t>Inconvénients : </a:t>
            </a:r>
          </a:p>
          <a:p>
            <a:pPr lvl="2"/>
            <a:r>
              <a:rPr lang="fr-FR" dirty="0"/>
              <a:t>E</a:t>
            </a:r>
            <a:r>
              <a:rPr lang="fr-FR" dirty="0" smtClean="0"/>
              <a:t>jecte tout utilisateur actif sur le site</a:t>
            </a:r>
          </a:p>
          <a:p>
            <a:pPr lvl="2"/>
            <a:r>
              <a:rPr lang="fr-FR" dirty="0" smtClean="0"/>
              <a:t>Temps de redémarrage du serveur non nul (&lt;1 min)</a:t>
            </a:r>
          </a:p>
          <a:p>
            <a:pPr lvl="2"/>
            <a:r>
              <a:rPr lang="fr-FR" dirty="0" smtClean="0"/>
              <a:t>Résout le symptôme, pas le problème</a:t>
            </a:r>
          </a:p>
          <a:p>
            <a:pPr lvl="2"/>
            <a:r>
              <a:rPr lang="fr-FR" dirty="0" smtClean="0"/>
              <a:t>Ne s’active pas si certains flux encore actifs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8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Préconisations générales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24</a:t>
            </a:fld>
            <a:endParaRPr lang="fr-FR" dirty="0"/>
          </a:p>
        </p:txBody>
      </p:sp>
      <p:pic>
        <p:nvPicPr>
          <p:cNvPr id="1026" name="Picture 2" descr="http://4.bp.blogspot.com/-iPOXZFL96ug/UIUGP3EFTxI/AAAAAAAAAOI/h4iT8b5QRFc/s1600/maison-malfac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85" y="1308103"/>
            <a:ext cx="3283130" cy="43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091466" y="6066263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Etat actuel de l’application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Préconisations générales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2052" name="Picture 4" descr="Afficher l'image d'origin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94" y="1687258"/>
            <a:ext cx="4952911" cy="353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21360" y="5600837"/>
            <a:ext cx="8178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Maintenir une application mal conçue à la base est une tâche vouée à l’échec.</a:t>
            </a:r>
          </a:p>
          <a:p>
            <a:r>
              <a:rPr lang="fr-FR" dirty="0" smtClean="0"/>
              <a:t>Il est préférable de concevoir une nouvelle application avec des fondations</a:t>
            </a:r>
          </a:p>
          <a:p>
            <a:r>
              <a:rPr lang="fr-FR" dirty="0" smtClean="0"/>
              <a:t>plus solides.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 de détails sur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26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Réutilisabilité de l’application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650" y="1842663"/>
            <a:ext cx="8648700" cy="1989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b="1" dirty="0" smtClean="0"/>
              <a:t>Problèmes encourus : </a:t>
            </a:r>
            <a:r>
              <a:rPr lang="fr-FR" dirty="0" smtClean="0"/>
              <a:t>plus de deux semaines pour « prendre en main » l’application!</a:t>
            </a:r>
          </a:p>
          <a:p>
            <a:pPr lvl="1"/>
            <a:r>
              <a:rPr lang="fr-FR" dirty="0" smtClean="0"/>
              <a:t>Rendre les sources compilables</a:t>
            </a:r>
          </a:p>
          <a:p>
            <a:pPr lvl="1"/>
            <a:r>
              <a:rPr lang="fr-FR" dirty="0" smtClean="0"/>
              <a:t>Configurer, installer l’application et la faire tourner sur un serveur de développement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4099507"/>
            <a:ext cx="8648700" cy="1219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Objectif :  </a:t>
            </a:r>
            <a:r>
              <a:rPr lang="fr-FR" dirty="0" smtClean="0"/>
              <a:t>fournir aux futurs développeurs le matériel capable de diminuer drastiquement le temps de prise en main</a:t>
            </a:r>
          </a:p>
        </p:txBody>
      </p:sp>
    </p:spTree>
    <p:extLst>
      <p:ext uri="{BB962C8B-B14F-4D97-AF65-F5344CB8AC3E}">
        <p14:creationId xmlns:p14="http://schemas.microsoft.com/office/powerpoint/2010/main" val="5620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Causes?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790701"/>
            <a:ext cx="8648700" cy="1387398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Pas </a:t>
            </a:r>
            <a:r>
              <a:rPr lang="fr-FR" b="1" dirty="0"/>
              <a:t>de version/de release </a:t>
            </a:r>
            <a:r>
              <a:rPr lang="fr-FR" b="1" dirty="0" smtClean="0"/>
              <a:t>officielle</a:t>
            </a:r>
          </a:p>
          <a:p>
            <a:pPr lvl="1"/>
            <a:r>
              <a:rPr lang="fr-FR" dirty="0" smtClean="0"/>
              <a:t>A </a:t>
            </a:r>
            <a:r>
              <a:rPr lang="fr-FR" dirty="0"/>
              <a:t>quoi correspondent les sources fournies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Pas d’historique du développement</a:t>
            </a:r>
          </a:p>
          <a:p>
            <a:pPr lvl="1"/>
            <a:r>
              <a:rPr lang="fr-FR" dirty="0" smtClean="0"/>
              <a:t>Sources fournies ne compilent 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3401279"/>
            <a:ext cx="8648700" cy="20070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300" b="1" dirty="0"/>
              <a:t>Structure de l’application: </a:t>
            </a:r>
          </a:p>
          <a:p>
            <a:pPr lvl="1"/>
            <a:r>
              <a:rPr lang="fr-FR" dirty="0" smtClean="0"/>
              <a:t>Fichiers </a:t>
            </a:r>
            <a:r>
              <a:rPr lang="fr-FR" dirty="0"/>
              <a:t>de configuration nombreux</a:t>
            </a:r>
          </a:p>
          <a:p>
            <a:pPr lvl="1"/>
            <a:r>
              <a:rPr lang="fr-FR" dirty="0" smtClean="0"/>
              <a:t>Fichiers </a:t>
            </a:r>
            <a:r>
              <a:rPr lang="fr-FR" dirty="0"/>
              <a:t>générés (log, </a:t>
            </a:r>
            <a:r>
              <a:rPr lang="fr-FR" dirty="0" err="1"/>
              <a:t>still</a:t>
            </a:r>
            <a:r>
              <a:rPr lang="fr-FR" dirty="0"/>
              <a:t> alive, extraction, </a:t>
            </a:r>
            <a:r>
              <a:rPr lang="fr-FR" dirty="0" err="1"/>
              <a:t>db</a:t>
            </a:r>
            <a:r>
              <a:rPr lang="fr-FR" dirty="0"/>
              <a:t>) à de multiples endroits</a:t>
            </a:r>
          </a:p>
          <a:p>
            <a:pPr lvl="1"/>
            <a:r>
              <a:rPr lang="fr-FR" dirty="0" smtClean="0"/>
              <a:t>Asymétrie </a:t>
            </a:r>
            <a:r>
              <a:rPr lang="fr-FR" dirty="0"/>
              <a:t>entre la version de développement et la version de production</a:t>
            </a:r>
          </a:p>
          <a:p>
            <a:pPr lvl="1"/>
            <a:r>
              <a:rPr lang="fr-FR" dirty="0" smtClean="0"/>
              <a:t>Organisation </a:t>
            </a:r>
            <a:r>
              <a:rPr lang="fr-FR" dirty="0"/>
              <a:t>anarchique des répertoires/fichiers sur le </a:t>
            </a:r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4000" y="5653668"/>
            <a:ext cx="8648700" cy="47950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Documentation très sommaire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41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1611312"/>
            <a:ext cx="625012" cy="62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sz="2400" dirty="0" smtClean="0"/>
                  <a:t>Mise en place d’une gestion de versions sur </a:t>
                </a:r>
                <a:r>
                  <a:rPr lang="fr-FR" sz="2400" b="1" dirty="0" err="1" smtClean="0"/>
                  <a:t>Github</a:t>
                </a:r>
                <a:endParaRPr lang="fr-FR" sz="2400" b="1" dirty="0" smtClean="0"/>
              </a:p>
              <a:p>
                <a:pPr marL="457200" lvl="1" indent="0">
                  <a:buNone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https://github.com/geomedia</a:t>
                </a: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fr-FR" b="1" dirty="0" smtClean="0">
                    <a:solidFill>
                      <a:srgbClr val="00B050"/>
                    </a:solidFill>
                  </a:rPr>
                  <a:t>Avantages:</a:t>
                </a:r>
              </a:p>
              <a:p>
                <a:pPr lvl="2"/>
                <a:r>
                  <a:rPr lang="fr-FR" dirty="0" smtClean="0"/>
                  <a:t>Séparer les différents dépôts pour plus de clarté</a:t>
                </a:r>
              </a:p>
              <a:p>
                <a:pPr lvl="2"/>
                <a:r>
                  <a:rPr lang="fr-FR" dirty="0" err="1" smtClean="0"/>
                  <a:t>Bugtracking</a:t>
                </a:r>
                <a:r>
                  <a:rPr lang="fr-FR" dirty="0" smtClean="0"/>
                  <a:t> sous forme d’« issues »: centralisation et archivage de l’information, des discussions</a:t>
                </a:r>
              </a:p>
              <a:p>
                <a:pPr lvl="2"/>
                <a:r>
                  <a:rPr lang="fr-FR" dirty="0" smtClean="0"/>
                  <a:t>Wikis</a:t>
                </a:r>
              </a:p>
              <a:p>
                <a:pPr lvl="2"/>
                <a:r>
                  <a:rPr lang="fr-FR" dirty="0" smtClean="0"/>
                  <a:t>Outils de management de projets et d’attribution de tâches</a:t>
                </a:r>
              </a:p>
              <a:p>
                <a:pPr lvl="1"/>
                <a:r>
                  <a:rPr lang="fr-FR" b="1" dirty="0" smtClean="0">
                    <a:solidFill>
                      <a:srgbClr val="FF0000"/>
                    </a:solidFill>
                  </a:rPr>
                  <a:t>Désavantages:</a:t>
                </a:r>
              </a:p>
              <a:p>
                <a:pPr lvl="2"/>
                <a:r>
                  <a:rPr lang="fr-FR" dirty="0" smtClean="0"/>
                  <a:t>Entreprise privée: pérennité?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git est décentralisé</a:t>
                </a:r>
              </a:p>
              <a:p>
                <a:pPr lvl="2"/>
                <a:r>
                  <a:rPr lang="fr-FR" dirty="0" smtClean="0"/>
                  <a:t>Sources publiques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1" dirty="0" smtClean="0"/>
                  <a:t>ne jamais mettre de mot de passe dans un dépôt, même privé!</a:t>
                </a:r>
              </a:p>
              <a:p>
                <a:pPr lvl="2"/>
                <a:r>
                  <a:rPr lang="fr-FR" b="0" dirty="0" smtClean="0"/>
                  <a:t>Chevauchement avec le projet existant sur la forge </a:t>
                </a:r>
                <a:r>
                  <a:rPr lang="fr-FR" dirty="0" err="1"/>
                  <a:t>I</a:t>
                </a:r>
                <a:r>
                  <a:rPr lang="fr-FR" b="0" dirty="0" err="1" smtClean="0"/>
                  <a:t>nria</a:t>
                </a:r>
                <a:endParaRPr lang="fr-FR" b="0" dirty="0" smtClean="0"/>
              </a:p>
              <a:p>
                <a:pPr lvl="2"/>
                <a:endParaRPr lang="fr-FR" dirty="0" smtClean="0"/>
              </a:p>
              <a:p>
                <a:pPr marL="1371600" lvl="3" indent="0">
                  <a:buNone/>
                </a:pPr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87" t="-2782" r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Actions : gestion de version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7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47650" y="2482076"/>
                <a:ext cx="8648700" cy="2101076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fr-FR" sz="2400" b="1" dirty="0" smtClean="0"/>
                  <a:t>Mise en conformité des sources</a:t>
                </a:r>
              </a:p>
              <a:p>
                <a:pPr lvl="1"/>
                <a:r>
                  <a:rPr lang="fr-FR" sz="2000" dirty="0" smtClean="0"/>
                  <a:t>Incorporation des bibliothèques manquantes (accès à partir du chemin relatif)</a:t>
                </a:r>
              </a:p>
              <a:p>
                <a:pPr lvl="1"/>
                <a:r>
                  <a:rPr lang="fr-FR" sz="2000" dirty="0" smtClean="0"/>
                  <a:t>Suppression des tests qui ne compilent pas</a:t>
                </a:r>
              </a:p>
              <a:p>
                <a:pPr lvl="1"/>
                <a:r>
                  <a:rPr lang="fr-FR" sz="2000" dirty="0" err="1" smtClean="0"/>
                  <a:t>Renommage</a:t>
                </a:r>
                <a:r>
                  <a:rPr lang="fr-FR" sz="2000" dirty="0" smtClean="0"/>
                  <a:t> de l’application: </a:t>
                </a:r>
                <a:r>
                  <a:rPr lang="fr-FR" sz="2000" dirty="0" err="1" smtClean="0"/>
                  <a:t>RSSAgregate</a:t>
                </a:r>
                <a:r>
                  <a:rPr lang="fr-FR" sz="2000" dirty="0" smtClean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 smtClean="0"/>
                  <a:t>rssaggregate</a:t>
                </a:r>
              </a:p>
              <a:p>
                <a:pPr lvl="1"/>
                <a:r>
                  <a:rPr lang="fr-FR" sz="2000" dirty="0" smtClean="0"/>
                  <a:t>Nettoyage du dépôt</a:t>
                </a:r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0" y="2482076"/>
                <a:ext cx="8648700" cy="2101076"/>
              </a:xfrm>
              <a:blipFill rotWithShape="0">
                <a:blip r:embed="rId2"/>
                <a:stretch>
                  <a:fillRect l="-987" t="-4348" b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) Actions : compilation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0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) Préconisations : compilation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7650" y="2389691"/>
            <a:ext cx="8648700" cy="2101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Bonnes pratiques </a:t>
            </a:r>
          </a:p>
          <a:p>
            <a:pPr lvl="1"/>
            <a:r>
              <a:rPr lang="fr-FR" sz="2000" dirty="0" smtClean="0"/>
              <a:t>Utiliser </a:t>
            </a:r>
            <a:r>
              <a:rPr lang="fr-FR" sz="2000" b="1" dirty="0" err="1" smtClean="0"/>
              <a:t>maven</a:t>
            </a:r>
            <a:r>
              <a:rPr lang="fr-FR" sz="2000" dirty="0" smtClean="0"/>
              <a:t> pour gérer les dépendances avec des bibliothèques externes</a:t>
            </a:r>
          </a:p>
          <a:p>
            <a:pPr lvl="1"/>
            <a:r>
              <a:rPr lang="fr-FR" sz="2000" dirty="0" smtClean="0"/>
              <a:t>Utiliser les branches de git pour gérer les différentes versions du projet</a:t>
            </a:r>
          </a:p>
          <a:p>
            <a:pPr lvl="1"/>
            <a:r>
              <a:rPr lang="fr-FR" sz="2000" dirty="0" smtClean="0"/>
              <a:t>NE JAMAIS PUSHER sur le master une version avec des erreurs empêchant la compilation!!!</a:t>
            </a:r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92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210107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2400" b="1" dirty="0" smtClean="0"/>
              <a:t>Mise en place de scripts de configuration et d’installation</a:t>
            </a:r>
            <a:endParaRPr lang="fr-FR" dirty="0" smtClean="0"/>
          </a:p>
          <a:p>
            <a:pPr lvl="1"/>
            <a:r>
              <a:rPr lang="fr-FR" dirty="0" smtClean="0"/>
              <a:t>Permet d’installer l’application (</a:t>
            </a:r>
            <a:r>
              <a:rPr lang="fr-FR" dirty="0" err="1" smtClean="0"/>
              <a:t>prod</a:t>
            </a:r>
            <a:r>
              <a:rPr lang="fr-FR" dirty="0" smtClean="0"/>
              <a:t> ou </a:t>
            </a:r>
            <a:r>
              <a:rPr lang="fr-FR" dirty="0" err="1" smtClean="0"/>
              <a:t>dev</a:t>
            </a:r>
            <a:r>
              <a:rPr lang="fr-FR" dirty="0" smtClean="0"/>
              <a:t>) sur le serveur à partir d’une simple commande</a:t>
            </a:r>
          </a:p>
          <a:p>
            <a:pPr lvl="1"/>
            <a:r>
              <a:rPr lang="fr-FR" dirty="0" smtClean="0"/>
              <a:t>Centralise l’ensemble des fichiers à configurer dans un seul répertoire.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1) </a:t>
            </a:r>
            <a:r>
              <a:rPr lang="fr-FR" sz="3600" dirty="0" smtClean="0"/>
              <a:t>Actions : installation, configuration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120897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smtClean="0"/>
              <a:t>Rédaction de pages wiki expliquant comment prendre en main le </a:t>
            </a:r>
            <a:r>
              <a:rPr lang="fr-FR" sz="2400" dirty="0" err="1" smtClean="0"/>
              <a:t>framework</a:t>
            </a:r>
            <a:r>
              <a:rPr lang="fr-FR" sz="2400" dirty="0" smtClean="0"/>
              <a:t> : </a:t>
            </a:r>
            <a:r>
              <a:rPr lang="fr-FR" sz="2400" dirty="0">
                <a:solidFill>
                  <a:schemeClr val="accent1"/>
                </a:solidFill>
              </a:rPr>
              <a:t>https://github.com/geomedia/rssaggregate/wiki</a:t>
            </a:r>
          </a:p>
          <a:p>
            <a:endParaRPr lang="fr-FR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1) Actions : documentation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6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0000"/>
      </a:accent2>
      <a:accent3>
        <a:srgbClr val="FFC000"/>
      </a:accent3>
      <a:accent4>
        <a:srgbClr val="7030A0"/>
      </a:accent4>
      <a:accent5>
        <a:srgbClr val="A5A5A5"/>
      </a:accent5>
      <a:accent6>
        <a:srgbClr val="92D050"/>
      </a:accent6>
      <a:hlink>
        <a:srgbClr val="0563C1"/>
      </a:hlink>
      <a:folHlink>
        <a:srgbClr val="954F72"/>
      </a:folHlink>
    </a:clrScheme>
    <a:fontScheme name="Personnalisé 1">
      <a:majorFont>
        <a:latin typeface="Aller"/>
        <a:ea typeface=""/>
        <a:cs typeface=""/>
      </a:majorFont>
      <a:minorFont>
        <a:latin typeface="All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12326</TotalTime>
  <Words>1092</Words>
  <Application>Microsoft Office PowerPoint</Application>
  <PresentationFormat>Affichage à l'écran (4:3)</PresentationFormat>
  <Paragraphs>204</Paragraphs>
  <Slides>26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Aller</vt:lpstr>
      <vt:lpstr>Arial</vt:lpstr>
      <vt:lpstr>Calibri</vt:lpstr>
      <vt:lpstr>Cambria Math</vt:lpstr>
      <vt:lpstr>Office Theme</vt:lpstr>
      <vt:lpstr>Stabilisation de la plateforme Geomedia</vt:lpstr>
      <vt:lpstr>Rappel des points d’intervention</vt:lpstr>
      <vt:lpstr>1) Réutilisabilité de l’application</vt:lpstr>
      <vt:lpstr>1) Causes?</vt:lpstr>
      <vt:lpstr>1) Actions : gestion de version</vt:lpstr>
      <vt:lpstr>1) Actions : compilation</vt:lpstr>
      <vt:lpstr>1) Préconisations : compilation</vt:lpstr>
      <vt:lpstr>1) Actions : installation, configuration</vt:lpstr>
      <vt:lpstr>1) Actions : documentation</vt:lpstr>
      <vt:lpstr>1) Préconisations : documentation</vt:lpstr>
      <vt:lpstr>2) Co-administration du serveur</vt:lpstr>
      <vt:lpstr>2) Actions : réorganisation de la structure des répertoires sur le serveur</vt:lpstr>
      <vt:lpstr>2) Préconisations : réorganisation de la structure des répertoires sur le serveur</vt:lpstr>
      <vt:lpstr>2) Actions : Volume des fichiers générés</vt:lpstr>
      <vt:lpstr>2) Préconisations : volume des fichiers générés</vt:lpstr>
      <vt:lpstr>3) Interruption de la collecte</vt:lpstr>
      <vt:lpstr>3) Interruption de la collecte</vt:lpstr>
      <vt:lpstr>3) Interruption de la collecte</vt:lpstr>
      <vt:lpstr>3) Interruption de la collecte</vt:lpstr>
      <vt:lpstr>3) Interruption de la collecte</vt:lpstr>
      <vt:lpstr>3) Interruption de la collecte</vt:lpstr>
      <vt:lpstr>3) Actions : interruption de la collecte</vt:lpstr>
      <vt:lpstr>3) Actions : interruption de la collecte</vt:lpstr>
      <vt:lpstr>Préconisations générales</vt:lpstr>
      <vt:lpstr>Préconisations générales</vt:lpstr>
      <vt:lpstr>Plus de détails sur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spatiotemporelle pour la visualisation de traces d’exécution</dc:title>
  <dc:creator>dosimont</dc:creator>
  <cp:lastModifiedBy>Damien</cp:lastModifiedBy>
  <cp:revision>991</cp:revision>
  <dcterms:created xsi:type="dcterms:W3CDTF">2015-05-04T13:17:04Z</dcterms:created>
  <dcterms:modified xsi:type="dcterms:W3CDTF">2015-10-27T12:11:55Z</dcterms:modified>
</cp:coreProperties>
</file>