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4"/>
  </p:notesMasterIdLst>
  <p:handoutMasterIdLst>
    <p:handoutMasterId r:id="rId55"/>
  </p:handoutMasterIdLst>
  <p:sldIdLst>
    <p:sldId id="256" r:id="rId2"/>
    <p:sldId id="725" r:id="rId3"/>
    <p:sldId id="726" r:id="rId4"/>
    <p:sldId id="727" r:id="rId5"/>
    <p:sldId id="728" r:id="rId6"/>
    <p:sldId id="729" r:id="rId7"/>
    <p:sldId id="730" r:id="rId8"/>
    <p:sldId id="731" r:id="rId9"/>
    <p:sldId id="733" r:id="rId10"/>
    <p:sldId id="710" r:id="rId11"/>
    <p:sldId id="682" r:id="rId12"/>
    <p:sldId id="683" r:id="rId13"/>
    <p:sldId id="711" r:id="rId14"/>
    <p:sldId id="712" r:id="rId15"/>
    <p:sldId id="684" r:id="rId16"/>
    <p:sldId id="685" r:id="rId17"/>
    <p:sldId id="686" r:id="rId18"/>
    <p:sldId id="687" r:id="rId19"/>
    <p:sldId id="713" r:id="rId20"/>
    <p:sldId id="688" r:id="rId21"/>
    <p:sldId id="735" r:id="rId22"/>
    <p:sldId id="714" r:id="rId23"/>
    <p:sldId id="691" r:id="rId24"/>
    <p:sldId id="694" r:id="rId25"/>
    <p:sldId id="715" r:id="rId26"/>
    <p:sldId id="738" r:id="rId27"/>
    <p:sldId id="695" r:id="rId28"/>
    <p:sldId id="716" r:id="rId29"/>
    <p:sldId id="696" r:id="rId30"/>
    <p:sldId id="700" r:id="rId31"/>
    <p:sldId id="701" r:id="rId32"/>
    <p:sldId id="697" r:id="rId33"/>
    <p:sldId id="717" r:id="rId34"/>
    <p:sldId id="698" r:id="rId35"/>
    <p:sldId id="704" r:id="rId36"/>
    <p:sldId id="736" r:id="rId37"/>
    <p:sldId id="739" r:id="rId38"/>
    <p:sldId id="740" r:id="rId39"/>
    <p:sldId id="718" r:id="rId40"/>
    <p:sldId id="699" r:id="rId41"/>
    <p:sldId id="702" r:id="rId42"/>
    <p:sldId id="703" r:id="rId43"/>
    <p:sldId id="705" r:id="rId44"/>
    <p:sldId id="719" r:id="rId45"/>
    <p:sldId id="720" r:id="rId46"/>
    <p:sldId id="706" r:id="rId47"/>
    <p:sldId id="721" r:id="rId48"/>
    <p:sldId id="708" r:id="rId49"/>
    <p:sldId id="722" r:id="rId50"/>
    <p:sldId id="707" r:id="rId51"/>
    <p:sldId id="723" r:id="rId52"/>
    <p:sldId id="737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6180" autoAdjust="0"/>
  </p:normalViewPr>
  <p:slideViewPr>
    <p:cSldViewPr snapToGrid="0">
      <p:cViewPr>
        <p:scale>
          <a:sx n="75" d="100"/>
          <a:sy n="75" d="100"/>
        </p:scale>
        <p:origin x="894" y="-90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3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D6AC-8F8A-4E44-B278-FAA640A16F15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14B6-303F-40CC-9FC3-A0C7E6CF2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8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13/12/2015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13/12/2015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13/12/2015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13/12/2015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13/12/2015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13/12/2015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13" r:id="rId7"/>
    <p:sldLayoutId id="2147483703" r:id="rId8"/>
    <p:sldLayoutId id="2147483704" r:id="rId9"/>
    <p:sldLayoutId id="2147483705" r:id="rId10"/>
    <p:sldLayoutId id="2147483706" r:id="rId11"/>
    <p:sldLayoutId id="2147483711" r:id="rId12"/>
    <p:sldLayoutId id="2147483709" r:id="rId13"/>
    <p:sldLayoutId id="2147483707" r:id="rId14"/>
    <p:sldLayoutId id="214748371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Réutisabilité</a:t>
            </a:r>
            <a:r>
              <a:rPr lang="fr-FR" dirty="0" smtClean="0"/>
              <a:t>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4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 de deux semaines pour « prendre en main » l’application!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090078"/>
            <a:ext cx="8648700" cy="1989563"/>
          </a:xfrm>
          <a:noFill/>
        </p:spPr>
        <p:txBody>
          <a:bodyPr>
            <a:normAutofit/>
          </a:bodyPr>
          <a:lstStyle/>
          <a:p>
            <a:r>
              <a:rPr lang="fr-FR" dirty="0" smtClean="0"/>
              <a:t>Rendre </a:t>
            </a:r>
            <a:r>
              <a:rPr lang="fr-FR" dirty="0" smtClean="0"/>
              <a:t>les sources compilables</a:t>
            </a:r>
          </a:p>
          <a:p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196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871961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Etat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53428"/>
            <a:ext cx="8648700" cy="4485421"/>
          </a:xfrm>
          <a:noFill/>
        </p:spPr>
        <p:txBody>
          <a:bodyPr>
            <a:noAutofit/>
          </a:bodyPr>
          <a:lstStyle/>
          <a:p>
            <a:r>
              <a:rPr lang="fr-FR" b="1" dirty="0" smtClean="0"/>
              <a:t>Pas de version, de release officielle</a:t>
            </a:r>
          </a:p>
          <a:p>
            <a:pPr lvl="1"/>
            <a:r>
              <a:rPr lang="fr-FR" dirty="0" smtClean="0"/>
              <a:t>Historique de développement?</a:t>
            </a:r>
          </a:p>
          <a:p>
            <a:pPr lvl="1"/>
            <a:r>
              <a:rPr lang="fr-FR" dirty="0" smtClean="0"/>
              <a:t>Etat actuel de l’application?</a:t>
            </a:r>
            <a:endParaRPr lang="fr-FR" b="1" dirty="0" smtClean="0"/>
          </a:p>
          <a:p>
            <a:r>
              <a:rPr lang="fr-FR" b="1" dirty="0" smtClean="0"/>
              <a:t>Sources </a:t>
            </a:r>
            <a:r>
              <a:rPr lang="fr-FR" b="1" dirty="0" smtClean="0"/>
              <a:t>fournies ne compilent </a:t>
            </a:r>
            <a:r>
              <a:rPr lang="fr-FR" b="1" dirty="0" smtClean="0"/>
              <a:t>pas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Documentation très sommaire</a:t>
            </a:r>
          </a:p>
          <a:p>
            <a:r>
              <a:rPr lang="fr-FR" b="1" dirty="0" smtClean="0"/>
              <a:t>Structure de l’application/du serveur complexe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39694" y="3502130"/>
            <a:ext cx="6740631" cy="1796980"/>
            <a:chOff x="898525" y="4029994"/>
            <a:chExt cx="6740631" cy="17969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2695504" y="4887433"/>
              <a:ext cx="3130692" cy="1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2" name="Picture 4" descr="Code Optimization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525" y="4029995"/>
              <a:ext cx="1796979" cy="179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ode Optimization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177" y="4029994"/>
              <a:ext cx="1796979" cy="179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153150" y="4591050"/>
              <a:ext cx="1123950" cy="781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>
                  <a:solidFill>
                    <a:schemeClr val="tx1"/>
                  </a:solidFill>
                </a:rPr>
                <a:t>BIN</a:t>
              </a:r>
              <a:endParaRPr lang="fr-FR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12294" name="Picture 6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179" y="4201322"/>
              <a:ext cx="1498671" cy="137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1850601"/>
            <a:ext cx="8648700" cy="12196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</a:t>
            </a:r>
            <a:r>
              <a:rPr lang="fr-FR" dirty="0" smtClean="0"/>
              <a:t>ournir aux futurs développeurs le matériel capable de diminuer drastiquement le temps de prise en main</a:t>
            </a:r>
          </a:p>
        </p:txBody>
      </p:sp>
      <p:pic>
        <p:nvPicPr>
          <p:cNvPr id="1126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90" y="4165121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002087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4002087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cdn0.iconfinder.com/data/icons/feather/96/clock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52" y="3898987"/>
            <a:ext cx="587379" cy="5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76914" y="3641901"/>
            <a:ext cx="89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5’</a:t>
            </a:r>
            <a:endParaRPr lang="fr-FR" sz="28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752582" y="5001733"/>
            <a:ext cx="891198" cy="1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620472" y="5001734"/>
            <a:ext cx="863122" cy="6828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05144" y="4445377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accent3"/>
                </a:solidFill>
              </a:rPr>
              <a:t>?</a:t>
            </a:r>
            <a:endParaRPr lang="fr-FR" sz="9600" b="1" dirty="0">
              <a:solidFill>
                <a:schemeClr val="accent3"/>
              </a:solidFill>
            </a:endParaRPr>
          </a:p>
        </p:txBody>
      </p:sp>
      <p:pic>
        <p:nvPicPr>
          <p:cNvPr id="11270" name="Picture 6" descr="http://www.myiconfinder.com/uploads/iconsets/128-128-d02328532122a358e4c3d755cd436c6c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8" y="5008561"/>
            <a:ext cx="1347788" cy="134778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2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200" dirty="0" smtClean="0"/>
                  <a:t>Suppression des tests qui ne compilent pas</a:t>
                </a:r>
              </a:p>
              <a:p>
                <a:pPr lvl="1"/>
                <a:r>
                  <a:rPr lang="fr-FR" sz="2200" dirty="0" smtClean="0"/>
                  <a:t>Renommage de l’application: </a:t>
                </a:r>
                <a:r>
                  <a:rPr lang="fr-FR" sz="2200" dirty="0" err="1" smtClean="0"/>
                  <a:t>RSSAgregate</a:t>
                </a:r>
                <a:r>
                  <a:rPr lang="fr-FR" sz="2200" dirty="0" smtClean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 smtClean="0"/>
                  <a:t>rssaggregate</a:t>
                </a:r>
              </a:p>
              <a:p>
                <a:pPr lvl="1"/>
                <a:r>
                  <a:rPr lang="fr-FR" sz="2200" dirty="0" smtClean="0"/>
                  <a:t>Nettoyage du dépôt</a:t>
                </a:r>
              </a:p>
              <a:p>
                <a:pPr lvl="1"/>
                <a:r>
                  <a:rPr lang="fr-FR" sz="2200" dirty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fr-FR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github.com/geomedia/rssaggregate</a:t>
                </a:r>
                <a:endParaRPr lang="fr-FR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blipFill rotWithShape="0">
                <a:blip r:embed="rId2"/>
                <a:stretch>
                  <a:fillRect l="-846" t="-6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3900598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noFill/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</a:t>
            </a:r>
            <a:r>
              <a:rPr lang="fr-FR" dirty="0" smtClean="0"/>
              <a:t>nstallation, configuration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noFill/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4162567"/>
            <a:ext cx="8648700" cy="158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Mettre à jour la documentation le plus souvent possible</a:t>
            </a:r>
          </a:p>
          <a:p>
            <a:pPr lvl="1"/>
            <a:r>
              <a:rPr lang="fr-FR" sz="2000" dirty="0" smtClean="0"/>
              <a:t>Indiquer les bugs ou les fonctionnalités à implémenter en utilisant les</a:t>
            </a:r>
            <a:r>
              <a:rPr lang="fr-FR" sz="2800" dirty="0" smtClean="0"/>
              <a:t> </a:t>
            </a:r>
            <a:r>
              <a:rPr lang="fr-FR" sz="2000" b="1" dirty="0" smtClean="0"/>
              <a:t>issues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 du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Stabilisation de la plateforme </a:t>
            </a:r>
            <a:r>
              <a:rPr lang="fr-FR" sz="3200" dirty="0" err="1" smtClean="0"/>
              <a:t>Geomedia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43183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2" y="2043183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3152632" y="3398292"/>
            <a:ext cx="28800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thevillagespcrepair.com/wp-content/uploads/2014/03/rep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6" y="2341491"/>
            <a:ext cx="2113602" cy="21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3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Organisation</a:t>
            </a:r>
            <a:r>
              <a:rPr lang="en-US" sz="3200" dirty="0" smtClean="0"/>
              <a:t> des </a:t>
            </a:r>
            <a:r>
              <a:rPr lang="en-US" sz="3200" dirty="0" err="1" smtClean="0"/>
              <a:t>répertoires</a:t>
            </a:r>
            <a:r>
              <a:rPr lang="en-US" sz="3200" dirty="0" smtClean="0"/>
              <a:t>/</a:t>
            </a:r>
            <a:r>
              <a:rPr lang="en-US" sz="3200" dirty="0" err="1" smtClean="0"/>
              <a:t>fichiers</a:t>
            </a:r>
            <a:r>
              <a:rPr lang="en-US" sz="3200" dirty="0" smtClean="0"/>
              <a:t> </a:t>
            </a:r>
            <a:r>
              <a:rPr lang="en-US" sz="3200" dirty="0" err="1" smtClean="0"/>
              <a:t>anarchiques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771651"/>
            <a:ext cx="8648700" cy="2400299"/>
          </a:xfrm>
          <a:noFill/>
        </p:spPr>
        <p:txBody>
          <a:bodyPr>
            <a:normAutofit/>
          </a:bodyPr>
          <a:lstStyle/>
          <a:p>
            <a:pPr lvl="1"/>
            <a:r>
              <a:rPr lang="fr-FR" dirty="0" smtClean="0"/>
              <a:t>Asymétrie </a:t>
            </a:r>
            <a:r>
              <a:rPr lang="fr-FR" dirty="0" smtClean="0"/>
              <a:t>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Présence d’une multitude de reliquats</a:t>
            </a:r>
          </a:p>
          <a:p>
            <a:pPr lvl="1"/>
            <a:r>
              <a:rPr lang="fr-FR" dirty="0" smtClean="0"/>
              <a:t>Structure/nom/rôle des répertoires parfois obscurs</a:t>
            </a:r>
          </a:p>
          <a:p>
            <a:pPr lvl="1"/>
            <a:r>
              <a:rPr lang="fr-FR" dirty="0" smtClean="0"/>
              <a:t>Dépendance avec les fichiers de configuration non/mal identifiée</a:t>
            </a:r>
          </a:p>
          <a:p>
            <a:pPr lvl="1"/>
            <a:r>
              <a:rPr lang="fr-FR" dirty="0" smtClean="0"/>
              <a:t>Fichiers générés à de multiples endroits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14340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434022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540001"/>
            <a:ext cx="3810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Volume des fichiers générés pouvant atteindre des dizaines de Go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000249"/>
            <a:ext cx="8648700" cy="1390651"/>
          </a:xfrm>
          <a:noFill/>
        </p:spPr>
        <p:txBody>
          <a:bodyPr>
            <a:normAutofit/>
          </a:bodyPr>
          <a:lstStyle/>
          <a:p>
            <a:pPr lvl="1"/>
            <a:r>
              <a:rPr lang="fr-FR" dirty="0" smtClean="0"/>
              <a:t>Logs </a:t>
            </a:r>
            <a:r>
              <a:rPr lang="fr-FR" dirty="0"/>
              <a:t>(</a:t>
            </a:r>
            <a:r>
              <a:rPr lang="fr-FR" dirty="0" err="1"/>
              <a:t>tomcat</a:t>
            </a:r>
            <a:r>
              <a:rPr lang="fr-FR" dirty="0"/>
              <a:t>, application, connexions </a:t>
            </a:r>
            <a:r>
              <a:rPr lang="fr-FR" dirty="0" err="1"/>
              <a:t>users</a:t>
            </a:r>
            <a:r>
              <a:rPr lang="fr-FR" dirty="0"/>
              <a:t>, etc.)</a:t>
            </a:r>
          </a:p>
          <a:p>
            <a:pPr lvl="1"/>
            <a:r>
              <a:rPr lang="fr-FR" dirty="0"/>
              <a:t>Extractions</a:t>
            </a:r>
          </a:p>
          <a:p>
            <a:pPr lvl="1"/>
            <a:r>
              <a:rPr lang="fr-FR" dirty="0"/>
              <a:t>Dumps de la DB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279604"/>
            <a:ext cx="8648700" cy="2837057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de l’application générés dans un répertoire défini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Réorganisation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116661"/>
            <a:ext cx="8648700" cy="2442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Recommandations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485825"/>
            <a:ext cx="8648700" cy="2346402"/>
          </a:xfrm>
          <a:noFill/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Nettoyage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65514"/>
            <a:ext cx="8648700" cy="2290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Définir une politique claire de sauvegarde/suppression des fichiers</a:t>
            </a:r>
          </a:p>
          <a:p>
            <a:pPr lvl="1"/>
            <a:r>
              <a:rPr lang="fr-FR" sz="2000" dirty="0" smtClean="0"/>
              <a:t>Supprimer les fichiers régulièrement à l’aide de scripts, en particulier </a:t>
            </a:r>
            <a:r>
              <a:rPr lang="fr-FR" sz="2000" b="1" dirty="0" smtClean="0"/>
              <a:t>les extractions</a:t>
            </a:r>
          </a:p>
          <a:p>
            <a:pPr lvl="1"/>
            <a:r>
              <a:rPr lang="fr-FR" sz="2000" dirty="0" smtClean="0"/>
              <a:t>Etablir une </a:t>
            </a:r>
            <a:r>
              <a:rPr lang="fr-FR" sz="2000" b="1" dirty="0" smtClean="0"/>
              <a:t>cartographie</a:t>
            </a:r>
            <a:r>
              <a:rPr lang="fr-FR" sz="20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Interruption de la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Rappel du problème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568287" y="4067033"/>
            <a:ext cx="1296537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512671" y="4067033"/>
            <a:ext cx="194527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064570" y="4067033"/>
            <a:ext cx="194854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2340072" y="4067033"/>
            <a:ext cx="3347041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83932" y="617168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 de ruptures de collectes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28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Informations de départ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Ruptures allant de plusieurs minutes à plusieurs jours</a:t>
            </a:r>
          </a:p>
          <a:p>
            <a:r>
              <a:rPr lang="fr-FR" dirty="0" smtClean="0"/>
              <a:t>Certains flux sont parfois épargnés</a:t>
            </a:r>
          </a:p>
          <a:p>
            <a:r>
              <a:rPr lang="fr-FR" dirty="0" smtClean="0"/>
              <a:t>Observation faite à partir des dates de récupération</a:t>
            </a:r>
          </a:p>
          <a:p>
            <a:r>
              <a:rPr lang="fr-FR" dirty="0" smtClean="0"/>
              <a:t>Visible après extraction et avec les </a:t>
            </a:r>
            <a:r>
              <a:rPr lang="fr-FR" dirty="0" smtClean="0"/>
              <a:t>graphes</a:t>
            </a:r>
            <a:r>
              <a:rPr lang="fr-FR" dirty="0" smtClean="0"/>
              <a:t> de l’application web</a:t>
            </a:r>
            <a:endParaRPr lang="fr-FR" dirty="0" smtClean="0"/>
          </a:p>
          <a:p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r>
              <a:rPr lang="fr-FR" dirty="0" smtClean="0"/>
              <a:t>Si deux applications sont actives, les coupures ne surviennent pas de manière concomitantes</a:t>
            </a:r>
          </a:p>
          <a:p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3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invalides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</a:p>
          <a:p>
            <a:pPr lvl="1"/>
            <a:r>
              <a:rPr lang="fr-FR" dirty="0" smtClean="0"/>
              <a:t>Certains flux sont récupérés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logs sont toujours générés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</a:p>
          <a:p>
            <a:pPr lvl="1"/>
            <a:r>
              <a:rPr lang="fr-FR" dirty="0" smtClean="0"/>
              <a:t>Les serveurs restent accessibles </a:t>
            </a:r>
            <a:r>
              <a:rPr lang="fr-FR" dirty="0" smtClean="0"/>
              <a:t>pendant les périodes de trouble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Rappel des points d’intervention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91251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62668" y="2967396"/>
            <a:ext cx="5123218" cy="155792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/>
              <a:t>Rupture </a:t>
            </a:r>
            <a:r>
              <a:rPr lang="fr-FR" dirty="0" smtClean="0"/>
              <a:t>de la collecte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Ergonomie </a:t>
            </a:r>
            <a:r>
              <a:rPr lang="fr-FR" dirty="0" smtClean="0"/>
              <a:t>de l’interface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67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Contenu des logs lors d’une perturbation</a:t>
            </a:r>
            <a:br>
              <a:rPr lang="fr-FR" sz="3200" dirty="0" smtClean="0"/>
            </a:br>
            <a:r>
              <a:rPr lang="fr-FR" sz="3200" dirty="0" smtClean="0"/>
              <a:t>Erreur récurrente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</a:t>
            </a:r>
          </a:p>
          <a:p>
            <a:r>
              <a:rPr lang="fr-FR" b="1" dirty="0"/>
              <a:t>Log Erreur :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 at </a:t>
            </a:r>
            <a:r>
              <a:rPr lang="fr-FR" dirty="0" err="1"/>
              <a:t>java.net.PlainSocketImpl.socketConnect</a:t>
            </a:r>
            <a:r>
              <a:rPr lang="fr-FR" dirty="0"/>
              <a:t>(Native Method) at </a:t>
            </a:r>
            <a:r>
              <a:rPr lang="fr-FR" dirty="0" err="1"/>
              <a:t>java.net.AbstractPlainSocketImpl.doConnect</a:t>
            </a:r>
            <a:r>
              <a:rPr lang="fr-FR" dirty="0"/>
              <a:t>(AbstractPlainSocketImpl.java:339) at </a:t>
            </a:r>
            <a:r>
              <a:rPr lang="fr-FR" dirty="0" err="1"/>
              <a:t>java.net.AbstractPlainSocketImpl.connectToAddress</a:t>
            </a:r>
            <a:r>
              <a:rPr lang="fr-FR" dirty="0"/>
              <a:t>(AbstractPlainSocketImpl.java:200) at </a:t>
            </a:r>
            <a:r>
              <a:rPr lang="fr-FR" dirty="0" err="1"/>
              <a:t>java.net.AbstractPlainSocketImpl.connect</a:t>
            </a:r>
            <a:r>
              <a:rPr lang="fr-FR" dirty="0"/>
              <a:t>(AbstractPlainSocketImpl.java:182) at </a:t>
            </a:r>
            <a:r>
              <a:rPr lang="fr-FR" dirty="0" err="1"/>
              <a:t>java.net.SocksSocketImpl.connect</a:t>
            </a:r>
            <a:r>
              <a:rPr lang="fr-FR" dirty="0"/>
              <a:t>(SocksSocketImpl.java:392) at </a:t>
            </a:r>
            <a:r>
              <a:rPr lang="fr-FR" dirty="0" err="1"/>
              <a:t>java.net.Socket.connect</a:t>
            </a:r>
            <a:r>
              <a:rPr lang="fr-FR" dirty="0"/>
              <a:t>(Socket.java:579) at </a:t>
            </a:r>
            <a:r>
              <a:rPr lang="fr-FR" dirty="0" err="1"/>
              <a:t>sun.net.NetworkClient.doConnect</a:t>
            </a:r>
            <a:r>
              <a:rPr lang="fr-FR" dirty="0"/>
              <a:t>(NetworkClient.java:175)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(HttpClient.java:378)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(HttpClient.java:473) at </a:t>
            </a:r>
            <a:r>
              <a:rPr lang="fr-FR" dirty="0" err="1"/>
              <a:t>sun.net.www.http.HttpClient</a:t>
            </a:r>
            <a:r>
              <a:rPr lang="fr-FR" dirty="0"/>
              <a:t>.(HttpClient.java:203) at </a:t>
            </a:r>
            <a:r>
              <a:rPr lang="fr-FR" dirty="0" err="1"/>
              <a:t>sun.net.www.http.HttpClient.New</a:t>
            </a:r>
            <a:r>
              <a:rPr lang="fr-FR" dirty="0"/>
              <a:t>(HttpClient.java:290) at </a:t>
            </a:r>
            <a:r>
              <a:rPr lang="fr-FR" dirty="0" err="1"/>
              <a:t>sun.net.www.http.HttpClient.New</a:t>
            </a:r>
            <a:r>
              <a:rPr lang="fr-FR" dirty="0"/>
              <a:t>(HttpClient.java:306) at </a:t>
            </a:r>
            <a:r>
              <a:rPr lang="fr-FR" dirty="0" err="1"/>
              <a:t>sun.net.www.protocol.http.HttpURLConnection.getNewHttpClient</a:t>
            </a:r>
            <a:r>
              <a:rPr lang="fr-FR" dirty="0"/>
              <a:t>(HttpURLConnection.java:995) at </a:t>
            </a:r>
            <a:r>
              <a:rPr lang="fr-FR" dirty="0" err="1"/>
              <a:t>sun.net.www.protocol.http.HttpURLConnection.plainConnect</a:t>
            </a:r>
            <a:r>
              <a:rPr lang="fr-FR" dirty="0"/>
              <a:t>(HttpURLConnection.java:931) at </a:t>
            </a:r>
            <a:r>
              <a:rPr lang="fr-FR" dirty="0" err="1"/>
              <a:t>sun.net.www.protocol.http.HttpURLConnection.connect</a:t>
            </a:r>
            <a:r>
              <a:rPr lang="fr-FR" dirty="0"/>
              <a:t>(HttpURLConnection.java:849)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(HttpConnection.java:425)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(HttpConnection.java:410) at </a:t>
            </a:r>
            <a:r>
              <a:rPr lang="fr-FR" dirty="0" err="1"/>
              <a:t>org.jsoup.helper.HttpConnection.execute</a:t>
            </a:r>
            <a:r>
              <a:rPr lang="fr-FR" dirty="0"/>
              <a:t>(HttpConnection.java:164) at </a:t>
            </a:r>
            <a:r>
              <a:rPr lang="fr-FR" dirty="0" err="1"/>
              <a:t>org.jsoup.helper.HttpConnection.get</a:t>
            </a:r>
            <a:r>
              <a:rPr lang="fr-FR" dirty="0"/>
              <a:t>(HttpConnection.java:153) at </a:t>
            </a:r>
            <a:r>
              <a:rPr lang="fr-FR" dirty="0" err="1"/>
              <a:t>rssagregator.services.tache.TacheDecouverteAjoutFlux.callCorps</a:t>
            </a:r>
            <a:r>
              <a:rPr lang="fr-FR" dirty="0"/>
              <a:t>(TacheDecouverteAjoutFlux.java:117) at </a:t>
            </a:r>
            <a:r>
              <a:rPr lang="fr-FR" dirty="0" err="1"/>
              <a:t>rssagregator.services.tache.TacheImpl.executeProcessus</a:t>
            </a:r>
            <a:r>
              <a:rPr lang="fr-FR" dirty="0"/>
              <a:t>(TacheImpl.java:192) at </a:t>
            </a:r>
            <a:r>
              <a:rPr lang="fr-FR" dirty="0" err="1"/>
              <a:t>rssagregator.services.tache.TacheImpl.call</a:t>
            </a:r>
            <a:r>
              <a:rPr lang="fr-FR" dirty="0"/>
              <a:t>(TacheImpl.java:221) at </a:t>
            </a:r>
            <a:r>
              <a:rPr lang="fr-FR" dirty="0" err="1"/>
              <a:t>java.util.concurrent.FutureTask$Sync.innerRun</a:t>
            </a:r>
            <a:r>
              <a:rPr lang="fr-FR" dirty="0"/>
              <a:t>(FutureTask.java:334) at </a:t>
            </a:r>
            <a:r>
              <a:rPr lang="fr-FR" dirty="0" err="1"/>
              <a:t>java.util.concurrent.FutureTask.run</a:t>
            </a:r>
            <a:r>
              <a:rPr lang="fr-FR" dirty="0"/>
              <a:t>(FutureTask.java:166) at java.util.concurrent.ScheduledThreadPoolExecutor$ScheduledFutureTask.access$201(ScheduledThreadPoolExecutor.java:178) at java.util.concurrent.ScheduledThreadPoolExecutor$ScheduledFutureTask.run(ScheduledThreadPoolExecutor.java:292) at </a:t>
            </a:r>
            <a:r>
              <a:rPr lang="fr-FR" dirty="0" err="1"/>
              <a:t>java.util.concurrent.ThreadPoolExecutor.runWorker</a:t>
            </a:r>
            <a:r>
              <a:rPr lang="fr-FR" dirty="0"/>
              <a:t>(ThreadPoolExecutor.java:1145) at </a:t>
            </a:r>
            <a:r>
              <a:rPr lang="fr-FR" dirty="0" err="1"/>
              <a:t>java.util.concurrent.ThreadPoolExecutor$Worker.run</a:t>
            </a:r>
            <a:r>
              <a:rPr lang="fr-FR" dirty="0"/>
              <a:t>(ThreadPoolExecutor.java:615) at </a:t>
            </a:r>
            <a:r>
              <a:rPr lang="fr-FR" dirty="0" err="1"/>
              <a:t>java.lang.Thread.run</a:t>
            </a:r>
            <a:r>
              <a:rPr lang="fr-FR" dirty="0"/>
              <a:t>(Thread.java:724)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Interblocage</a:t>
            </a:r>
            <a:r>
              <a:rPr lang="en-US" dirty="0" smtClean="0"/>
              <a:t>: </a:t>
            </a:r>
            <a:r>
              <a:rPr lang="en-US" dirty="0" err="1" smtClean="0"/>
              <a:t>principe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68808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645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2513052" y="2599998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7487889" y="259999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2513052" y="352033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7487889" y="3520336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2513052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7487889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2513052" y="4435445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7487889" y="4435446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88583" y="3422094"/>
            <a:ext cx="7014117" cy="7248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Interblocage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>
            <a:off x="2914496" y="2117401"/>
            <a:ext cx="0" cy="48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4"/>
            <a:endCxn id="12" idx="0"/>
          </p:cNvCxnSpPr>
          <p:nvPr/>
        </p:nvCxnSpPr>
        <p:spPr>
          <a:xfrm>
            <a:off x="2914496" y="3037741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>
            <a:off x="2914496" y="3958080"/>
            <a:ext cx="0" cy="477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4"/>
            <a:endCxn id="14" idx="0"/>
          </p:cNvCxnSpPr>
          <p:nvPr/>
        </p:nvCxnSpPr>
        <p:spPr>
          <a:xfrm>
            <a:off x="2914496" y="4873188"/>
            <a:ext cx="0" cy="49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2"/>
          </p:cNvCxnSpPr>
          <p:nvPr/>
        </p:nvCxnSpPr>
        <p:spPr>
          <a:xfrm flipH="1">
            <a:off x="7889332" y="2117401"/>
            <a:ext cx="1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4"/>
            <a:endCxn id="13" idx="0"/>
          </p:cNvCxnSpPr>
          <p:nvPr/>
        </p:nvCxnSpPr>
        <p:spPr>
          <a:xfrm>
            <a:off x="7889333" y="3037740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4"/>
            <a:endCxn id="17" idx="0"/>
          </p:cNvCxnSpPr>
          <p:nvPr/>
        </p:nvCxnSpPr>
        <p:spPr>
          <a:xfrm>
            <a:off x="7889333" y="3958079"/>
            <a:ext cx="0" cy="47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4"/>
            <a:endCxn id="15" idx="0"/>
          </p:cNvCxnSpPr>
          <p:nvPr/>
        </p:nvCxnSpPr>
        <p:spPr>
          <a:xfrm>
            <a:off x="7889333" y="4873189"/>
            <a:ext cx="0" cy="499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0908" y="263420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Prise d’une ressource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0908" y="4329633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Libération d’une 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ressource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/>
          <p:cNvCxnSpPr>
            <a:endCxn id="12" idx="6"/>
          </p:cNvCxnSpPr>
          <p:nvPr/>
        </p:nvCxnSpPr>
        <p:spPr>
          <a:xfrm flipH="1">
            <a:off x="3315939" y="2818868"/>
            <a:ext cx="4171950" cy="920341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6"/>
            <a:endCxn id="13" idx="2"/>
          </p:cNvCxnSpPr>
          <p:nvPr/>
        </p:nvCxnSpPr>
        <p:spPr>
          <a:xfrm>
            <a:off x="3315939" y="2818870"/>
            <a:ext cx="4171950" cy="920338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70794" y="2411838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Attente de libération </a:t>
            </a:r>
          </a:p>
          <a:p>
            <a:r>
              <a:rPr lang="fr-FR" dirty="0" smtClean="0">
                <a:solidFill>
                  <a:schemeClr val="accent3"/>
                </a:solidFill>
              </a:rPr>
              <a:t>de la ressource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 plausibles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2"/>
            <a:r>
              <a:rPr lang="fr-FR" dirty="0" smtClean="0"/>
              <a:t>Comment les configurer correctement?</a:t>
            </a:r>
          </a:p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traces d’un mécanisme de détection d’</a:t>
            </a:r>
            <a:r>
              <a:rPr lang="fr-FR" dirty="0" err="1" smtClean="0"/>
              <a:t>interblocage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Analyse du code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501900"/>
            <a:ext cx="8648700" cy="158169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L’application est trop peu documentée</a:t>
            </a:r>
          </a:p>
          <a:p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r>
              <a:rPr lang="fr-FR" dirty="0" smtClean="0"/>
              <a:t>Les erreurs/exceptions des logs ne sont pas assez explicites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000" y="2933703"/>
            <a:ext cx="2133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Serveur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54000" y="2057403"/>
            <a:ext cx="2133600" cy="8763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Application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54000" y="4178304"/>
            <a:ext cx="2133600" cy="8763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>
                <a:solidFill>
                  <a:schemeClr val="tx1"/>
                </a:solidFill>
              </a:rPr>
              <a:t>Watchdog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387600" y="3352800"/>
            <a:ext cx="3441700" cy="190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387600" y="2495553"/>
            <a:ext cx="22606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762500" y="2495553"/>
            <a:ext cx="1066800" cy="0"/>
          </a:xfrm>
          <a:prstGeom prst="straightConnector1">
            <a:avLst/>
          </a:prstGeom>
          <a:ln w="508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648200" y="1870077"/>
            <a:ext cx="0" cy="33337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231308" y="5237718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Blocage de l’application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4648200" y="4060834"/>
            <a:ext cx="1181100" cy="3174"/>
          </a:xfrm>
          <a:prstGeom prst="line">
            <a:avLst/>
          </a:prstGeom>
          <a:ln w="34925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387600" y="4606928"/>
            <a:ext cx="3441700" cy="19052"/>
          </a:xfrm>
          <a:prstGeom prst="straightConnector1">
            <a:avLst/>
          </a:prstGeom>
          <a:ln w="508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5829300" y="3371852"/>
            <a:ext cx="0" cy="1254129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959475" y="3371852"/>
            <a:ext cx="17208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184900" y="2495553"/>
            <a:ext cx="1495425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5829300" y="2972874"/>
            <a:ext cx="30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Redémarrage du serveur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869894" y="3876168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Seuil de détection</a:t>
            </a:r>
          </a:p>
          <a:p>
            <a:r>
              <a:rPr lang="fr-FR" dirty="0" smtClean="0"/>
              <a:t>(date du dernier </a:t>
            </a:r>
          </a:p>
          <a:p>
            <a:r>
              <a:rPr lang="fr-FR" dirty="0" smtClean="0"/>
              <a:t>item dans la DB)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714194" y="183202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Rupture de collecte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788520"/>
          </a:xfrm>
          <a:noFill/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Solution « bricolage » : </a:t>
            </a:r>
            <a:r>
              <a:rPr lang="fr-FR" dirty="0" smtClean="0"/>
              <a:t>script </a:t>
            </a:r>
            <a:r>
              <a:rPr lang="fr-FR" b="1" dirty="0" err="1"/>
              <a:t>watchdog</a:t>
            </a:r>
            <a:r>
              <a:rPr lang="fr-FR" dirty="0"/>
              <a:t> redémarrant le serveur si interruption de la collecte</a:t>
            </a:r>
            <a:r>
              <a:rPr lang="fr-FR" dirty="0" smtClean="0"/>
              <a:t>.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github.com/geomedia/watchdog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Avantages :</a:t>
            </a:r>
          </a:p>
          <a:p>
            <a:pPr lvl="2"/>
            <a:r>
              <a:rPr lang="fr-FR" dirty="0" smtClean="0"/>
              <a:t>Réinitialise l’état de l’application</a:t>
            </a:r>
          </a:p>
          <a:p>
            <a:pPr lvl="2"/>
            <a:r>
              <a:rPr lang="fr-FR" dirty="0" smtClean="0"/>
              <a:t>Assure que le serveur est bien actif</a:t>
            </a:r>
          </a:p>
          <a:p>
            <a:pPr lvl="2"/>
            <a:r>
              <a:rPr lang="fr-FR" dirty="0" smtClean="0"/>
              <a:t>Simple à utiliser et à modifier (faire appel à </a:t>
            </a:r>
            <a:r>
              <a:rPr lang="fr-FR" dirty="0" err="1" smtClean="0"/>
              <a:t>Huma-num</a:t>
            </a:r>
            <a:r>
              <a:rPr lang="fr-FR" dirty="0" smtClean="0"/>
              <a:t> le cas échéant)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xterne à l’application</a:t>
            </a:r>
          </a:p>
          <a:p>
            <a:pPr lvl="2"/>
            <a:r>
              <a:rPr lang="fr-FR" dirty="0" smtClean="0"/>
              <a:t>Robuste</a:t>
            </a:r>
          </a:p>
          <a:p>
            <a:pPr lvl="1"/>
            <a:r>
              <a:rPr lang="fr-FR" dirty="0" smtClean="0">
                <a:solidFill>
                  <a:schemeClr val="accent2"/>
                </a:solidFill>
              </a:rPr>
              <a:t>Inconvénients : 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jecte tout utilisateur actif sur le site</a:t>
            </a:r>
          </a:p>
          <a:p>
            <a:pPr lvl="2"/>
            <a:r>
              <a:rPr lang="fr-FR" dirty="0" smtClean="0"/>
              <a:t>Temps de redémarrage du serveur non nul (&lt;1 min)</a:t>
            </a:r>
          </a:p>
          <a:p>
            <a:pPr lvl="2"/>
            <a:r>
              <a:rPr lang="fr-FR" dirty="0" smtClean="0"/>
              <a:t>Résout le symptôme, pas le problème</a:t>
            </a:r>
          </a:p>
          <a:p>
            <a:pPr lvl="2"/>
            <a:r>
              <a:rPr lang="fr-FR" dirty="0" smtClean="0"/>
              <a:t>Ne s’active pas si certains flux encore actifs</a:t>
            </a:r>
          </a:p>
          <a:p>
            <a:pPr marL="914400" lvl="2" indent="0">
              <a:buNone/>
            </a:pPr>
            <a:r>
              <a:rPr lang="fr-FR" i="1" dirty="0" smtClean="0"/>
              <a:t>Attention: redémarrer l’application n’est pas suffisant pour corriger le problème, il est nécessaire de redémarrer le serveur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5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Ruptures depuis l’intervention?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47800"/>
            <a:ext cx="8572500" cy="4762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6337300" y="6213477"/>
            <a:ext cx="1244600" cy="31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Ruptures depuis l’intervention?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47800"/>
            <a:ext cx="8572500" cy="4762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6337300" y="6213477"/>
            <a:ext cx="1244600" cy="31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37300" y="1689100"/>
            <a:ext cx="1244600" cy="400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 générales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 de la collecte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1026" name="Picture 2" descr="http://4.bp.blogspot.com/-iPOXZFL96ug/UIUGP3EFTxI/AAAAAAAAAOI/h4iT8b5QRFc/s1600/maison-malfac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85" y="1639095"/>
            <a:ext cx="3283130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actuel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Mes recommandations : redévelopper une nouvelle application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41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4" y="1687258"/>
            <a:ext cx="4952911" cy="35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1360" y="5600837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Maintenir une application mal conçue à la base est une tâche vouée à l’échec.</a:t>
            </a:r>
          </a:p>
          <a:p>
            <a:r>
              <a:rPr lang="fr-FR" dirty="0" smtClean="0"/>
              <a:t>Il est préférable de concevoir une nouvelle application avec des fondations</a:t>
            </a:r>
          </a:p>
          <a:p>
            <a:r>
              <a:rPr lang="fr-FR" dirty="0" smtClean="0"/>
              <a:t>plus solides.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Nécessité de définir un cahier des charges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Environnement (langages, technologies, API)</a:t>
            </a:r>
          </a:p>
          <a:p>
            <a:r>
              <a:rPr lang="fr-FR" dirty="0" smtClean="0"/>
              <a:t>Configuration</a:t>
            </a:r>
          </a:p>
          <a:p>
            <a:r>
              <a:rPr lang="fr-FR" dirty="0" smtClean="0"/>
              <a:t>Modèles de données</a:t>
            </a:r>
          </a:p>
          <a:p>
            <a:r>
              <a:rPr lang="fr-FR" dirty="0" smtClean="0"/>
              <a:t>Interfaces</a:t>
            </a:r>
          </a:p>
          <a:p>
            <a:r>
              <a:rPr lang="fr-FR" dirty="0" smtClean="0"/>
              <a:t>Cartographie des fichiers générés</a:t>
            </a:r>
          </a:p>
          <a:p>
            <a:r>
              <a:rPr lang="fr-FR" dirty="0" smtClean="0"/>
              <a:t>Politique claire de sauvegarde des fichiers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Commencer simple…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628900"/>
            <a:ext cx="8648700" cy="3548063"/>
          </a:xfrm>
        </p:spPr>
        <p:txBody>
          <a:bodyPr>
            <a:normAutofit/>
          </a:bodyPr>
          <a:lstStyle/>
          <a:p>
            <a:r>
              <a:rPr lang="fr-FR" dirty="0" smtClean="0"/>
              <a:t>De </a:t>
            </a:r>
            <a:r>
              <a:rPr lang="fr-FR" dirty="0" smtClean="0"/>
              <a:t>manière générale, faire l’application la plus simple possible, et la faire évoluer en fonction des besoins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Voir 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programing</a:t>
            </a:r>
            <a:r>
              <a:rPr lang="fr-FR" dirty="0"/>
              <a:t>, méthode agile, </a:t>
            </a:r>
            <a:r>
              <a:rPr lang="fr-FR" dirty="0" err="1" smtClean="0"/>
              <a:t>scrum</a:t>
            </a:r>
            <a:r>
              <a:rPr lang="fr-FR" dirty="0" smtClean="0"/>
              <a:t>,…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les besoins en termes de performances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79176"/>
            <a:ext cx="8648700" cy="389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Ici</a:t>
            </a:r>
            <a:r>
              <a:rPr lang="fr-FR" sz="2400" dirty="0"/>
              <a:t>, la collecte de flux RSS n’est pas une tâche intensive en termes de puissance de calcul, mais plutôt vis-à-vis des communications réseau. Il n’est donc pas nécessaire de paralléliser tous les traitements, au </a:t>
            </a:r>
            <a:r>
              <a:rPr lang="fr-FR" sz="2400" dirty="0" smtClean="0"/>
              <a:t>risque </a:t>
            </a:r>
            <a:r>
              <a:rPr lang="fr-FR" sz="2400" dirty="0"/>
              <a:t>d’introduire des problèmes liés à la synchronisation (en particulier les tâches accédant à la base de données</a:t>
            </a:r>
            <a:r>
              <a:rPr lang="fr-FR" sz="2400" dirty="0" smtClean="0"/>
              <a:t>).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la structure de l’application avant de commencer à la coder!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Formaliser </a:t>
            </a:r>
            <a:r>
              <a:rPr lang="fr-FR" sz="2400" dirty="0"/>
              <a:t>la chaine de traitement.</a:t>
            </a:r>
          </a:p>
          <a:p>
            <a:r>
              <a:rPr lang="fr-FR" sz="2400" dirty="0"/>
              <a:t>Séparer chaque étape, quitte à être un peu moins efficace</a:t>
            </a:r>
          </a:p>
          <a:p>
            <a:r>
              <a:rPr lang="fr-FR" sz="2400" dirty="0"/>
              <a:t>Définir un modèle de données clair. Ne pas hésiter à utiliser des bases de données locales pour des traitements intermédiaires (ex: </a:t>
            </a:r>
            <a:r>
              <a:rPr lang="fr-FR" sz="2400" dirty="0" err="1"/>
              <a:t>dédoublonnage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Utiliser des outils de gestion de projet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Décrire les tâches à réaliser, leur dépendances</a:t>
            </a:r>
          </a:p>
          <a:p>
            <a:r>
              <a:rPr lang="fr-FR" dirty="0" smtClean="0"/>
              <a:t>Prévoir un suivi et des objectifs hebdomadaires simples</a:t>
            </a:r>
          </a:p>
          <a:p>
            <a:r>
              <a:rPr lang="fr-FR" dirty="0" smtClean="0"/>
              <a:t>Permettre aux utilisateurs/clients de formaliser leurs demandes</a:t>
            </a:r>
          </a:p>
          <a:p>
            <a:r>
              <a:rPr lang="fr-FR" dirty="0" smtClean="0"/>
              <a:t>Utiliser un gestionnaire de version</a:t>
            </a:r>
          </a:p>
          <a:p>
            <a:r>
              <a:rPr lang="fr-FR" dirty="0" smtClean="0"/>
              <a:t>Ne pas s’attaquer à une grande quantité de tâches simultanément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4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Prévoir </a:t>
            </a:r>
            <a:r>
              <a:rPr lang="fr-FR" dirty="0"/>
              <a:t>une interaction non graphique avec l’application</a:t>
            </a:r>
          </a:p>
          <a:p>
            <a:r>
              <a:rPr lang="fr-FR" dirty="0"/>
              <a:t>Ergonomie : identifier avec les clients les opérations coûteuses en </a:t>
            </a:r>
            <a:r>
              <a:rPr lang="fr-FR" dirty="0" smtClean="0"/>
              <a:t>termes </a:t>
            </a:r>
            <a:r>
              <a:rPr lang="fr-FR" dirty="0"/>
              <a:t>de </a:t>
            </a:r>
            <a:r>
              <a:rPr lang="fr-FR" dirty="0" smtClean="0"/>
              <a:t>clics/temps</a:t>
            </a:r>
          </a:p>
          <a:p>
            <a:r>
              <a:rPr lang="fr-FR" dirty="0" smtClean="0"/>
              <a:t>Réfléchir à une solution viable pour le téléchargement de gros fichiers générés par l’extraction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erreurs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552700"/>
            <a:ext cx="8648700" cy="3624263"/>
          </a:xfrm>
        </p:spPr>
        <p:txBody>
          <a:bodyPr>
            <a:normAutofit/>
          </a:bodyPr>
          <a:lstStyle/>
          <a:p>
            <a:r>
              <a:rPr lang="fr-FR" dirty="0" smtClean="0"/>
              <a:t>Définir explicitement les erreurs, les documenter</a:t>
            </a:r>
          </a:p>
          <a:p>
            <a:r>
              <a:rPr lang="fr-FR" dirty="0" smtClean="0"/>
              <a:t>Intercepter les exceptions, retourner des messages d’erreurs clairs</a:t>
            </a:r>
          </a:p>
          <a:p>
            <a:r>
              <a:rPr lang="fr-FR" dirty="0" smtClean="0"/>
              <a:t>Prévoir des mécanismes de </a:t>
            </a:r>
            <a:r>
              <a:rPr lang="fr-FR" dirty="0" err="1" smtClean="0"/>
              <a:t>rétro-contrôle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184400"/>
            <a:ext cx="8648700" cy="3992563"/>
          </a:xfrm>
        </p:spPr>
        <p:txBody>
          <a:bodyPr/>
          <a:lstStyle/>
          <a:p>
            <a:r>
              <a:rPr lang="fr-FR" dirty="0" smtClean="0"/>
              <a:t>Séparer les traitements pour simplifier au maximum l’application</a:t>
            </a:r>
          </a:p>
          <a:p>
            <a:pPr lvl="1"/>
            <a:r>
              <a:rPr lang="fr-FR" dirty="0" smtClean="0"/>
              <a:t>Ne pas hésiter à faire plusieurs applications simples plutôt qu’une seule trop complexe</a:t>
            </a:r>
          </a:p>
          <a:p>
            <a:pPr lvl="1"/>
            <a:r>
              <a:rPr lang="fr-FR" dirty="0" smtClean="0"/>
              <a:t>Déporter les tâches de suppression des reliquats, d’envoi de mails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 de la collecte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568287" y="4067033"/>
            <a:ext cx="1296537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512671" y="4067033"/>
            <a:ext cx="194527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064570" y="4067033"/>
            <a:ext cx="194854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2340072" y="4067033"/>
            <a:ext cx="3347041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83932" y="617168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 de ruptures de collectes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618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347415"/>
            <a:ext cx="8648700" cy="3829548"/>
          </a:xfrm>
        </p:spPr>
        <p:txBody>
          <a:bodyPr>
            <a:normAutofit/>
          </a:bodyPr>
          <a:lstStyle/>
          <a:p>
            <a:r>
              <a:rPr lang="fr-FR" dirty="0" smtClean="0"/>
              <a:t>Commenter le code</a:t>
            </a:r>
          </a:p>
          <a:p>
            <a:r>
              <a:rPr lang="fr-FR" dirty="0" smtClean="0"/>
              <a:t>Ecrire des wikis/tutoriels régulièrement</a:t>
            </a:r>
          </a:p>
          <a:p>
            <a:r>
              <a:rPr lang="fr-FR" dirty="0" smtClean="0"/>
              <a:t>Fournir:</a:t>
            </a:r>
          </a:p>
          <a:p>
            <a:pPr lvl="1"/>
            <a:r>
              <a:rPr lang="fr-FR" dirty="0" smtClean="0"/>
              <a:t>La structure de l’application</a:t>
            </a:r>
          </a:p>
          <a:p>
            <a:pPr lvl="1"/>
            <a:r>
              <a:rPr lang="fr-FR" dirty="0" smtClean="0"/>
              <a:t>La chaine de traitements</a:t>
            </a:r>
          </a:p>
          <a:p>
            <a:pPr lvl="1"/>
            <a:r>
              <a:rPr lang="fr-FR" dirty="0" smtClean="0"/>
              <a:t>Les modèles de données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6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921000"/>
            <a:ext cx="8648700" cy="3255963"/>
          </a:xfrm>
        </p:spPr>
        <p:txBody>
          <a:bodyPr/>
          <a:lstStyle/>
          <a:p>
            <a:r>
              <a:rPr lang="fr-FR" b="1" dirty="0" smtClean="0"/>
              <a:t>Attention </a:t>
            </a:r>
            <a:r>
              <a:rPr lang="fr-FR" b="1" dirty="0" smtClean="0"/>
              <a:t>au stockage des mots de passe!</a:t>
            </a:r>
          </a:p>
          <a:p>
            <a:r>
              <a:rPr lang="fr-FR" dirty="0" smtClean="0"/>
              <a:t>Choix d’une licence?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52</a:t>
            </a:fld>
            <a:endParaRPr lang="fr-FR" dirty="0"/>
          </a:p>
        </p:txBody>
      </p:sp>
      <p:pic>
        <p:nvPicPr>
          <p:cNvPr id="15362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4" y="1790700"/>
            <a:ext cx="6054725" cy="43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Problèmes d’extraction des données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" t="9292" r="30693" b="30883"/>
          <a:stretch/>
        </p:blipFill>
        <p:spPr>
          <a:xfrm>
            <a:off x="986962" y="2077950"/>
            <a:ext cx="7225967" cy="35085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254000" y="1134974"/>
            <a:ext cx="8648700" cy="9429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Téléchargement impossible</a:t>
            </a:r>
            <a:endParaRPr lang="fr-FR" sz="2800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54000" y="5586504"/>
            <a:ext cx="8648700" cy="9429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Extraction incomplète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459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Ergonomie de l’interface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615" r="53434" b="13536"/>
          <a:stretch/>
        </p:blipFill>
        <p:spPr>
          <a:xfrm>
            <a:off x="616489" y="1415532"/>
            <a:ext cx="5206672" cy="48333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7" name="Connecteur droit avec flèche 6"/>
          <p:cNvCxnSpPr/>
          <p:nvPr/>
        </p:nvCxnSpPr>
        <p:spPr>
          <a:xfrm flipH="1">
            <a:off x="5104264" y="2838734"/>
            <a:ext cx="1228297" cy="1787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32561" y="2593075"/>
            <a:ext cx="21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:</a:t>
            </a:r>
          </a:p>
          <a:p>
            <a:r>
              <a:rPr lang="fr-FR" b="1" dirty="0"/>
              <a:t>s</a:t>
            </a:r>
            <a:r>
              <a:rPr lang="fr-FR" b="1" dirty="0" smtClean="0"/>
              <a:t>élection des items un par un</a:t>
            </a:r>
          </a:p>
        </p:txBody>
      </p:sp>
    </p:spTree>
    <p:extLst>
      <p:ext uri="{BB962C8B-B14F-4D97-AF65-F5344CB8AC3E}">
        <p14:creationId xmlns:p14="http://schemas.microsoft.com/office/powerpoint/2010/main" val="41763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décelées à priori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4" y="16406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91764" y="2327114"/>
            <a:ext cx="5421668" cy="339129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Rupture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de la collecte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Extraction des données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Ergonomie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de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l’interface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Réutilisabilité de l’application</a:t>
            </a:r>
          </a:p>
          <a:p>
            <a:r>
              <a:rPr lang="fr-FR" dirty="0"/>
              <a:t>Co-administration du serveur</a:t>
            </a:r>
          </a:p>
          <a:p>
            <a:endParaRPr lang="fr-FR" dirty="0" smtClean="0"/>
          </a:p>
          <a:p>
            <a:endParaRPr lang="en-US" sz="1800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7" y="4825171"/>
            <a:ext cx="1768452" cy="11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0417" y="4617379"/>
            <a:ext cx="7893015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7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réalisées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1701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2" y="11701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3152632" y="2525234"/>
            <a:ext cx="28800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thevillagespcrepair.com/wp-content/uploads/2014/03/rep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6" y="1468433"/>
            <a:ext cx="2113602" cy="21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125923" y="4114553"/>
            <a:ext cx="5421668" cy="2606923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/>
              <a:t>Rupture </a:t>
            </a:r>
            <a:r>
              <a:rPr lang="fr-FR" dirty="0" smtClean="0"/>
              <a:t>de la collecte</a:t>
            </a:r>
          </a:p>
          <a:p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Extraction des données</a:t>
            </a:r>
          </a:p>
          <a:p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Ergonomie </a:t>
            </a:r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de </a:t>
            </a:r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l’interface</a:t>
            </a:r>
          </a:p>
          <a:p>
            <a:r>
              <a:rPr lang="fr-FR" dirty="0" smtClean="0"/>
              <a:t>Réutilisabilité </a:t>
            </a:r>
            <a:r>
              <a:rPr lang="fr-FR" dirty="0"/>
              <a:t>de l’application</a:t>
            </a:r>
          </a:p>
          <a:p>
            <a:r>
              <a:rPr lang="fr-FR" dirty="0"/>
              <a:t>Co-administration du </a:t>
            </a:r>
            <a:r>
              <a:rPr lang="fr-FR" dirty="0" smtClean="0"/>
              <a:t>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3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12778</TotalTime>
  <Words>1440</Words>
  <Application>Microsoft Office PowerPoint</Application>
  <PresentationFormat>Affichage à l'écran (4:3)</PresentationFormat>
  <Paragraphs>317</Paragraphs>
  <Slides>52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Stabilisation de la plateforme Geomedia</vt:lpstr>
      <vt:lpstr>Rappel des points d’intervention</vt:lpstr>
      <vt:lpstr>Rupture de la collecte</vt:lpstr>
      <vt:lpstr>Rupture de la collecte</vt:lpstr>
      <vt:lpstr>Problèmes d’extraction des données</vt:lpstr>
      <vt:lpstr>Ergonomie de l’interface</vt:lpstr>
      <vt:lpstr>Tâches décelées à priori</vt:lpstr>
      <vt:lpstr>Tâches réalisées</vt:lpstr>
      <vt:lpstr>Réutisabilité de l’application</vt:lpstr>
      <vt:lpstr>Plus de deux semaines pour « prendre en main » l’application!</vt:lpstr>
      <vt:lpstr>Etat de l’application</vt:lpstr>
      <vt:lpstr>Objectif</vt:lpstr>
      <vt:lpstr>Actions</vt:lpstr>
      <vt:lpstr>Gestion de version</vt:lpstr>
      <vt:lpstr>Compilation</vt:lpstr>
      <vt:lpstr>Installation, configuration</vt:lpstr>
      <vt:lpstr>Documentation</vt:lpstr>
      <vt:lpstr>Administration du serveur</vt:lpstr>
      <vt:lpstr>Organisation des répertoires/fichiers anarchiques</vt:lpstr>
      <vt:lpstr>Volume des fichiers générés pouvant atteindre des dizaines de Go</vt:lpstr>
      <vt:lpstr>Actions</vt:lpstr>
      <vt:lpstr>Réorganisation</vt:lpstr>
      <vt:lpstr>Nettoyage</vt:lpstr>
      <vt:lpstr>Interruption de la collecte</vt:lpstr>
      <vt:lpstr>Rappel du problème</vt:lpstr>
      <vt:lpstr>Informations de départ</vt:lpstr>
      <vt:lpstr>Hypothèses?</vt:lpstr>
      <vt:lpstr>Hypothèses invalides</vt:lpstr>
      <vt:lpstr>Contenu des logs lors d’une perturbation Erreur récurrente</vt:lpstr>
      <vt:lpstr>Interblocage: principe</vt:lpstr>
      <vt:lpstr>Hypothèse plausibles</vt:lpstr>
      <vt:lpstr>Actions</vt:lpstr>
      <vt:lpstr>Analyse du code</vt:lpstr>
      <vt:lpstr>Watchdog</vt:lpstr>
      <vt:lpstr>Watchdog</vt:lpstr>
      <vt:lpstr>Ruptures depuis l’intervention?</vt:lpstr>
      <vt:lpstr>Ruptures depuis l’intervention?</vt:lpstr>
      <vt:lpstr>Recommandations générales</vt:lpstr>
      <vt:lpstr>Etat actuel de l’application</vt:lpstr>
      <vt:lpstr>Mes recommandations : redévelopper une nouvelle application</vt:lpstr>
      <vt:lpstr>Nécessité de définir un cahier des charges</vt:lpstr>
      <vt:lpstr>Commencer simple…</vt:lpstr>
      <vt:lpstr>Définir les besoins en termes de performances</vt:lpstr>
      <vt:lpstr>Définir la structure de l’application avant de commencer à la coder!</vt:lpstr>
      <vt:lpstr>Utiliser des outils de gestion de projet</vt:lpstr>
      <vt:lpstr>Conception de l’interface</vt:lpstr>
      <vt:lpstr>Gestion des erreurs</vt:lpstr>
      <vt:lpstr>Tâches annexes</vt:lpstr>
      <vt:lpstr>Documentation</vt:lpstr>
      <vt:lpstr>Sécurité</vt:lpstr>
      <vt:lpstr>Merci pour votre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dosimont</cp:lastModifiedBy>
  <cp:revision>1028</cp:revision>
  <dcterms:created xsi:type="dcterms:W3CDTF">2015-05-04T13:17:04Z</dcterms:created>
  <dcterms:modified xsi:type="dcterms:W3CDTF">2015-12-13T19:14:03Z</dcterms:modified>
</cp:coreProperties>
</file>