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56"/>
  </p:notesMasterIdLst>
  <p:handoutMasterIdLst>
    <p:handoutMasterId r:id="rId57"/>
  </p:handoutMasterIdLst>
  <p:sldIdLst>
    <p:sldId id="256" r:id="rId2"/>
    <p:sldId id="725" r:id="rId3"/>
    <p:sldId id="727" r:id="rId4"/>
    <p:sldId id="728" r:id="rId5"/>
    <p:sldId id="729" r:id="rId6"/>
    <p:sldId id="730" r:id="rId7"/>
    <p:sldId id="731" r:id="rId8"/>
    <p:sldId id="741" r:id="rId9"/>
    <p:sldId id="710" r:id="rId10"/>
    <p:sldId id="682" r:id="rId11"/>
    <p:sldId id="683" r:id="rId12"/>
    <p:sldId id="711" r:id="rId13"/>
    <p:sldId id="712" r:id="rId14"/>
    <p:sldId id="684" r:id="rId15"/>
    <p:sldId id="685" r:id="rId16"/>
    <p:sldId id="686" r:id="rId17"/>
    <p:sldId id="687" r:id="rId18"/>
    <p:sldId id="713" r:id="rId19"/>
    <p:sldId id="688" r:id="rId20"/>
    <p:sldId id="735" r:id="rId21"/>
    <p:sldId id="714" r:id="rId22"/>
    <p:sldId id="691" r:id="rId23"/>
    <p:sldId id="694" r:id="rId24"/>
    <p:sldId id="715" r:id="rId25"/>
    <p:sldId id="738" r:id="rId26"/>
    <p:sldId id="695" r:id="rId27"/>
    <p:sldId id="716" r:id="rId28"/>
    <p:sldId id="696" r:id="rId29"/>
    <p:sldId id="697" r:id="rId30"/>
    <p:sldId id="701" r:id="rId31"/>
    <p:sldId id="717" r:id="rId32"/>
    <p:sldId id="698" r:id="rId33"/>
    <p:sldId id="700" r:id="rId34"/>
    <p:sldId id="704" r:id="rId35"/>
    <p:sldId id="736" r:id="rId36"/>
    <p:sldId id="743" r:id="rId37"/>
    <p:sldId id="742" r:id="rId38"/>
    <p:sldId id="739" r:id="rId39"/>
    <p:sldId id="740" r:id="rId40"/>
    <p:sldId id="718" r:id="rId41"/>
    <p:sldId id="699" r:id="rId42"/>
    <p:sldId id="702" r:id="rId43"/>
    <p:sldId id="744" r:id="rId44"/>
    <p:sldId id="745" r:id="rId45"/>
    <p:sldId id="703" r:id="rId46"/>
    <p:sldId id="705" r:id="rId47"/>
    <p:sldId id="719" r:id="rId48"/>
    <p:sldId id="720" r:id="rId49"/>
    <p:sldId id="706" r:id="rId50"/>
    <p:sldId id="721" r:id="rId51"/>
    <p:sldId id="708" r:id="rId52"/>
    <p:sldId id="722" r:id="rId53"/>
    <p:sldId id="707" r:id="rId54"/>
    <p:sldId id="723" r:id="rId5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2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simont" initials="d" lastIdx="2" clrIdx="0">
    <p:extLst>
      <p:ext uri="{19B8F6BF-5375-455C-9EA6-DF929625EA0E}">
        <p15:presenceInfo xmlns:p15="http://schemas.microsoft.com/office/powerpoint/2012/main" userId="dosimo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9800"/>
    <a:srgbClr val="FFC1C1"/>
    <a:srgbClr val="FFFF00"/>
    <a:srgbClr val="663300"/>
    <a:srgbClr val="1919FE"/>
    <a:srgbClr val="2E6CA4"/>
    <a:srgbClr val="B80404"/>
    <a:srgbClr val="93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76180" autoAdjust="0"/>
  </p:normalViewPr>
  <p:slideViewPr>
    <p:cSldViewPr snapToGrid="0">
      <p:cViewPr varScale="1">
        <p:scale>
          <a:sx n="70" d="100"/>
          <a:sy n="70" d="100"/>
        </p:scale>
        <p:origin x="1860" y="66"/>
      </p:cViewPr>
      <p:guideLst>
        <p:guide orient="horz" pos="4224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132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62D6AC-8F8A-4E44-B278-FAA640A16F15}" type="datetimeFigureOut">
              <a:rPr lang="fr-FR" smtClean="0"/>
              <a:t>14/12/2015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414B6-303F-40CC-9FC3-A0C7E6CF2D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1982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659F3-F9EC-428F-B501-E0BC197445D9}" type="datetimeFigureOut">
              <a:rPr lang="fr-FR" smtClean="0"/>
              <a:t>14/12/2015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21A2B-D86A-438C-8636-6AD70572CBB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7298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Premier slide: </a:t>
            </a:r>
            <a:r>
              <a:rPr lang="fr-FR" dirty="0" err="1" smtClean="0"/>
              <a:t>soctrace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21A2B-D86A-438C-8636-6AD70572CBB6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1548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21A2B-D86A-438C-8636-6AD70572CBB6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115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C432E-409C-45C3-8992-ACB5CD768BDF}" type="datetime1">
              <a:rPr lang="fr-FR" smtClean="0"/>
              <a:t>14/12/2015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7460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9DBC-7E81-4819-803D-1A0811B3E043}" type="datetime1">
              <a:rPr lang="fr-FR" smtClean="0"/>
              <a:t>14/12/2015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9080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70887-4A1D-4A12-A2B5-C0A0AEED7B3A}" type="datetime1">
              <a:rPr lang="fr-FR" smtClean="0"/>
              <a:t>14/12/2015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7717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65127"/>
            <a:ext cx="8648700" cy="942976"/>
          </a:xfrm>
          <a:noFill/>
        </p:spPr>
        <p:txBody>
          <a:bodyPr/>
          <a:lstStyle>
            <a:lvl1pPr>
              <a:defRPr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4000" y="6356351"/>
            <a:ext cx="2432050" cy="365125"/>
          </a:xfrm>
        </p:spPr>
        <p:txBody>
          <a:bodyPr/>
          <a:lstStyle/>
          <a:p>
            <a:fld id="{8632A60A-9CEC-42A4-A6A2-D3ED1B1E10C6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14/12/2015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444750" cy="365125"/>
          </a:xfrm>
        </p:spPr>
        <p:txBody>
          <a:bodyPr/>
          <a:lstStyle/>
          <a:p>
            <a:fld id="{87D9652F-9609-4EC6-8E0A-C96E14B58A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140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A686-31B9-4679-9087-1FF3691B4776}" type="datetime1">
              <a:rPr lang="fr-FR" smtClean="0"/>
              <a:t>14/12/2015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14E8-3BBD-4201-A6CF-975CCF82E15C}" type="datetime1">
              <a:rPr lang="fr-FR" smtClean="0"/>
              <a:t>14/12/2015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1337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65127"/>
            <a:ext cx="8648700" cy="9429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790700"/>
            <a:ext cx="8648700" cy="438626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4000" y="6356351"/>
            <a:ext cx="2432050" cy="365125"/>
          </a:xfrm>
        </p:spPr>
        <p:txBody>
          <a:bodyPr/>
          <a:lstStyle/>
          <a:p>
            <a:fld id="{8632A60A-9CEC-42A4-A6A2-D3ED1B1E10C6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14/12/2015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444750" cy="365125"/>
          </a:xfrm>
        </p:spPr>
        <p:txBody>
          <a:bodyPr/>
          <a:lstStyle/>
          <a:p>
            <a:fld id="{87D9652F-9609-4EC6-8E0A-C96E14B58A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984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65127"/>
            <a:ext cx="8648700" cy="942976"/>
          </a:xfrm>
          <a:noFill/>
        </p:spPr>
        <p:txBody>
          <a:bodyPr/>
          <a:lstStyle>
            <a:lvl1pPr>
              <a:defRPr b="1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790700"/>
            <a:ext cx="8648700" cy="43862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4000" y="6356351"/>
            <a:ext cx="2432050" cy="365125"/>
          </a:xfrm>
        </p:spPr>
        <p:txBody>
          <a:bodyPr/>
          <a:lstStyle/>
          <a:p>
            <a:fld id="{8632A60A-9CEC-42A4-A6A2-D3ED1B1E10C6}" type="datetime1">
              <a:rPr lang="fr-FR" smtClean="0"/>
              <a:pPr/>
              <a:t>14/12/2015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444750" cy="365125"/>
          </a:xfrm>
        </p:spPr>
        <p:txBody>
          <a:bodyPr/>
          <a:lstStyle/>
          <a:p>
            <a:fld id="{87D9652F-9609-4EC6-8E0A-C96E14B58A2A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030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12421"/>
            <a:ext cx="7886700" cy="1754326"/>
          </a:xfrm>
        </p:spPr>
        <p:txBody>
          <a:bodyPr anchor="t" anchorCtr="0">
            <a:norm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5F34F8-A09C-46F9-ACC6-3F1F107EA33F}" type="datetime1">
              <a:rPr lang="fr-FR" smtClean="0"/>
              <a:pPr/>
              <a:t>14/12/2015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7D9652F-9609-4EC6-8E0A-C96E14B58A2A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8176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6BFC-FEF1-4AC1-B970-BC568337334B}" type="datetime1">
              <a:rPr lang="fr-FR" smtClean="0"/>
              <a:t>14/12/2015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5398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82458-984F-4731-94C9-7FCACBCC51D1}" type="datetime1">
              <a:rPr lang="fr-FR" smtClean="0"/>
              <a:t>14/12/2015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8520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69082"/>
            <a:ext cx="7886700" cy="1325563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B8F4-3FD7-4FC3-A9F8-C983EDF65E99}" type="datetime1">
              <a:rPr lang="fr-FR" smtClean="0"/>
              <a:t>14/12/2015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>
            <a:off x="-137786" y="-187890"/>
            <a:ext cx="9394520" cy="3632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4823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re se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69082"/>
            <a:ext cx="7886700" cy="1325563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B8F4-3FD7-4FC3-A9F8-C983EDF65E99}" type="datetime1">
              <a:rPr lang="fr-FR" smtClean="0"/>
              <a:t>14/12/2015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>
            <a:off x="-137786" y="-187890"/>
            <a:ext cx="9394520" cy="3632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5808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509C-35DC-4F20-8185-554E3258A671}" type="datetime1">
              <a:rPr lang="fr-FR" smtClean="0"/>
              <a:t>14/12/2015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5173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D6352-2F7C-458E-AEBB-FF81EFE71D94}" type="datetime1">
              <a:rPr lang="fr-FR" smtClean="0"/>
              <a:t>14/12/2015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0907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2A686-31B9-4679-9087-1FF3691B4776}" type="datetime1">
              <a:rPr lang="fr-FR" smtClean="0"/>
              <a:t>14/12/2015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9652F-9609-4EC6-8E0A-C96E14B58A2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0951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13" r:id="rId7"/>
    <p:sldLayoutId id="2147483703" r:id="rId8"/>
    <p:sldLayoutId id="2147483704" r:id="rId9"/>
    <p:sldLayoutId id="2147483705" r:id="rId10"/>
    <p:sldLayoutId id="2147483706" r:id="rId11"/>
    <p:sldLayoutId id="2147483711" r:id="rId12"/>
    <p:sldLayoutId id="2147483709" r:id="rId13"/>
    <p:sldLayoutId id="2147483707" r:id="rId14"/>
    <p:sldLayoutId id="2147483712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geomedia.huma-num.fr/RSSAgregate" TargetMode="External"/><Relationship Id="rId2" Type="http://schemas.openxmlformats.org/officeDocument/2006/relationships/hyperlink" Target="http://geomedia.huma-num.fr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" y="5060373"/>
            <a:ext cx="9144000" cy="1797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2"/>
            <a:ext cx="9143999" cy="5281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2474" y="1025912"/>
            <a:ext cx="8019047" cy="1728439"/>
          </a:xfrm>
          <a:ln w="79375">
            <a:noFill/>
          </a:ln>
        </p:spPr>
        <p:txBody>
          <a:bodyPr anchor="ctr">
            <a:noAutofit/>
          </a:bodyPr>
          <a:lstStyle/>
          <a:p>
            <a:r>
              <a:rPr lang="fr-FR" sz="4000" b="1" dirty="0" smtClean="0">
                <a:latin typeface="+mn-lt"/>
              </a:rPr>
              <a:t>Stabilisation de la plateforme </a:t>
            </a:r>
            <a:r>
              <a:rPr lang="fr-FR" sz="4000" b="1" dirty="0" err="1" smtClean="0">
                <a:latin typeface="+mn-lt"/>
              </a:rPr>
              <a:t>Geomedia</a:t>
            </a:r>
            <a:endParaRPr lang="fr-FR" sz="4000" b="1" dirty="0">
              <a:latin typeface="+mn-lt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33689" y="3746810"/>
            <a:ext cx="8451281" cy="908418"/>
          </a:xfrm>
        </p:spPr>
        <p:txBody>
          <a:bodyPr>
            <a:normAutofit/>
          </a:bodyPr>
          <a:lstStyle/>
          <a:p>
            <a:r>
              <a:rPr lang="fr-FR" sz="2400" b="1" dirty="0">
                <a:latin typeface="Aller" panose="02000503030000020004" pitchFamily="2" charset="0"/>
              </a:rPr>
              <a:t>Damien </a:t>
            </a:r>
            <a:r>
              <a:rPr lang="fr-FR" sz="2400" b="1" dirty="0" err="1" smtClean="0">
                <a:latin typeface="Aller" panose="02000503030000020004" pitchFamily="2" charset="0"/>
              </a:rPr>
              <a:t>Dosimont</a:t>
            </a:r>
            <a:endParaRPr lang="fr-FR" sz="2400" dirty="0" smtClean="0">
              <a:latin typeface="Aller" panose="02000503030000020004" pitchFamily="2" charset="0"/>
            </a:endParaRPr>
          </a:p>
          <a:p>
            <a:r>
              <a:rPr lang="fr-FR" i="1" dirty="0" smtClean="0">
                <a:latin typeface="Aller" panose="02000503030000020004" pitchFamily="2" charset="0"/>
              </a:rPr>
              <a:t>first.last@imag.fr</a:t>
            </a:r>
            <a:endParaRPr lang="fr-FR" i="1" dirty="0">
              <a:latin typeface="Aller" panose="02000503030000020004" pitchFamily="2" charset="0"/>
            </a:endParaRPr>
          </a:p>
          <a:p>
            <a:endParaRPr lang="fr-FR" b="1" dirty="0">
              <a:latin typeface="Aller" panose="02000503030000020004" pitchFamily="2" charset="0"/>
            </a:endParaRPr>
          </a:p>
        </p:txBody>
      </p:sp>
      <p:pic>
        <p:nvPicPr>
          <p:cNvPr id="7" name="Picture 2" descr="http://www.inria.fr/var/inria/storage/images/medias/inria/images-corps/logo-inria-sans-signature-couleur/404509-2-fre-FR/logo-inria-sans-signature-couleu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934" y="5965364"/>
            <a:ext cx="1444492" cy="61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www.google.fr/url?source=imglanding&amp;ct=img&amp;q=http://www-leca.ujf-grenoble.fr/IMG/jpg/logoujfbase_quad2012.jpg&amp;sa=X&amp;ei=CsZuVdWxJMj-UKKRgJAM&amp;ved=0CAkQ8wc&amp;usg=AFQjCNFfwm6rOCdNWod-XSgVEqQKZRf0O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66"/>
          <a:stretch/>
        </p:blipFill>
        <p:spPr bwMode="auto">
          <a:xfrm>
            <a:off x="9477844" y="12091236"/>
            <a:ext cx="1299503" cy="36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 descr="Résultat de recherche d'images pour &quot;lig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2" y="0"/>
            <a:ext cx="9144000" cy="1603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3" y="6705600"/>
            <a:ext cx="9144000" cy="1603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5400000">
            <a:off x="5636939" y="3350941"/>
            <a:ext cx="6858002" cy="15611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5400000">
            <a:off x="-3354523" y="3355841"/>
            <a:ext cx="6858002" cy="1621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9746" name="Picture 2" descr="http://pole-image.ghss.univ-paris-diderot.fr/wp-content/uploads/2012/11/Logo_CIS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115" y="5884082"/>
            <a:ext cx="1540166" cy="61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5519" y="5898249"/>
            <a:ext cx="1494959" cy="60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35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Plus de deux semaines pour « prendre en main » l’application!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000" y="2090078"/>
            <a:ext cx="8648700" cy="1989563"/>
          </a:xfrm>
          <a:noFill/>
        </p:spPr>
        <p:txBody>
          <a:bodyPr>
            <a:normAutofit/>
          </a:bodyPr>
          <a:lstStyle/>
          <a:p>
            <a:r>
              <a:rPr lang="fr-FR" dirty="0" smtClean="0"/>
              <a:t>Rendre les sources compilables</a:t>
            </a:r>
          </a:p>
          <a:p>
            <a:r>
              <a:rPr lang="fr-FR" dirty="0" smtClean="0"/>
              <a:t>Configurer, installer l’application et la faire tourner sur un serveur de développement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10</a:t>
            </a:fld>
            <a:endParaRPr lang="fr-FR" dirty="0"/>
          </a:p>
        </p:txBody>
      </p:sp>
      <p:pic>
        <p:nvPicPr>
          <p:cNvPr id="8196" name="Picture 4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5" y="3871961"/>
            <a:ext cx="4048125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06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fr-FR" dirty="0" smtClean="0"/>
              <a:t>Etat de l’application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000" y="1553428"/>
            <a:ext cx="8648700" cy="4485421"/>
          </a:xfrm>
          <a:noFill/>
        </p:spPr>
        <p:txBody>
          <a:bodyPr>
            <a:noAutofit/>
          </a:bodyPr>
          <a:lstStyle/>
          <a:p>
            <a:r>
              <a:rPr lang="fr-FR" b="1" dirty="0" smtClean="0"/>
              <a:t>Pas de version, de release officielle</a:t>
            </a:r>
          </a:p>
          <a:p>
            <a:pPr lvl="1"/>
            <a:r>
              <a:rPr lang="fr-FR" dirty="0" smtClean="0"/>
              <a:t>Historique de développement?</a:t>
            </a:r>
          </a:p>
          <a:p>
            <a:pPr lvl="1"/>
            <a:r>
              <a:rPr lang="fr-FR" dirty="0" smtClean="0"/>
              <a:t>Etat actuel de l’application?</a:t>
            </a:r>
            <a:endParaRPr lang="fr-FR" b="1" dirty="0" smtClean="0"/>
          </a:p>
          <a:p>
            <a:r>
              <a:rPr lang="fr-FR" b="1" dirty="0" smtClean="0"/>
              <a:t>Sources fournies ne compilent pas</a:t>
            </a:r>
          </a:p>
          <a:p>
            <a:endParaRPr lang="fr-FR" b="1" dirty="0"/>
          </a:p>
          <a:p>
            <a:endParaRPr lang="fr-FR" b="1" dirty="0" smtClean="0"/>
          </a:p>
          <a:p>
            <a:endParaRPr lang="fr-FR" b="1" dirty="0"/>
          </a:p>
          <a:p>
            <a:endParaRPr lang="fr-FR" b="1" dirty="0" smtClean="0"/>
          </a:p>
          <a:p>
            <a:r>
              <a:rPr lang="fr-FR" b="1" dirty="0" smtClean="0"/>
              <a:t>Documentation très sommaire</a:t>
            </a:r>
          </a:p>
          <a:p>
            <a:r>
              <a:rPr lang="fr-FR" b="1" dirty="0" smtClean="0"/>
              <a:t>Structure de l’application/du serveur complexe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D9652F-9609-4EC6-8E0A-C96E14B58A2A}" type="slidenum">
              <a:rPr lang="fr-FR" smtClean="0"/>
              <a:pPr/>
              <a:t>11</a:t>
            </a:fld>
            <a:endParaRPr lang="fr-FR" dirty="0"/>
          </a:p>
        </p:txBody>
      </p:sp>
      <p:grpSp>
        <p:nvGrpSpPr>
          <p:cNvPr id="13" name="Groupe 12"/>
          <p:cNvGrpSpPr/>
          <p:nvPr/>
        </p:nvGrpSpPr>
        <p:grpSpPr>
          <a:xfrm>
            <a:off x="939694" y="3502130"/>
            <a:ext cx="6740631" cy="1796980"/>
            <a:chOff x="898525" y="4029994"/>
            <a:chExt cx="6740631" cy="1796980"/>
          </a:xfrm>
        </p:grpSpPr>
        <p:cxnSp>
          <p:nvCxnSpPr>
            <p:cNvPr id="12" name="Connecteur droit avec flèche 11"/>
            <p:cNvCxnSpPr/>
            <p:nvPr/>
          </p:nvCxnSpPr>
          <p:spPr>
            <a:xfrm>
              <a:off x="2695504" y="4887433"/>
              <a:ext cx="3130692" cy="1"/>
            </a:xfrm>
            <a:prstGeom prst="straightConnector1">
              <a:avLst/>
            </a:prstGeom>
            <a:ln w="730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92" name="Picture 4" descr="Code Optimization icons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525" y="4029995"/>
              <a:ext cx="1796979" cy="1796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Code Optimization icons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2177" y="4029994"/>
              <a:ext cx="1796979" cy="1796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6153150" y="4591050"/>
              <a:ext cx="1123950" cy="781050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b="1" dirty="0" smtClean="0">
                  <a:solidFill>
                    <a:schemeClr val="tx1"/>
                  </a:solidFill>
                </a:rPr>
                <a:t>BIN</a:t>
              </a:r>
              <a:endParaRPr lang="fr-FR" sz="3200" b="1" dirty="0">
                <a:solidFill>
                  <a:schemeClr val="tx1"/>
                </a:solidFill>
              </a:endParaRPr>
            </a:p>
          </p:txBody>
        </p:sp>
        <p:pic>
          <p:nvPicPr>
            <p:cNvPr id="12294" name="Picture 6" descr="Afficher l'image d'origin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7179" y="4201322"/>
              <a:ext cx="1498671" cy="1372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5413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254000" y="1850601"/>
            <a:ext cx="8648700" cy="121962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F</a:t>
            </a:r>
            <a:r>
              <a:rPr lang="fr-FR" dirty="0" smtClean="0"/>
              <a:t>ournir aux futurs développeurs le matériel capable de diminuer drastiquement le temps de prise en main</a:t>
            </a:r>
          </a:p>
        </p:txBody>
      </p:sp>
      <p:pic>
        <p:nvPicPr>
          <p:cNvPr id="11266" name="Picture 2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290" y="4165121"/>
            <a:ext cx="1673225" cy="167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icons.iconarchive.com/icons/icojam/blue-bits/256/application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4002087"/>
            <a:ext cx="2012950" cy="201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icons.iconarchive.com/icons/icojam/blue-bits/256/application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850" y="4002087"/>
            <a:ext cx="2012950" cy="201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s://cdn0.iconfinder.com/data/icons/feather/96/clock-12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052" y="3898987"/>
            <a:ext cx="587379" cy="587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5776914" y="3641901"/>
            <a:ext cx="896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5’</a:t>
            </a:r>
            <a:endParaRPr lang="fr-FR" sz="2800" b="1" dirty="0"/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2752582" y="5001733"/>
            <a:ext cx="891198" cy="1"/>
          </a:xfrm>
          <a:prstGeom prst="straightConnector1">
            <a:avLst/>
          </a:prstGeom>
          <a:ln w="730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5620472" y="5001734"/>
            <a:ext cx="863122" cy="6828"/>
          </a:xfrm>
          <a:prstGeom prst="straightConnector1">
            <a:avLst/>
          </a:prstGeom>
          <a:ln w="730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1205144" y="4445377"/>
            <a:ext cx="7922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600" b="1" dirty="0" smtClean="0">
                <a:solidFill>
                  <a:schemeClr val="accent3"/>
                </a:solidFill>
              </a:rPr>
              <a:t>?</a:t>
            </a:r>
            <a:endParaRPr lang="fr-FR" sz="9600" b="1" dirty="0">
              <a:solidFill>
                <a:schemeClr val="accent3"/>
              </a:solidFill>
            </a:endParaRPr>
          </a:p>
        </p:txBody>
      </p:sp>
      <p:pic>
        <p:nvPicPr>
          <p:cNvPr id="11270" name="Picture 6" descr="http://www.myiconfinder.com/uploads/iconsets/128-128-d02328532122a358e4c3d755cd436c6c.png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268" y="5008561"/>
            <a:ext cx="1347788" cy="1347789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999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Actions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783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fficher l'image d'orig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325" y="1611312"/>
            <a:ext cx="625012" cy="62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fr-FR" sz="2400" dirty="0" smtClean="0"/>
                  <a:t>Mise en place d’une gestion de versions sur </a:t>
                </a:r>
                <a:r>
                  <a:rPr lang="fr-FR" sz="2400" b="1" dirty="0" err="1" smtClean="0"/>
                  <a:t>Github</a:t>
                </a:r>
                <a:endParaRPr lang="fr-FR" sz="2400" b="1" dirty="0" smtClean="0"/>
              </a:p>
              <a:p>
                <a:pPr marL="457200" lvl="1" indent="0">
                  <a:buNone/>
                </a:pPr>
                <a:r>
                  <a:rPr lang="fr-FR" dirty="0">
                    <a:solidFill>
                      <a:schemeClr val="accent1">
                        <a:lumMod val="75000"/>
                      </a:schemeClr>
                    </a:solidFill>
                  </a:rPr>
                  <a:t>https://github.com/geomedia</a:t>
                </a:r>
                <a:endParaRPr lang="fr-FR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lvl="1"/>
                <a:r>
                  <a:rPr lang="fr-FR" b="1" dirty="0" smtClean="0">
                    <a:solidFill>
                      <a:srgbClr val="00B050"/>
                    </a:solidFill>
                  </a:rPr>
                  <a:t>Avantages:</a:t>
                </a:r>
              </a:p>
              <a:p>
                <a:pPr lvl="2"/>
                <a:r>
                  <a:rPr lang="fr-FR" dirty="0" smtClean="0"/>
                  <a:t>Séparer les différents dépôts pour plus de clarté</a:t>
                </a:r>
              </a:p>
              <a:p>
                <a:pPr lvl="2"/>
                <a:r>
                  <a:rPr lang="fr-FR" dirty="0" err="1" smtClean="0"/>
                  <a:t>Bugtracking</a:t>
                </a:r>
                <a:r>
                  <a:rPr lang="fr-FR" dirty="0" smtClean="0"/>
                  <a:t> sous forme d’« issues »: centralisation et archivage de l’information, des discussions</a:t>
                </a:r>
              </a:p>
              <a:p>
                <a:pPr lvl="2"/>
                <a:r>
                  <a:rPr lang="fr-FR" dirty="0" smtClean="0"/>
                  <a:t>Wikis</a:t>
                </a:r>
              </a:p>
              <a:p>
                <a:pPr lvl="2"/>
                <a:r>
                  <a:rPr lang="fr-FR" dirty="0" smtClean="0"/>
                  <a:t>Outils de management de projets et d’attribution de tâches</a:t>
                </a:r>
              </a:p>
              <a:p>
                <a:pPr lvl="1"/>
                <a:r>
                  <a:rPr lang="fr-FR" b="1" dirty="0" smtClean="0">
                    <a:solidFill>
                      <a:srgbClr val="FF0000"/>
                    </a:solidFill>
                  </a:rPr>
                  <a:t>Désavantages:</a:t>
                </a:r>
              </a:p>
              <a:p>
                <a:pPr lvl="2"/>
                <a:r>
                  <a:rPr lang="fr-FR" dirty="0" smtClean="0"/>
                  <a:t>Entreprise privée: pérennité?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fr-FR" b="0" dirty="0" smtClean="0"/>
                  <a:t> git est décentralisé</a:t>
                </a:r>
              </a:p>
              <a:p>
                <a:pPr lvl="2"/>
                <a:r>
                  <a:rPr lang="fr-FR" dirty="0" smtClean="0"/>
                  <a:t>Sources publiques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fr-FR" b="0" dirty="0" smtClean="0"/>
                  <a:t> </a:t>
                </a:r>
                <a:r>
                  <a:rPr lang="fr-FR" b="1" dirty="0" smtClean="0"/>
                  <a:t>ne jamais mettre de mot de passe dans un dépôt, même privé!</a:t>
                </a:r>
              </a:p>
              <a:p>
                <a:pPr lvl="2"/>
                <a:r>
                  <a:rPr lang="fr-FR" b="0" dirty="0" smtClean="0"/>
                  <a:t>Chevauchement avec le projet existant sur la forge </a:t>
                </a:r>
                <a:r>
                  <a:rPr lang="fr-FR" dirty="0" err="1"/>
                  <a:t>I</a:t>
                </a:r>
                <a:r>
                  <a:rPr lang="fr-FR" b="0" dirty="0" err="1" smtClean="0"/>
                  <a:t>nria</a:t>
                </a:r>
                <a:endParaRPr lang="fr-FR" b="0" dirty="0" smtClean="0"/>
              </a:p>
              <a:p>
                <a:pPr lvl="2"/>
                <a:endParaRPr lang="fr-FR" dirty="0" smtClean="0"/>
              </a:p>
              <a:p>
                <a:pPr marL="1371600" lvl="3" indent="0">
                  <a:buNone/>
                </a:pPr>
                <a:endParaRPr lang="fr-FR" dirty="0" smtClean="0"/>
              </a:p>
              <a:p>
                <a:pPr lvl="2"/>
                <a:endParaRPr lang="fr-FR" dirty="0" smtClean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87" t="-2782" r="-1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</a:t>
            </a:r>
            <a:r>
              <a:rPr lang="fr-FR" dirty="0" smtClean="0"/>
              <a:t>estion de version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978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254000" y="1444846"/>
                <a:ext cx="8648700" cy="2101076"/>
              </a:xfrm>
              <a:noFill/>
            </p:spPr>
            <p:txBody>
              <a:bodyPr>
                <a:normAutofit fontScale="92500" lnSpcReduction="20000"/>
              </a:bodyPr>
              <a:lstStyle/>
              <a:p>
                <a:r>
                  <a:rPr lang="fr-FR" sz="2400" b="1" dirty="0" smtClean="0"/>
                  <a:t>Mise en conformité des sources</a:t>
                </a:r>
              </a:p>
              <a:p>
                <a:pPr lvl="1"/>
                <a:r>
                  <a:rPr lang="fr-FR" sz="2200" dirty="0" smtClean="0"/>
                  <a:t>Incorporation des bibliothèques manquantes (accès à partir du chemin relatif)</a:t>
                </a:r>
              </a:p>
              <a:p>
                <a:pPr lvl="1"/>
                <a:r>
                  <a:rPr lang="fr-FR" sz="2200" dirty="0" smtClean="0"/>
                  <a:t>Suppression des tests qui ne compilent pas</a:t>
                </a:r>
              </a:p>
              <a:p>
                <a:pPr lvl="1"/>
                <a:r>
                  <a:rPr lang="fr-FR" sz="2200" dirty="0" smtClean="0"/>
                  <a:t>Renommage de l’application: </a:t>
                </a:r>
                <a:r>
                  <a:rPr lang="fr-FR" sz="2200" dirty="0" err="1" smtClean="0"/>
                  <a:t>RSSAgregate</a:t>
                </a:r>
                <a:r>
                  <a:rPr lang="fr-FR" sz="2200" dirty="0" smtClean="0"/>
                  <a:t>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fr-FR" sz="2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200" dirty="0" smtClean="0"/>
                  <a:t>rssaggregate</a:t>
                </a:r>
              </a:p>
              <a:p>
                <a:pPr lvl="1"/>
                <a:r>
                  <a:rPr lang="fr-FR" sz="2200" dirty="0" smtClean="0"/>
                  <a:t>Nettoyage du dépôt</a:t>
                </a:r>
              </a:p>
              <a:p>
                <a:pPr lvl="1"/>
                <a:r>
                  <a:rPr lang="fr-FR" sz="2200" dirty="0">
                    <a:solidFill>
                      <a:schemeClr val="accent1">
                        <a:lumMod val="75000"/>
                      </a:schemeClr>
                    </a:solidFill>
                  </a:rPr>
                  <a:t>https://</a:t>
                </a:r>
                <a:r>
                  <a:rPr lang="fr-FR" sz="22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github.com/geomedia/rssaggregate</a:t>
                </a:r>
                <a:endParaRPr lang="fr-FR" sz="22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lvl="1"/>
                <a:endParaRPr lang="fr-FR" dirty="0" smtClean="0"/>
              </a:p>
              <a:p>
                <a:pPr lvl="2"/>
                <a:endParaRPr lang="fr-FR" dirty="0" smtClean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4000" y="1444846"/>
                <a:ext cx="8648700" cy="2101076"/>
              </a:xfrm>
              <a:blipFill rotWithShape="0">
                <a:blip r:embed="rId2"/>
                <a:stretch>
                  <a:fillRect l="-846" t="-63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Compilation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254000" y="3900598"/>
            <a:ext cx="8648700" cy="21010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 smtClean="0"/>
              <a:t>Recommandations</a:t>
            </a:r>
          </a:p>
          <a:p>
            <a:pPr lvl="1"/>
            <a:r>
              <a:rPr lang="fr-FR" sz="2000" dirty="0" smtClean="0"/>
              <a:t>Utiliser </a:t>
            </a:r>
            <a:r>
              <a:rPr lang="fr-FR" sz="2000" b="1" dirty="0" err="1" smtClean="0"/>
              <a:t>maven</a:t>
            </a:r>
            <a:r>
              <a:rPr lang="fr-FR" sz="2000" dirty="0" smtClean="0"/>
              <a:t> pour gérer les dépendances avec des bibliothèques externes</a:t>
            </a:r>
          </a:p>
          <a:p>
            <a:pPr lvl="1"/>
            <a:r>
              <a:rPr lang="fr-FR" sz="2000" dirty="0" smtClean="0"/>
              <a:t>Utiliser les branches de git pour gérer les différentes versions du projet</a:t>
            </a:r>
          </a:p>
          <a:p>
            <a:pPr lvl="1"/>
            <a:r>
              <a:rPr lang="fr-FR" sz="2000" dirty="0" smtClean="0"/>
              <a:t>NE JAMAIS PUSHER sur le master une version avec des erreurs empêchant la compilation!!!</a:t>
            </a:r>
          </a:p>
          <a:p>
            <a:pPr lvl="1"/>
            <a:endParaRPr lang="fr-FR" dirty="0" smtClean="0"/>
          </a:p>
          <a:p>
            <a:pPr marL="1371600" lvl="3" indent="0">
              <a:buFont typeface="Arial" panose="020B0604020202020204" pitchFamily="34" charset="0"/>
              <a:buNone/>
            </a:pPr>
            <a:endParaRPr lang="fr-FR" dirty="0" smtClean="0"/>
          </a:p>
          <a:p>
            <a:pPr lvl="2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97109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000" y="2437471"/>
            <a:ext cx="8648700" cy="2101076"/>
          </a:xfrm>
          <a:noFill/>
        </p:spPr>
        <p:txBody>
          <a:bodyPr>
            <a:normAutofit/>
          </a:bodyPr>
          <a:lstStyle/>
          <a:p>
            <a:r>
              <a:rPr lang="fr-FR" sz="2400" b="1" dirty="0" smtClean="0"/>
              <a:t>Mise en place de scripts de configuration et d’installation</a:t>
            </a:r>
            <a:endParaRPr lang="fr-FR" dirty="0" smtClean="0"/>
          </a:p>
          <a:p>
            <a:pPr lvl="1"/>
            <a:r>
              <a:rPr lang="fr-FR" dirty="0" smtClean="0"/>
              <a:t>Permet d’installer l’application (</a:t>
            </a:r>
            <a:r>
              <a:rPr lang="fr-FR" dirty="0" err="1" smtClean="0"/>
              <a:t>prod</a:t>
            </a:r>
            <a:r>
              <a:rPr lang="fr-FR" dirty="0" smtClean="0"/>
              <a:t> ou </a:t>
            </a:r>
            <a:r>
              <a:rPr lang="fr-FR" dirty="0" err="1" smtClean="0"/>
              <a:t>dev</a:t>
            </a:r>
            <a:r>
              <a:rPr lang="fr-FR" dirty="0" smtClean="0"/>
              <a:t>) sur le serveur à partir d’une simple commande</a:t>
            </a:r>
          </a:p>
          <a:p>
            <a:pPr lvl="1"/>
            <a:r>
              <a:rPr lang="fr-FR" dirty="0" smtClean="0"/>
              <a:t>Centralise l’ensemble des fichiers à configurer dans un seul répertoire.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</a:t>
            </a:r>
            <a:r>
              <a:rPr lang="fr-FR" dirty="0" smtClean="0"/>
              <a:t>nstallation, configuration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48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000" y="2437471"/>
            <a:ext cx="8648700" cy="1208978"/>
          </a:xfrm>
          <a:noFill/>
        </p:spPr>
        <p:txBody>
          <a:bodyPr>
            <a:normAutofit/>
          </a:bodyPr>
          <a:lstStyle/>
          <a:p>
            <a:r>
              <a:rPr lang="fr-FR" sz="2400" dirty="0" smtClean="0"/>
              <a:t>Rédaction de pages wiki expliquant comment prendre en main le </a:t>
            </a:r>
            <a:r>
              <a:rPr lang="fr-FR" sz="2400" dirty="0" err="1" smtClean="0"/>
              <a:t>framework</a:t>
            </a:r>
            <a:r>
              <a:rPr lang="fr-FR" sz="2400" dirty="0" smtClean="0"/>
              <a:t> : </a:t>
            </a:r>
            <a:r>
              <a:rPr lang="fr-FR" sz="2400" dirty="0">
                <a:solidFill>
                  <a:schemeClr val="accent1"/>
                </a:solidFill>
              </a:rPr>
              <a:t>https://github.com/geomedia/rssaggregate/wiki</a:t>
            </a:r>
          </a:p>
          <a:p>
            <a:endParaRPr lang="fr-FR" sz="2400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</a:t>
            </a:r>
            <a:r>
              <a:rPr lang="fr-FR" dirty="0" smtClean="0"/>
              <a:t>ocumentation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254000" y="4162567"/>
            <a:ext cx="8648700" cy="15832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 smtClean="0"/>
              <a:t>Recommandations</a:t>
            </a:r>
          </a:p>
          <a:p>
            <a:pPr lvl="1"/>
            <a:r>
              <a:rPr lang="fr-FR" sz="2000" dirty="0" smtClean="0"/>
              <a:t>Mettre à jour la documentation le plus souvent possible</a:t>
            </a:r>
          </a:p>
          <a:p>
            <a:pPr lvl="1"/>
            <a:r>
              <a:rPr lang="fr-FR" sz="2000" dirty="0" smtClean="0"/>
              <a:t>Indiquer les bugs ou les fonctionnalités à implémenter en utilisant les</a:t>
            </a:r>
            <a:r>
              <a:rPr lang="fr-FR" sz="2800" dirty="0" smtClean="0"/>
              <a:t> </a:t>
            </a:r>
            <a:r>
              <a:rPr lang="fr-FR" sz="2000" b="1" dirty="0" smtClean="0"/>
              <a:t>issues</a:t>
            </a:r>
          </a:p>
          <a:p>
            <a:pPr lvl="1"/>
            <a:endParaRPr lang="fr-FR" dirty="0" smtClean="0"/>
          </a:p>
          <a:p>
            <a:pPr marL="1371600" lvl="3" indent="0">
              <a:buFont typeface="Arial" panose="020B0604020202020204" pitchFamily="34" charset="0"/>
              <a:buNone/>
            </a:pPr>
            <a:endParaRPr lang="fr-FR" dirty="0" smtClean="0"/>
          </a:p>
          <a:p>
            <a:pPr lvl="2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82694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Administration du serveur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94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/>
              <a:t>Organisation</a:t>
            </a:r>
            <a:r>
              <a:rPr lang="en-US" sz="3200" dirty="0" smtClean="0"/>
              <a:t> des </a:t>
            </a:r>
            <a:r>
              <a:rPr lang="en-US" sz="3200" dirty="0" err="1" smtClean="0"/>
              <a:t>répertoires</a:t>
            </a:r>
            <a:r>
              <a:rPr lang="en-US" sz="3200" dirty="0" smtClean="0"/>
              <a:t>/</a:t>
            </a:r>
            <a:r>
              <a:rPr lang="en-US" sz="3200" dirty="0" err="1" smtClean="0"/>
              <a:t>fichiers</a:t>
            </a:r>
            <a:r>
              <a:rPr lang="en-US" sz="3200" dirty="0" smtClean="0"/>
              <a:t> </a:t>
            </a:r>
            <a:r>
              <a:rPr lang="en-US" sz="3200" dirty="0" err="1" smtClean="0"/>
              <a:t>anarchiques</a:t>
            </a:r>
            <a:endParaRPr lang="en-US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7650" y="1771651"/>
            <a:ext cx="8648700" cy="2400299"/>
          </a:xfrm>
          <a:noFill/>
        </p:spPr>
        <p:txBody>
          <a:bodyPr>
            <a:normAutofit/>
          </a:bodyPr>
          <a:lstStyle/>
          <a:p>
            <a:pPr lvl="1"/>
            <a:r>
              <a:rPr lang="fr-FR" dirty="0" smtClean="0"/>
              <a:t>Asymétrie entre les versions de </a:t>
            </a:r>
            <a:r>
              <a:rPr lang="fr-FR" dirty="0" err="1" smtClean="0"/>
              <a:t>dev</a:t>
            </a:r>
            <a:r>
              <a:rPr lang="fr-FR" dirty="0" smtClean="0"/>
              <a:t> et de </a:t>
            </a:r>
            <a:r>
              <a:rPr lang="fr-FR" dirty="0" err="1" smtClean="0"/>
              <a:t>prod</a:t>
            </a:r>
            <a:endParaRPr lang="fr-FR" dirty="0" smtClean="0"/>
          </a:p>
          <a:p>
            <a:pPr lvl="1"/>
            <a:r>
              <a:rPr lang="fr-FR" dirty="0" smtClean="0"/>
              <a:t>Présence d’une multitude de reliquats</a:t>
            </a:r>
          </a:p>
          <a:p>
            <a:pPr lvl="1"/>
            <a:r>
              <a:rPr lang="fr-FR" dirty="0" smtClean="0"/>
              <a:t>Structure/nom/rôle des répertoires parfois obscurs</a:t>
            </a:r>
          </a:p>
          <a:p>
            <a:pPr lvl="1"/>
            <a:r>
              <a:rPr lang="fr-FR" dirty="0" smtClean="0"/>
              <a:t>Dépendance avec les fichiers de configuration non/mal identifiée</a:t>
            </a:r>
          </a:p>
          <a:p>
            <a:pPr lvl="1"/>
            <a:r>
              <a:rPr lang="fr-FR" dirty="0" smtClean="0"/>
              <a:t>Fichiers générés à de multiples endroits</a:t>
            </a:r>
          </a:p>
          <a:p>
            <a:pPr lvl="1"/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19</a:t>
            </a:fld>
            <a:endParaRPr lang="fr-FR" dirty="0"/>
          </a:p>
        </p:txBody>
      </p:sp>
      <p:pic>
        <p:nvPicPr>
          <p:cNvPr id="14340" name="Picture 4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5" y="4340226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53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 smtClean="0"/>
              <a:t>Stabilisation de la plateforme </a:t>
            </a:r>
            <a:r>
              <a:rPr lang="fr-FR" sz="3200" dirty="0" err="1" smtClean="0"/>
              <a:t>Geomedia</a:t>
            </a:r>
            <a:endParaRPr lang="fr-FR" sz="3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2</a:t>
            </a:fld>
            <a:endParaRPr lang="fr-FR" dirty="0"/>
          </a:p>
        </p:txBody>
      </p:sp>
      <p:pic>
        <p:nvPicPr>
          <p:cNvPr id="1028" name="Picture 4" descr="http://icons.iconarchive.com/icons/icojam/blue-bits/256/application-icon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2043183"/>
            <a:ext cx="2710218" cy="271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icons.iconarchive.com/icons/icojam/blue-bits/256/application-icon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482" y="2043183"/>
            <a:ext cx="2710218" cy="271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droit avec flèche 5"/>
          <p:cNvCxnSpPr/>
          <p:nvPr/>
        </p:nvCxnSpPr>
        <p:spPr>
          <a:xfrm>
            <a:off x="3152632" y="3398292"/>
            <a:ext cx="2880000" cy="0"/>
          </a:xfrm>
          <a:prstGeom prst="straightConnector1">
            <a:avLst/>
          </a:prstGeom>
          <a:ln w="730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http://thevillagespcrepair.com/wp-content/uploads/2014/03/repai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986" y="2341491"/>
            <a:ext cx="2113602" cy="211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39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350" y="2540001"/>
            <a:ext cx="3810000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600" dirty="0" smtClean="0"/>
              <a:t>Volume des fichiers générés pouvant atteindre des dizaines de Go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000" y="2000249"/>
            <a:ext cx="8648700" cy="1390651"/>
          </a:xfrm>
          <a:noFill/>
        </p:spPr>
        <p:txBody>
          <a:bodyPr>
            <a:normAutofit/>
          </a:bodyPr>
          <a:lstStyle/>
          <a:p>
            <a:pPr lvl="1"/>
            <a:r>
              <a:rPr lang="fr-FR" dirty="0" smtClean="0"/>
              <a:t>Logs </a:t>
            </a:r>
            <a:r>
              <a:rPr lang="fr-FR" dirty="0"/>
              <a:t>(</a:t>
            </a:r>
            <a:r>
              <a:rPr lang="fr-FR" dirty="0" err="1"/>
              <a:t>tomcat</a:t>
            </a:r>
            <a:r>
              <a:rPr lang="fr-FR" dirty="0"/>
              <a:t>, application, connexions </a:t>
            </a:r>
            <a:r>
              <a:rPr lang="fr-FR" dirty="0" err="1"/>
              <a:t>users</a:t>
            </a:r>
            <a:r>
              <a:rPr lang="fr-FR" dirty="0"/>
              <a:t>, etc.)</a:t>
            </a:r>
          </a:p>
          <a:p>
            <a:pPr lvl="1"/>
            <a:r>
              <a:rPr lang="fr-FR" dirty="0"/>
              <a:t>Extractions</a:t>
            </a:r>
          </a:p>
          <a:p>
            <a:pPr lvl="1"/>
            <a:r>
              <a:rPr lang="fr-FR" dirty="0"/>
              <a:t>Dumps de la DB</a:t>
            </a:r>
          </a:p>
          <a:p>
            <a:pPr lvl="1"/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09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Actions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354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000" y="1279604"/>
            <a:ext cx="8648700" cy="2837057"/>
          </a:xfrm>
          <a:noFill/>
        </p:spPr>
        <p:txBody>
          <a:bodyPr>
            <a:normAutofit fontScale="85000" lnSpcReduction="20000"/>
          </a:bodyPr>
          <a:lstStyle/>
          <a:p>
            <a:r>
              <a:rPr lang="fr-FR" sz="2400" dirty="0" smtClean="0"/>
              <a:t>L’organisation des répertoires des versions de </a:t>
            </a:r>
            <a:r>
              <a:rPr lang="fr-FR" sz="2400" dirty="0" err="1" smtClean="0"/>
              <a:t>dev</a:t>
            </a:r>
            <a:r>
              <a:rPr lang="fr-FR" sz="2400" dirty="0" smtClean="0"/>
              <a:t> et de </a:t>
            </a:r>
            <a:r>
              <a:rPr lang="fr-FR" sz="2400" dirty="0" err="1" smtClean="0"/>
              <a:t>prod</a:t>
            </a:r>
            <a:r>
              <a:rPr lang="fr-FR" sz="2400" dirty="0" smtClean="0"/>
              <a:t> est désormais symétrique</a:t>
            </a:r>
          </a:p>
          <a:p>
            <a:r>
              <a:rPr lang="fr-FR" sz="2400" dirty="0" smtClean="0"/>
              <a:t>Les répertoires obsolètes ont été supprimés (mais il existe des backups sur </a:t>
            </a:r>
            <a:r>
              <a:rPr lang="fr-FR" sz="2400" dirty="0" err="1" smtClean="0"/>
              <a:t>github</a:t>
            </a:r>
            <a:r>
              <a:rPr lang="fr-FR" sz="2400" dirty="0" smtClean="0"/>
              <a:t>)</a:t>
            </a:r>
          </a:p>
          <a:p>
            <a:r>
              <a:rPr lang="fr-FR" sz="2400" dirty="0" smtClean="0"/>
              <a:t>Les fichiers de configuration contenant des dépendances ont été identifiés et mis à jour. Ils sont documentés dans le wiki.</a:t>
            </a:r>
          </a:p>
          <a:p>
            <a:r>
              <a:rPr lang="fr-FR" sz="2400" dirty="0" smtClean="0"/>
              <a:t>Logs de l’application générés dans un répertoire défini</a:t>
            </a:r>
          </a:p>
          <a:p>
            <a:r>
              <a:rPr lang="fr-FR" sz="2400" dirty="0" smtClean="0"/>
              <a:t>Correction de la redirection de la </a:t>
            </a:r>
            <a:r>
              <a:rPr lang="fr-FR" sz="2400" dirty="0"/>
              <a:t>page d’accueil: </a:t>
            </a:r>
            <a:r>
              <a:rPr lang="fr-FR" sz="2400" dirty="0">
                <a:hlinkClick r:id="rId2"/>
              </a:rPr>
              <a:t>http://geomedia.huma-num.fr</a:t>
            </a:r>
            <a:r>
              <a:rPr lang="fr-FR" sz="2400" dirty="0" smtClean="0">
                <a:hlinkClick r:id="rId2"/>
              </a:rPr>
              <a:t>/</a:t>
            </a:r>
            <a:r>
              <a:rPr lang="fr-FR" sz="2400" dirty="0" smtClean="0"/>
              <a:t> </a:t>
            </a:r>
            <a:r>
              <a:rPr lang="fr-FR" sz="2400" dirty="0"/>
              <a:t>pointe vers </a:t>
            </a:r>
            <a:r>
              <a:rPr lang="fr-FR" sz="2400" dirty="0">
                <a:hlinkClick r:id="rId3"/>
              </a:rPr>
              <a:t>http://</a:t>
            </a:r>
            <a:r>
              <a:rPr lang="fr-FR" sz="2400" dirty="0" smtClean="0">
                <a:hlinkClick r:id="rId3"/>
              </a:rPr>
              <a:t>geomedia.huma-num.fr/RSSAgregate</a:t>
            </a:r>
            <a:r>
              <a:rPr lang="fr-FR" sz="2400" dirty="0" smtClean="0"/>
              <a:t> </a:t>
            </a:r>
            <a:endParaRPr lang="fr-FR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Réorganisation</a:t>
            </a:r>
            <a:endParaRPr lang="en-US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254000" y="4116661"/>
            <a:ext cx="8648700" cy="24422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smtClean="0"/>
              <a:t>Recommandations</a:t>
            </a:r>
          </a:p>
          <a:p>
            <a:pPr lvl="1"/>
            <a:r>
              <a:rPr lang="fr-FR" sz="2000" dirty="0" smtClean="0"/>
              <a:t>Rassembler tous les types de logs dans un seul endroit (serveur, application, etc.), en séparant ceux de la version de </a:t>
            </a:r>
            <a:r>
              <a:rPr lang="fr-FR" sz="2000" dirty="0" err="1" smtClean="0"/>
              <a:t>dev</a:t>
            </a:r>
            <a:r>
              <a:rPr lang="fr-FR" sz="2000" dirty="0" smtClean="0"/>
              <a:t> et ceux de la version de </a:t>
            </a:r>
            <a:r>
              <a:rPr lang="fr-FR" sz="2000" dirty="0" err="1" smtClean="0"/>
              <a:t>prod</a:t>
            </a:r>
            <a:endParaRPr lang="fr-FR" sz="2000" dirty="0" smtClean="0"/>
          </a:p>
          <a:p>
            <a:pPr lvl="1"/>
            <a:r>
              <a:rPr lang="fr-FR" sz="2000" dirty="0" smtClean="0"/>
              <a:t>Séparer complètement :</a:t>
            </a:r>
          </a:p>
          <a:p>
            <a:pPr lvl="2"/>
            <a:r>
              <a:rPr lang="fr-FR" sz="1600" dirty="0" smtClean="0"/>
              <a:t>Les fichiers de configuration</a:t>
            </a:r>
          </a:p>
          <a:p>
            <a:pPr lvl="2"/>
            <a:r>
              <a:rPr lang="fr-FR" sz="1600" dirty="0" smtClean="0"/>
              <a:t>Les fichiers générés par l’application (</a:t>
            </a:r>
            <a:r>
              <a:rPr lang="fr-FR" sz="1600" dirty="0" err="1" smtClean="0"/>
              <a:t>still</a:t>
            </a:r>
            <a:r>
              <a:rPr lang="fr-FR" sz="1600" dirty="0" smtClean="0"/>
              <a:t> alive, verrous, etc.)</a:t>
            </a:r>
          </a:p>
          <a:p>
            <a:pPr lvl="2"/>
            <a:r>
              <a:rPr lang="fr-FR" sz="1600" dirty="0" smtClean="0"/>
              <a:t>Les logs</a:t>
            </a:r>
          </a:p>
          <a:p>
            <a:pPr lvl="1"/>
            <a:r>
              <a:rPr lang="fr-FR" sz="2000" dirty="0" smtClean="0"/>
              <a:t>Les extractions devraient être dans un répertoire spécifique hors du répertoire de l’application. </a:t>
            </a:r>
          </a:p>
          <a:p>
            <a:pPr lvl="2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75578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000" y="1485825"/>
            <a:ext cx="8648700" cy="2346402"/>
          </a:xfrm>
          <a:noFill/>
        </p:spPr>
        <p:txBody>
          <a:bodyPr>
            <a:normAutofit lnSpcReduction="10000"/>
          </a:bodyPr>
          <a:lstStyle/>
          <a:p>
            <a:r>
              <a:rPr lang="fr-FR" sz="2400" dirty="0" smtClean="0"/>
              <a:t>Suppression des logs de la version de </a:t>
            </a:r>
            <a:r>
              <a:rPr lang="fr-FR" sz="2400" dirty="0" err="1" smtClean="0"/>
              <a:t>dev</a:t>
            </a:r>
            <a:endParaRPr lang="fr-FR" sz="2400" dirty="0" smtClean="0"/>
          </a:p>
          <a:p>
            <a:r>
              <a:rPr lang="fr-FR" sz="2400" dirty="0" smtClean="0"/>
              <a:t>Les logs de la version de </a:t>
            </a:r>
            <a:r>
              <a:rPr lang="fr-FR" sz="2400" dirty="0" err="1" smtClean="0"/>
              <a:t>prod</a:t>
            </a:r>
            <a:r>
              <a:rPr lang="fr-FR" sz="2400" dirty="0" smtClean="0"/>
              <a:t> ont été gardés</a:t>
            </a:r>
          </a:p>
          <a:p>
            <a:r>
              <a:rPr lang="fr-FR" sz="2400" dirty="0" smtClean="0"/>
              <a:t>Suppression des dumps de la DB effectués par le développeur original</a:t>
            </a:r>
          </a:p>
          <a:p>
            <a:r>
              <a:rPr lang="fr-FR" sz="2400" dirty="0" smtClean="0"/>
              <a:t>Correction d’un bug de l’application qui empêchait la suppression automatique des extractions</a:t>
            </a:r>
            <a:endParaRPr lang="fr-FR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Nettoyage</a:t>
            </a:r>
            <a:endParaRPr lang="en-US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254000" y="4065514"/>
            <a:ext cx="8648700" cy="229083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 smtClean="0"/>
              <a:t>Recommandations</a:t>
            </a:r>
          </a:p>
          <a:p>
            <a:pPr lvl="1"/>
            <a:r>
              <a:rPr lang="fr-FR" sz="2000" dirty="0" smtClean="0"/>
              <a:t>Définir une politique claire de sauvegarde/suppression des fichiers</a:t>
            </a:r>
          </a:p>
          <a:p>
            <a:pPr lvl="1"/>
            <a:r>
              <a:rPr lang="fr-FR" sz="2000" dirty="0" smtClean="0"/>
              <a:t>Supprimer les fichiers régulièrement à l’aide de scripts, en particulier </a:t>
            </a:r>
            <a:r>
              <a:rPr lang="fr-FR" sz="2000" b="1" dirty="0" smtClean="0"/>
              <a:t>les extractions</a:t>
            </a:r>
          </a:p>
          <a:p>
            <a:pPr lvl="1"/>
            <a:r>
              <a:rPr lang="fr-FR" sz="2000" dirty="0" smtClean="0"/>
              <a:t>Etablir une </a:t>
            </a:r>
            <a:r>
              <a:rPr lang="fr-FR" sz="2000" b="1" dirty="0" smtClean="0"/>
              <a:t>cartographie</a:t>
            </a:r>
            <a:r>
              <a:rPr lang="fr-FR" sz="2000" dirty="0" smtClean="0"/>
              <a:t> précise des répertoires qui contiennent ces fichiers</a:t>
            </a:r>
          </a:p>
          <a:p>
            <a:endParaRPr lang="fr-FR" sz="2400" dirty="0"/>
          </a:p>
          <a:p>
            <a:endParaRPr lang="fr-FR" sz="1800" dirty="0" smtClean="0"/>
          </a:p>
          <a:p>
            <a:pPr lvl="1"/>
            <a:endParaRPr lang="fr-FR" dirty="0" smtClean="0"/>
          </a:p>
          <a:p>
            <a:pPr marL="1371600" lvl="3" indent="0">
              <a:buFont typeface="Arial" panose="020B0604020202020204" pitchFamily="34" charset="0"/>
              <a:buNone/>
            </a:pPr>
            <a:endParaRPr lang="fr-FR" dirty="0" smtClean="0"/>
          </a:p>
          <a:p>
            <a:pPr lvl="2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8156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Interruption de la collecte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511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 dirty="0" smtClean="0"/>
              <a:t>Rappel du problème</a:t>
            </a:r>
            <a:endParaRPr lang="fr-FR" sz="4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25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1308103"/>
            <a:ext cx="8572500" cy="4762500"/>
          </a:xfrm>
          <a:prstGeom prst="rect">
            <a:avLst/>
          </a:prstGeom>
        </p:spPr>
      </p:pic>
      <p:cxnSp>
        <p:nvCxnSpPr>
          <p:cNvPr id="8" name="Connecteur droit avec flèche 7"/>
          <p:cNvCxnSpPr/>
          <p:nvPr/>
        </p:nvCxnSpPr>
        <p:spPr>
          <a:xfrm flipH="1" flipV="1">
            <a:off x="5568287" y="4067033"/>
            <a:ext cx="1296537" cy="2003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H="1" flipV="1">
            <a:off x="4512671" y="4067033"/>
            <a:ext cx="1945279" cy="2003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H="1" flipV="1">
            <a:off x="4064570" y="4067033"/>
            <a:ext cx="1948549" cy="2003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H="1" flipV="1">
            <a:off x="2340072" y="4067033"/>
            <a:ext cx="3347041" cy="2003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4183932" y="6171685"/>
            <a:ext cx="3708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Exemple de ruptures de collectes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58281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Informations de départ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Ruptures allant de plusieurs minutes à plusieurs jours</a:t>
            </a:r>
          </a:p>
          <a:p>
            <a:r>
              <a:rPr lang="fr-FR" dirty="0" smtClean="0"/>
              <a:t>Certains flux sont parfois épargnés</a:t>
            </a:r>
          </a:p>
          <a:p>
            <a:r>
              <a:rPr lang="fr-FR" dirty="0" smtClean="0"/>
              <a:t>Observation faite à partir des dates de récupération</a:t>
            </a:r>
          </a:p>
          <a:p>
            <a:r>
              <a:rPr lang="fr-FR" dirty="0" smtClean="0"/>
              <a:t>Visible après extraction et avec les graphes de l’application web</a:t>
            </a:r>
          </a:p>
          <a:p>
            <a:r>
              <a:rPr lang="fr-FR" dirty="0" smtClean="0"/>
              <a:t>Script </a:t>
            </a:r>
            <a:r>
              <a:rPr lang="fr-FR" dirty="0" err="1" smtClean="0"/>
              <a:t>Huma-num</a:t>
            </a:r>
            <a:r>
              <a:rPr lang="fr-FR" dirty="0" smtClean="0"/>
              <a:t> permet de détecter coupures en évaluant la date du dernier item</a:t>
            </a:r>
          </a:p>
          <a:p>
            <a:r>
              <a:rPr lang="fr-FR" dirty="0" smtClean="0"/>
              <a:t>Si deux applications sont actives, les coupures ne surviennent pas de manière concomitantes</a:t>
            </a:r>
          </a:p>
          <a:p>
            <a:r>
              <a:rPr lang="fr-FR" dirty="0" smtClean="0"/>
              <a:t>Ne semble pas relié à un évènement externe particulier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509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Hypothèses?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27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836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Hypothèses invalides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Coupure du serveur : </a:t>
            </a:r>
          </a:p>
          <a:p>
            <a:pPr lvl="1"/>
            <a:r>
              <a:rPr lang="fr-FR" dirty="0" smtClean="0"/>
              <a:t>Certains flux sont récupérés</a:t>
            </a:r>
          </a:p>
          <a:p>
            <a:pPr lvl="1"/>
            <a:r>
              <a:rPr lang="fr-FR" dirty="0"/>
              <a:t>D</a:t>
            </a:r>
            <a:r>
              <a:rPr lang="fr-FR" dirty="0" smtClean="0"/>
              <a:t>es logs sont toujours générés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Coupure du réseau : </a:t>
            </a:r>
          </a:p>
          <a:p>
            <a:pPr lvl="1"/>
            <a:r>
              <a:rPr lang="fr-FR" dirty="0" smtClean="0"/>
              <a:t>Les serveurs restent accessibles pendant les périodes de trouble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Erreur d’assignation de la date : </a:t>
            </a:r>
          </a:p>
          <a:p>
            <a:pPr lvl="1"/>
            <a:r>
              <a:rPr lang="fr-FR" dirty="0"/>
              <a:t>L</a:t>
            </a:r>
            <a:r>
              <a:rPr lang="fr-FR" dirty="0" smtClean="0"/>
              <a:t>es logs </a:t>
            </a:r>
            <a:r>
              <a:rPr lang="fr-FR" dirty="0" err="1" smtClean="0"/>
              <a:t>errors</a:t>
            </a:r>
            <a:r>
              <a:rPr lang="fr-FR" dirty="0" smtClean="0"/>
              <a:t> de l’application montrent un état anormal de l’application : débute par une grande quantité d’exceptions, puis les tâches de collecte de flux ne donnent plus de signes de vie</a:t>
            </a:r>
            <a:endParaRPr lang="fr-FR" dirty="0" smtClean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28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577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Hypothèses plausibles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lvl="1"/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</a:rPr>
              <a:t>Problème de synchronisation : </a:t>
            </a:r>
            <a:r>
              <a:rPr lang="fr-FR" b="1" dirty="0" err="1" smtClean="0">
                <a:solidFill>
                  <a:schemeClr val="accent6">
                    <a:lumMod val="75000"/>
                  </a:schemeClr>
                </a:solidFill>
              </a:rPr>
              <a:t>interblocage</a:t>
            </a:r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</a:rPr>
              <a:t> des tâches de collecte. </a:t>
            </a:r>
          </a:p>
          <a:p>
            <a:pPr lvl="2"/>
            <a:r>
              <a:rPr lang="fr-FR" dirty="0" smtClean="0"/>
              <a:t>La présence d’items avec des id similaires montre qu’il existe des problèmes critiques au niveau de la synchronisation des tâches et de l’accès à la DB. </a:t>
            </a:r>
          </a:p>
          <a:p>
            <a:pPr lvl="2"/>
            <a:r>
              <a:rPr lang="fr-FR" dirty="0" smtClean="0"/>
              <a:t>Peut également expliquer la grande quantité d’exceptions de type timeout trouvés dans les logs lors des perturbations</a:t>
            </a:r>
          </a:p>
          <a:p>
            <a:pPr lvl="1"/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</a:rPr>
              <a:t>Mauvaise configuration des timeouts</a:t>
            </a:r>
          </a:p>
          <a:p>
            <a:pPr lvl="2"/>
            <a:r>
              <a:rPr lang="fr-FR" dirty="0" smtClean="0"/>
              <a:t>Comment les configurer correctement?</a:t>
            </a:r>
          </a:p>
          <a:p>
            <a:pPr lvl="1"/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</a:rPr>
              <a:t>Pas de mécanisme de rétrocontrôle : </a:t>
            </a:r>
          </a:p>
          <a:p>
            <a:pPr lvl="2"/>
            <a:r>
              <a:rPr lang="fr-FR" dirty="0"/>
              <a:t>L</a:t>
            </a:r>
            <a:r>
              <a:rPr lang="fr-FR" dirty="0" smtClean="0"/>
              <a:t>es traces d’un mécanisme de détection d’</a:t>
            </a:r>
            <a:r>
              <a:rPr lang="fr-FR" dirty="0" err="1" smtClean="0"/>
              <a:t>interblocage</a:t>
            </a:r>
            <a:r>
              <a:rPr lang="fr-FR" dirty="0" smtClean="0"/>
              <a:t> sont visibles dans le code, mais il n’est plus actif.</a:t>
            </a:r>
            <a:endParaRPr lang="fr-F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fr-F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fr-FR" dirty="0" smtClean="0">
              <a:solidFill>
                <a:srgbClr val="C8980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29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801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 dirty="0" smtClean="0"/>
              <a:t>Rupture de la collecte</a:t>
            </a:r>
            <a:endParaRPr lang="fr-FR" sz="4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3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1308103"/>
            <a:ext cx="857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6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Interblocage</a:t>
            </a:r>
            <a:r>
              <a:rPr lang="en-US" dirty="0" smtClean="0"/>
              <a:t>: </a:t>
            </a:r>
            <a:r>
              <a:rPr lang="en-US" dirty="0" err="1" smtClean="0"/>
              <a:t>principe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30</a:t>
            </a:fld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568808" y="1649050"/>
            <a:ext cx="691376" cy="4683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543645" y="1649050"/>
            <a:ext cx="691376" cy="4683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P2</a:t>
            </a:r>
            <a:endParaRPr lang="en-US" dirty="0"/>
          </a:p>
        </p:txBody>
      </p:sp>
      <p:sp>
        <p:nvSpPr>
          <p:cNvPr id="7" name="Ellipse 6"/>
          <p:cNvSpPr/>
          <p:nvPr/>
        </p:nvSpPr>
        <p:spPr>
          <a:xfrm>
            <a:off x="2513052" y="2599998"/>
            <a:ext cx="802887" cy="4377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R1</a:t>
            </a:r>
            <a:endParaRPr lang="en-US" dirty="0"/>
          </a:p>
        </p:txBody>
      </p:sp>
      <p:sp>
        <p:nvSpPr>
          <p:cNvPr id="9" name="Ellipse 8"/>
          <p:cNvSpPr/>
          <p:nvPr/>
        </p:nvSpPr>
        <p:spPr>
          <a:xfrm>
            <a:off x="7487889" y="2599997"/>
            <a:ext cx="802887" cy="4377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R2</a:t>
            </a:r>
            <a:endParaRPr lang="en-US" dirty="0"/>
          </a:p>
        </p:txBody>
      </p:sp>
      <p:sp>
        <p:nvSpPr>
          <p:cNvPr id="12" name="Ellipse 11"/>
          <p:cNvSpPr/>
          <p:nvPr/>
        </p:nvSpPr>
        <p:spPr>
          <a:xfrm>
            <a:off x="2513052" y="3520337"/>
            <a:ext cx="802887" cy="4377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R2</a:t>
            </a:r>
            <a:endParaRPr lang="en-US" dirty="0"/>
          </a:p>
        </p:txBody>
      </p:sp>
      <p:sp>
        <p:nvSpPr>
          <p:cNvPr id="13" name="Ellipse 12"/>
          <p:cNvSpPr/>
          <p:nvPr/>
        </p:nvSpPr>
        <p:spPr>
          <a:xfrm>
            <a:off x="7487889" y="3520336"/>
            <a:ext cx="802887" cy="4377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R1</a:t>
            </a:r>
            <a:endParaRPr lang="en-US" dirty="0"/>
          </a:p>
        </p:txBody>
      </p:sp>
      <p:sp>
        <p:nvSpPr>
          <p:cNvPr id="14" name="Ellipse 13"/>
          <p:cNvSpPr/>
          <p:nvPr/>
        </p:nvSpPr>
        <p:spPr>
          <a:xfrm>
            <a:off x="2513052" y="5373013"/>
            <a:ext cx="802887" cy="43774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R1</a:t>
            </a:r>
            <a:endParaRPr lang="en-US" dirty="0"/>
          </a:p>
        </p:txBody>
      </p:sp>
      <p:sp>
        <p:nvSpPr>
          <p:cNvPr id="15" name="Ellipse 14"/>
          <p:cNvSpPr/>
          <p:nvPr/>
        </p:nvSpPr>
        <p:spPr>
          <a:xfrm>
            <a:off x="7487889" y="5373013"/>
            <a:ext cx="802887" cy="43774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R2</a:t>
            </a:r>
            <a:endParaRPr lang="en-US" dirty="0"/>
          </a:p>
        </p:txBody>
      </p:sp>
      <p:sp>
        <p:nvSpPr>
          <p:cNvPr id="16" name="Ellipse 15"/>
          <p:cNvSpPr/>
          <p:nvPr/>
        </p:nvSpPr>
        <p:spPr>
          <a:xfrm>
            <a:off x="2513052" y="4435445"/>
            <a:ext cx="802887" cy="43774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R2</a:t>
            </a:r>
            <a:endParaRPr lang="en-US" dirty="0"/>
          </a:p>
        </p:txBody>
      </p:sp>
      <p:sp>
        <p:nvSpPr>
          <p:cNvPr id="17" name="Ellipse 16"/>
          <p:cNvSpPr/>
          <p:nvPr/>
        </p:nvSpPr>
        <p:spPr>
          <a:xfrm>
            <a:off x="7487889" y="4435446"/>
            <a:ext cx="802887" cy="43774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888583" y="3422094"/>
            <a:ext cx="7014117" cy="724829"/>
          </a:xfrm>
          <a:prstGeom prst="rect">
            <a:avLst/>
          </a:prstGeom>
          <a:noFill/>
          <a:ln w="444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>
                <a:solidFill>
                  <a:srgbClr val="FF0000"/>
                </a:solidFill>
              </a:rPr>
              <a:t>Interblocage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0" name="Connecteur droit avec flèche 19"/>
          <p:cNvCxnSpPr>
            <a:stCxn id="5" idx="2"/>
            <a:endCxn id="7" idx="0"/>
          </p:cNvCxnSpPr>
          <p:nvPr/>
        </p:nvCxnSpPr>
        <p:spPr>
          <a:xfrm>
            <a:off x="2914496" y="2117401"/>
            <a:ext cx="0" cy="4825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7" idx="4"/>
            <a:endCxn id="12" idx="0"/>
          </p:cNvCxnSpPr>
          <p:nvPr/>
        </p:nvCxnSpPr>
        <p:spPr>
          <a:xfrm>
            <a:off x="2914496" y="3037741"/>
            <a:ext cx="0" cy="4825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2" idx="4"/>
            <a:endCxn id="16" idx="0"/>
          </p:cNvCxnSpPr>
          <p:nvPr/>
        </p:nvCxnSpPr>
        <p:spPr>
          <a:xfrm>
            <a:off x="2914496" y="3958080"/>
            <a:ext cx="0" cy="4773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16" idx="4"/>
            <a:endCxn id="14" idx="0"/>
          </p:cNvCxnSpPr>
          <p:nvPr/>
        </p:nvCxnSpPr>
        <p:spPr>
          <a:xfrm>
            <a:off x="2914496" y="4873188"/>
            <a:ext cx="0" cy="4998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6" idx="2"/>
          </p:cNvCxnSpPr>
          <p:nvPr/>
        </p:nvCxnSpPr>
        <p:spPr>
          <a:xfrm flipH="1">
            <a:off x="7889332" y="2117401"/>
            <a:ext cx="1" cy="4825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9" idx="4"/>
            <a:endCxn id="13" idx="0"/>
          </p:cNvCxnSpPr>
          <p:nvPr/>
        </p:nvCxnSpPr>
        <p:spPr>
          <a:xfrm>
            <a:off x="7889333" y="3037740"/>
            <a:ext cx="0" cy="4825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13" idx="4"/>
            <a:endCxn id="17" idx="0"/>
          </p:cNvCxnSpPr>
          <p:nvPr/>
        </p:nvCxnSpPr>
        <p:spPr>
          <a:xfrm>
            <a:off x="7889333" y="3958079"/>
            <a:ext cx="0" cy="4773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17" idx="4"/>
            <a:endCxn id="15" idx="0"/>
          </p:cNvCxnSpPr>
          <p:nvPr/>
        </p:nvCxnSpPr>
        <p:spPr>
          <a:xfrm>
            <a:off x="7889333" y="4873189"/>
            <a:ext cx="0" cy="4998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90908" y="2634202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1"/>
                </a:solidFill>
              </a:rPr>
              <a:t>Prise d’une ressource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90908" y="4329633"/>
            <a:ext cx="1946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6"/>
                </a:solidFill>
              </a:rPr>
              <a:t>Libération d’une </a:t>
            </a:r>
          </a:p>
          <a:p>
            <a:r>
              <a:rPr lang="fr-FR" dirty="0" smtClean="0">
                <a:solidFill>
                  <a:schemeClr val="accent6"/>
                </a:solidFill>
              </a:rPr>
              <a:t>ressource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41" name="Connecteur droit avec flèche 40"/>
          <p:cNvCxnSpPr>
            <a:endCxn id="12" idx="6"/>
          </p:cNvCxnSpPr>
          <p:nvPr/>
        </p:nvCxnSpPr>
        <p:spPr>
          <a:xfrm flipH="1">
            <a:off x="3315939" y="2818868"/>
            <a:ext cx="4171950" cy="920341"/>
          </a:xfrm>
          <a:prstGeom prst="straightConnector1">
            <a:avLst/>
          </a:prstGeom>
          <a:ln w="44450">
            <a:solidFill>
              <a:schemeClr val="accent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stCxn id="7" idx="6"/>
            <a:endCxn id="13" idx="2"/>
          </p:cNvCxnSpPr>
          <p:nvPr/>
        </p:nvCxnSpPr>
        <p:spPr>
          <a:xfrm>
            <a:off x="3315939" y="2818870"/>
            <a:ext cx="4171950" cy="920338"/>
          </a:xfrm>
          <a:prstGeom prst="straightConnector1">
            <a:avLst/>
          </a:prstGeom>
          <a:ln w="44450">
            <a:solidFill>
              <a:schemeClr val="accent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470794" y="2411838"/>
            <a:ext cx="2412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3"/>
                </a:solidFill>
              </a:rPr>
              <a:t>Attente de libération </a:t>
            </a:r>
          </a:p>
          <a:p>
            <a:r>
              <a:rPr lang="fr-FR" dirty="0" smtClean="0">
                <a:solidFill>
                  <a:schemeClr val="accent3"/>
                </a:solidFill>
              </a:rPr>
              <a:t>de la ressource</a:t>
            </a:r>
            <a:endParaRPr lang="fr-FR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48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Actions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31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827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Analyse du code</a:t>
            </a:r>
            <a:endParaRPr lang="en-US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000" y="2501900"/>
            <a:ext cx="8648700" cy="1581694"/>
          </a:xfrm>
          <a:noFill/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L’application est trop peu documentée</a:t>
            </a:r>
          </a:p>
          <a:p>
            <a:r>
              <a:rPr lang="fr-FR" dirty="0"/>
              <a:t>S</a:t>
            </a:r>
            <a:r>
              <a:rPr lang="fr-FR" dirty="0" smtClean="0"/>
              <a:t>a structure est complexe</a:t>
            </a:r>
          </a:p>
          <a:p>
            <a:r>
              <a:rPr lang="fr-FR" dirty="0" smtClean="0"/>
              <a:t>Les erreurs/exceptions des logs ne sont pas assez explicites</a:t>
            </a:r>
          </a:p>
          <a:p>
            <a:pPr lvl="2"/>
            <a:endParaRPr lang="fr-FR" dirty="0" smtClean="0"/>
          </a:p>
          <a:p>
            <a:pPr lvl="1"/>
            <a:endParaRPr lang="fr-FR" dirty="0"/>
          </a:p>
          <a:p>
            <a:endParaRPr lang="fr-FR" dirty="0" smtClean="0"/>
          </a:p>
          <a:p>
            <a:pPr lvl="1"/>
            <a:endParaRPr lang="fr-F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fr-FR" dirty="0" smtClean="0">
              <a:solidFill>
                <a:srgbClr val="C8980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32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872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 smtClean="0"/>
              <a:t>Contenu des logs lors d’une perturbation</a:t>
            </a:r>
            <a:br>
              <a:rPr lang="fr-FR" sz="3200" dirty="0" smtClean="0"/>
            </a:br>
            <a:r>
              <a:rPr lang="fr-FR" sz="3200" dirty="0" smtClean="0"/>
              <a:t>Erreur récurrente</a:t>
            </a:r>
            <a:endParaRPr lang="en-US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fr-FR" dirty="0"/>
              <a:t> </a:t>
            </a:r>
            <a:r>
              <a:rPr lang="fr-FR" dirty="0" err="1"/>
              <a:t>java.net.SocketTimeoutException</a:t>
            </a:r>
            <a:r>
              <a:rPr lang="fr-FR" dirty="0"/>
              <a:t>: </a:t>
            </a:r>
            <a:r>
              <a:rPr lang="fr-FR" dirty="0" err="1"/>
              <a:t>connect</a:t>
            </a:r>
            <a:r>
              <a:rPr lang="fr-FR" dirty="0"/>
              <a:t> </a:t>
            </a:r>
            <a:r>
              <a:rPr lang="fr-FR" dirty="0" err="1"/>
              <a:t>timed</a:t>
            </a:r>
            <a:r>
              <a:rPr lang="fr-FR" dirty="0"/>
              <a:t> out</a:t>
            </a:r>
          </a:p>
          <a:p>
            <a:r>
              <a:rPr lang="fr-FR" b="1" dirty="0"/>
              <a:t>Log Erreur : </a:t>
            </a:r>
            <a:r>
              <a:rPr lang="fr-FR" dirty="0" err="1"/>
              <a:t>java.net.SocketTimeoutException</a:t>
            </a:r>
            <a:r>
              <a:rPr lang="fr-FR" dirty="0"/>
              <a:t>: </a:t>
            </a:r>
            <a:r>
              <a:rPr lang="fr-FR" dirty="0" err="1"/>
              <a:t>connect</a:t>
            </a:r>
            <a:r>
              <a:rPr lang="fr-FR" dirty="0"/>
              <a:t> </a:t>
            </a:r>
            <a:r>
              <a:rPr lang="fr-FR" dirty="0" err="1"/>
              <a:t>timed</a:t>
            </a:r>
            <a:r>
              <a:rPr lang="fr-FR" dirty="0"/>
              <a:t> out at </a:t>
            </a:r>
            <a:r>
              <a:rPr lang="fr-FR" dirty="0" err="1"/>
              <a:t>java.net.PlainSocketImpl.socketConnect</a:t>
            </a:r>
            <a:r>
              <a:rPr lang="fr-FR" dirty="0"/>
              <a:t>(Native Method) at </a:t>
            </a:r>
            <a:r>
              <a:rPr lang="fr-FR" dirty="0" err="1"/>
              <a:t>java.net.AbstractPlainSocketImpl.doConnect</a:t>
            </a:r>
            <a:r>
              <a:rPr lang="fr-FR" dirty="0"/>
              <a:t>(AbstractPlainSocketImpl.java:339) at </a:t>
            </a:r>
            <a:r>
              <a:rPr lang="fr-FR" dirty="0" err="1"/>
              <a:t>java.net.AbstractPlainSocketImpl.connectToAddress</a:t>
            </a:r>
            <a:r>
              <a:rPr lang="fr-FR" dirty="0"/>
              <a:t>(AbstractPlainSocketImpl.java:200) at </a:t>
            </a:r>
            <a:r>
              <a:rPr lang="fr-FR" dirty="0" err="1"/>
              <a:t>java.net.AbstractPlainSocketImpl.connect</a:t>
            </a:r>
            <a:r>
              <a:rPr lang="fr-FR" dirty="0"/>
              <a:t>(AbstractPlainSocketImpl.java:182) at </a:t>
            </a:r>
            <a:r>
              <a:rPr lang="fr-FR" dirty="0" err="1"/>
              <a:t>java.net.SocksSocketImpl.connect</a:t>
            </a:r>
            <a:r>
              <a:rPr lang="fr-FR" dirty="0"/>
              <a:t>(SocksSocketImpl.java:392) at </a:t>
            </a:r>
            <a:r>
              <a:rPr lang="fr-FR" dirty="0" err="1"/>
              <a:t>java.net.Socket.connect</a:t>
            </a:r>
            <a:r>
              <a:rPr lang="fr-FR" dirty="0"/>
              <a:t>(Socket.java:579) at </a:t>
            </a:r>
            <a:r>
              <a:rPr lang="fr-FR" dirty="0" err="1"/>
              <a:t>sun.net.NetworkClient.doConnect</a:t>
            </a:r>
            <a:r>
              <a:rPr lang="fr-FR" dirty="0"/>
              <a:t>(NetworkClient.java:175) at </a:t>
            </a:r>
            <a:r>
              <a:rPr lang="fr-FR" dirty="0" err="1"/>
              <a:t>sun.net.www.http.HttpClient.openServer</a:t>
            </a:r>
            <a:r>
              <a:rPr lang="fr-FR" dirty="0"/>
              <a:t>(HttpClient.java:378) at </a:t>
            </a:r>
            <a:r>
              <a:rPr lang="fr-FR" dirty="0" err="1"/>
              <a:t>sun.net.www.http.HttpClient.openServer</a:t>
            </a:r>
            <a:r>
              <a:rPr lang="fr-FR" dirty="0"/>
              <a:t>(HttpClient.java:473) at </a:t>
            </a:r>
            <a:r>
              <a:rPr lang="fr-FR" dirty="0" err="1"/>
              <a:t>sun.net.www.http.HttpClient</a:t>
            </a:r>
            <a:r>
              <a:rPr lang="fr-FR" dirty="0"/>
              <a:t>.(HttpClient.java:203) at </a:t>
            </a:r>
            <a:r>
              <a:rPr lang="fr-FR" dirty="0" err="1"/>
              <a:t>sun.net.www.http.HttpClient.New</a:t>
            </a:r>
            <a:r>
              <a:rPr lang="fr-FR" dirty="0"/>
              <a:t>(HttpClient.java:290) at </a:t>
            </a:r>
            <a:r>
              <a:rPr lang="fr-FR" dirty="0" err="1"/>
              <a:t>sun.net.www.http.HttpClient.New</a:t>
            </a:r>
            <a:r>
              <a:rPr lang="fr-FR" dirty="0"/>
              <a:t>(HttpClient.java:306) at </a:t>
            </a:r>
            <a:r>
              <a:rPr lang="fr-FR" dirty="0" err="1"/>
              <a:t>sun.net.www.protocol.http.HttpURLConnection.getNewHttpClient</a:t>
            </a:r>
            <a:r>
              <a:rPr lang="fr-FR" dirty="0"/>
              <a:t>(HttpURLConnection.java:995) at </a:t>
            </a:r>
            <a:r>
              <a:rPr lang="fr-FR" dirty="0" err="1"/>
              <a:t>sun.net.www.protocol.http.HttpURLConnection.plainConnect</a:t>
            </a:r>
            <a:r>
              <a:rPr lang="fr-FR" dirty="0"/>
              <a:t>(HttpURLConnection.java:931) at </a:t>
            </a:r>
            <a:r>
              <a:rPr lang="fr-FR" dirty="0" err="1"/>
              <a:t>sun.net.www.protocol.http.HttpURLConnection.connect</a:t>
            </a:r>
            <a:r>
              <a:rPr lang="fr-FR" dirty="0"/>
              <a:t>(HttpURLConnection.java:849) at </a:t>
            </a:r>
            <a:r>
              <a:rPr lang="fr-FR" dirty="0" err="1"/>
              <a:t>org.jsoup.helper.HttpConnection$Response.execute</a:t>
            </a:r>
            <a:r>
              <a:rPr lang="fr-FR" dirty="0"/>
              <a:t>(HttpConnection.java:425) at </a:t>
            </a:r>
            <a:r>
              <a:rPr lang="fr-FR" dirty="0" err="1"/>
              <a:t>org.jsoup.helper.HttpConnection$Response.execute</a:t>
            </a:r>
            <a:r>
              <a:rPr lang="fr-FR" dirty="0"/>
              <a:t>(HttpConnection.java:410) at </a:t>
            </a:r>
            <a:r>
              <a:rPr lang="fr-FR" dirty="0" err="1"/>
              <a:t>org.jsoup.helper.HttpConnection.execute</a:t>
            </a:r>
            <a:r>
              <a:rPr lang="fr-FR" dirty="0"/>
              <a:t>(HttpConnection.java:164) at </a:t>
            </a:r>
            <a:r>
              <a:rPr lang="fr-FR" dirty="0" err="1"/>
              <a:t>org.jsoup.helper.HttpConnection.get</a:t>
            </a:r>
            <a:r>
              <a:rPr lang="fr-FR" dirty="0"/>
              <a:t>(HttpConnection.java:153) at </a:t>
            </a:r>
            <a:r>
              <a:rPr lang="fr-FR" dirty="0" err="1"/>
              <a:t>rssagregator.services.tache.TacheDecouverteAjoutFlux.callCorps</a:t>
            </a:r>
            <a:r>
              <a:rPr lang="fr-FR" dirty="0"/>
              <a:t>(TacheDecouverteAjoutFlux.java:117) at </a:t>
            </a:r>
            <a:r>
              <a:rPr lang="fr-FR" dirty="0" err="1"/>
              <a:t>rssagregator.services.tache.TacheImpl.executeProcessus</a:t>
            </a:r>
            <a:r>
              <a:rPr lang="fr-FR" dirty="0"/>
              <a:t>(TacheImpl.java:192) at </a:t>
            </a:r>
            <a:r>
              <a:rPr lang="fr-FR" dirty="0" err="1"/>
              <a:t>rssagregator.services.tache.TacheImpl.call</a:t>
            </a:r>
            <a:r>
              <a:rPr lang="fr-FR" dirty="0"/>
              <a:t>(TacheImpl.java:221) at </a:t>
            </a:r>
            <a:r>
              <a:rPr lang="fr-FR" dirty="0" err="1"/>
              <a:t>java.util.concurrent.FutureTask$Sync.innerRun</a:t>
            </a:r>
            <a:r>
              <a:rPr lang="fr-FR" dirty="0"/>
              <a:t>(FutureTask.java:334) at </a:t>
            </a:r>
            <a:r>
              <a:rPr lang="fr-FR" dirty="0" err="1"/>
              <a:t>java.util.concurrent.FutureTask.run</a:t>
            </a:r>
            <a:r>
              <a:rPr lang="fr-FR" dirty="0"/>
              <a:t>(FutureTask.java:166) at java.util.concurrent.ScheduledThreadPoolExecutor$ScheduledFutureTask.access$201(ScheduledThreadPoolExecutor.java:178) at java.util.concurrent.ScheduledThreadPoolExecutor$ScheduledFutureTask.run(ScheduledThreadPoolExecutor.java:292) at </a:t>
            </a:r>
            <a:r>
              <a:rPr lang="fr-FR" dirty="0" err="1"/>
              <a:t>java.util.concurrent.ThreadPoolExecutor.runWorker</a:t>
            </a:r>
            <a:r>
              <a:rPr lang="fr-FR" dirty="0"/>
              <a:t>(ThreadPoolExecutor.java:1145) at </a:t>
            </a:r>
            <a:r>
              <a:rPr lang="fr-FR" dirty="0" err="1"/>
              <a:t>java.util.concurrent.ThreadPoolExecutor$Worker.run</a:t>
            </a:r>
            <a:r>
              <a:rPr lang="fr-FR" dirty="0"/>
              <a:t>(ThreadPoolExecutor.java:615) at </a:t>
            </a:r>
            <a:r>
              <a:rPr lang="fr-FR" dirty="0" err="1"/>
              <a:t>java.lang.Thread.run</a:t>
            </a:r>
            <a:r>
              <a:rPr lang="fr-FR" dirty="0"/>
              <a:t>(Thread.java:724)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33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865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err="1" smtClean="0"/>
              <a:t>Watchdog</a:t>
            </a:r>
            <a:endParaRPr lang="en-US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34</a:t>
            </a:fld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54000" y="2933703"/>
            <a:ext cx="2133600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Serveur</a:t>
            </a:r>
            <a:endParaRPr lang="fr-FR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254000" y="2057403"/>
            <a:ext cx="2133600" cy="8763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Application</a:t>
            </a:r>
            <a:endParaRPr lang="fr-FR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254000" y="4178304"/>
            <a:ext cx="2133600" cy="8763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err="1" smtClean="0">
                <a:solidFill>
                  <a:schemeClr val="tx1"/>
                </a:solidFill>
              </a:rPr>
              <a:t>Watchdog</a:t>
            </a:r>
            <a:endParaRPr lang="fr-FR" sz="2400" b="1" dirty="0">
              <a:solidFill>
                <a:schemeClr val="tx1"/>
              </a:solidFill>
            </a:endParaRPr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2387600" y="3352800"/>
            <a:ext cx="3441700" cy="1905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2387600" y="2495553"/>
            <a:ext cx="2260600" cy="0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4762500" y="2495553"/>
            <a:ext cx="1066800" cy="0"/>
          </a:xfrm>
          <a:prstGeom prst="straightConnector1">
            <a:avLst/>
          </a:prstGeom>
          <a:ln w="508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4648200" y="1870077"/>
            <a:ext cx="0" cy="333374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3231308" y="5237718"/>
            <a:ext cx="2680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Blocage de l’application</a:t>
            </a:r>
            <a:endParaRPr lang="fr-FR" dirty="0"/>
          </a:p>
        </p:txBody>
      </p:sp>
      <p:cxnSp>
        <p:nvCxnSpPr>
          <p:cNvPr id="22" name="Connecteur droit 21"/>
          <p:cNvCxnSpPr/>
          <p:nvPr/>
        </p:nvCxnSpPr>
        <p:spPr>
          <a:xfrm>
            <a:off x="4648200" y="4060834"/>
            <a:ext cx="1181100" cy="3174"/>
          </a:xfrm>
          <a:prstGeom prst="line">
            <a:avLst/>
          </a:prstGeom>
          <a:ln w="34925">
            <a:solidFill>
              <a:schemeClr val="tx1"/>
            </a:solidFill>
            <a:prstDash val="solid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2387600" y="4606928"/>
            <a:ext cx="3441700" cy="19052"/>
          </a:xfrm>
          <a:prstGeom prst="straightConnector1">
            <a:avLst/>
          </a:prstGeom>
          <a:ln w="50800">
            <a:solidFill>
              <a:schemeClr val="accent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 flipV="1">
            <a:off x="5829300" y="3371852"/>
            <a:ext cx="0" cy="1254129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>
            <a:off x="5959475" y="3371852"/>
            <a:ext cx="172085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>
            <a:off x="6184900" y="2495553"/>
            <a:ext cx="1495425" cy="0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5829300" y="2972874"/>
            <a:ext cx="307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Redémarrage du serveur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5869894" y="3876168"/>
            <a:ext cx="20778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Seuil de détection</a:t>
            </a:r>
          </a:p>
          <a:p>
            <a:r>
              <a:rPr lang="fr-FR" dirty="0" smtClean="0"/>
              <a:t>(date du dernier </a:t>
            </a:r>
          </a:p>
          <a:p>
            <a:r>
              <a:rPr lang="fr-FR" dirty="0" smtClean="0"/>
              <a:t>item dans la DB)</a:t>
            </a:r>
            <a:endParaRPr lang="fr-FR" dirty="0"/>
          </a:p>
        </p:txBody>
      </p:sp>
      <p:sp>
        <p:nvSpPr>
          <p:cNvPr id="54" name="ZoneTexte 53"/>
          <p:cNvSpPr txBox="1"/>
          <p:nvPr/>
        </p:nvSpPr>
        <p:spPr>
          <a:xfrm>
            <a:off x="4714194" y="1832021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Rupture de collecte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3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err="1" smtClean="0"/>
              <a:t>Watchdog</a:t>
            </a:r>
            <a:endParaRPr lang="en-US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000" y="1790700"/>
            <a:ext cx="8648700" cy="4788520"/>
          </a:xfrm>
          <a:noFill/>
        </p:spPr>
        <p:txBody>
          <a:bodyPr>
            <a:normAutofit fontScale="92500" lnSpcReduction="20000"/>
          </a:bodyPr>
          <a:lstStyle/>
          <a:p>
            <a:pPr marL="228600" lvl="1">
              <a:spcBef>
                <a:spcPts val="1000"/>
              </a:spcBef>
            </a:pPr>
            <a:r>
              <a:rPr lang="fr-FR" dirty="0" smtClean="0"/>
              <a:t>Solution « bricolage » : script </a:t>
            </a:r>
            <a:r>
              <a:rPr lang="fr-FR" b="1" dirty="0" err="1"/>
              <a:t>watchdog</a:t>
            </a:r>
            <a:r>
              <a:rPr lang="fr-FR" dirty="0"/>
              <a:t> redémarrant le serveur si interruption de la collecte</a:t>
            </a:r>
            <a:r>
              <a:rPr lang="fr-FR" dirty="0" smtClean="0"/>
              <a:t>.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https://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github.com/geomedia/watchdog</a:t>
            </a:r>
            <a:endParaRPr lang="fr-FR" dirty="0" smtClean="0"/>
          </a:p>
          <a:p>
            <a:pPr lvl="1"/>
            <a:r>
              <a:rPr lang="fr-FR" dirty="0" smtClean="0">
                <a:solidFill>
                  <a:srgbClr val="00B050"/>
                </a:solidFill>
              </a:rPr>
              <a:t>Avantages :</a:t>
            </a:r>
          </a:p>
          <a:p>
            <a:pPr lvl="2"/>
            <a:r>
              <a:rPr lang="fr-FR" dirty="0" smtClean="0"/>
              <a:t>Réinitialise l’état de l’application</a:t>
            </a:r>
          </a:p>
          <a:p>
            <a:pPr lvl="2"/>
            <a:r>
              <a:rPr lang="fr-FR" dirty="0" smtClean="0"/>
              <a:t>Assure que le serveur est bien actif</a:t>
            </a:r>
          </a:p>
          <a:p>
            <a:pPr lvl="2"/>
            <a:r>
              <a:rPr lang="fr-FR" dirty="0" smtClean="0"/>
              <a:t>Simple à utiliser et à modifier (faire appel à </a:t>
            </a:r>
            <a:r>
              <a:rPr lang="fr-FR" dirty="0" err="1" smtClean="0"/>
              <a:t>Huma-num</a:t>
            </a:r>
            <a:r>
              <a:rPr lang="fr-FR" dirty="0" smtClean="0"/>
              <a:t> le cas échéant)</a:t>
            </a:r>
          </a:p>
          <a:p>
            <a:pPr lvl="2"/>
            <a:r>
              <a:rPr lang="fr-FR" dirty="0"/>
              <a:t>E</a:t>
            </a:r>
            <a:r>
              <a:rPr lang="fr-FR" dirty="0" smtClean="0"/>
              <a:t>xterne à l’application</a:t>
            </a:r>
          </a:p>
          <a:p>
            <a:pPr lvl="2"/>
            <a:r>
              <a:rPr lang="fr-FR" dirty="0" smtClean="0"/>
              <a:t>Robuste</a:t>
            </a:r>
          </a:p>
          <a:p>
            <a:pPr lvl="1"/>
            <a:r>
              <a:rPr lang="fr-FR" dirty="0" smtClean="0">
                <a:solidFill>
                  <a:schemeClr val="accent2"/>
                </a:solidFill>
              </a:rPr>
              <a:t>Inconvénients : </a:t>
            </a:r>
          </a:p>
          <a:p>
            <a:pPr lvl="2"/>
            <a:r>
              <a:rPr lang="fr-FR" dirty="0"/>
              <a:t>E</a:t>
            </a:r>
            <a:r>
              <a:rPr lang="fr-FR" dirty="0" smtClean="0"/>
              <a:t>jecte tout utilisateur actif sur le site</a:t>
            </a:r>
          </a:p>
          <a:p>
            <a:pPr lvl="2"/>
            <a:r>
              <a:rPr lang="fr-FR" dirty="0" smtClean="0"/>
              <a:t>Temps de redémarrage du serveur non nul (&lt;1 min)</a:t>
            </a:r>
          </a:p>
          <a:p>
            <a:pPr lvl="2"/>
            <a:r>
              <a:rPr lang="fr-FR" dirty="0" smtClean="0"/>
              <a:t>Résout le symptôme, pas le problème</a:t>
            </a:r>
          </a:p>
          <a:p>
            <a:pPr lvl="2"/>
            <a:r>
              <a:rPr lang="fr-FR" dirty="0" smtClean="0"/>
              <a:t>Ne s’active pas si certains flux encore actifs</a:t>
            </a:r>
          </a:p>
          <a:p>
            <a:pPr marL="914400" lvl="2" indent="0">
              <a:buNone/>
            </a:pPr>
            <a:r>
              <a:rPr lang="fr-FR" i="1" dirty="0" smtClean="0"/>
              <a:t>Attention: redémarrer l’application n’est pas suffisant pour corriger le problème, il est nécessaire de redémarrer le serveur</a:t>
            </a:r>
          </a:p>
          <a:p>
            <a:pPr lvl="2"/>
            <a:endParaRPr lang="fr-FR" dirty="0" smtClean="0"/>
          </a:p>
          <a:p>
            <a:pPr lvl="1"/>
            <a:endParaRPr lang="fr-FR" dirty="0"/>
          </a:p>
          <a:p>
            <a:endParaRPr lang="fr-FR" dirty="0" smtClean="0"/>
          </a:p>
          <a:p>
            <a:pPr lvl="1"/>
            <a:endParaRPr lang="fr-F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fr-FR" dirty="0" smtClean="0">
              <a:solidFill>
                <a:srgbClr val="C8980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35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456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36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25061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 dirty="0" smtClean="0"/>
              <a:t>Tâches réalisées</a:t>
            </a:r>
            <a:endParaRPr lang="fr-FR" sz="4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37</a:t>
            </a:fld>
            <a:endParaRPr lang="fr-FR" dirty="0"/>
          </a:p>
        </p:txBody>
      </p:sp>
      <p:pic>
        <p:nvPicPr>
          <p:cNvPr id="1028" name="Picture 4" descr="http://icons.iconarchive.com/icons/icojam/blue-bits/256/application-icon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1170125"/>
            <a:ext cx="2710218" cy="271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icons.iconarchive.com/icons/icojam/blue-bits/256/application-icon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482" y="1170125"/>
            <a:ext cx="2710218" cy="271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droit avec flèche 5"/>
          <p:cNvCxnSpPr/>
          <p:nvPr/>
        </p:nvCxnSpPr>
        <p:spPr>
          <a:xfrm>
            <a:off x="3152632" y="2525234"/>
            <a:ext cx="2880000" cy="0"/>
          </a:xfrm>
          <a:prstGeom prst="straightConnector1">
            <a:avLst/>
          </a:prstGeom>
          <a:ln w="730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http://thevillagespcrepair.com/wp-content/uploads/2014/03/repai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986" y="1468433"/>
            <a:ext cx="2113602" cy="211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2125923" y="4114553"/>
            <a:ext cx="5421668" cy="2606923"/>
          </a:xfrm>
          <a:solidFill>
            <a:schemeClr val="bg1"/>
          </a:solidFill>
          <a:ln>
            <a:noFill/>
          </a:ln>
        </p:spPr>
        <p:txBody>
          <a:bodyPr>
            <a:noAutofit/>
          </a:bodyPr>
          <a:lstStyle/>
          <a:p>
            <a:r>
              <a:rPr lang="fr-FR" dirty="0" smtClean="0"/>
              <a:t>Rupture de la collecte</a:t>
            </a:r>
          </a:p>
          <a:p>
            <a:r>
              <a:rPr lang="fr-FR" strike="sngStrike" dirty="0" smtClean="0">
                <a:solidFill>
                  <a:schemeClr val="bg1">
                    <a:lumMod val="75000"/>
                  </a:schemeClr>
                </a:solidFill>
              </a:rPr>
              <a:t>Extraction des données</a:t>
            </a:r>
          </a:p>
          <a:p>
            <a:r>
              <a:rPr lang="fr-FR" strike="sngStrike" dirty="0" smtClean="0">
                <a:solidFill>
                  <a:schemeClr val="bg1">
                    <a:lumMod val="75000"/>
                  </a:schemeClr>
                </a:solidFill>
              </a:rPr>
              <a:t>Ergonomie de l’interface</a:t>
            </a:r>
          </a:p>
          <a:p>
            <a:r>
              <a:rPr lang="fr-FR" dirty="0" smtClean="0"/>
              <a:t>Réutilisabilité </a:t>
            </a:r>
            <a:r>
              <a:rPr lang="fr-FR" dirty="0"/>
              <a:t>de l’application</a:t>
            </a:r>
          </a:p>
          <a:p>
            <a:r>
              <a:rPr lang="fr-FR" dirty="0"/>
              <a:t>Co-administration du </a:t>
            </a:r>
            <a:r>
              <a:rPr lang="fr-FR" dirty="0" smtClean="0"/>
              <a:t>serveur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755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 dirty="0" smtClean="0"/>
              <a:t>Ruptures depuis l’intervention?</a:t>
            </a:r>
            <a:endParaRPr lang="fr-FR" sz="4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38</a:t>
            </a:fld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1447800"/>
            <a:ext cx="8572500" cy="4762500"/>
          </a:xfrm>
          <a:prstGeom prst="rect">
            <a:avLst/>
          </a:prstGeom>
        </p:spPr>
      </p:pic>
      <p:cxnSp>
        <p:nvCxnSpPr>
          <p:cNvPr id="11" name="Connecteur droit avec flèche 10"/>
          <p:cNvCxnSpPr/>
          <p:nvPr/>
        </p:nvCxnSpPr>
        <p:spPr>
          <a:xfrm flipH="1" flipV="1">
            <a:off x="6337300" y="6213477"/>
            <a:ext cx="1244600" cy="3177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62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 dirty="0" smtClean="0"/>
              <a:t>Ruptures depuis l’intervention?</a:t>
            </a:r>
            <a:endParaRPr lang="fr-FR" sz="4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39</a:t>
            </a:fld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1447800"/>
            <a:ext cx="8572500" cy="4762500"/>
          </a:xfrm>
          <a:prstGeom prst="rect">
            <a:avLst/>
          </a:prstGeom>
        </p:spPr>
      </p:pic>
      <p:cxnSp>
        <p:nvCxnSpPr>
          <p:cNvPr id="11" name="Connecteur droit avec flèche 10"/>
          <p:cNvCxnSpPr/>
          <p:nvPr/>
        </p:nvCxnSpPr>
        <p:spPr>
          <a:xfrm flipH="1" flipV="1">
            <a:off x="6337300" y="6213477"/>
            <a:ext cx="1244600" cy="3177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337300" y="1689100"/>
            <a:ext cx="1244600" cy="400050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64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 dirty="0" smtClean="0"/>
              <a:t>Rupture de la collecte</a:t>
            </a:r>
            <a:endParaRPr lang="fr-FR" sz="4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4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1308103"/>
            <a:ext cx="8572500" cy="4762500"/>
          </a:xfrm>
          <a:prstGeom prst="rect">
            <a:avLst/>
          </a:prstGeom>
        </p:spPr>
      </p:pic>
      <p:cxnSp>
        <p:nvCxnSpPr>
          <p:cNvPr id="8" name="Connecteur droit avec flèche 7"/>
          <p:cNvCxnSpPr/>
          <p:nvPr/>
        </p:nvCxnSpPr>
        <p:spPr>
          <a:xfrm flipH="1" flipV="1">
            <a:off x="5568287" y="4067033"/>
            <a:ext cx="1296537" cy="2003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H="1" flipV="1">
            <a:off x="4512671" y="4067033"/>
            <a:ext cx="1945279" cy="2003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H="1" flipV="1">
            <a:off x="4064570" y="4067033"/>
            <a:ext cx="1948549" cy="2003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H="1" flipV="1">
            <a:off x="2340072" y="4067033"/>
            <a:ext cx="3347041" cy="2003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4183932" y="6171685"/>
            <a:ext cx="3708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Exemple de ruptures de collectes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46186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Recommandations générales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40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90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41</a:t>
            </a:fld>
            <a:endParaRPr lang="fr-FR" dirty="0"/>
          </a:p>
        </p:txBody>
      </p:sp>
      <p:pic>
        <p:nvPicPr>
          <p:cNvPr id="1026" name="Picture 2" descr="http://4.bp.blogspot.com/-iPOXZFL96ug/UIUGP3EFTxI/AAAAAAAAAOI/h4iT8b5QRFc/s1600/maison-malfacon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785" y="1639095"/>
            <a:ext cx="3283130" cy="438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Etat actuel de l’application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998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600" dirty="0" smtClean="0"/>
              <a:t>Mes recommandations : redévelopper une nouvelle application</a:t>
            </a:r>
            <a:endParaRPr lang="en-US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42</a:t>
            </a:fld>
            <a:endParaRPr lang="fr-FR" dirty="0"/>
          </a:p>
        </p:txBody>
      </p:sp>
      <p:pic>
        <p:nvPicPr>
          <p:cNvPr id="2052" name="Picture 4" descr="Afficher l'image d'origin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894" y="1687258"/>
            <a:ext cx="4952911" cy="3534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621360" y="5600837"/>
            <a:ext cx="8178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Maintenir une application mal conçue à la base est une tâche vouée à l’échec.</a:t>
            </a:r>
          </a:p>
          <a:p>
            <a:r>
              <a:rPr lang="fr-FR" dirty="0" smtClean="0"/>
              <a:t>Il est préférable de concevoir une nouvelle application avec des fondations</a:t>
            </a:r>
          </a:p>
          <a:p>
            <a:r>
              <a:rPr lang="fr-FR" dirty="0" smtClean="0"/>
              <a:t>plus solides.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42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Recommandations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Définir un cahier des charges</a:t>
            </a:r>
          </a:p>
          <a:p>
            <a:r>
              <a:rPr lang="fr-FR" dirty="0" smtClean="0"/>
              <a:t>Définir les besoins en termes de performance, privilégier la simplicité</a:t>
            </a:r>
          </a:p>
          <a:p>
            <a:r>
              <a:rPr lang="fr-FR" dirty="0" smtClean="0"/>
              <a:t>Structurer l’application, la chaîne de traitement, séparer les tâches annexes</a:t>
            </a:r>
          </a:p>
          <a:p>
            <a:r>
              <a:rPr lang="fr-FR" dirty="0" smtClean="0"/>
              <a:t>Utiliser des outils de gestion de projet</a:t>
            </a:r>
          </a:p>
          <a:p>
            <a:r>
              <a:rPr lang="fr-FR" dirty="0" smtClean="0"/>
              <a:t>Suivre les règles de conception d’une interface graphique (ergonomie)</a:t>
            </a:r>
          </a:p>
          <a:p>
            <a:r>
              <a:rPr lang="fr-FR" dirty="0" smtClean="0"/>
              <a:t>Améliorer la gestion des erreurs</a:t>
            </a:r>
          </a:p>
          <a:p>
            <a:r>
              <a:rPr lang="fr-FR" dirty="0" smtClean="0"/>
              <a:t>Documenter l’application, commenter le code</a:t>
            </a:r>
          </a:p>
          <a:p>
            <a:r>
              <a:rPr lang="fr-FR" dirty="0" smtClean="0"/>
              <a:t>Attention au stockage des mots de passe</a:t>
            </a:r>
          </a:p>
          <a:p>
            <a:r>
              <a:rPr lang="fr-FR" dirty="0" smtClean="0"/>
              <a:t>Choix d’une </a:t>
            </a:r>
            <a:r>
              <a:rPr lang="fr-FR" dirty="0" err="1" smtClean="0"/>
              <a:t>license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43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03336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Merci pour votre attention!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44</a:t>
            </a:fld>
            <a:endParaRPr lang="fr-FR" dirty="0"/>
          </a:p>
        </p:txBody>
      </p:sp>
      <p:pic>
        <p:nvPicPr>
          <p:cNvPr id="15362" name="Picture 2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4" y="1790700"/>
            <a:ext cx="6054725" cy="432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72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 smtClean="0"/>
              <a:t>Nécessité de définir un cahier des charges</a:t>
            </a:r>
            <a:endParaRPr lang="en-US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Fonctionnalités</a:t>
            </a:r>
          </a:p>
          <a:p>
            <a:r>
              <a:rPr lang="fr-FR" dirty="0" smtClean="0"/>
              <a:t>Environnement (langages, technologies, API)</a:t>
            </a:r>
          </a:p>
          <a:p>
            <a:r>
              <a:rPr lang="fr-FR" dirty="0" smtClean="0"/>
              <a:t>Configuration</a:t>
            </a:r>
          </a:p>
          <a:p>
            <a:r>
              <a:rPr lang="fr-FR" dirty="0" smtClean="0"/>
              <a:t>Modèles de données</a:t>
            </a:r>
          </a:p>
          <a:p>
            <a:r>
              <a:rPr lang="fr-FR" dirty="0" smtClean="0"/>
              <a:t>Interfaces</a:t>
            </a:r>
          </a:p>
          <a:p>
            <a:r>
              <a:rPr lang="fr-FR" dirty="0" smtClean="0"/>
              <a:t>Cartographie des fichiers générés</a:t>
            </a:r>
          </a:p>
          <a:p>
            <a:r>
              <a:rPr lang="fr-FR" dirty="0" smtClean="0"/>
              <a:t>Politique claire de sauvegarde des fichiers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45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026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Commencer simple…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000" y="2628900"/>
            <a:ext cx="8648700" cy="3548063"/>
          </a:xfrm>
        </p:spPr>
        <p:txBody>
          <a:bodyPr>
            <a:normAutofit/>
          </a:bodyPr>
          <a:lstStyle/>
          <a:p>
            <a:r>
              <a:rPr lang="fr-FR" dirty="0" smtClean="0"/>
              <a:t>De manière générale, faire l’application la plus simple possible, et la faire évoluer en fonction des besoins.</a:t>
            </a:r>
          </a:p>
          <a:p>
            <a:r>
              <a:rPr lang="fr-FR" dirty="0" smtClean="0"/>
              <a:t>Voir </a:t>
            </a:r>
            <a:r>
              <a:rPr lang="fr-FR" dirty="0" err="1"/>
              <a:t>extrem</a:t>
            </a:r>
            <a:r>
              <a:rPr lang="fr-FR" dirty="0"/>
              <a:t> </a:t>
            </a:r>
            <a:r>
              <a:rPr lang="fr-FR" dirty="0" err="1"/>
              <a:t>programing</a:t>
            </a:r>
            <a:r>
              <a:rPr lang="fr-FR" dirty="0"/>
              <a:t>, méthode agile, </a:t>
            </a:r>
            <a:r>
              <a:rPr lang="fr-FR" dirty="0" err="1" smtClean="0"/>
              <a:t>scrum</a:t>
            </a:r>
            <a:r>
              <a:rPr lang="fr-FR" dirty="0" smtClean="0"/>
              <a:t>,…</a:t>
            </a:r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46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391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 smtClean="0"/>
              <a:t>Définir les besoins en termes de performances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000" y="2279176"/>
            <a:ext cx="8648700" cy="3897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Ici</a:t>
            </a:r>
            <a:r>
              <a:rPr lang="fr-FR" sz="2400" dirty="0"/>
              <a:t>, la collecte de flux RSS n’est pas une tâche intensive en termes de puissance de calcul, mais plutôt vis-à-vis des communications réseau. Il n’est donc pas nécessaire de paralléliser tous les traitements, au </a:t>
            </a:r>
            <a:r>
              <a:rPr lang="fr-FR" sz="2400" dirty="0" smtClean="0"/>
              <a:t>risque </a:t>
            </a:r>
            <a:r>
              <a:rPr lang="fr-FR" sz="2400" dirty="0"/>
              <a:t>d’introduire des problèmes liés à la synchronisation (en particulier les tâches accédant à la base de données</a:t>
            </a:r>
            <a:r>
              <a:rPr lang="fr-FR" sz="2400" dirty="0" smtClean="0"/>
              <a:t>).</a:t>
            </a:r>
            <a:endParaRPr lang="fr-FR" sz="2400" dirty="0"/>
          </a:p>
          <a:p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47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545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 smtClean="0"/>
              <a:t>Définir la structure de l’application avant de commencer à la coder!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Formaliser </a:t>
            </a:r>
            <a:r>
              <a:rPr lang="fr-FR" sz="2400" dirty="0"/>
              <a:t>la chaine de traitement.</a:t>
            </a:r>
          </a:p>
          <a:p>
            <a:r>
              <a:rPr lang="fr-FR" sz="2400" dirty="0"/>
              <a:t>Séparer chaque étape, quitte à être un peu moins efficace</a:t>
            </a:r>
          </a:p>
          <a:p>
            <a:r>
              <a:rPr lang="fr-FR" sz="2400" dirty="0"/>
              <a:t>Définir un modèle de données clair. Ne pas hésiter à utiliser des bases de données locales pour des traitements intermédiaires (ex: </a:t>
            </a:r>
            <a:r>
              <a:rPr lang="fr-FR" sz="2400" dirty="0" err="1"/>
              <a:t>dédoublonnage</a:t>
            </a:r>
            <a:r>
              <a:rPr lang="fr-FR" sz="2400" dirty="0" smtClean="0"/>
              <a:t>)</a:t>
            </a: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48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084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Utiliser des outils de gestion de projet</a:t>
            </a:r>
            <a:endParaRPr lang="en-US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Décrire les tâches à réaliser, leur dépendances</a:t>
            </a:r>
          </a:p>
          <a:p>
            <a:r>
              <a:rPr lang="fr-FR" dirty="0" smtClean="0"/>
              <a:t>Prévoir un suivi et des objectifs hebdomadaires simples</a:t>
            </a:r>
          </a:p>
          <a:p>
            <a:r>
              <a:rPr lang="fr-FR" dirty="0" smtClean="0"/>
              <a:t>Permettre aux utilisateurs/clients de formaliser leurs demandes</a:t>
            </a:r>
          </a:p>
          <a:p>
            <a:r>
              <a:rPr lang="fr-FR" dirty="0" smtClean="0"/>
              <a:t>Utiliser un gestionnaire de version</a:t>
            </a:r>
          </a:p>
          <a:p>
            <a:r>
              <a:rPr lang="fr-FR" dirty="0" smtClean="0"/>
              <a:t>Ne pas s’attaquer à une grande quantité de tâches simultanément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49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945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600" dirty="0" smtClean="0"/>
              <a:t>Problèmes d’extraction des données</a:t>
            </a:r>
            <a:endParaRPr lang="fr-FR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5</a:t>
            </a:fld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l="1" t="9292" r="30693" b="30883"/>
          <a:stretch/>
        </p:blipFill>
        <p:spPr>
          <a:xfrm>
            <a:off x="986962" y="2077950"/>
            <a:ext cx="7225967" cy="350855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1" name="Titre 1"/>
          <p:cNvSpPr txBox="1">
            <a:spLocks/>
          </p:cNvSpPr>
          <p:nvPr/>
        </p:nvSpPr>
        <p:spPr>
          <a:xfrm>
            <a:off x="254000" y="1134974"/>
            <a:ext cx="8648700" cy="94297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ln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/>
              <a:t>Téléchargement impossible</a:t>
            </a:r>
            <a:endParaRPr lang="fr-FR" sz="2800" dirty="0"/>
          </a:p>
        </p:txBody>
      </p:sp>
      <p:sp>
        <p:nvSpPr>
          <p:cNvPr id="12" name="Titre 1"/>
          <p:cNvSpPr txBox="1">
            <a:spLocks/>
          </p:cNvSpPr>
          <p:nvPr/>
        </p:nvSpPr>
        <p:spPr>
          <a:xfrm>
            <a:off x="254000" y="5586504"/>
            <a:ext cx="8648700" cy="94297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ln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/>
              <a:t>Extraction incomplète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04597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Conception de l’interface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Prévoir </a:t>
            </a:r>
            <a:r>
              <a:rPr lang="fr-FR" dirty="0"/>
              <a:t>une interaction non graphique avec l’application</a:t>
            </a:r>
          </a:p>
          <a:p>
            <a:r>
              <a:rPr lang="fr-FR" dirty="0"/>
              <a:t>Ergonomie : identifier avec les clients les opérations coûteuses en </a:t>
            </a:r>
            <a:r>
              <a:rPr lang="fr-FR" dirty="0" smtClean="0"/>
              <a:t>termes </a:t>
            </a:r>
            <a:r>
              <a:rPr lang="fr-FR" dirty="0"/>
              <a:t>de </a:t>
            </a:r>
            <a:r>
              <a:rPr lang="fr-FR" dirty="0" smtClean="0"/>
              <a:t>clics/temps</a:t>
            </a:r>
          </a:p>
          <a:p>
            <a:r>
              <a:rPr lang="fr-FR" dirty="0" smtClean="0"/>
              <a:t>Réfléchir à une solution viable pour le téléchargement de gros fichiers générés par l’extraction 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50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758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Gestion des erreurs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000" y="2552700"/>
            <a:ext cx="8648700" cy="3624263"/>
          </a:xfrm>
        </p:spPr>
        <p:txBody>
          <a:bodyPr>
            <a:normAutofit/>
          </a:bodyPr>
          <a:lstStyle/>
          <a:p>
            <a:r>
              <a:rPr lang="fr-FR" dirty="0" smtClean="0"/>
              <a:t>Définir explicitement les erreurs, les documenter</a:t>
            </a:r>
          </a:p>
          <a:p>
            <a:r>
              <a:rPr lang="fr-FR" dirty="0" smtClean="0"/>
              <a:t>Intercepter les exceptions, retourner des messages d’erreurs clairs</a:t>
            </a:r>
          </a:p>
          <a:p>
            <a:r>
              <a:rPr lang="fr-FR" dirty="0" smtClean="0"/>
              <a:t>Prévoir des mécanismes de </a:t>
            </a:r>
            <a:r>
              <a:rPr lang="fr-FR" dirty="0" err="1" smtClean="0"/>
              <a:t>rétro-contrôle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51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457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Tâches annexes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000" y="2184400"/>
            <a:ext cx="8648700" cy="3992563"/>
          </a:xfrm>
        </p:spPr>
        <p:txBody>
          <a:bodyPr/>
          <a:lstStyle/>
          <a:p>
            <a:r>
              <a:rPr lang="fr-FR" dirty="0" smtClean="0"/>
              <a:t>Séparer les traitements pour simplifier au maximum l’application</a:t>
            </a:r>
          </a:p>
          <a:p>
            <a:pPr lvl="1"/>
            <a:r>
              <a:rPr lang="fr-FR" dirty="0" smtClean="0"/>
              <a:t>Ne pas hésiter à faire plusieurs applications simples plutôt qu’une seule trop complexe</a:t>
            </a:r>
          </a:p>
          <a:p>
            <a:pPr lvl="1"/>
            <a:r>
              <a:rPr lang="fr-FR" dirty="0" smtClean="0"/>
              <a:t>Déporter les tâches de suppression des reliquats, d’envoi de mails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52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896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Documentation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000" y="2347415"/>
            <a:ext cx="8648700" cy="3829548"/>
          </a:xfrm>
        </p:spPr>
        <p:txBody>
          <a:bodyPr>
            <a:normAutofit/>
          </a:bodyPr>
          <a:lstStyle/>
          <a:p>
            <a:r>
              <a:rPr lang="fr-FR" dirty="0" smtClean="0"/>
              <a:t>Commenter le code</a:t>
            </a:r>
          </a:p>
          <a:p>
            <a:r>
              <a:rPr lang="fr-FR" dirty="0" smtClean="0"/>
              <a:t>Ecrire des wikis/tutoriels régulièrement</a:t>
            </a:r>
          </a:p>
          <a:p>
            <a:r>
              <a:rPr lang="fr-FR" dirty="0" smtClean="0"/>
              <a:t>Fournir:</a:t>
            </a:r>
          </a:p>
          <a:p>
            <a:pPr lvl="1"/>
            <a:r>
              <a:rPr lang="fr-FR" dirty="0" smtClean="0"/>
              <a:t>La structure de l’application</a:t>
            </a:r>
          </a:p>
          <a:p>
            <a:pPr lvl="1"/>
            <a:r>
              <a:rPr lang="fr-FR" dirty="0" smtClean="0"/>
              <a:t>La chaine de traitements</a:t>
            </a:r>
          </a:p>
          <a:p>
            <a:pPr lvl="1"/>
            <a:r>
              <a:rPr lang="fr-FR" dirty="0" smtClean="0"/>
              <a:t>Les modèles de données</a:t>
            </a:r>
          </a:p>
          <a:p>
            <a:endParaRPr lang="fr-FR" dirty="0" smtClean="0"/>
          </a:p>
          <a:p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53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269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Sécurité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000" y="2921000"/>
            <a:ext cx="8648700" cy="3255963"/>
          </a:xfrm>
        </p:spPr>
        <p:txBody>
          <a:bodyPr/>
          <a:lstStyle/>
          <a:p>
            <a:r>
              <a:rPr lang="fr-FR" b="1" dirty="0" smtClean="0"/>
              <a:t>Attention au stockage des mots de passe!</a:t>
            </a:r>
          </a:p>
          <a:p>
            <a:r>
              <a:rPr lang="fr-FR" dirty="0" smtClean="0"/>
              <a:t>Choix d’une licence?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54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883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 dirty="0" smtClean="0"/>
              <a:t>Ergonomie de l’interface</a:t>
            </a:r>
            <a:endParaRPr lang="fr-FR" sz="4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6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t="9615" r="53434" b="13536"/>
          <a:stretch/>
        </p:blipFill>
        <p:spPr>
          <a:xfrm>
            <a:off x="616489" y="1415532"/>
            <a:ext cx="5206672" cy="483339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cxnSp>
        <p:nvCxnSpPr>
          <p:cNvPr id="7" name="Connecteur droit avec flèche 6"/>
          <p:cNvCxnSpPr/>
          <p:nvPr/>
        </p:nvCxnSpPr>
        <p:spPr>
          <a:xfrm flipH="1">
            <a:off x="5104264" y="2838734"/>
            <a:ext cx="1228297" cy="17878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6332561" y="2593075"/>
            <a:ext cx="2181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Exemple :</a:t>
            </a:r>
          </a:p>
          <a:p>
            <a:r>
              <a:rPr lang="fr-FR" b="1" dirty="0"/>
              <a:t>s</a:t>
            </a:r>
            <a:r>
              <a:rPr lang="fr-FR" b="1" dirty="0" smtClean="0"/>
              <a:t>élection des items un par un</a:t>
            </a:r>
          </a:p>
        </p:txBody>
      </p:sp>
    </p:spTree>
    <p:extLst>
      <p:ext uri="{BB962C8B-B14F-4D97-AF65-F5344CB8AC3E}">
        <p14:creationId xmlns:p14="http://schemas.microsoft.com/office/powerpoint/2010/main" val="417638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 dirty="0" smtClean="0"/>
              <a:t>Tâches décelées à priori</a:t>
            </a:r>
            <a:endParaRPr lang="fr-FR" sz="4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7</a:t>
            </a:fld>
            <a:endParaRPr lang="fr-FR" dirty="0"/>
          </a:p>
        </p:txBody>
      </p:sp>
      <p:pic>
        <p:nvPicPr>
          <p:cNvPr id="1028" name="Picture 4" descr="http://icons.iconarchive.com/icons/icojam/blue-bits/256/application-icon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34" y="1640625"/>
            <a:ext cx="2710218" cy="271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3291764" y="2327114"/>
            <a:ext cx="5421668" cy="3391298"/>
          </a:xfrm>
          <a:solidFill>
            <a:schemeClr val="bg1"/>
          </a:solidFill>
          <a:ln>
            <a:noFill/>
          </a:ln>
        </p:spPr>
        <p:txBody>
          <a:bodyPr>
            <a:noAutofit/>
          </a:bodyPr>
          <a:lstStyle/>
          <a:p>
            <a:r>
              <a:rPr lang="fr-FR" dirty="0" smtClean="0"/>
              <a:t>Rupture de la collecte</a:t>
            </a:r>
          </a:p>
          <a:p>
            <a:r>
              <a:rPr lang="fr-FR" dirty="0" smtClean="0"/>
              <a:t>Extraction des données</a:t>
            </a:r>
          </a:p>
          <a:p>
            <a:r>
              <a:rPr lang="fr-FR" dirty="0" smtClean="0"/>
              <a:t>Ergonomie de l’interface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0574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 dirty="0" smtClean="0"/>
              <a:t>Tâches décelées à postériori</a:t>
            </a:r>
            <a:endParaRPr lang="fr-FR" sz="4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8</a:t>
            </a:fld>
            <a:endParaRPr lang="fr-FR" dirty="0"/>
          </a:p>
        </p:txBody>
      </p:sp>
      <p:pic>
        <p:nvPicPr>
          <p:cNvPr id="1028" name="Picture 4" descr="http://icons.iconarchive.com/icons/icojam/blue-bits/256/application-icon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34" y="1640625"/>
            <a:ext cx="2710218" cy="271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3291764" y="2327114"/>
            <a:ext cx="5421668" cy="3391298"/>
          </a:xfrm>
          <a:solidFill>
            <a:schemeClr val="bg1"/>
          </a:solidFill>
          <a:ln>
            <a:noFill/>
          </a:ln>
        </p:spPr>
        <p:txBody>
          <a:bodyPr>
            <a:noAutofit/>
          </a:bodyPr>
          <a:lstStyle/>
          <a:p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Rupture de la collecte</a:t>
            </a:r>
          </a:p>
          <a:p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Extraction des données</a:t>
            </a:r>
          </a:p>
          <a:p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Ergonomie de l’interface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/>
              <a:t>Réutilisabilité de l’application</a:t>
            </a:r>
          </a:p>
          <a:p>
            <a:r>
              <a:rPr lang="fr-FR" dirty="0"/>
              <a:t>Co-administration du serveur</a:t>
            </a:r>
          </a:p>
          <a:p>
            <a:endParaRPr lang="fr-FR" dirty="0" smtClean="0"/>
          </a:p>
          <a:p>
            <a:endParaRPr lang="en-US" sz="1800" dirty="0"/>
          </a:p>
        </p:txBody>
      </p:sp>
      <p:pic>
        <p:nvPicPr>
          <p:cNvPr id="3074" name="Picture 2" descr="Afficher l'image d'origi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17" y="4825171"/>
            <a:ext cx="1768452" cy="1161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20417" y="4617379"/>
            <a:ext cx="7893015" cy="15049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974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Réutisabilité</a:t>
            </a:r>
            <a:r>
              <a:rPr lang="fr-FR" dirty="0" smtClean="0"/>
              <a:t> de l’application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348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ersonnalis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FF0000"/>
      </a:accent2>
      <a:accent3>
        <a:srgbClr val="FFC000"/>
      </a:accent3>
      <a:accent4>
        <a:srgbClr val="7030A0"/>
      </a:accent4>
      <a:accent5>
        <a:srgbClr val="A5A5A5"/>
      </a:accent5>
      <a:accent6>
        <a:srgbClr val="92D050"/>
      </a:accent6>
      <a:hlink>
        <a:srgbClr val="0563C1"/>
      </a:hlink>
      <a:folHlink>
        <a:srgbClr val="954F72"/>
      </a:folHlink>
    </a:clrScheme>
    <a:fontScheme name="Personnalisé 1">
      <a:majorFont>
        <a:latin typeface="Aller"/>
        <a:ea typeface=""/>
        <a:cs typeface=""/>
      </a:majorFont>
      <a:minorFont>
        <a:latin typeface="All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12830</TotalTime>
  <Words>1511</Words>
  <Application>Microsoft Office PowerPoint</Application>
  <PresentationFormat>Affichage à l'écran (4:3)</PresentationFormat>
  <Paragraphs>331</Paragraphs>
  <Slides>54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54</vt:i4>
      </vt:variant>
    </vt:vector>
  </HeadingPairs>
  <TitlesOfParts>
    <vt:vector size="59" baseType="lpstr">
      <vt:lpstr>Aller</vt:lpstr>
      <vt:lpstr>Arial</vt:lpstr>
      <vt:lpstr>Calibri</vt:lpstr>
      <vt:lpstr>Cambria Math</vt:lpstr>
      <vt:lpstr>Office Theme</vt:lpstr>
      <vt:lpstr>Stabilisation de la plateforme Geomedia</vt:lpstr>
      <vt:lpstr>Stabilisation de la plateforme Geomedia</vt:lpstr>
      <vt:lpstr>Rupture de la collecte</vt:lpstr>
      <vt:lpstr>Rupture de la collecte</vt:lpstr>
      <vt:lpstr>Problèmes d’extraction des données</vt:lpstr>
      <vt:lpstr>Ergonomie de l’interface</vt:lpstr>
      <vt:lpstr>Tâches décelées à priori</vt:lpstr>
      <vt:lpstr>Tâches décelées à postériori</vt:lpstr>
      <vt:lpstr>Réutisabilité de l’application</vt:lpstr>
      <vt:lpstr>Plus de deux semaines pour « prendre en main » l’application!</vt:lpstr>
      <vt:lpstr>Etat de l’application</vt:lpstr>
      <vt:lpstr>Objectif</vt:lpstr>
      <vt:lpstr>Actions</vt:lpstr>
      <vt:lpstr>Gestion de version</vt:lpstr>
      <vt:lpstr>Compilation</vt:lpstr>
      <vt:lpstr>Installation, configuration</vt:lpstr>
      <vt:lpstr>Documentation</vt:lpstr>
      <vt:lpstr>Administration du serveur</vt:lpstr>
      <vt:lpstr>Organisation des répertoires/fichiers anarchiques</vt:lpstr>
      <vt:lpstr>Volume des fichiers générés pouvant atteindre des dizaines de Go</vt:lpstr>
      <vt:lpstr>Actions</vt:lpstr>
      <vt:lpstr>Réorganisation</vt:lpstr>
      <vt:lpstr>Nettoyage</vt:lpstr>
      <vt:lpstr>Interruption de la collecte</vt:lpstr>
      <vt:lpstr>Rappel du problème</vt:lpstr>
      <vt:lpstr>Informations de départ</vt:lpstr>
      <vt:lpstr>Hypothèses?</vt:lpstr>
      <vt:lpstr>Hypothèses invalides</vt:lpstr>
      <vt:lpstr>Hypothèses plausibles</vt:lpstr>
      <vt:lpstr>Interblocage: principe</vt:lpstr>
      <vt:lpstr>Actions</vt:lpstr>
      <vt:lpstr>Analyse du code</vt:lpstr>
      <vt:lpstr>Contenu des logs lors d’une perturbation Erreur récurrente</vt:lpstr>
      <vt:lpstr>Watchdog</vt:lpstr>
      <vt:lpstr>Watchdog</vt:lpstr>
      <vt:lpstr>Bilan</vt:lpstr>
      <vt:lpstr>Tâches réalisées</vt:lpstr>
      <vt:lpstr>Ruptures depuis l’intervention?</vt:lpstr>
      <vt:lpstr>Ruptures depuis l’intervention?</vt:lpstr>
      <vt:lpstr>Recommandations générales</vt:lpstr>
      <vt:lpstr>Etat actuel de l’application</vt:lpstr>
      <vt:lpstr>Mes recommandations : redévelopper une nouvelle application</vt:lpstr>
      <vt:lpstr>Recommandations</vt:lpstr>
      <vt:lpstr>Merci pour votre attention!</vt:lpstr>
      <vt:lpstr>Nécessité de définir un cahier des charges</vt:lpstr>
      <vt:lpstr>Commencer simple…</vt:lpstr>
      <vt:lpstr>Définir les besoins en termes de performances</vt:lpstr>
      <vt:lpstr>Définir la structure de l’application avant de commencer à la coder!</vt:lpstr>
      <vt:lpstr>Utiliser des outils de gestion de projet</vt:lpstr>
      <vt:lpstr>Conception de l’interface</vt:lpstr>
      <vt:lpstr>Gestion des erreurs</vt:lpstr>
      <vt:lpstr>Tâches annexes</vt:lpstr>
      <vt:lpstr>Documentation</vt:lpstr>
      <vt:lpstr>Sécurité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Agrégation spatiotemporelle pour la visualisation de traces d’exécution</dc:title>
  <dc:creator>dosimont</dc:creator>
  <cp:lastModifiedBy>dosimont</cp:lastModifiedBy>
  <cp:revision>1031</cp:revision>
  <dcterms:created xsi:type="dcterms:W3CDTF">2015-05-04T13:17:04Z</dcterms:created>
  <dcterms:modified xsi:type="dcterms:W3CDTF">2015-12-14T06:18:47Z</dcterms:modified>
</cp:coreProperties>
</file>