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c3cedfbf4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c3cedfbf4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fa8c61da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fa8c61da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c3cedfbf4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c3cedfbf4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fa8c61da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fa8c61da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fa8c61da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fa8c61da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fa8c61da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fa8c61da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c3cedfbf4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c3cedfbf4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fa8c61da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fa8c61da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fa8c61da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fa8c61da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c3cedfbf4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c3cedfbf4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c3cedfbf4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c3cedfbf4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c3cedfbf4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c3cedfbf4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c3cedfbf4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c3cedfbf4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c3cedfbf4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dc3cedfbf4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c3cedfbf4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dc3cedfbf4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c3cedfbf4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c3cedfbf4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c3cedfbf4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c3cedfbf4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c3cedfbf4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c3cedfbf4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c3cedfbf4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c3cedfbf4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c3cedfbf4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c3cedfbf4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not exciting. I get it. But it matters.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c3cedfbf4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c3cedfbf4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c3cedfbf4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c3cedfbf4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Game Design Fundamentals with Godot: Lesson 1</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Player Scene</a:t>
            </a:r>
            <a:endParaRPr/>
          </a:p>
        </p:txBody>
      </p:sp>
      <p:sp>
        <p:nvSpPr>
          <p:cNvPr id="143" name="Google Shape;143;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To create a new scene, we will click the new 2D Scene button. </a:t>
            </a:r>
            <a:endParaRPr/>
          </a:p>
          <a:p>
            <a:pPr indent="-298450" lvl="1" marL="914400" rtl="0" algn="l">
              <a:spcBef>
                <a:spcPts val="0"/>
              </a:spcBef>
              <a:spcAft>
                <a:spcPts val="0"/>
              </a:spcAft>
              <a:buSzPts val="1100"/>
              <a:buChar char="○"/>
            </a:pPr>
            <a:r>
              <a:rPr lang="en"/>
              <a:t>By default this scene will be of the type Node2D. </a:t>
            </a:r>
            <a:endParaRPr/>
          </a:p>
          <a:p>
            <a:pPr indent="-298450" lvl="1" marL="914400" rtl="0" algn="l">
              <a:spcBef>
                <a:spcPts val="0"/>
              </a:spcBef>
              <a:spcAft>
                <a:spcPts val="0"/>
              </a:spcAft>
              <a:buSzPts val="1100"/>
              <a:buChar char="○"/>
            </a:pPr>
            <a:r>
              <a:rPr lang="en"/>
              <a:t>We want to </a:t>
            </a:r>
            <a:r>
              <a:rPr lang="en"/>
              <a:t>change</a:t>
            </a:r>
            <a:r>
              <a:rPr lang="en"/>
              <a:t> the type to a “KinematicBody2D” </a:t>
            </a:r>
            <a:endParaRPr/>
          </a:p>
          <a:p>
            <a:pPr indent="-311150" lvl="0" marL="457200" rtl="0" algn="l">
              <a:spcBef>
                <a:spcPts val="0"/>
              </a:spcBef>
              <a:spcAft>
                <a:spcPts val="0"/>
              </a:spcAft>
              <a:buSzPts val="1300"/>
              <a:buChar char="●"/>
            </a:pPr>
            <a:r>
              <a:rPr lang="en"/>
              <a:t>The scene’s type</a:t>
            </a:r>
            <a:endParaRPr/>
          </a:p>
          <a:p>
            <a:pPr indent="-298450" lvl="1" marL="914400" rtl="0" algn="l">
              <a:spcBef>
                <a:spcPts val="0"/>
              </a:spcBef>
              <a:spcAft>
                <a:spcPts val="0"/>
              </a:spcAft>
              <a:buSzPts val="1100"/>
              <a:buChar char="○"/>
            </a:pPr>
            <a:r>
              <a:rPr lang="en"/>
              <a:t>A KinematicBody2D is </a:t>
            </a:r>
            <a:r>
              <a:rPr lang="en"/>
              <a:t>something</a:t>
            </a:r>
            <a:r>
              <a:rPr lang="en"/>
              <a:t> that has physics and movement in 2D for Godot.</a:t>
            </a:r>
            <a:endParaRPr/>
          </a:p>
          <a:p>
            <a:pPr indent="-311150" lvl="0" marL="457200" rtl="0" algn="l">
              <a:spcBef>
                <a:spcPts val="0"/>
              </a:spcBef>
              <a:spcAft>
                <a:spcPts val="0"/>
              </a:spcAft>
              <a:buSzPts val="1300"/>
              <a:buChar char="●"/>
            </a:pPr>
            <a:r>
              <a:rPr lang="en"/>
              <a:t>When we save the scene we will create a couple of folders inside the Source folder:</a:t>
            </a:r>
            <a:endParaRPr/>
          </a:p>
          <a:p>
            <a:pPr indent="-298450" lvl="1" marL="914400" rtl="0" algn="l">
              <a:spcBef>
                <a:spcPts val="0"/>
              </a:spcBef>
              <a:spcAft>
                <a:spcPts val="0"/>
              </a:spcAft>
              <a:buSzPts val="1100"/>
              <a:buChar char="○"/>
            </a:pPr>
            <a:r>
              <a:rPr lang="en"/>
              <a:t>First, an Actors folder.</a:t>
            </a:r>
            <a:endParaRPr/>
          </a:p>
          <a:p>
            <a:pPr indent="-298450" lvl="1" marL="914400" rtl="0" algn="l">
              <a:spcBef>
                <a:spcPts val="0"/>
              </a:spcBef>
              <a:spcAft>
                <a:spcPts val="0"/>
              </a:spcAft>
              <a:buSzPts val="1100"/>
              <a:buChar char="○"/>
            </a:pPr>
            <a:r>
              <a:rPr lang="en"/>
              <a:t>Inside the Actors folder, we will create a Player folder.</a:t>
            </a:r>
            <a:endParaRPr/>
          </a:p>
          <a:p>
            <a:pPr indent="-311150" lvl="0" marL="457200" rtl="0" algn="l">
              <a:spcBef>
                <a:spcPts val="0"/>
              </a:spcBef>
              <a:spcAft>
                <a:spcPts val="0"/>
              </a:spcAft>
              <a:buSzPts val="1300"/>
              <a:buChar char="●"/>
            </a:pPr>
            <a:r>
              <a:rPr lang="en"/>
              <a:t>Why would we create a larger folder and place the player inside?</a:t>
            </a:r>
            <a:endParaRPr/>
          </a:p>
        </p:txBody>
      </p:sp>
      <p:pic>
        <p:nvPicPr>
          <p:cNvPr id="144" name="Google Shape;144;p22"/>
          <p:cNvPicPr preferRelativeResize="0"/>
          <p:nvPr/>
        </p:nvPicPr>
        <p:blipFill>
          <a:blip r:embed="rId3">
            <a:alphaModFix/>
          </a:blip>
          <a:stretch>
            <a:fillRect/>
          </a:stretch>
        </p:blipFill>
        <p:spPr>
          <a:xfrm>
            <a:off x="6359300" y="745650"/>
            <a:ext cx="2370300" cy="2120300"/>
          </a:xfrm>
          <a:prstGeom prst="rect">
            <a:avLst/>
          </a:prstGeom>
          <a:noFill/>
          <a:ln cap="flat" cmpd="sng" w="9525">
            <a:solidFill>
              <a:schemeClr val="accent2"/>
            </a:solidFill>
            <a:prstDash val="solid"/>
            <a:round/>
            <a:headEnd len="sm" w="sm" type="none"/>
            <a:tailEnd len="sm" w="sm" type="none"/>
          </a:ln>
        </p:spPr>
      </p:pic>
      <p:cxnSp>
        <p:nvCxnSpPr>
          <p:cNvPr id="145" name="Google Shape;145;p22"/>
          <p:cNvCxnSpPr/>
          <p:nvPr/>
        </p:nvCxnSpPr>
        <p:spPr>
          <a:xfrm>
            <a:off x="5361625" y="1075375"/>
            <a:ext cx="862200" cy="30300"/>
          </a:xfrm>
          <a:prstGeom prst="straightConnector1">
            <a:avLst/>
          </a:prstGeom>
          <a:noFill/>
          <a:ln cap="flat" cmpd="sng" w="9525">
            <a:solidFill>
              <a:schemeClr val="dk2"/>
            </a:solidFill>
            <a:prstDash val="solid"/>
            <a:round/>
            <a:headEnd len="med" w="med" type="none"/>
            <a:tailEnd len="med" w="med" type="triangle"/>
          </a:ln>
        </p:spPr>
      </p:cxnSp>
      <p:sp>
        <p:nvSpPr>
          <p:cNvPr id="146" name="Google Shape;146;p22"/>
          <p:cNvSpPr txBox="1"/>
          <p:nvPr/>
        </p:nvSpPr>
        <p:spPr>
          <a:xfrm>
            <a:off x="5021750" y="654350"/>
            <a:ext cx="6441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The plus button to create a scene</a:t>
            </a:r>
            <a:endParaRPr sz="11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3"/>
          <p:cNvPicPr preferRelativeResize="0"/>
          <p:nvPr/>
        </p:nvPicPr>
        <p:blipFill rotWithShape="1">
          <a:blip r:embed="rId3">
            <a:alphaModFix/>
          </a:blip>
          <a:srcRect b="-5349" l="-4259" r="4260" t="5350"/>
          <a:stretch/>
        </p:blipFill>
        <p:spPr>
          <a:xfrm>
            <a:off x="355325" y="629250"/>
            <a:ext cx="2858865" cy="2419350"/>
          </a:xfrm>
          <a:prstGeom prst="rect">
            <a:avLst/>
          </a:prstGeom>
          <a:noFill/>
          <a:ln>
            <a:noFill/>
          </a:ln>
        </p:spPr>
      </p:pic>
      <p:sp>
        <p:nvSpPr>
          <p:cNvPr id="152" name="Google Shape;152;p23"/>
          <p:cNvSpPr txBox="1"/>
          <p:nvPr/>
        </p:nvSpPr>
        <p:spPr>
          <a:xfrm>
            <a:off x="476825" y="3560875"/>
            <a:ext cx="2663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Node Search:</a:t>
            </a:r>
            <a:br>
              <a:rPr lang="en">
                <a:latin typeface="Lato"/>
                <a:ea typeface="Lato"/>
                <a:cs typeface="Lato"/>
                <a:sym typeface="Lato"/>
              </a:rPr>
            </a:br>
            <a:br>
              <a:rPr lang="en">
                <a:latin typeface="Lato"/>
                <a:ea typeface="Lato"/>
                <a:cs typeface="Lato"/>
                <a:sym typeface="Lato"/>
              </a:rPr>
            </a:br>
            <a:r>
              <a:rPr lang="en">
                <a:latin typeface="Lato"/>
                <a:ea typeface="Lato"/>
                <a:cs typeface="Lato"/>
                <a:sym typeface="Lato"/>
              </a:rPr>
              <a:t>In the search bar, type KinematicBody2D</a:t>
            </a:r>
            <a:endParaRPr>
              <a:latin typeface="Lato"/>
              <a:ea typeface="Lato"/>
              <a:cs typeface="Lato"/>
              <a:sym typeface="Lato"/>
            </a:endParaRPr>
          </a:p>
        </p:txBody>
      </p:sp>
      <p:pic>
        <p:nvPicPr>
          <p:cNvPr id="153" name="Google Shape;153;p23"/>
          <p:cNvPicPr preferRelativeResize="0"/>
          <p:nvPr/>
        </p:nvPicPr>
        <p:blipFill>
          <a:blip r:embed="rId4">
            <a:alphaModFix/>
          </a:blip>
          <a:stretch>
            <a:fillRect/>
          </a:stretch>
        </p:blipFill>
        <p:spPr>
          <a:xfrm>
            <a:off x="5593415" y="668475"/>
            <a:ext cx="2812504" cy="2380116"/>
          </a:xfrm>
          <a:prstGeom prst="rect">
            <a:avLst/>
          </a:prstGeom>
          <a:noFill/>
          <a:ln>
            <a:noFill/>
          </a:ln>
        </p:spPr>
      </p:pic>
      <p:sp>
        <p:nvSpPr>
          <p:cNvPr id="154" name="Google Shape;154;p23"/>
          <p:cNvSpPr txBox="1"/>
          <p:nvPr/>
        </p:nvSpPr>
        <p:spPr>
          <a:xfrm>
            <a:off x="5894225" y="3337700"/>
            <a:ext cx="2445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You’ll see this.</a:t>
            </a:r>
            <a:endParaRPr>
              <a:latin typeface="Lato"/>
              <a:ea typeface="Lato"/>
              <a:cs typeface="Lato"/>
              <a:sym typeface="Lato"/>
            </a:endParaRPr>
          </a:p>
          <a:p>
            <a:pPr indent="0" lvl="0" marL="0" rtl="0" algn="l">
              <a:spcBef>
                <a:spcPts val="0"/>
              </a:spcBef>
              <a:spcAft>
                <a:spcPts val="0"/>
              </a:spcAft>
              <a:buNone/>
            </a:pPr>
            <a:br>
              <a:rPr lang="en">
                <a:latin typeface="Lato"/>
                <a:ea typeface="Lato"/>
                <a:cs typeface="Lato"/>
                <a:sym typeface="Lato"/>
              </a:rPr>
            </a:br>
            <a:r>
              <a:rPr lang="en">
                <a:latin typeface="Lato"/>
                <a:ea typeface="Lato"/>
                <a:cs typeface="Lato"/>
                <a:sym typeface="Lato"/>
              </a:rPr>
              <a:t>This will be the root player node.</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Fleshing out the Player Scene Skeleton</a:t>
            </a:r>
            <a:endParaRPr/>
          </a:p>
        </p:txBody>
      </p:sp>
      <p:sp>
        <p:nvSpPr>
          <p:cNvPr id="160" name="Google Shape;160;p24"/>
          <p:cNvSpPr txBox="1"/>
          <p:nvPr>
            <p:ph idx="1" type="body"/>
          </p:nvPr>
        </p:nvSpPr>
        <p:spPr>
          <a:xfrm>
            <a:off x="729450" y="2078875"/>
            <a:ext cx="3475500" cy="22506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We now need to add some basics to the player scene before we can start </a:t>
            </a:r>
            <a:r>
              <a:rPr lang="en"/>
              <a:t>making</a:t>
            </a:r>
            <a:r>
              <a:rPr lang="en"/>
              <a:t> the player move</a:t>
            </a:r>
            <a:endParaRPr/>
          </a:p>
          <a:p>
            <a:pPr indent="-304958" lvl="0" marL="457200" rtl="0" algn="l">
              <a:spcBef>
                <a:spcPts val="0"/>
              </a:spcBef>
              <a:spcAft>
                <a:spcPts val="0"/>
              </a:spcAft>
              <a:buSzPct val="100000"/>
              <a:buChar char="●"/>
            </a:pPr>
            <a:r>
              <a:rPr lang="en"/>
              <a:t>The yellow warning symbol is telling us that we are missing something the scene type needs to work! </a:t>
            </a:r>
            <a:endParaRPr/>
          </a:p>
          <a:p>
            <a:pPr indent="-304958" lvl="0" marL="457200" rtl="0" algn="l">
              <a:spcBef>
                <a:spcPts val="0"/>
              </a:spcBef>
              <a:spcAft>
                <a:spcPts val="0"/>
              </a:spcAft>
              <a:buSzPct val="100000"/>
              <a:buChar char="●"/>
            </a:pPr>
            <a:r>
              <a:rPr lang="en"/>
              <a:t>IN this case we need to add a CollisionShape 2D</a:t>
            </a:r>
            <a:endParaRPr/>
          </a:p>
          <a:p>
            <a:pPr indent="-293211" lvl="1" marL="914400" rtl="0" algn="l">
              <a:spcBef>
                <a:spcPts val="0"/>
              </a:spcBef>
              <a:spcAft>
                <a:spcPts val="0"/>
              </a:spcAft>
              <a:buSzPct val="100000"/>
              <a:buChar char="○"/>
            </a:pPr>
            <a:r>
              <a:rPr lang="en"/>
              <a:t>Once we create it within the structure we need to choose a shape!</a:t>
            </a:r>
            <a:endParaRPr/>
          </a:p>
          <a:p>
            <a:pPr indent="-293211" lvl="1" marL="914400" rtl="0" algn="l">
              <a:spcBef>
                <a:spcPts val="0"/>
              </a:spcBef>
              <a:spcAft>
                <a:spcPts val="0"/>
              </a:spcAft>
              <a:buSzPct val="100000"/>
              <a:buChar char="○"/>
            </a:pPr>
            <a:r>
              <a:rPr lang="en"/>
              <a:t>We’ll choose a capsule, as that’s roughly the shape of our player</a:t>
            </a:r>
            <a:endParaRPr/>
          </a:p>
        </p:txBody>
      </p:sp>
      <p:pic>
        <p:nvPicPr>
          <p:cNvPr id="161" name="Google Shape;161;p24"/>
          <p:cNvPicPr preferRelativeResize="0"/>
          <p:nvPr/>
        </p:nvPicPr>
        <p:blipFill rotWithShape="1">
          <a:blip r:embed="rId3">
            <a:alphaModFix/>
          </a:blip>
          <a:srcRect b="78183" l="0" r="0" t="0"/>
          <a:stretch/>
        </p:blipFill>
        <p:spPr>
          <a:xfrm>
            <a:off x="4999700" y="1947925"/>
            <a:ext cx="1438400" cy="408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5"/>
          <p:cNvPicPr preferRelativeResize="0"/>
          <p:nvPr/>
        </p:nvPicPr>
        <p:blipFill>
          <a:blip r:embed="rId3">
            <a:alphaModFix/>
          </a:blip>
          <a:stretch>
            <a:fillRect/>
          </a:stretch>
        </p:blipFill>
        <p:spPr>
          <a:xfrm>
            <a:off x="2039350" y="882601"/>
            <a:ext cx="1741575" cy="3662099"/>
          </a:xfrm>
          <a:prstGeom prst="rect">
            <a:avLst/>
          </a:prstGeom>
          <a:noFill/>
          <a:ln>
            <a:noFill/>
          </a:ln>
        </p:spPr>
      </p:pic>
      <p:cxnSp>
        <p:nvCxnSpPr>
          <p:cNvPr id="167" name="Google Shape;167;p25"/>
          <p:cNvCxnSpPr/>
          <p:nvPr/>
        </p:nvCxnSpPr>
        <p:spPr>
          <a:xfrm>
            <a:off x="755800" y="1425375"/>
            <a:ext cx="1060200" cy="55800"/>
          </a:xfrm>
          <a:prstGeom prst="straightConnector1">
            <a:avLst/>
          </a:prstGeom>
          <a:noFill/>
          <a:ln cap="flat" cmpd="sng" w="9525">
            <a:solidFill>
              <a:schemeClr val="dk2"/>
            </a:solidFill>
            <a:prstDash val="solid"/>
            <a:round/>
            <a:headEnd len="med" w="med" type="none"/>
            <a:tailEnd len="med" w="med" type="triangle"/>
          </a:ln>
        </p:spPr>
      </p:cxnSp>
      <p:sp>
        <p:nvSpPr>
          <p:cNvPr id="168" name="Google Shape;168;p25"/>
          <p:cNvSpPr txBox="1"/>
          <p:nvPr/>
        </p:nvSpPr>
        <p:spPr>
          <a:xfrm>
            <a:off x="456525" y="1582600"/>
            <a:ext cx="2921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We’re gonna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rename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This to :</a:t>
            </a:r>
            <a:br>
              <a:rPr lang="en">
                <a:latin typeface="Lato"/>
                <a:ea typeface="Lato"/>
                <a:cs typeface="Lato"/>
                <a:sym typeface="Lato"/>
              </a:rPr>
            </a:br>
            <a:r>
              <a:rPr lang="en">
                <a:latin typeface="Lato"/>
                <a:ea typeface="Lato"/>
                <a:cs typeface="Lato"/>
                <a:sym typeface="Lato"/>
              </a:rPr>
              <a:t>Player</a:t>
            </a:r>
            <a:endParaRPr>
              <a:latin typeface="Lato"/>
              <a:ea typeface="Lato"/>
              <a:cs typeface="Lato"/>
              <a:sym typeface="Lato"/>
            </a:endParaRPr>
          </a:p>
        </p:txBody>
      </p:sp>
      <p:cxnSp>
        <p:nvCxnSpPr>
          <p:cNvPr id="169" name="Google Shape;169;p25"/>
          <p:cNvCxnSpPr/>
          <p:nvPr/>
        </p:nvCxnSpPr>
        <p:spPr>
          <a:xfrm rot="10800000">
            <a:off x="2196525" y="1344275"/>
            <a:ext cx="4068000" cy="486900"/>
          </a:xfrm>
          <a:prstGeom prst="straightConnector1">
            <a:avLst/>
          </a:prstGeom>
          <a:noFill/>
          <a:ln cap="flat" cmpd="sng" w="9525">
            <a:solidFill>
              <a:schemeClr val="dk2"/>
            </a:solidFill>
            <a:prstDash val="solid"/>
            <a:round/>
            <a:headEnd len="med" w="med" type="none"/>
            <a:tailEnd len="med" w="med" type="triangle"/>
          </a:ln>
        </p:spPr>
      </p:cxnSp>
      <p:sp>
        <p:nvSpPr>
          <p:cNvPr id="170" name="Google Shape;170;p25"/>
          <p:cNvSpPr txBox="1"/>
          <p:nvPr/>
        </p:nvSpPr>
        <p:spPr>
          <a:xfrm>
            <a:off x="4088425" y="1831175"/>
            <a:ext cx="1953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We’re gonna search for CollisionShape2D next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6"/>
          <p:cNvPicPr preferRelativeResize="0"/>
          <p:nvPr/>
        </p:nvPicPr>
        <p:blipFill>
          <a:blip r:embed="rId3">
            <a:alphaModFix/>
          </a:blip>
          <a:stretch>
            <a:fillRect/>
          </a:stretch>
        </p:blipFill>
        <p:spPr>
          <a:xfrm>
            <a:off x="1760375" y="682225"/>
            <a:ext cx="5209224" cy="3933499"/>
          </a:xfrm>
          <a:prstGeom prst="rect">
            <a:avLst/>
          </a:prstGeom>
          <a:noFill/>
          <a:ln>
            <a:noFill/>
          </a:ln>
        </p:spPr>
      </p:pic>
      <p:sp>
        <p:nvSpPr>
          <p:cNvPr id="176" name="Google Shape;176;p26"/>
          <p:cNvSpPr txBox="1"/>
          <p:nvPr/>
        </p:nvSpPr>
        <p:spPr>
          <a:xfrm>
            <a:off x="486950" y="1618125"/>
            <a:ext cx="1121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Add collision shape 2D</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7"/>
          <p:cNvPicPr preferRelativeResize="0"/>
          <p:nvPr/>
        </p:nvPicPr>
        <p:blipFill>
          <a:blip r:embed="rId3">
            <a:alphaModFix/>
          </a:blip>
          <a:stretch>
            <a:fillRect/>
          </a:stretch>
        </p:blipFill>
        <p:spPr>
          <a:xfrm>
            <a:off x="314725" y="1362075"/>
            <a:ext cx="3204005" cy="2419350"/>
          </a:xfrm>
          <a:prstGeom prst="rect">
            <a:avLst/>
          </a:prstGeom>
          <a:noFill/>
          <a:ln>
            <a:noFill/>
          </a:ln>
        </p:spPr>
      </p:pic>
      <p:cxnSp>
        <p:nvCxnSpPr>
          <p:cNvPr id="182" name="Google Shape;182;p27"/>
          <p:cNvCxnSpPr/>
          <p:nvPr/>
        </p:nvCxnSpPr>
        <p:spPr>
          <a:xfrm flipH="1">
            <a:off x="3652100" y="2105100"/>
            <a:ext cx="350100" cy="10200"/>
          </a:xfrm>
          <a:prstGeom prst="straightConnector1">
            <a:avLst/>
          </a:prstGeom>
          <a:noFill/>
          <a:ln cap="flat" cmpd="sng" w="9525">
            <a:solidFill>
              <a:schemeClr val="dk2"/>
            </a:solidFill>
            <a:prstDash val="solid"/>
            <a:round/>
            <a:headEnd len="med" w="med" type="none"/>
            <a:tailEnd len="med" w="med" type="triangle"/>
          </a:ln>
        </p:spPr>
      </p:cxnSp>
      <p:sp>
        <p:nvSpPr>
          <p:cNvPr id="183" name="Google Shape;183;p27"/>
          <p:cNvSpPr txBox="1"/>
          <p:nvPr/>
        </p:nvSpPr>
        <p:spPr>
          <a:xfrm>
            <a:off x="3885525" y="1567400"/>
            <a:ext cx="842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Look for:</a:t>
            </a:r>
            <a:br>
              <a:rPr lang="en">
                <a:latin typeface="Lato"/>
                <a:ea typeface="Lato"/>
                <a:cs typeface="Lato"/>
                <a:sym typeface="Lato"/>
              </a:rPr>
            </a:br>
            <a:r>
              <a:rPr lang="en">
                <a:latin typeface="Lato"/>
                <a:ea typeface="Lato"/>
                <a:cs typeface="Lato"/>
                <a:sym typeface="Lato"/>
              </a:rPr>
              <a:t>Capsule</a:t>
            </a:r>
            <a:endParaRPr>
              <a:latin typeface="Lato"/>
              <a:ea typeface="Lato"/>
              <a:cs typeface="Lato"/>
              <a:sym typeface="Lato"/>
            </a:endParaRPr>
          </a:p>
        </p:txBody>
      </p:sp>
      <p:pic>
        <p:nvPicPr>
          <p:cNvPr id="184" name="Google Shape;184;p27"/>
          <p:cNvPicPr preferRelativeResize="0"/>
          <p:nvPr/>
        </p:nvPicPr>
        <p:blipFill>
          <a:blip r:embed="rId4">
            <a:alphaModFix/>
          </a:blip>
          <a:stretch>
            <a:fillRect/>
          </a:stretch>
        </p:blipFill>
        <p:spPr>
          <a:xfrm>
            <a:off x="4641625" y="994425"/>
            <a:ext cx="4111575" cy="310465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Adding the Sprite!</a:t>
            </a:r>
            <a:endParaRPr/>
          </a:p>
        </p:txBody>
      </p:sp>
      <p:sp>
        <p:nvSpPr>
          <p:cNvPr id="190" name="Google Shape;190;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We could drag and drop the sprite into the scene, but we just learned how to add nodes to a scene in Godot. </a:t>
            </a:r>
            <a:endParaRPr/>
          </a:p>
          <a:p>
            <a:pPr indent="-311150" lvl="0" marL="457200" rtl="0" algn="l">
              <a:spcBef>
                <a:spcPts val="1200"/>
              </a:spcBef>
              <a:spcAft>
                <a:spcPts val="0"/>
              </a:spcAft>
              <a:buSzPts val="1300"/>
              <a:buChar char="●"/>
            </a:pPr>
            <a:r>
              <a:rPr lang="en"/>
              <a:t>We’ll add a new sprite node to the scene.</a:t>
            </a:r>
            <a:endParaRPr/>
          </a:p>
          <a:p>
            <a:pPr indent="-311150" lvl="0" marL="457200" rtl="0" algn="l">
              <a:spcBef>
                <a:spcPts val="0"/>
              </a:spcBef>
              <a:spcAft>
                <a:spcPts val="0"/>
              </a:spcAft>
              <a:buSzPts val="1300"/>
              <a:buChar char="●"/>
            </a:pPr>
            <a:r>
              <a:rPr lang="en"/>
              <a:t>Adding sprites this way centers the sprite on our scene</a:t>
            </a:r>
            <a:endParaRPr/>
          </a:p>
          <a:p>
            <a:pPr indent="-311150" lvl="0" marL="457200" rtl="0" algn="l">
              <a:spcBef>
                <a:spcPts val="0"/>
              </a:spcBef>
              <a:spcAft>
                <a:spcPts val="0"/>
              </a:spcAft>
              <a:buSzPts val="1300"/>
              <a:buChar char="●"/>
            </a:pPr>
            <a:r>
              <a:rPr lang="en"/>
              <a:t>Then we select the Texture in the Assets folder for the player.</a:t>
            </a:r>
            <a:endParaRPr/>
          </a:p>
          <a:p>
            <a:pPr indent="-311150" lvl="0" marL="457200" rtl="0" algn="l">
              <a:spcBef>
                <a:spcPts val="0"/>
              </a:spcBef>
              <a:spcAft>
                <a:spcPts val="0"/>
              </a:spcAft>
              <a:buSzPts val="1300"/>
              <a:buChar char="●"/>
            </a:pPr>
            <a:r>
              <a:rPr lang="en"/>
              <a:t>But it’s huge! That’s because the player asset is a </a:t>
            </a:r>
            <a:r>
              <a:rPr i="1" lang="en"/>
              <a:t>sprite sheet</a:t>
            </a:r>
            <a:r>
              <a:rPr lang="en"/>
              <a:t>. Which is used for animation as well, which we will get to!</a:t>
            </a:r>
            <a:endParaRPr/>
          </a:p>
          <a:p>
            <a:pPr indent="-311150" lvl="0" marL="457200" rtl="0" algn="l">
              <a:spcBef>
                <a:spcPts val="0"/>
              </a:spcBef>
              <a:spcAft>
                <a:spcPts val="0"/>
              </a:spcAft>
              <a:buSzPts val="1300"/>
              <a:buChar char="●"/>
            </a:pPr>
            <a:r>
              <a:rPr lang="en"/>
              <a:t>We need to tell Godot to use only one frame of the sheet at a time.</a:t>
            </a:r>
            <a:endParaRPr/>
          </a:p>
          <a:p>
            <a:pPr indent="-311150" lvl="0" marL="457200" rtl="0" algn="l">
              <a:spcBef>
                <a:spcPts val="0"/>
              </a:spcBef>
              <a:spcAft>
                <a:spcPts val="0"/>
              </a:spcAft>
              <a:buSzPts val="1300"/>
              <a:buChar char="●"/>
            </a:pPr>
            <a:r>
              <a:rPr lang="en"/>
              <a:t>On this sprite sheet, there are 60 Horizontal frames and 1 Vertical frame.</a:t>
            </a:r>
            <a:endParaRPr/>
          </a:p>
          <a:p>
            <a:pPr indent="-311150" lvl="0" marL="457200" rtl="0" algn="l">
              <a:spcBef>
                <a:spcPts val="0"/>
              </a:spcBef>
              <a:spcAft>
                <a:spcPts val="0"/>
              </a:spcAft>
              <a:buSzPts val="1300"/>
              <a:buChar char="●"/>
            </a:pPr>
            <a:r>
              <a:rPr lang="en"/>
              <a:t>In the animation tab on the sprite node, we can set the HFrames value to 60.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9"/>
          <p:cNvPicPr preferRelativeResize="0"/>
          <p:nvPr/>
        </p:nvPicPr>
        <p:blipFill>
          <a:blip r:embed="rId3">
            <a:alphaModFix/>
          </a:blip>
          <a:stretch>
            <a:fillRect/>
          </a:stretch>
        </p:blipFill>
        <p:spPr>
          <a:xfrm>
            <a:off x="3840075" y="685000"/>
            <a:ext cx="4806007" cy="3629026"/>
          </a:xfrm>
          <a:prstGeom prst="rect">
            <a:avLst/>
          </a:prstGeom>
          <a:noFill/>
          <a:ln>
            <a:noFill/>
          </a:ln>
        </p:spPr>
      </p:pic>
      <p:cxnSp>
        <p:nvCxnSpPr>
          <p:cNvPr id="196" name="Google Shape;196;p29"/>
          <p:cNvCxnSpPr/>
          <p:nvPr/>
        </p:nvCxnSpPr>
        <p:spPr>
          <a:xfrm flipH="1" rot="10800000">
            <a:off x="2216675" y="1572350"/>
            <a:ext cx="1699200" cy="20400"/>
          </a:xfrm>
          <a:prstGeom prst="straightConnector1">
            <a:avLst/>
          </a:prstGeom>
          <a:noFill/>
          <a:ln cap="flat" cmpd="sng" w="9525">
            <a:solidFill>
              <a:schemeClr val="dk2"/>
            </a:solidFill>
            <a:prstDash val="solid"/>
            <a:round/>
            <a:headEnd len="med" w="med" type="none"/>
            <a:tailEnd len="med" w="med" type="triangle"/>
          </a:ln>
        </p:spPr>
      </p:cxnSp>
      <p:sp>
        <p:nvSpPr>
          <p:cNvPr id="197" name="Google Shape;197;p29"/>
          <p:cNvSpPr txBox="1"/>
          <p:nvPr/>
        </p:nvSpPr>
        <p:spPr>
          <a:xfrm>
            <a:off x="923200" y="1131175"/>
            <a:ext cx="989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Add a sprite.</a:t>
            </a:r>
            <a:endParaRPr>
              <a:latin typeface="Lato"/>
              <a:ea typeface="Lato"/>
              <a:cs typeface="Lato"/>
              <a:sym typeface="Lato"/>
            </a:endParaRPr>
          </a:p>
          <a:p>
            <a:pPr indent="0" lvl="0" marL="0" rtl="0" algn="l">
              <a:spcBef>
                <a:spcPts val="0"/>
              </a:spcBef>
              <a:spcAft>
                <a:spcPts val="0"/>
              </a:spcAft>
              <a:buNone/>
            </a:pPr>
            <a:br>
              <a:rPr lang="en">
                <a:latin typeface="Lato"/>
                <a:ea typeface="Lato"/>
                <a:cs typeface="Lato"/>
                <a:sym typeface="Lato"/>
              </a:rPr>
            </a:br>
            <a:r>
              <a:rPr lang="en">
                <a:latin typeface="Lato"/>
                <a:ea typeface="Lato"/>
                <a:cs typeface="Lato"/>
                <a:sym typeface="Lato"/>
              </a:rPr>
              <a:t>Animated sprites are like GIFs.</a:t>
            </a:r>
            <a:endParaRPr>
              <a:latin typeface="Lato"/>
              <a:ea typeface="Lato"/>
              <a:cs typeface="Lato"/>
              <a:sym typeface="Lato"/>
            </a:endParaRPr>
          </a:p>
          <a:p>
            <a:pPr indent="0" lvl="0" marL="0" rtl="0" algn="l">
              <a:spcBef>
                <a:spcPts val="0"/>
              </a:spcBef>
              <a:spcAft>
                <a:spcPts val="0"/>
              </a:spcAft>
              <a:buNone/>
            </a:pPr>
            <a:br>
              <a:rPr lang="en">
                <a:latin typeface="Lato"/>
                <a:ea typeface="Lato"/>
                <a:cs typeface="Lato"/>
                <a:sym typeface="Lato"/>
              </a:rPr>
            </a:br>
            <a:r>
              <a:rPr lang="en">
                <a:latin typeface="Lato"/>
                <a:ea typeface="Lato"/>
                <a:cs typeface="Lato"/>
                <a:sym typeface="Lato"/>
              </a:rPr>
              <a:t>We want just sprite</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30"/>
          <p:cNvPicPr preferRelativeResize="0"/>
          <p:nvPr/>
        </p:nvPicPr>
        <p:blipFill>
          <a:blip r:embed="rId3">
            <a:alphaModFix/>
          </a:blip>
          <a:stretch>
            <a:fillRect/>
          </a:stretch>
        </p:blipFill>
        <p:spPr>
          <a:xfrm>
            <a:off x="400950" y="1141525"/>
            <a:ext cx="4806007" cy="3629026"/>
          </a:xfrm>
          <a:prstGeom prst="rect">
            <a:avLst/>
          </a:prstGeom>
          <a:noFill/>
          <a:ln>
            <a:noFill/>
          </a:ln>
        </p:spPr>
      </p:pic>
      <p:cxnSp>
        <p:nvCxnSpPr>
          <p:cNvPr id="203" name="Google Shape;203;p30"/>
          <p:cNvCxnSpPr/>
          <p:nvPr/>
        </p:nvCxnSpPr>
        <p:spPr>
          <a:xfrm flipH="1">
            <a:off x="5376725" y="2236975"/>
            <a:ext cx="796500" cy="15300"/>
          </a:xfrm>
          <a:prstGeom prst="straightConnector1">
            <a:avLst/>
          </a:prstGeom>
          <a:noFill/>
          <a:ln cap="flat" cmpd="sng" w="9525">
            <a:solidFill>
              <a:schemeClr val="dk2"/>
            </a:solidFill>
            <a:prstDash val="solid"/>
            <a:round/>
            <a:headEnd len="med" w="med" type="none"/>
            <a:tailEnd len="med" w="med" type="triangle"/>
          </a:ln>
        </p:spPr>
      </p:cxnSp>
      <p:sp>
        <p:nvSpPr>
          <p:cNvPr id="204" name="Google Shape;204;p30"/>
          <p:cNvSpPr txBox="1"/>
          <p:nvPr/>
        </p:nvSpPr>
        <p:spPr>
          <a:xfrm>
            <a:off x="6401475" y="1552175"/>
            <a:ext cx="1821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We’ll search for the player art here.</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 Lines of CODE: Scripting the Movement!</a:t>
            </a:r>
            <a:endParaRPr/>
          </a:p>
        </p:txBody>
      </p:sp>
      <p:sp>
        <p:nvSpPr>
          <p:cNvPr id="210" name="Google Shape;210;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Godot uses a programming language called Godot Scripting </a:t>
            </a:r>
            <a:r>
              <a:rPr lang="en"/>
              <a:t>Language</a:t>
            </a:r>
            <a:r>
              <a:rPr lang="en"/>
              <a:t>, which is heavily inspired by Python.</a:t>
            </a:r>
            <a:endParaRPr/>
          </a:p>
          <a:p>
            <a:pPr indent="-311150" lvl="0" marL="457200" rtl="0" algn="l">
              <a:spcBef>
                <a:spcPts val="0"/>
              </a:spcBef>
              <a:spcAft>
                <a:spcPts val="0"/>
              </a:spcAft>
              <a:buSzPts val="1300"/>
              <a:buChar char="●"/>
            </a:pPr>
            <a:r>
              <a:rPr lang="en"/>
              <a:t>We can create a new script in a scene with the script icon with a plus</a:t>
            </a:r>
            <a:endParaRPr/>
          </a:p>
          <a:p>
            <a:pPr indent="-311150" lvl="0" marL="457200" rtl="0" algn="l">
              <a:spcBef>
                <a:spcPts val="0"/>
              </a:spcBef>
              <a:spcAft>
                <a:spcPts val="0"/>
              </a:spcAft>
              <a:buSzPts val="1300"/>
              <a:buChar char="●"/>
            </a:pPr>
            <a:r>
              <a:rPr lang="en"/>
              <a:t>Godot will then ask us what kind of script we want to make, and for this project all the scripts will be GDScript.</a:t>
            </a:r>
            <a:endParaRPr/>
          </a:p>
          <a:p>
            <a:pPr indent="-311150" lvl="0" marL="457200" rtl="0" algn="l">
              <a:spcBef>
                <a:spcPts val="0"/>
              </a:spcBef>
              <a:spcAft>
                <a:spcPts val="0"/>
              </a:spcAft>
              <a:buSzPts val="1300"/>
              <a:buChar char="●"/>
            </a:pPr>
            <a:r>
              <a:rPr lang="en"/>
              <a:t>Let’s add the Player.gd script into Source/Actors/Player/ folder.</a:t>
            </a:r>
            <a:endParaRPr/>
          </a:p>
        </p:txBody>
      </p:sp>
      <p:pic>
        <p:nvPicPr>
          <p:cNvPr id="211" name="Google Shape;211;p31"/>
          <p:cNvPicPr preferRelativeResize="0"/>
          <p:nvPr/>
        </p:nvPicPr>
        <p:blipFill>
          <a:blip r:embed="rId3">
            <a:alphaModFix/>
          </a:blip>
          <a:stretch>
            <a:fillRect/>
          </a:stretch>
        </p:blipFill>
        <p:spPr>
          <a:xfrm>
            <a:off x="1093000" y="3529325"/>
            <a:ext cx="3971925" cy="714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50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Setting up the project</a:t>
            </a:r>
            <a:endParaRPr/>
          </a:p>
        </p:txBody>
      </p:sp>
      <p:sp>
        <p:nvSpPr>
          <p:cNvPr id="93" name="Google Shape;93;p14"/>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Once you have </a:t>
            </a:r>
            <a:r>
              <a:rPr lang="en"/>
              <a:t>downloaded Godot Engine and have it installed, the startup screen will look like this:</a:t>
            </a:r>
            <a:endParaRPr/>
          </a:p>
          <a:p>
            <a:pPr indent="-311150" lvl="0" marL="457200" rtl="0" algn="l">
              <a:spcBef>
                <a:spcPts val="0"/>
              </a:spcBef>
              <a:spcAft>
                <a:spcPts val="0"/>
              </a:spcAft>
              <a:buSzPts val="1300"/>
              <a:buChar char="●"/>
            </a:pPr>
            <a:r>
              <a:rPr lang="en"/>
              <a:t>Clicking on the “New Project” icon will bring you into the next screen.</a:t>
            </a:r>
            <a:endParaRPr/>
          </a:p>
        </p:txBody>
      </p:sp>
      <p:pic>
        <p:nvPicPr>
          <p:cNvPr id="94" name="Google Shape;94;p14"/>
          <p:cNvPicPr preferRelativeResize="0"/>
          <p:nvPr/>
        </p:nvPicPr>
        <p:blipFill>
          <a:blip r:embed="rId3">
            <a:alphaModFix/>
          </a:blip>
          <a:stretch>
            <a:fillRect/>
          </a:stretch>
        </p:blipFill>
        <p:spPr>
          <a:xfrm>
            <a:off x="4441675" y="2116250"/>
            <a:ext cx="4354424" cy="26449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Two Primary Functions in a Godot Script</a:t>
            </a:r>
            <a:endParaRPr/>
          </a:p>
        </p:txBody>
      </p:sp>
      <p:sp>
        <p:nvSpPr>
          <p:cNvPr id="217" name="Google Shape;217;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_physics_process(delta)</a:t>
            </a:r>
            <a:endParaRPr/>
          </a:p>
          <a:p>
            <a:pPr indent="-311150" lvl="0" marL="457200" rtl="0" algn="l">
              <a:spcBef>
                <a:spcPts val="0"/>
              </a:spcBef>
              <a:spcAft>
                <a:spcPts val="0"/>
              </a:spcAft>
              <a:buSzPts val="1300"/>
              <a:buChar char="●"/>
            </a:pPr>
            <a:r>
              <a:rPr lang="en"/>
              <a:t>_ready()</a:t>
            </a:r>
            <a:endParaRPr/>
          </a:p>
          <a:p>
            <a:pPr indent="-311150" lvl="0" marL="457200" rtl="0" algn="l">
              <a:spcBef>
                <a:spcPts val="0"/>
              </a:spcBef>
              <a:spcAft>
                <a:spcPts val="0"/>
              </a:spcAft>
              <a:buSzPts val="1300"/>
              <a:buChar char="●"/>
            </a:pPr>
            <a:r>
              <a:rPr lang="en"/>
              <a:t>What do you think these two do?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Planning and Writing the Movement Function</a:t>
            </a:r>
            <a:endParaRPr/>
          </a:p>
        </p:txBody>
      </p:sp>
      <p:sp>
        <p:nvSpPr>
          <p:cNvPr id="223" name="Google Shape;223;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Discussion: Should the function that reads player input be called in _ready() or _physics_process(delta)?</a:t>
            </a:r>
            <a:endParaRPr/>
          </a:p>
          <a:p>
            <a:pPr indent="-311150" lvl="0" marL="457200" rtl="0" algn="l">
              <a:spcBef>
                <a:spcPts val="0"/>
              </a:spcBef>
              <a:spcAft>
                <a:spcPts val="0"/>
              </a:spcAft>
              <a:buSzPts val="1300"/>
              <a:buChar char="●"/>
            </a:pPr>
            <a:r>
              <a:rPr lang="en"/>
              <a:t>Godot reads 2D space as 2 dimensional vectors, so we can take advantage of a library called Vector2.</a:t>
            </a:r>
            <a:endParaRPr/>
          </a:p>
          <a:p>
            <a:pPr indent="-311150" lvl="0" marL="457200" rtl="0" algn="l">
              <a:spcBef>
                <a:spcPts val="0"/>
              </a:spcBef>
              <a:spcAft>
                <a:spcPts val="0"/>
              </a:spcAft>
              <a:buSzPts val="1300"/>
              <a:buChar char="●"/>
            </a:pPr>
            <a:r>
              <a:rPr lang="en"/>
              <a:t>We want to read the input on the X and Y planes, and calculate the movement speed of the character, then move them on the screen.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general GDScript Things to Keep In Mind</a:t>
            </a:r>
            <a:endParaRPr/>
          </a:p>
        </p:txBody>
      </p:sp>
      <p:sp>
        <p:nvSpPr>
          <p:cNvPr id="229" name="Google Shape;229;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If you’re creating a function definition you know you’ll need, but don’t have anything to put in it yet, you can use the pass keyword.</a:t>
            </a:r>
            <a:endParaRPr/>
          </a:p>
          <a:p>
            <a:pPr indent="-311150" lvl="0" marL="457200" rtl="0" algn="l">
              <a:spcBef>
                <a:spcPts val="0"/>
              </a:spcBef>
              <a:spcAft>
                <a:spcPts val="0"/>
              </a:spcAft>
              <a:buSzPts val="1300"/>
              <a:buChar char="●"/>
            </a:pPr>
            <a:r>
              <a:rPr lang="en"/>
              <a:t>Private variables and functions are prefaced with an underscore in Godot.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After </a:t>
            </a:r>
            <a:r>
              <a:rPr lang="en"/>
              <a:t>first</a:t>
            </a:r>
            <a:r>
              <a:rPr lang="en"/>
              <a:t> launch</a:t>
            </a:r>
            <a:endParaRPr/>
          </a:p>
        </p:txBody>
      </p:sp>
      <p:sp>
        <p:nvSpPr>
          <p:cNvPr id="235" name="Google Shape;235;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It looks like the Sprite is very small! This is because we forgot to do something back when we set the window size!</a:t>
            </a:r>
            <a:endParaRPr/>
          </a:p>
          <a:p>
            <a:pPr indent="-311150" lvl="0" marL="457200" rtl="0" algn="l">
              <a:spcBef>
                <a:spcPts val="0"/>
              </a:spcBef>
              <a:spcAft>
                <a:spcPts val="0"/>
              </a:spcAft>
              <a:buSzPts val="1300"/>
              <a:buChar char="●"/>
            </a:pPr>
            <a:r>
              <a:rPr lang="en"/>
              <a:t>We need to enable 2d stretch mode in the window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5"/>
          <p:cNvPicPr preferRelativeResize="0"/>
          <p:nvPr/>
        </p:nvPicPr>
        <p:blipFill>
          <a:blip r:embed="rId3">
            <a:alphaModFix/>
          </a:blip>
          <a:stretch>
            <a:fillRect/>
          </a:stretch>
        </p:blipFill>
        <p:spPr>
          <a:xfrm>
            <a:off x="3920638" y="413025"/>
            <a:ext cx="5038725" cy="3895725"/>
          </a:xfrm>
          <a:prstGeom prst="rect">
            <a:avLst/>
          </a:prstGeom>
          <a:noFill/>
          <a:ln>
            <a:noFill/>
          </a:ln>
        </p:spPr>
      </p:pic>
      <p:sp>
        <p:nvSpPr>
          <p:cNvPr id="100" name="Google Shape;100;p15"/>
          <p:cNvSpPr txBox="1"/>
          <p:nvPr/>
        </p:nvSpPr>
        <p:spPr>
          <a:xfrm>
            <a:off x="307000" y="503925"/>
            <a:ext cx="2814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This is asking for you to select which version of OpenGL you will be using. We will start with OpenGL 3.0, but if anyone has issues launching their work we will walk through how to change to a different version later.</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Editor Settings and Project Structure</a:t>
            </a:r>
            <a:endParaRPr/>
          </a:p>
        </p:txBody>
      </p:sp>
      <p:sp>
        <p:nvSpPr>
          <p:cNvPr id="106" name="Google Shape;106;p16"/>
          <p:cNvSpPr txBox="1"/>
          <p:nvPr>
            <p:ph idx="1" type="body"/>
          </p:nvPr>
        </p:nvSpPr>
        <p:spPr>
          <a:xfrm>
            <a:off x="729450" y="2078875"/>
            <a:ext cx="3842700" cy="2261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We will only use the 2D version of Godot to start with, so we can ignore 3D entirely. We will do one additional thing starting out. We will set the screen resolution.</a:t>
            </a:r>
            <a:endParaRPr/>
          </a:p>
          <a:p>
            <a:pPr indent="0" lvl="0" marL="0" rtl="0" algn="l">
              <a:spcBef>
                <a:spcPts val="1200"/>
              </a:spcBef>
              <a:spcAft>
                <a:spcPts val="0"/>
              </a:spcAft>
              <a:buNone/>
            </a:pPr>
            <a:r>
              <a:rPr lang="en"/>
              <a:t>Under the project settings tab, we will scroll down to Display/Window. Here we can set the rendering settings.  We will select 320x180, and the test window will be 1280x720 to start with and check one more item:</a:t>
            </a:r>
            <a:endParaRPr/>
          </a:p>
          <a:p>
            <a:pPr indent="0" lvl="0" marL="0" rtl="0" algn="l">
              <a:spcBef>
                <a:spcPts val="1200"/>
              </a:spcBef>
              <a:spcAft>
                <a:spcPts val="1200"/>
              </a:spcAft>
              <a:buNone/>
            </a:pPr>
            <a:r>
              <a:rPr lang="en"/>
              <a:t>Set stretch mode to enabled</a:t>
            </a:r>
            <a:endParaRPr/>
          </a:p>
        </p:txBody>
      </p:sp>
      <p:pic>
        <p:nvPicPr>
          <p:cNvPr id="107" name="Google Shape;107;p16"/>
          <p:cNvPicPr preferRelativeResize="0"/>
          <p:nvPr/>
        </p:nvPicPr>
        <p:blipFill>
          <a:blip r:embed="rId3">
            <a:alphaModFix/>
          </a:blip>
          <a:stretch>
            <a:fillRect/>
          </a:stretch>
        </p:blipFill>
        <p:spPr>
          <a:xfrm>
            <a:off x="4724550" y="2006250"/>
            <a:ext cx="3646727" cy="2984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Structure: FOLDERS</a:t>
            </a:r>
            <a:endParaRPr/>
          </a:p>
        </p:txBody>
      </p:sp>
      <p:sp>
        <p:nvSpPr>
          <p:cNvPr id="113" name="Google Shape;113;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a:bodyPr>
          <a:lstStyle/>
          <a:p>
            <a:pPr indent="-298767" lvl="0" marL="457200" rtl="0" algn="l">
              <a:spcBef>
                <a:spcPts val="0"/>
              </a:spcBef>
              <a:spcAft>
                <a:spcPts val="0"/>
              </a:spcAft>
              <a:buSzPct val="100000"/>
              <a:buChar char="●"/>
            </a:pPr>
            <a:r>
              <a:rPr lang="en"/>
              <a:t>In any good software and game design project, before you get going it’s a good idea to organize your folders now!</a:t>
            </a:r>
            <a:endParaRPr/>
          </a:p>
          <a:p>
            <a:pPr indent="-287972" lvl="1" marL="914400" rtl="0" algn="l">
              <a:spcBef>
                <a:spcPts val="0"/>
              </a:spcBef>
              <a:spcAft>
                <a:spcPts val="0"/>
              </a:spcAft>
              <a:buSzPct val="100000"/>
              <a:buChar char="○"/>
            </a:pPr>
            <a:r>
              <a:rPr lang="en"/>
              <a:t>We do this so as we build out the project, there is no file whether we create it or its from a third party that does not have a place. It makes organization and finding this so much easier.</a:t>
            </a:r>
            <a:endParaRPr/>
          </a:p>
          <a:p>
            <a:pPr indent="-298767" lvl="0" marL="457200" rtl="0" algn="l">
              <a:spcBef>
                <a:spcPts val="0"/>
              </a:spcBef>
              <a:spcAft>
                <a:spcPts val="0"/>
              </a:spcAft>
              <a:buSzPct val="100000"/>
              <a:buChar char="●"/>
            </a:pPr>
            <a:r>
              <a:rPr lang="en"/>
              <a:t>For this simple of a project, we will have two primary folders:</a:t>
            </a:r>
            <a:endParaRPr/>
          </a:p>
          <a:p>
            <a:pPr indent="-287972" lvl="1" marL="914400" rtl="0" algn="l">
              <a:spcBef>
                <a:spcPts val="0"/>
              </a:spcBef>
              <a:spcAft>
                <a:spcPts val="0"/>
              </a:spcAft>
              <a:buSzPct val="100000"/>
              <a:buChar char="○"/>
            </a:pPr>
            <a:r>
              <a:rPr lang="en"/>
              <a:t>Source</a:t>
            </a:r>
            <a:endParaRPr/>
          </a:p>
          <a:p>
            <a:pPr indent="-287972" lvl="2" marL="1371600" rtl="0" algn="l">
              <a:spcBef>
                <a:spcPts val="0"/>
              </a:spcBef>
              <a:spcAft>
                <a:spcPts val="0"/>
              </a:spcAft>
              <a:buSzPct val="100000"/>
              <a:buChar char="■"/>
            </a:pPr>
            <a:r>
              <a:rPr lang="en"/>
              <a:t>Where everything we create will go, code, scenes, and more!</a:t>
            </a:r>
            <a:endParaRPr/>
          </a:p>
          <a:p>
            <a:pPr indent="-287972" lvl="2" marL="1371600" rtl="0" algn="l">
              <a:spcBef>
                <a:spcPts val="0"/>
              </a:spcBef>
              <a:spcAft>
                <a:spcPts val="0"/>
              </a:spcAft>
              <a:buSzPct val="100000"/>
              <a:buChar char="■"/>
            </a:pPr>
            <a:r>
              <a:rPr lang="en"/>
              <a:t>It is common to abbreviate source to </a:t>
            </a:r>
            <a:r>
              <a:rPr lang="en">
                <a:latin typeface="Consolas"/>
                <a:ea typeface="Consolas"/>
                <a:cs typeface="Consolas"/>
                <a:sym typeface="Consolas"/>
              </a:rPr>
              <a:t>src</a:t>
            </a:r>
            <a:r>
              <a:rPr lang="en"/>
              <a:t>, which is a convention with a lot of </a:t>
            </a:r>
            <a:r>
              <a:rPr lang="en"/>
              <a:t>history</a:t>
            </a:r>
            <a:r>
              <a:rPr lang="en"/>
              <a:t> and many developers choose to do.</a:t>
            </a:r>
            <a:endParaRPr/>
          </a:p>
          <a:p>
            <a:pPr indent="-287972" lvl="2" marL="1371600" rtl="0" algn="l">
              <a:spcBef>
                <a:spcPts val="0"/>
              </a:spcBef>
              <a:spcAft>
                <a:spcPts val="0"/>
              </a:spcAft>
              <a:buSzPct val="100000"/>
              <a:buChar char="■"/>
            </a:pPr>
            <a:r>
              <a:rPr lang="en"/>
              <a:t>The example project  will name the primary source folder </a:t>
            </a:r>
            <a:r>
              <a:rPr lang="en">
                <a:latin typeface="Consolas"/>
                <a:ea typeface="Consolas"/>
                <a:cs typeface="Consolas"/>
                <a:sym typeface="Consolas"/>
              </a:rPr>
              <a:t>Source, </a:t>
            </a:r>
            <a:r>
              <a:rPr lang="en"/>
              <a:t>but if you would prefer to use</a:t>
            </a:r>
            <a:r>
              <a:rPr lang="en">
                <a:latin typeface="Consolas"/>
                <a:ea typeface="Consolas"/>
                <a:cs typeface="Consolas"/>
                <a:sym typeface="Consolas"/>
              </a:rPr>
              <a:t> src, </a:t>
            </a:r>
            <a:r>
              <a:rPr lang="en"/>
              <a:t>go ahead</a:t>
            </a:r>
            <a:endParaRPr/>
          </a:p>
          <a:p>
            <a:pPr indent="-287972" lvl="1" marL="914400" rtl="0" algn="l">
              <a:spcBef>
                <a:spcPts val="0"/>
              </a:spcBef>
              <a:spcAft>
                <a:spcPts val="0"/>
              </a:spcAft>
              <a:buSzPct val="100000"/>
              <a:buChar char="○"/>
            </a:pPr>
            <a:r>
              <a:rPr lang="en"/>
              <a:t>Assets</a:t>
            </a:r>
            <a:endParaRPr/>
          </a:p>
          <a:p>
            <a:pPr indent="-287972" lvl="2" marL="1371600" rtl="0" algn="l">
              <a:spcBef>
                <a:spcPts val="0"/>
              </a:spcBef>
              <a:spcAft>
                <a:spcPts val="0"/>
              </a:spcAft>
              <a:buSzPct val="100000"/>
              <a:buChar char="■"/>
            </a:pPr>
            <a:r>
              <a:rPr lang="en"/>
              <a:t>All the game assets that we will import.</a:t>
            </a:r>
            <a:endParaRPr/>
          </a:p>
          <a:p>
            <a:pPr indent="-298767" lvl="0" marL="457200" rtl="0" algn="l">
              <a:spcBef>
                <a:spcPts val="0"/>
              </a:spcBef>
              <a:spcAft>
                <a:spcPts val="0"/>
              </a:spcAft>
              <a:buSzPct val="100000"/>
              <a:buChar char="●"/>
            </a:pPr>
            <a:r>
              <a:rPr lang="en"/>
              <a:t>Within each of these folders we will create new subfolders as we work.</a:t>
            </a:r>
            <a:endParaRPr/>
          </a:p>
          <a:p>
            <a:pPr indent="-287972" lvl="1" marL="914400" rtl="0" algn="l">
              <a:spcBef>
                <a:spcPts val="0"/>
              </a:spcBef>
              <a:spcAft>
                <a:spcPts val="0"/>
              </a:spcAft>
              <a:buSzPct val="100000"/>
              <a:buChar char="○"/>
            </a:pPr>
            <a:r>
              <a:rPr lang="en"/>
              <a:t>One for players, enemies, world, maps and more.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Primary Gameplay Loop</a:t>
            </a:r>
            <a:endParaRPr/>
          </a:p>
        </p:txBody>
      </p:sp>
      <p:sp>
        <p:nvSpPr>
          <p:cNvPr id="119" name="Google Shape;119;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i="1" lang="en" u="sng"/>
              <a:t>The Primary Gameplay Loop: </a:t>
            </a:r>
            <a:r>
              <a:rPr i="1" lang="en"/>
              <a:t>The primary game play loop is the time between the smallest decisions in your game. This is in essence the heart of game design. </a:t>
            </a:r>
            <a:endParaRPr/>
          </a:p>
          <a:p>
            <a:pPr indent="0" lvl="0" marL="0" rtl="0" algn="l">
              <a:spcBef>
                <a:spcPts val="1200"/>
              </a:spcBef>
              <a:spcAft>
                <a:spcPts val="0"/>
              </a:spcAft>
              <a:buNone/>
            </a:pPr>
            <a:r>
              <a:rPr lang="en"/>
              <a:t>Some examples:</a:t>
            </a:r>
            <a:endParaRPr/>
          </a:p>
          <a:p>
            <a:pPr indent="-311150" lvl="0" marL="457200" rtl="0" algn="l">
              <a:spcBef>
                <a:spcPts val="1200"/>
              </a:spcBef>
              <a:spcAft>
                <a:spcPts val="0"/>
              </a:spcAft>
              <a:buSzPts val="1300"/>
              <a:buChar char="●"/>
            </a:pPr>
            <a:r>
              <a:rPr lang="en"/>
              <a:t>Moving Mario in 2D or 3D space.</a:t>
            </a:r>
            <a:endParaRPr/>
          </a:p>
          <a:p>
            <a:pPr indent="-311150" lvl="0" marL="457200" rtl="0" algn="l">
              <a:spcBef>
                <a:spcPts val="0"/>
              </a:spcBef>
              <a:spcAft>
                <a:spcPts val="0"/>
              </a:spcAft>
              <a:buSzPts val="1300"/>
              <a:buChar char="●"/>
            </a:pPr>
            <a:r>
              <a:rPr lang="en"/>
              <a:t>Moving Pacman around a maze</a:t>
            </a:r>
            <a:endParaRPr/>
          </a:p>
          <a:p>
            <a:pPr indent="-311150" lvl="0" marL="457200" rtl="0" algn="l">
              <a:spcBef>
                <a:spcPts val="0"/>
              </a:spcBef>
              <a:spcAft>
                <a:spcPts val="0"/>
              </a:spcAft>
              <a:buSzPts val="1300"/>
              <a:buChar char="●"/>
            </a:pPr>
            <a:r>
              <a:rPr lang="en"/>
              <a:t>Choosing what each unit does in Civilization.</a:t>
            </a:r>
            <a:endParaRPr/>
          </a:p>
          <a:p>
            <a:pPr indent="0" lvl="0" marL="0" rtl="0" algn="l">
              <a:spcBef>
                <a:spcPts val="1200"/>
              </a:spcBef>
              <a:spcAft>
                <a:spcPts val="1200"/>
              </a:spcAft>
              <a:buNone/>
            </a:pPr>
            <a:r>
              <a:rPr i="1" lang="en"/>
              <a:t>A general rule of thumb: if you can describe your primary loop in one sentence and don’t use the word “and”, that’s your primary loop!</a:t>
            </a:r>
            <a:endParaRPr i="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the Primary Loop Matters</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Much like building a house, it’s the foundation. It’s not necessarily the most exciting. But the primary loop is what the rest of the game sits on.</a:t>
            </a:r>
            <a:endParaRPr/>
          </a:p>
          <a:p>
            <a:pPr indent="-311150" lvl="0" marL="457200" rtl="0" algn="l">
              <a:spcBef>
                <a:spcPts val="0"/>
              </a:spcBef>
              <a:spcAft>
                <a:spcPts val="0"/>
              </a:spcAft>
              <a:buSzPts val="1300"/>
              <a:buChar char="●"/>
            </a:pPr>
            <a:r>
              <a:rPr lang="en"/>
              <a:t>If the game on this smallest moment to moment, decision to decision does not feel fun to play, then your grander ideas do not matter. People don’t want to play </a:t>
            </a:r>
            <a:r>
              <a:rPr lang="en"/>
              <a:t>something</a:t>
            </a:r>
            <a:r>
              <a:rPr lang="en"/>
              <a:t> that isn’t fun at its core.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Structure: Godot’s Conventions	</a:t>
            </a:r>
            <a:endParaRPr/>
          </a:p>
        </p:txBody>
      </p:sp>
      <p:sp>
        <p:nvSpPr>
          <p:cNvPr id="131" name="Google Shape;131;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 Godot, </a:t>
            </a:r>
            <a:r>
              <a:rPr lang="en"/>
              <a:t>everything</a:t>
            </a:r>
            <a:r>
              <a:rPr lang="en"/>
              <a:t> is called a “Scene”. You build out each scene into your full game.</a:t>
            </a:r>
            <a:endParaRPr/>
          </a:p>
          <a:p>
            <a:pPr indent="-298450" lvl="1" marL="914400" rtl="0" algn="l">
              <a:spcBef>
                <a:spcPts val="0"/>
              </a:spcBef>
              <a:spcAft>
                <a:spcPts val="0"/>
              </a:spcAft>
              <a:buSzPts val="1100"/>
              <a:buChar char="○"/>
            </a:pPr>
            <a:r>
              <a:rPr lang="en"/>
              <a:t>Player specific behavior is handled on a Player scene. </a:t>
            </a:r>
            <a:endParaRPr/>
          </a:p>
          <a:p>
            <a:pPr indent="-298450" lvl="1" marL="914400" rtl="0" algn="l">
              <a:spcBef>
                <a:spcPts val="0"/>
              </a:spcBef>
              <a:spcAft>
                <a:spcPts val="0"/>
              </a:spcAft>
              <a:buSzPts val="1100"/>
              <a:buChar char="○"/>
            </a:pPr>
            <a:r>
              <a:rPr lang="en"/>
              <a:t>Enemy specific behavior is handled on an Enemy scene</a:t>
            </a:r>
            <a:endParaRPr/>
          </a:p>
          <a:p>
            <a:pPr indent="-311150" lvl="0" marL="457200" rtl="0" algn="l">
              <a:spcBef>
                <a:spcPts val="0"/>
              </a:spcBef>
              <a:spcAft>
                <a:spcPts val="0"/>
              </a:spcAft>
              <a:buSzPts val="1300"/>
              <a:buChar char="●"/>
            </a:pPr>
            <a:r>
              <a:rPr lang="en"/>
              <a:t>You combine these smaller scenes into larger scenes to build out levels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Planning our primary loop: The Player Movement</a:t>
            </a:r>
            <a:endParaRPr/>
          </a:p>
        </p:txBody>
      </p:sp>
      <p:sp>
        <p:nvSpPr>
          <p:cNvPr id="137" name="Google Shape;137;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Player movement in 2D space will be our primary loop. </a:t>
            </a:r>
            <a:endParaRPr/>
          </a:p>
          <a:p>
            <a:pPr indent="-311150" lvl="0" marL="457200" rtl="0" algn="l">
              <a:spcBef>
                <a:spcPts val="0"/>
              </a:spcBef>
              <a:spcAft>
                <a:spcPts val="0"/>
              </a:spcAft>
              <a:buSzPts val="1300"/>
              <a:buChar char="●"/>
            </a:pPr>
            <a:r>
              <a:rPr lang="en"/>
              <a:t>Let’s create a player scene!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