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307" r:id="rId2"/>
    <p:sldId id="319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257" r:id="rId30"/>
    <p:sldId id="266" r:id="rId31"/>
    <p:sldId id="267" r:id="rId32"/>
    <p:sldId id="268" r:id="rId33"/>
    <p:sldId id="269" r:id="rId34"/>
    <p:sldId id="270" r:id="rId35"/>
    <p:sldId id="272" r:id="rId36"/>
    <p:sldId id="274" r:id="rId37"/>
    <p:sldId id="275" r:id="rId38"/>
    <p:sldId id="276" r:id="rId39"/>
    <p:sldId id="277" r:id="rId40"/>
    <p:sldId id="278" r:id="rId41"/>
    <p:sldId id="271" r:id="rId42"/>
    <p:sldId id="273" r:id="rId43"/>
    <p:sldId id="296" r:id="rId44"/>
    <p:sldId id="279" r:id="rId45"/>
    <p:sldId id="280" r:id="rId46"/>
    <p:sldId id="281" r:id="rId47"/>
    <p:sldId id="282" r:id="rId48"/>
    <p:sldId id="283" r:id="rId49"/>
    <p:sldId id="284" r:id="rId50"/>
    <p:sldId id="285" r:id="rId51"/>
    <p:sldId id="286" r:id="rId52"/>
    <p:sldId id="287" r:id="rId53"/>
    <p:sldId id="288" r:id="rId54"/>
    <p:sldId id="289" r:id="rId55"/>
    <p:sldId id="290" r:id="rId56"/>
    <p:sldId id="292" r:id="rId57"/>
    <p:sldId id="291" r:id="rId58"/>
    <p:sldId id="293" r:id="rId59"/>
    <p:sldId id="294" r:id="rId60"/>
    <p:sldId id="295" r:id="rId61"/>
    <p:sldId id="297" r:id="rId62"/>
    <p:sldId id="298" r:id="rId63"/>
    <p:sldId id="299" r:id="rId64"/>
    <p:sldId id="300" r:id="rId65"/>
    <p:sldId id="301" r:id="rId66"/>
    <p:sldId id="302" r:id="rId67"/>
    <p:sldId id="303" r:id="rId68"/>
    <p:sldId id="304" r:id="rId69"/>
    <p:sldId id="305" r:id="rId70"/>
    <p:sldId id="306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44929724-28AB-4BBE-8A27-FFD3A298E9BF}">
          <p14:sldIdLst>
            <p14:sldId id="257"/>
            <p14:sldId id="266"/>
          </p14:sldIdLst>
        </p14:section>
        <p14:section name="Connecting to Git" id="{ECCE86F6-653F-4AA9-B78B-F9E536A2EF80}">
          <p14:sldIdLst>
            <p14:sldId id="267"/>
            <p14:sldId id="268"/>
            <p14:sldId id="269"/>
            <p14:sldId id="270"/>
            <p14:sldId id="272"/>
            <p14:sldId id="274"/>
            <p14:sldId id="275"/>
            <p14:sldId id="276"/>
            <p14:sldId id="277"/>
            <p14:sldId id="278"/>
            <p14:sldId id="271"/>
            <p14:sldId id="273"/>
            <p14:sldId id="296"/>
          </p14:sldIdLst>
        </p14:section>
        <p14:section name="Working with the Remote" id="{02138809-89FE-4095-9E4C-F4EEBCAD876D}">
          <p14:sldIdLst>
            <p14:sldId id="279"/>
            <p14:sldId id="280"/>
            <p14:sldId id="281"/>
          </p14:sldIdLst>
        </p14:section>
        <p14:section name="Merge Conflicts" id="{5EAD6078-50D4-4BCB-8A55-476AF3977C8D}">
          <p14:sldIdLst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2"/>
            <p14:sldId id="291"/>
            <p14:sldId id="293"/>
            <p14:sldId id="294"/>
            <p14:sldId id="295"/>
          </p14:sldIdLst>
        </p14:section>
        <p14:section name="Working with a Node" id="{9E7E418B-3F2A-44FB-B0C9-3075D0357A05}">
          <p14:sldIdLst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76" autoAdjust="0"/>
    <p:restoredTop sz="94660"/>
  </p:normalViewPr>
  <p:slideViewPr>
    <p:cSldViewPr snapToGrid="0">
      <p:cViewPr varScale="1">
        <p:scale>
          <a:sx n="87" d="100"/>
          <a:sy n="87" d="100"/>
        </p:scale>
        <p:origin x="-346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3757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8477C5-E648-4CAA-AA53-CC2ADDA1DA88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3211A-8460-48B5-A229-0326D12F1D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4697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A36D-35D1-430E-895C-153B9F48ABDA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E5-FF69-41E3-9B47-7DE640B793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0024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A36D-35D1-430E-895C-153B9F48ABDA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E5-FF69-41E3-9B47-7DE640B793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515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A36D-35D1-430E-895C-153B9F48ABDA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E5-FF69-41E3-9B47-7DE640B793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457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A36D-35D1-430E-895C-153B9F48ABDA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E5-FF69-41E3-9B47-7DE640B793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74491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A36D-35D1-430E-895C-153B9F48ABDA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E5-FF69-41E3-9B47-7DE640B793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5571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A36D-35D1-430E-895C-153B9F48ABDA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E5-FF69-41E3-9B47-7DE640B793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9502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A36D-35D1-430E-895C-153B9F48ABDA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E5-FF69-41E3-9B47-7DE640B793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3709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A36D-35D1-430E-895C-153B9F48ABDA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E5-FF69-41E3-9B47-7DE640B793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51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A36D-35D1-430E-895C-153B9F48ABDA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E5-FF69-41E3-9B47-7DE640B793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612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A36D-35D1-430E-895C-153B9F48ABDA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E5-FF69-41E3-9B47-7DE640B793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211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A36D-35D1-430E-895C-153B9F48ABDA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E5-FF69-41E3-9B47-7DE640B793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0537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DA36D-35D1-430E-895C-153B9F48ABDA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71DE5-FF69-41E3-9B47-7DE640B793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327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happygitwithr.com/ssh-keys.html" TargetMode="External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Lesson 2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7848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Ok, What Just happened?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37" y="2788356"/>
            <a:ext cx="11856726" cy="2393244"/>
          </a:xfrm>
        </p:spPr>
      </p:pic>
      <p:cxnSp>
        <p:nvCxnSpPr>
          <p:cNvPr id="8" name="Straight Arrow Connector 7"/>
          <p:cNvCxnSpPr/>
          <p:nvPr/>
        </p:nvCxnSpPr>
        <p:spPr>
          <a:xfrm flipV="1">
            <a:off x="2460978" y="4470400"/>
            <a:ext cx="982133" cy="13433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14312" y="5858933"/>
            <a:ext cx="1463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sha-1 commit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862261" y="4746977"/>
            <a:ext cx="1380409" cy="11950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10899" y="6043599"/>
            <a:ext cx="1713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What’s Changed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9549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Lather, Rinse, Repeat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7" y="2006777"/>
            <a:ext cx="12144773" cy="2508779"/>
          </a:xfrm>
        </p:spPr>
      </p:pic>
      <p:cxnSp>
        <p:nvCxnSpPr>
          <p:cNvPr id="5" name="Straight Arrow Connector 4"/>
          <p:cNvCxnSpPr>
            <a:stCxn id="6" idx="0"/>
          </p:cNvCxnSpPr>
          <p:nvPr/>
        </p:nvCxnSpPr>
        <p:spPr>
          <a:xfrm flipH="1" flipV="1">
            <a:off x="1614312" y="4052712"/>
            <a:ext cx="114895" cy="18441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97436" y="5896843"/>
            <a:ext cx="1463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sha-1 commit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296292" y="4373222"/>
            <a:ext cx="1380409" cy="11950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44930" y="5669844"/>
            <a:ext cx="1713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What’s Changed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4876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</a:t>
            </a:r>
            <a:r>
              <a:rPr lang="en-US" dirty="0"/>
              <a:t>Commit Messages*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Be concise, yet evocative. </a:t>
            </a:r>
            <a:r>
              <a:rPr lang="en-US" dirty="0"/>
              <a:t>At a glance, you should be able to see what a commit does. But there should be enough detail so you can remember (and understand) what was done</a:t>
            </a:r>
          </a:p>
          <a:p>
            <a:r>
              <a:rPr lang="en-US" b="1" dirty="0"/>
              <a:t>Describe the why, not the what. </a:t>
            </a:r>
            <a:r>
              <a:rPr lang="en-US" dirty="0"/>
              <a:t>Since you can always retrieve the diff associated with the commit, the message doesn’t need to say exactly what changed. Instead it should provide a high-level summary that focuses on the reasons for the change</a:t>
            </a:r>
          </a:p>
          <a:p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smtClean="0"/>
              <a:t>*http://r-pkgs.had.co.nz/git.html#commit-best-practices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87449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Commit Messages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668" y="2381903"/>
            <a:ext cx="6736664" cy="3238781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https://chris.beams.io/posts/git-commit/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89699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Visualized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834" y="2119912"/>
            <a:ext cx="4116332" cy="376276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Blischak, John D., Emily R. Davenport, and Greg Wilson. 2016. “A Quick Introduction to Version Control with Git and GitHub.” PLoS Computational Biology 12 (1): e1004668.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3608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Visualized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Chacon, S., and B. Straub. 2014. Pro </a:t>
            </a:r>
            <a:r>
              <a:rPr lang="en-US" dirty="0" err="1" smtClean="0"/>
              <a:t>Git</a:t>
            </a:r>
            <a:r>
              <a:rPr lang="en-US" dirty="0" smtClean="0"/>
              <a:t>. The Expert’s Voice. </a:t>
            </a:r>
            <a:r>
              <a:rPr lang="en-US" dirty="0" err="1" smtClean="0"/>
              <a:t>Apress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325" y="2644816"/>
            <a:ext cx="7727350" cy="2712955"/>
          </a:xfrm>
        </p:spPr>
      </p:pic>
    </p:spTree>
    <p:extLst>
      <p:ext uri="{BB962C8B-B14F-4D97-AF65-F5344CB8AC3E}">
        <p14:creationId xmlns="" xmlns:p14="http://schemas.microsoft.com/office/powerpoint/2010/main" val="328490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Graph Visualized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Chacon, S., and B. Straub. 2014. Pro </a:t>
            </a:r>
            <a:r>
              <a:rPr lang="en-US" dirty="0" err="1" smtClean="0"/>
              <a:t>Git</a:t>
            </a:r>
            <a:r>
              <a:rPr lang="en-US" dirty="0" smtClean="0"/>
              <a:t>. The Expert’s Voice. </a:t>
            </a:r>
            <a:r>
              <a:rPr lang="en-US" dirty="0" err="1" smtClean="0"/>
              <a:t>Apress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995" y="2103749"/>
            <a:ext cx="6348010" cy="3795089"/>
          </a:xfrm>
        </p:spPr>
      </p:pic>
    </p:spTree>
    <p:extLst>
      <p:ext uri="{BB962C8B-B14F-4D97-AF65-F5344CB8AC3E}">
        <p14:creationId xmlns="" xmlns:p14="http://schemas.microsoft.com/office/powerpoint/2010/main" val="118445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&amp; mv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3846689" cy="4351338"/>
          </a:xfrm>
        </p:spPr>
        <p:txBody>
          <a:bodyPr/>
          <a:lstStyle/>
          <a:p>
            <a:r>
              <a:rPr lang="en-US" dirty="0" smtClean="0"/>
              <a:t>Don’t delete or rename tracked files with the OS; use: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045" y="49952"/>
            <a:ext cx="5937956" cy="666776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2205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rm</a:t>
            </a:r>
            <a:r>
              <a:rPr lang="en-US" dirty="0" smtClean="0"/>
              <a:t> &amp; mv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3846689" cy="4351338"/>
          </a:xfrm>
        </p:spPr>
        <p:txBody>
          <a:bodyPr/>
          <a:lstStyle/>
          <a:p>
            <a:r>
              <a:rPr lang="en-US" dirty="0" smtClean="0"/>
              <a:t>Don’t delete or rename tracked files with the OS; use: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489" y="735859"/>
            <a:ext cx="6834630" cy="517951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5713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Content Placeholder 1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846" y="1985629"/>
            <a:ext cx="9556308" cy="4031329"/>
          </a:xfrm>
        </p:spPr>
      </p:pic>
    </p:spTree>
    <p:extLst>
      <p:ext uri="{BB962C8B-B14F-4D97-AF65-F5344CB8AC3E}">
        <p14:creationId xmlns="" xmlns:p14="http://schemas.microsoft.com/office/powerpoint/2010/main" val="148374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Commands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Mastering a Basic Workflow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5589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the code produce a plot file, say a pdf</a:t>
            </a:r>
          </a:p>
          <a:p>
            <a:r>
              <a:rPr lang="en-US" dirty="0" smtClean="0"/>
              <a:t>Run the code</a:t>
            </a:r>
          </a:p>
          <a:p>
            <a:r>
              <a:rPr lang="en-US" dirty="0" smtClean="0"/>
              <a:t>Make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gitgnore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.pdf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.Rout</a:t>
            </a:r>
          </a:p>
          <a:p>
            <a:r>
              <a:rPr lang="en-US" dirty="0" smtClean="0"/>
              <a:t>Add &amp; commit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Run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dirty="0"/>
              <a:t> </a:t>
            </a:r>
            <a:r>
              <a:rPr lang="en-US" dirty="0" smtClean="0"/>
              <a:t>(you should see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pdf</a:t>
            </a:r>
            <a:r>
              <a:rPr lang="en-US" dirty="0" smtClean="0"/>
              <a:t> and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Rout</a:t>
            </a:r>
            <a:r>
              <a:rPr lang="en-US" dirty="0" smtClean="0"/>
              <a:t> file)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Run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ls-files </a:t>
            </a:r>
            <a:r>
              <a:rPr lang="en-US" dirty="0"/>
              <a:t>(you should </a:t>
            </a:r>
            <a:r>
              <a:rPr lang="en-US" i="1" dirty="0" smtClean="0"/>
              <a:t>not </a:t>
            </a:r>
            <a:r>
              <a:rPr lang="en-US" dirty="0" smtClean="0"/>
              <a:t>see </a:t>
            </a:r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pdf</a:t>
            </a:r>
            <a:r>
              <a:rPr lang="en-US" dirty="0"/>
              <a:t> and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Rout</a:t>
            </a:r>
            <a:r>
              <a:rPr lang="en-US" dirty="0"/>
              <a:t> file)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4947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Time?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78376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R Project With Your Existing Repo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32" y="1544262"/>
            <a:ext cx="4069433" cy="2911092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580" y="2200965"/>
            <a:ext cx="4069433" cy="2926334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296" y="3365401"/>
            <a:ext cx="5349009" cy="217990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5851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the Changes in </a:t>
            </a:r>
            <a:r>
              <a:rPr lang="en-US" dirty="0" err="1" smtClean="0"/>
              <a:t>RStudio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28" y="1618345"/>
            <a:ext cx="3749365" cy="1508891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134" y="2479480"/>
            <a:ext cx="3851756" cy="1813846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012" y="3265118"/>
            <a:ext cx="3927492" cy="1402675"/>
          </a:xfrm>
          <a:prstGeom prst="rect">
            <a:avLst/>
          </a:prstGeom>
        </p:spPr>
      </p:pic>
      <p:grpSp>
        <p:nvGrpSpPr>
          <p:cNvPr id="3" name="Group 9"/>
          <p:cNvGrpSpPr/>
          <p:nvPr/>
        </p:nvGrpSpPr>
        <p:grpSpPr>
          <a:xfrm>
            <a:off x="7271657" y="2586446"/>
            <a:ext cx="2544835" cy="992777"/>
            <a:chOff x="7271657" y="2586446"/>
            <a:chExt cx="2544835" cy="992777"/>
          </a:xfrm>
        </p:grpSpPr>
        <p:sp>
          <p:nvSpPr>
            <p:cNvPr id="7" name="TextBox 6"/>
            <p:cNvSpPr txBox="1"/>
            <p:nvPr/>
          </p:nvSpPr>
          <p:spPr>
            <a:xfrm>
              <a:off x="7672251" y="2586446"/>
              <a:ext cx="2144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push/pull greyed out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2"/>
            </p:cNvCxnSpPr>
            <p:nvPr/>
          </p:nvCxnSpPr>
          <p:spPr>
            <a:xfrm flipH="1">
              <a:off x="7271657" y="2955778"/>
              <a:ext cx="1472715" cy="6234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921" y="4216313"/>
            <a:ext cx="2606266" cy="1097375"/>
          </a:xfrm>
          <a:prstGeom prst="rect">
            <a:avLst/>
          </a:prstGeom>
        </p:spPr>
      </p:pic>
      <p:grpSp>
        <p:nvGrpSpPr>
          <p:cNvPr id="8" name="Group 16"/>
          <p:cNvGrpSpPr/>
          <p:nvPr/>
        </p:nvGrpSpPr>
        <p:grpSpPr>
          <a:xfrm>
            <a:off x="3951759" y="5033760"/>
            <a:ext cx="2836162" cy="414536"/>
            <a:chOff x="3951759" y="5033760"/>
            <a:chExt cx="2836162" cy="414536"/>
          </a:xfrm>
        </p:grpSpPr>
        <p:sp>
          <p:nvSpPr>
            <p:cNvPr id="13" name="TextBox 12"/>
            <p:cNvSpPr txBox="1"/>
            <p:nvPr/>
          </p:nvSpPr>
          <p:spPr>
            <a:xfrm>
              <a:off x="3951759" y="5078964"/>
              <a:ext cx="195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</a:t>
              </a:r>
              <a:r>
                <a:rPr lang="en-US" dirty="0" err="1" smtClean="0"/>
                <a:t>invertMatrix.R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3"/>
            </p:cNvCxnSpPr>
            <p:nvPr/>
          </p:nvCxnSpPr>
          <p:spPr>
            <a:xfrm flipV="1">
              <a:off x="5909154" y="5033760"/>
              <a:ext cx="878767" cy="2298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51267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the </a:t>
            </a:r>
            <a:r>
              <a:rPr lang="en-US" dirty="0" err="1" smtClean="0"/>
              <a:t>Changeset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315" y="1764588"/>
            <a:ext cx="7734970" cy="2773920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14" y="4786813"/>
            <a:ext cx="5281118" cy="108975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16579" y="5126182"/>
            <a:ext cx="720437" cy="187035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8997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Some Modifications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24" y="1552142"/>
            <a:ext cx="8061411" cy="1532803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749" y="2483027"/>
            <a:ext cx="5187704" cy="2366063"/>
          </a:xfrm>
          <a:prstGeom prst="rect">
            <a:avLst/>
          </a:prstGeom>
        </p:spPr>
      </p:pic>
      <p:grpSp>
        <p:nvGrpSpPr>
          <p:cNvPr id="3" name="Group 6"/>
          <p:cNvGrpSpPr/>
          <p:nvPr/>
        </p:nvGrpSpPr>
        <p:grpSpPr>
          <a:xfrm>
            <a:off x="1707322" y="4064694"/>
            <a:ext cx="2836162" cy="968534"/>
            <a:chOff x="3951759" y="5033760"/>
            <a:chExt cx="2836162" cy="968534"/>
          </a:xfrm>
        </p:grpSpPr>
        <p:sp>
          <p:nvSpPr>
            <p:cNvPr id="8" name="TextBox 7"/>
            <p:cNvSpPr txBox="1"/>
            <p:nvPr/>
          </p:nvSpPr>
          <p:spPr>
            <a:xfrm>
              <a:off x="3951759" y="5078964"/>
              <a:ext cx="158068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invertMatrix.R</a:t>
              </a:r>
              <a:r>
                <a:rPr lang="en-US" dirty="0" smtClean="0"/>
                <a:t> </a:t>
              </a:r>
            </a:p>
            <a:p>
              <a:r>
                <a:rPr lang="en-US" dirty="0" smtClean="0"/>
                <a:t>has been</a:t>
              </a:r>
            </a:p>
            <a:p>
              <a:r>
                <a:rPr lang="en-US" dirty="0" smtClean="0"/>
                <a:t>modified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 flipV="1">
              <a:off x="5532448" y="5033760"/>
              <a:ext cx="1255473" cy="5068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931" y="3877284"/>
            <a:ext cx="3972545" cy="2070934"/>
          </a:xfrm>
          <a:prstGeom prst="rect">
            <a:avLst/>
          </a:prstGeom>
        </p:spPr>
      </p:pic>
      <p:grpSp>
        <p:nvGrpSpPr>
          <p:cNvPr id="6" name="Group 10"/>
          <p:cNvGrpSpPr/>
          <p:nvPr/>
        </p:nvGrpSpPr>
        <p:grpSpPr>
          <a:xfrm>
            <a:off x="3375759" y="5344572"/>
            <a:ext cx="2836162" cy="968534"/>
            <a:chOff x="3951759" y="5033760"/>
            <a:chExt cx="2836162" cy="968534"/>
          </a:xfrm>
        </p:grpSpPr>
        <p:sp>
          <p:nvSpPr>
            <p:cNvPr id="12" name="TextBox 11"/>
            <p:cNvSpPr txBox="1"/>
            <p:nvPr/>
          </p:nvSpPr>
          <p:spPr>
            <a:xfrm>
              <a:off x="3951759" y="5078964"/>
              <a:ext cx="158068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invertMatrix.R</a:t>
              </a:r>
              <a:r>
                <a:rPr lang="en-US" dirty="0" smtClean="0"/>
                <a:t> </a:t>
              </a:r>
            </a:p>
            <a:p>
              <a:r>
                <a:rPr lang="en-US" dirty="0" smtClean="0"/>
                <a:t>has been</a:t>
              </a:r>
            </a:p>
            <a:p>
              <a:r>
                <a:rPr lang="en-US" dirty="0" smtClean="0"/>
                <a:t>added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12" idx="3"/>
            </p:cNvCxnSpPr>
            <p:nvPr/>
          </p:nvCxnSpPr>
          <p:spPr>
            <a:xfrm flipV="1">
              <a:off x="5532448" y="5033760"/>
              <a:ext cx="1255473" cy="5068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211071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the Modifications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515" y="2423817"/>
            <a:ext cx="7734970" cy="3154953"/>
          </a:xfrm>
        </p:spPr>
      </p:pic>
    </p:spTree>
    <p:extLst>
      <p:ext uri="{BB962C8B-B14F-4D97-AF65-F5344CB8AC3E}">
        <p14:creationId xmlns="" xmlns:p14="http://schemas.microsoft.com/office/powerpoint/2010/main" val="112309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in </a:t>
            </a:r>
            <a:r>
              <a:rPr lang="en-US" dirty="0" err="1" smtClean="0"/>
              <a:t>RStudio</a:t>
            </a:r>
            <a:r>
              <a:rPr lang="en-US" dirty="0" smtClean="0"/>
              <a:t> Covers </a:t>
            </a:r>
            <a:r>
              <a:rPr lang="en-US" i="1" dirty="0" smtClean="0"/>
              <a:t>Most</a:t>
            </a:r>
            <a:r>
              <a:rPr lang="en-US" dirty="0" smtClean="0"/>
              <a:t> of Your Needs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 err="1" smtClean="0"/>
              <a:t>RStudio</a:t>
            </a:r>
            <a:r>
              <a:rPr lang="en-US" dirty="0" smtClean="0"/>
              <a:t> does all of this, why bother with the command line?</a:t>
            </a:r>
          </a:p>
          <a:p>
            <a:r>
              <a:rPr lang="en-US" i="1" dirty="0" smtClean="0"/>
              <a:t>Most</a:t>
            </a:r>
            <a:r>
              <a:rPr lang="en-US" dirty="0" smtClean="0"/>
              <a:t> of the time you won’t need to, but when you need it, you need it</a:t>
            </a:r>
          </a:p>
          <a:p>
            <a:pPr lvl="1"/>
            <a:r>
              <a:rPr lang="en-US" dirty="0" smtClean="0"/>
              <a:t>Merge conflicts, for example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7356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Time – II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</a:t>
            </a:r>
            <a:r>
              <a:rPr lang="en-US" smtClean="0"/>
              <a:t>Lesson2.pdf again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254630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Connecting a Local Repo to a Remote Repo</a:t>
            </a:r>
            <a:endParaRPr 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7848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 smtClean="0"/>
              <a:t> – Initialize an Empty Repo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50" y="2133600"/>
            <a:ext cx="9464519" cy="3533421"/>
          </a:xfrm>
        </p:spPr>
      </p:pic>
    </p:spTree>
    <p:extLst>
      <p:ext uri="{BB962C8B-B14F-4D97-AF65-F5344CB8AC3E}">
        <p14:creationId xmlns="" xmlns:p14="http://schemas.microsoft.com/office/powerpoint/2010/main" val="42190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is a </a:t>
            </a:r>
            <a:r>
              <a:rPr lang="en-US" i="1" dirty="0" smtClean="0"/>
              <a:t>Distributed</a:t>
            </a:r>
            <a:r>
              <a:rPr lang="en-US" dirty="0" smtClean="0"/>
              <a:t> Version Control System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Peer-to-peer as opposed to server-client</a:t>
            </a:r>
          </a:p>
          <a:p>
            <a:r>
              <a:rPr lang="en-US" dirty="0" smtClean="0"/>
              <a:t>Common operations (commits, viewing history, etc.) are fast since there is no need to communicate with a central server</a:t>
            </a:r>
          </a:p>
          <a:p>
            <a:r>
              <a:rPr lang="en-US" dirty="0" smtClean="0"/>
              <a:t>Communication is only necessary with sharing changes among peers</a:t>
            </a:r>
          </a:p>
          <a:p>
            <a:r>
              <a:rPr lang="en-US" dirty="0" smtClean="0"/>
              <a:t>Each working copy effectively functions as a remote backup of a codebase and its change history – protecting against data loss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https://en.wikipedia.org/wiki/Distributed_version_control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746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My Local Repo Sync with GitHub*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ways to do this:</a:t>
            </a:r>
          </a:p>
          <a:p>
            <a:r>
              <a:rPr lang="en-US" dirty="0" smtClean="0"/>
              <a:t>Clone an existing repository from GitHub to a local folder</a:t>
            </a:r>
          </a:p>
          <a:p>
            <a:pPr lvl="1"/>
            <a:r>
              <a:rPr lang="en-US" dirty="0" smtClean="0"/>
              <a:t>Your own, or</a:t>
            </a:r>
          </a:p>
          <a:p>
            <a:pPr lvl="1"/>
            <a:r>
              <a:rPr lang="en-US" dirty="0" smtClean="0"/>
              <a:t>Another coder’s</a:t>
            </a:r>
          </a:p>
          <a:p>
            <a:r>
              <a:rPr lang="en-US" dirty="0" smtClean="0"/>
              <a:t>Initialize a repository locally and push to GitHub</a:t>
            </a:r>
          </a:p>
          <a:p>
            <a:r>
              <a:rPr lang="en-US" dirty="0" smtClean="0"/>
              <a:t>Start a new project in </a:t>
            </a:r>
            <a:r>
              <a:rPr lang="en-US" dirty="0" err="1" smtClean="0"/>
              <a:t>RStudio</a:t>
            </a:r>
            <a:r>
              <a:rPr lang="en-US" dirty="0" smtClean="0"/>
              <a:t> with version control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*or </a:t>
            </a:r>
            <a:r>
              <a:rPr lang="en-US" dirty="0" err="1" smtClean="0"/>
              <a:t>bitbucket</a:t>
            </a:r>
            <a:r>
              <a:rPr lang="en-US" dirty="0" smtClean="0"/>
              <a:t>, </a:t>
            </a:r>
            <a:r>
              <a:rPr lang="en-US" dirty="0" err="1" smtClean="0"/>
              <a:t>gitlab</a:t>
            </a:r>
            <a:r>
              <a:rPr lang="en-US" dirty="0" smtClean="0"/>
              <a:t>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4490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We’ve started this with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in a local repo</a:t>
            </a:r>
          </a:p>
          <a:p>
            <a:r>
              <a:rPr lang="en-US" dirty="0" smtClean="0"/>
              <a:t>How connect to GitHub?</a:t>
            </a:r>
          </a:p>
          <a:p>
            <a:pPr lvl="1"/>
            <a:r>
              <a:rPr lang="en-US" dirty="0" smtClean="0"/>
              <a:t>Make an empty repo on GitHub, i.e. no README</a:t>
            </a:r>
          </a:p>
          <a:p>
            <a:pPr lvl="1"/>
            <a:r>
              <a:rPr lang="en-US" dirty="0" smtClean="0"/>
              <a:t>Copy the </a:t>
            </a:r>
            <a:r>
              <a:rPr lang="en-US" dirty="0" err="1" smtClean="0"/>
              <a:t>url</a:t>
            </a:r>
            <a:r>
              <a:rPr lang="en-US" dirty="0" smtClean="0"/>
              <a:t> of this repo from GitHub</a:t>
            </a:r>
          </a:p>
          <a:p>
            <a:pPr lvl="1"/>
            <a:r>
              <a:rPr lang="en-US" dirty="0" smtClean="0"/>
              <a:t>Navigate to your current folder</a:t>
            </a:r>
          </a:p>
          <a:p>
            <a:pPr lvl="1"/>
            <a:r>
              <a:rPr lang="en-US" dirty="0" smtClean="0"/>
              <a:t>Add the remote</a:t>
            </a:r>
          </a:p>
          <a:p>
            <a:pPr lvl="1"/>
            <a:r>
              <a:rPr lang="en-US" dirty="0" smtClean="0"/>
              <a:t>Push the repo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6897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did a version of this when you worked through the Happy </a:t>
            </a:r>
            <a:r>
              <a:rPr lang="en-US" dirty="0" err="1" smtClean="0"/>
              <a:t>Git</a:t>
            </a:r>
            <a:r>
              <a:rPr lang="en-US" dirty="0" smtClean="0"/>
              <a:t> with R install tutorial</a:t>
            </a:r>
          </a:p>
          <a:p>
            <a:r>
              <a:rPr lang="en-US" dirty="0" smtClean="0"/>
              <a:t>How connect to GitHub?</a:t>
            </a:r>
          </a:p>
          <a:p>
            <a:pPr lvl="1"/>
            <a:r>
              <a:rPr lang="en-US" dirty="0" smtClean="0"/>
              <a:t>Make a repo on GitHub (I typically add both a README and a .</a:t>
            </a:r>
            <a:r>
              <a:rPr lang="en-US" dirty="0" err="1" smtClean="0"/>
              <a:t>gitignore</a:t>
            </a:r>
            <a:r>
              <a:rPr lang="en-US" dirty="0" smtClean="0"/>
              <a:t> file)</a:t>
            </a:r>
          </a:p>
          <a:p>
            <a:pPr lvl="1"/>
            <a:r>
              <a:rPr lang="en-US" dirty="0" smtClean="0"/>
              <a:t>Copy the </a:t>
            </a:r>
            <a:r>
              <a:rPr lang="en-US" dirty="0" err="1" smtClean="0"/>
              <a:t>url</a:t>
            </a:r>
            <a:r>
              <a:rPr lang="en-US" dirty="0" smtClean="0"/>
              <a:t> of this repo from GitHub</a:t>
            </a:r>
          </a:p>
          <a:p>
            <a:pPr lvl="1"/>
            <a:r>
              <a:rPr lang="en-US" dirty="0" smtClean="0"/>
              <a:t>Navigate to your current folder</a:t>
            </a:r>
          </a:p>
          <a:p>
            <a:pPr lvl="1"/>
            <a:r>
              <a:rPr lang="en-US" dirty="0" smtClean="0"/>
              <a:t>Clone the repo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8556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RStudio</a:t>
            </a:r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 new project</a:t>
            </a:r>
          </a:p>
          <a:p>
            <a:r>
              <a:rPr lang="en-US" dirty="0" smtClean="0"/>
              <a:t>Project type</a:t>
            </a:r>
          </a:p>
          <a:p>
            <a:r>
              <a:rPr lang="en-US" dirty="0" smtClean="0"/>
              <a:t>Choose name &amp;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63262" y="462686"/>
            <a:ext cx="4084674" cy="2926334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61620" y="974435"/>
            <a:ext cx="4077053" cy="2895851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51308" y="1690688"/>
            <a:ext cx="4054191" cy="2895851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*https://support.rstudio.com/hc/en-us/articles/200532077?version=1.1.322&amp;mode=desktop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321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Preferred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on GitHub </a:t>
            </a:r>
          </a:p>
          <a:p>
            <a:r>
              <a:rPr lang="en-US" dirty="0" smtClean="0"/>
              <a:t>Create an empty repo</a:t>
            </a:r>
          </a:p>
          <a:p>
            <a:pPr lvl="1"/>
            <a:r>
              <a:rPr lang="en-US" dirty="0" smtClean="0"/>
              <a:t>Include a README file</a:t>
            </a:r>
          </a:p>
          <a:p>
            <a:pPr lvl="1"/>
            <a:r>
              <a:rPr lang="en-US" dirty="0" smtClean="0"/>
              <a:t>Include a .</a:t>
            </a:r>
            <a:r>
              <a:rPr lang="en-US" dirty="0" err="1" smtClean="0"/>
              <a:t>gitignore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Clone it locally on the command line</a:t>
            </a:r>
          </a:p>
          <a:p>
            <a:r>
              <a:rPr lang="en-US" dirty="0" smtClean="0"/>
              <a:t>Set up a new project in </a:t>
            </a:r>
            <a:r>
              <a:rPr lang="en-US" dirty="0" err="1" smtClean="0"/>
              <a:t>RStudio</a:t>
            </a:r>
            <a:r>
              <a:rPr lang="en-US" dirty="0" smtClean="0"/>
              <a:t> in the existing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2014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Practice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33039" y="1825625"/>
            <a:ext cx="5125921" cy="4351338"/>
          </a:xfrm>
        </p:spPr>
      </p:pic>
    </p:spTree>
    <p:extLst>
      <p:ext uri="{BB962C8B-B14F-4D97-AF65-F5344CB8AC3E}">
        <p14:creationId xmlns:p14="http://schemas.microsoft.com/office/powerpoint/2010/main" xmlns="" val="295688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Practice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04664" y="1825625"/>
            <a:ext cx="7382672" cy="4351338"/>
          </a:xfrm>
        </p:spPr>
      </p:pic>
    </p:spTree>
    <p:extLst>
      <p:ext uri="{BB962C8B-B14F-4D97-AF65-F5344CB8AC3E}">
        <p14:creationId xmlns:p14="http://schemas.microsoft.com/office/powerpoint/2010/main" xmlns="" val="336754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Practice</a:t>
            </a:r>
            <a:endParaRPr lang="en-US" dirty="0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1690688"/>
            <a:ext cx="9879592" cy="1404205"/>
          </a:xfr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40811" y="3198229"/>
            <a:ext cx="9078271" cy="363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4834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Practice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8756" y="1690688"/>
            <a:ext cx="4061812" cy="2880610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4188" y="2559608"/>
            <a:ext cx="4061812" cy="2911092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54740" y="916537"/>
            <a:ext cx="4299060" cy="489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0641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dirty="0" smtClean="0"/>
              <a:t> – Add a Document to the Staging Area</a:t>
            </a:r>
            <a:endParaRPr lang="en-US" dirty="0"/>
          </a:p>
        </p:txBody>
      </p:sp>
      <p:pic>
        <p:nvPicPr>
          <p:cNvPr id="2" name="Content Placeholder 1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50" y="2393244"/>
            <a:ext cx="11522322" cy="3194756"/>
          </a:xfrm>
        </p:spPr>
      </p:pic>
    </p:spTree>
    <p:extLst>
      <p:ext uri="{BB962C8B-B14F-4D97-AF65-F5344CB8AC3E}">
        <p14:creationId xmlns="" xmlns:p14="http://schemas.microsoft.com/office/powerpoint/2010/main" val="186295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Bypass the Command Line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54740" y="916537"/>
            <a:ext cx="4299060" cy="4898110"/>
          </a:xfrm>
          <a:prstGeom prst="rect">
            <a:avLst/>
          </a:prstGeom>
        </p:spPr>
      </p:pic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6714" y="1474330"/>
            <a:ext cx="4046571" cy="2911092"/>
          </a:xfr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62055" y="2289500"/>
            <a:ext cx="4077053" cy="2926334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07364" y="3159518"/>
            <a:ext cx="4077053" cy="2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2014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Pushing to GitHub – How Often?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schools of thought on how often to push</a:t>
            </a:r>
          </a:p>
          <a:p>
            <a:r>
              <a:rPr lang="en-US" dirty="0" smtClean="0"/>
              <a:t>A prominent one (Hadley Wickham) is to push considerably less often than you commit*</a:t>
            </a:r>
          </a:p>
          <a:p>
            <a:pPr lvl="1"/>
            <a:r>
              <a:rPr lang="en-US" dirty="0" smtClean="0"/>
              <a:t>“Pushing code means publishing code”</a:t>
            </a:r>
          </a:p>
          <a:p>
            <a:pPr lvl="1"/>
            <a:r>
              <a:rPr lang="en-US" dirty="0" smtClean="0"/>
              <a:t>“Strive to push code that works”</a:t>
            </a:r>
          </a:p>
          <a:p>
            <a:r>
              <a:rPr lang="en-US" dirty="0" smtClean="0"/>
              <a:t>I tend to push more often than this, because I code on small teams, and I like the back up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*http://r-pkgs.had.co.nz/git.html#commit-best-practices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442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Pushing to GitHub – Good Commit Messages*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Be concise, yet evocative. </a:t>
            </a:r>
            <a:r>
              <a:rPr lang="en-US" dirty="0" smtClean="0"/>
              <a:t>At a glance, you should be able to see what a commit does. But there should be enough detail so you can remember (and understand) what was done</a:t>
            </a:r>
          </a:p>
          <a:p>
            <a:r>
              <a:rPr lang="en-US" b="1" dirty="0" smtClean="0"/>
              <a:t>Describe the why, not the what. </a:t>
            </a:r>
            <a:r>
              <a:rPr lang="en-US" dirty="0" smtClean="0"/>
              <a:t>Since you can always retrieve the diff associated with the commit, the message doesn’t need to say exactly what changed. Instead it should provide a high-level summary that focuses on the reasons for the change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*http://r-pkgs.had.co.nz/git.html#commit-best-practices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9062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a Cycle in Local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7197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Local States with Remote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89529" y="2189017"/>
            <a:ext cx="8091826" cy="3565237"/>
            <a:chOff x="683491" y="1588654"/>
            <a:chExt cx="10670309" cy="4701310"/>
          </a:xfrm>
        </p:grpSpPr>
        <p:sp>
          <p:nvSpPr>
            <p:cNvPr id="2" name="TextBox 1"/>
            <p:cNvSpPr txBox="1"/>
            <p:nvPr/>
          </p:nvSpPr>
          <p:spPr>
            <a:xfrm>
              <a:off x="683491" y="1588655"/>
              <a:ext cx="25861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Working Directory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928752" y="1588655"/>
              <a:ext cx="1478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Staging Area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767618" y="1588655"/>
              <a:ext cx="25861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Repository (.</a:t>
              </a:r>
              <a:r>
                <a:rPr lang="en-US" dirty="0" err="1" smtClean="0"/>
                <a:t>git</a:t>
              </a:r>
              <a:r>
                <a:rPr lang="en-US" dirty="0" smtClean="0"/>
                <a:t> folder)</a:t>
              </a:r>
              <a:endParaRPr lang="en-US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027055" y="1588655"/>
              <a:ext cx="0" cy="470130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486074" y="1588654"/>
              <a:ext cx="0" cy="470130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8346" y="3181517"/>
              <a:ext cx="1219200" cy="12192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88083" y="3176489"/>
              <a:ext cx="1219200" cy="12192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97820" y="3181517"/>
              <a:ext cx="1219200" cy="1219200"/>
            </a:xfrm>
            <a:prstGeom prst="rect">
              <a:avLst/>
            </a:prstGeom>
          </p:spPr>
        </p:pic>
        <p:sp>
          <p:nvSpPr>
            <p:cNvPr id="13" name="Right Arrow 12"/>
            <p:cNvSpPr/>
            <p:nvPr/>
          </p:nvSpPr>
          <p:spPr>
            <a:xfrm>
              <a:off x="3417455" y="3648364"/>
              <a:ext cx="1089890" cy="29094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7042727" y="3648364"/>
              <a:ext cx="1089890" cy="29094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9481129" y="2165969"/>
            <a:ext cx="196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Remote (GitHub)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8990823" y="2189017"/>
            <a:ext cx="0" cy="3565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Arrow 16"/>
          <p:cNvSpPr/>
          <p:nvPr/>
        </p:nvSpPr>
        <p:spPr>
          <a:xfrm>
            <a:off x="8654611" y="3750997"/>
            <a:ext cx="826518" cy="220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9454" y="3393151"/>
            <a:ext cx="924580" cy="92458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408489" y="4563014"/>
            <a:ext cx="1664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push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1975" y="1968378"/>
            <a:ext cx="7869437" cy="4063565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138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GitHub to the Workflow –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push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smtClean="0"/>
              <a:t>Chacon, S., and B. Straub. 2014. Pro </a:t>
            </a:r>
            <a:r>
              <a:rPr lang="en-US" dirty="0" err="1" smtClean="0"/>
              <a:t>Git</a:t>
            </a:r>
            <a:r>
              <a:rPr lang="en-US" dirty="0" smtClean="0"/>
              <a:t>. The Expert’s Voice. </a:t>
            </a:r>
            <a:r>
              <a:rPr lang="en-US" dirty="0" err="1" smtClean="0"/>
              <a:t>Apress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Content Placeholder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32325" y="2644816"/>
            <a:ext cx="7727350" cy="271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8869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Knowing Your Remotes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2987" y="1498886"/>
            <a:ext cx="10386025" cy="1890859"/>
          </a:xfrm>
        </p:spPr>
      </p:pic>
    </p:spTree>
    <p:extLst>
      <p:ext uri="{BB962C8B-B14F-4D97-AF65-F5344CB8AC3E}">
        <p14:creationId xmlns:p14="http://schemas.microsoft.com/office/powerpoint/2010/main" xmlns="" val="54371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Merge Conflict?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en-US" dirty="0" smtClean="0"/>
              <a:t> operation in </a:t>
            </a:r>
            <a:r>
              <a:rPr lang="en-US" dirty="0" err="1" smtClean="0"/>
              <a:t>git</a:t>
            </a:r>
            <a:r>
              <a:rPr lang="en-US" dirty="0" smtClean="0"/>
              <a:t> is when you try to blend changes made:</a:t>
            </a:r>
          </a:p>
          <a:p>
            <a:pPr lvl="1"/>
            <a:r>
              <a:rPr lang="en-US" dirty="0" smtClean="0"/>
              <a:t>To the </a:t>
            </a:r>
            <a:r>
              <a:rPr lang="en-US" i="1" dirty="0" smtClean="0"/>
              <a:t>same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On two </a:t>
            </a:r>
            <a:r>
              <a:rPr lang="en-US" i="1" dirty="0" smtClean="0"/>
              <a:t>different</a:t>
            </a:r>
            <a:r>
              <a:rPr lang="en-US" dirty="0" smtClean="0"/>
              <a:t> branches</a:t>
            </a:r>
          </a:p>
          <a:p>
            <a:r>
              <a:rPr lang="en-US" dirty="0" smtClean="0"/>
              <a:t>Wait, but we haven’t talked (much) about branches?</a:t>
            </a:r>
          </a:p>
          <a:p>
            <a:r>
              <a:rPr lang="en-US" dirty="0" smtClean="0"/>
              <a:t>For now, know that we’ve been working with one branch –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</a:p>
          <a:p>
            <a:r>
              <a:rPr lang="en-US" dirty="0" smtClean="0"/>
              <a:t>So we can work with the same branch –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 smtClean="0"/>
              <a:t> – in two (or more repos):</a:t>
            </a:r>
          </a:p>
          <a:p>
            <a:pPr lvl="1"/>
            <a:r>
              <a:rPr lang="en-US" dirty="0" smtClean="0"/>
              <a:t>Local</a:t>
            </a:r>
          </a:p>
          <a:p>
            <a:pPr lvl="1"/>
            <a:r>
              <a:rPr lang="en-US" dirty="0" smtClean="0"/>
              <a:t>GitHub</a:t>
            </a:r>
          </a:p>
          <a:p>
            <a:pPr lvl="1"/>
            <a:r>
              <a:rPr lang="en-US" dirty="0" smtClean="0"/>
              <a:t>Node</a:t>
            </a:r>
          </a:p>
          <a:p>
            <a:r>
              <a:rPr lang="en-US" dirty="0" smtClean="0"/>
              <a:t>And these can come into conflict – let’s try!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44080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Make sure your working directory shows a clean status</a:t>
            </a:r>
          </a:p>
          <a:p>
            <a:r>
              <a:rPr lang="en-US" dirty="0" smtClean="0"/>
              <a:t>Do a </a:t>
            </a:r>
            <a:r>
              <a:rPr lang="en-US" dirty="0" err="1" smtClean="0"/>
              <a:t>git</a:t>
            </a:r>
            <a:r>
              <a:rPr lang="en-US" dirty="0" smtClean="0"/>
              <a:t> pull</a:t>
            </a:r>
          </a:p>
          <a:p>
            <a:r>
              <a:rPr lang="en-US" dirty="0" smtClean="0"/>
              <a:t>Do a </a:t>
            </a:r>
            <a:r>
              <a:rPr lang="en-US" dirty="0" err="1" smtClean="0"/>
              <a:t>git</a:t>
            </a:r>
            <a:r>
              <a:rPr lang="en-US" dirty="0" smtClean="0"/>
              <a:t> push</a:t>
            </a:r>
          </a:p>
          <a:p>
            <a:r>
              <a:rPr lang="en-US" dirty="0" smtClean="0"/>
              <a:t>Modify the file locally</a:t>
            </a:r>
          </a:p>
          <a:p>
            <a:r>
              <a:rPr lang="en-US" dirty="0" smtClean="0"/>
              <a:t>Commit it, but don’t push it yet</a:t>
            </a:r>
          </a:p>
          <a:p>
            <a:r>
              <a:rPr lang="en-US" dirty="0" smtClean="0"/>
              <a:t>Navigate to the repo on GitHub</a:t>
            </a:r>
          </a:p>
          <a:p>
            <a:r>
              <a:rPr lang="en-US" dirty="0" smtClean="0"/>
              <a:t>Modify the same file on GitHub</a:t>
            </a:r>
          </a:p>
          <a:p>
            <a:r>
              <a:rPr lang="en-US" dirty="0" smtClean="0"/>
              <a:t>Commit it</a:t>
            </a:r>
          </a:p>
          <a:p>
            <a:r>
              <a:rPr lang="en-US" dirty="0" smtClean="0"/>
              <a:t>Go back to local repo and attempt a push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654673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Status of Your Local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practice to pull before you push (</a:t>
            </a:r>
            <a:r>
              <a:rPr lang="en-US" dirty="0" err="1" smtClean="0"/>
              <a:t>n.b.</a:t>
            </a:r>
            <a:r>
              <a:rPr lang="en-US" dirty="0" smtClean="0"/>
              <a:t> if it’s just you and GitHub, this isn’t as big a concern)</a:t>
            </a:r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5123" y="2846013"/>
            <a:ext cx="10285068" cy="232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15423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the Repo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639" y="2004213"/>
            <a:ext cx="7302721" cy="3125135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https://www.atlassian.com/git/tutorials/inspecting-a-repository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249920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Local Changes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6536" y="1690687"/>
            <a:ext cx="8219869" cy="2829061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21179" y="2555886"/>
            <a:ext cx="9303380" cy="293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2511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Remote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Edit on GitHub</a:t>
            </a:r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2465701"/>
            <a:ext cx="9861135" cy="3711262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 rot="7776518">
            <a:off x="10125787" y="4786187"/>
            <a:ext cx="574766" cy="14282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653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the Changes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21656" y="2176146"/>
            <a:ext cx="9548687" cy="3650296"/>
          </a:xfrm>
        </p:spPr>
      </p:pic>
    </p:spTree>
    <p:extLst>
      <p:ext uri="{BB962C8B-B14F-4D97-AF65-F5344CB8AC3E}">
        <p14:creationId xmlns:p14="http://schemas.microsoft.com/office/powerpoint/2010/main" xmlns="" val="247699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Status on GitHub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45449" y="2187577"/>
            <a:ext cx="9701101" cy="3627434"/>
          </a:xfrm>
        </p:spPr>
      </p:pic>
    </p:spTree>
    <p:extLst>
      <p:ext uri="{BB962C8B-B14F-4D97-AF65-F5344CB8AC3E}">
        <p14:creationId xmlns:p14="http://schemas.microsoft.com/office/powerpoint/2010/main" xmlns="" val="188606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Happened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one repo – </a:t>
            </a:r>
            <a:r>
              <a:rPr lang="en-US" dirty="0" err="1" smtClean="0"/>
              <a:t>esatest</a:t>
            </a:r>
            <a:r>
              <a:rPr lang="en-US" dirty="0" smtClean="0"/>
              <a:t> (or whatever you’ve named it)</a:t>
            </a:r>
          </a:p>
          <a:p>
            <a:r>
              <a:rPr lang="en-US" dirty="0" smtClean="0"/>
              <a:t>We’ve made and committed changes in two different places</a:t>
            </a:r>
          </a:p>
          <a:p>
            <a:r>
              <a:rPr lang="en-US" dirty="0" smtClean="0"/>
              <a:t>Now let’s try to sync the repos by pushing our local to GitHub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49190" y="3555759"/>
            <a:ext cx="8740320" cy="21048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402449">
            <a:off x="144334" y="5246097"/>
            <a:ext cx="12192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0373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the Changes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6611" y="1690688"/>
            <a:ext cx="9900399" cy="341253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402449">
            <a:off x="-264969" y="4305571"/>
            <a:ext cx="12192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5210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Status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6934" y="1690687"/>
            <a:ext cx="9868141" cy="3682501"/>
          </a:xfrm>
        </p:spPr>
      </p:pic>
    </p:spTree>
    <p:extLst>
      <p:ext uri="{BB962C8B-B14F-4D97-AF65-F5344CB8AC3E}">
        <p14:creationId xmlns:p14="http://schemas.microsoft.com/office/powerpoint/2010/main" xmlns="" val="187750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the Conflict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7436" y="1690688"/>
            <a:ext cx="9665713" cy="3403826"/>
          </a:xfrm>
        </p:spPr>
      </p:pic>
      <p:sp>
        <p:nvSpPr>
          <p:cNvPr id="5" name="TextBox 4"/>
          <p:cNvSpPr txBox="1"/>
          <p:nvPr/>
        </p:nvSpPr>
        <p:spPr>
          <a:xfrm>
            <a:off x="428515" y="4027323"/>
            <a:ext cx="161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marker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8515" y="2838603"/>
            <a:ext cx="1770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Incoming marker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8515" y="2469271"/>
            <a:ext cx="173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Unchanged lines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>
          <a:xfrm>
            <a:off x="2198808" y="3023269"/>
            <a:ext cx="3186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64568" y="4229407"/>
            <a:ext cx="3528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8515" y="3565097"/>
            <a:ext cx="1804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Separator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3"/>
          </p:cNvCxnSpPr>
          <p:nvPr/>
        </p:nvCxnSpPr>
        <p:spPr>
          <a:xfrm>
            <a:off x="2232791" y="3749763"/>
            <a:ext cx="2846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45440" y="5625348"/>
            <a:ext cx="19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sha-1 from GitHub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0"/>
          </p:cNvCxnSpPr>
          <p:nvPr/>
        </p:nvCxnSpPr>
        <p:spPr>
          <a:xfrm flipV="1">
            <a:off x="4003940" y="4396655"/>
            <a:ext cx="0" cy="12286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235244" y="2654660"/>
            <a:ext cx="2846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2388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3" grpId="0"/>
      <p:bldP spid="1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Manually Resolve the Conflict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7436" y="1690688"/>
            <a:ext cx="9665713" cy="3403826"/>
          </a:xfrm>
        </p:spPr>
      </p:pic>
      <p:sp>
        <p:nvSpPr>
          <p:cNvPr id="5" name="TextBox 4"/>
          <p:cNvSpPr txBox="1"/>
          <p:nvPr/>
        </p:nvSpPr>
        <p:spPr>
          <a:xfrm>
            <a:off x="890179" y="3792192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 this Block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8515" y="3186958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Choose this Block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>
          <a:xfrm>
            <a:off x="2198808" y="3371624"/>
            <a:ext cx="3186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64568" y="3994276"/>
            <a:ext cx="3528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 can configure graphical merge tools like p4merge to make this easier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989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it, Commit it, Push it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4083" y="1871388"/>
            <a:ext cx="8788240" cy="3884978"/>
          </a:xfrm>
        </p:spPr>
      </p:pic>
      <p:sp>
        <p:nvSpPr>
          <p:cNvPr id="5" name="TextBox 4"/>
          <p:cNvSpPr txBox="1"/>
          <p:nvPr/>
        </p:nvSpPr>
        <p:spPr>
          <a:xfrm>
            <a:off x="10408648" y="3112925"/>
            <a:ext cx="168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Merge Resolved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399358" y="2429312"/>
            <a:ext cx="1256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 status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9812323" y="2622687"/>
            <a:ext cx="5615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9013371" y="3332427"/>
            <a:ext cx="13605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5767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  <a:r>
              <a:rPr lang="en-US" dirty="0" smtClean="0"/>
              <a:t> – What’s Happening?</a:t>
            </a:r>
            <a:endParaRPr lang="en-US" dirty="0"/>
          </a:p>
        </p:txBody>
      </p:sp>
      <p:pic>
        <p:nvPicPr>
          <p:cNvPr id="2" name="Content Placeholder 1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33" y="1806222"/>
            <a:ext cx="10514457" cy="4244622"/>
          </a:xfrm>
        </p:spPr>
      </p:pic>
    </p:spTree>
    <p:extLst>
      <p:ext uri="{BB962C8B-B14F-4D97-AF65-F5344CB8AC3E}">
        <p14:creationId xmlns="" xmlns:p14="http://schemas.microsoft.com/office/powerpoint/2010/main" val="120201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Commits Look a Bit Different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35785" y="1821307"/>
            <a:ext cx="8870358" cy="3778304"/>
          </a:xfrm>
        </p:spPr>
      </p:pic>
    </p:spTree>
    <p:extLst>
      <p:ext uri="{BB962C8B-B14F-4D97-AF65-F5344CB8AC3E}">
        <p14:creationId xmlns:p14="http://schemas.microsoft.com/office/powerpoint/2010/main" xmlns="" val="101192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Just Another Repo!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Well, yes, but…</a:t>
            </a:r>
          </a:p>
          <a:p>
            <a:r>
              <a:rPr lang="en-US" dirty="0" smtClean="0"/>
              <a:t>I’ll try a live demo to show what happens</a:t>
            </a:r>
          </a:p>
          <a:p>
            <a:r>
              <a:rPr lang="en-US" dirty="0" smtClean="0"/>
              <a:t>If it fails, following is an example of the normal </a:t>
            </a:r>
            <a:r>
              <a:rPr lang="en-US" dirty="0" err="1" smtClean="0"/>
              <a:t>bs</a:t>
            </a:r>
            <a:r>
              <a:rPr lang="en-US" dirty="0" smtClean="0"/>
              <a:t> that you need to put up with</a:t>
            </a:r>
          </a:p>
          <a:p>
            <a:r>
              <a:rPr lang="en-US" dirty="0" smtClean="0"/>
              <a:t>(But it’s worth it!)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3724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 to a Linux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Cloned my repo from GitHub</a:t>
            </a:r>
          </a:p>
          <a:p>
            <a:r>
              <a:rPr lang="en-US" dirty="0" smtClean="0"/>
              <a:t>Created a new file</a:t>
            </a:r>
          </a:p>
          <a:p>
            <a:r>
              <a:rPr lang="en-US" dirty="0" smtClean="0"/>
              <a:t>Added it</a:t>
            </a:r>
          </a:p>
          <a:p>
            <a:r>
              <a:rPr lang="en-US" dirty="0" smtClean="0"/>
              <a:t>Pushed it: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??? </a:t>
            </a:r>
            <a:r>
              <a:rPr lang="en-US" dirty="0" err="1" smtClean="0"/>
              <a:t>Stackoverflow</a:t>
            </a:r>
            <a:r>
              <a:rPr lang="en-US" dirty="0" smtClean="0"/>
              <a:t> to the rescue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798" y="3369017"/>
            <a:ext cx="71818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422356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to Use SSH not HTTP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14613" y="2001045"/>
            <a:ext cx="6962775" cy="3724275"/>
          </a:xfrm>
        </p:spPr>
      </p:pic>
    </p:spTree>
    <p:extLst>
      <p:ext uri="{BB962C8B-B14F-4D97-AF65-F5344CB8AC3E}">
        <p14:creationId xmlns:p14="http://schemas.microsoft.com/office/powerpoint/2010/main" xmlns="" val="110354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3370"/>
          <a:stretch/>
        </p:blipFill>
        <p:spPr>
          <a:xfrm>
            <a:off x="2430031" y="329936"/>
            <a:ext cx="7331938" cy="2196446"/>
          </a:xfrm>
        </p:spPr>
      </p:pic>
      <p:sp>
        <p:nvSpPr>
          <p:cNvPr id="5" name="TextBox 4"/>
          <p:cNvSpPr txBox="1"/>
          <p:nvPr/>
        </p:nvSpPr>
        <p:spPr>
          <a:xfrm>
            <a:off x="4370896" y="3337087"/>
            <a:ext cx="2057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 to change this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984397" y="1904213"/>
            <a:ext cx="1415307" cy="14045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3306"/>
          <a:stretch/>
        </p:blipFill>
        <p:spPr>
          <a:xfrm>
            <a:off x="2299256" y="4119513"/>
            <a:ext cx="6877050" cy="2494863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5" idx="2"/>
          </p:cNvCxnSpPr>
          <p:nvPr/>
        </p:nvCxnSpPr>
        <p:spPr>
          <a:xfrm flipH="1">
            <a:off x="4276627" y="3706420"/>
            <a:ext cx="1123076" cy="17988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4938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LUCK!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47950" y="3153570"/>
            <a:ext cx="6896100" cy="1419225"/>
          </a:xfrm>
        </p:spPr>
      </p:pic>
      <p:sp>
        <p:nvSpPr>
          <p:cNvPr id="5" name="TextBox 4"/>
          <p:cNvSpPr txBox="1"/>
          <p:nvPr/>
        </p:nvSpPr>
        <p:spPr>
          <a:xfrm flipH="1">
            <a:off x="4078310" y="4955127"/>
            <a:ext cx="4035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pair the SSH keys…. </a:t>
            </a:r>
            <a:r>
              <a:rPr lang="en-US" dirty="0">
                <a:hlinkClick r:id="rId3"/>
              </a:rPr>
              <a:t>http://happygitwithr.com/ssh-keys.html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86538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57475" y="1662906"/>
            <a:ext cx="6877050" cy="4400550"/>
          </a:xfrm>
        </p:spPr>
      </p:pic>
      <p:sp>
        <p:nvSpPr>
          <p:cNvPr id="7" name="Rectangle 6"/>
          <p:cNvSpPr/>
          <p:nvPr/>
        </p:nvSpPr>
        <p:spPr>
          <a:xfrm>
            <a:off x="2608218" y="4134395"/>
            <a:ext cx="5107577" cy="42454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74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28900" y="2967831"/>
            <a:ext cx="6934200" cy="1790700"/>
          </a:xfrm>
        </p:spPr>
      </p:pic>
      <p:sp>
        <p:nvSpPr>
          <p:cNvPr id="7" name="Rectangle 6"/>
          <p:cNvSpPr/>
          <p:nvPr/>
        </p:nvSpPr>
        <p:spPr>
          <a:xfrm>
            <a:off x="2562498" y="3650909"/>
            <a:ext cx="6570617" cy="59452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https://stackoverflow.com/questions/9270734/ssh-permissions-are-too-open-error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687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81200" y="2970921"/>
            <a:ext cx="8229600" cy="1784523"/>
          </a:xfrm>
        </p:spPr>
      </p:pic>
    </p:spTree>
    <p:extLst>
      <p:ext uri="{BB962C8B-B14F-4D97-AF65-F5344CB8AC3E}">
        <p14:creationId xmlns:p14="http://schemas.microsoft.com/office/powerpoint/2010/main" xmlns="" val="201321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81200" y="1801739"/>
            <a:ext cx="8229600" cy="4122884"/>
          </a:xfrm>
        </p:spPr>
      </p:pic>
    </p:spTree>
    <p:extLst>
      <p:ext uri="{BB962C8B-B14F-4D97-AF65-F5344CB8AC3E}">
        <p14:creationId xmlns:p14="http://schemas.microsoft.com/office/powerpoint/2010/main" xmlns="" val="296307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log</a:t>
            </a:r>
            <a:r>
              <a:rPr lang="en-US" dirty="0" smtClean="0"/>
              <a:t> – How do we View the History?</a:t>
            </a:r>
            <a:endParaRPr lang="en-US" dirty="0"/>
          </a:p>
        </p:txBody>
      </p:sp>
      <p:pic>
        <p:nvPicPr>
          <p:cNvPr id="2" name="Content Placeholder 1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433" y="1690688"/>
            <a:ext cx="9226782" cy="4439179"/>
          </a:xfrm>
        </p:spPr>
      </p:pic>
      <p:sp>
        <p:nvSpPr>
          <p:cNvPr id="3" name="Rectangle 2"/>
          <p:cNvSpPr/>
          <p:nvPr/>
        </p:nvSpPr>
        <p:spPr>
          <a:xfrm>
            <a:off x="2235200" y="2720622"/>
            <a:ext cx="835378" cy="28222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52132" y="4024489"/>
            <a:ext cx="835378" cy="28222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3695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81200" y="1165529"/>
            <a:ext cx="8229600" cy="128946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81200" y="2854979"/>
            <a:ext cx="8112704" cy="244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726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log</a:t>
            </a:r>
            <a:r>
              <a:rPr lang="en-US" dirty="0" smtClean="0"/>
              <a:t> – With Options</a:t>
            </a:r>
            <a:endParaRPr lang="en-US" dirty="0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153" y="1854530"/>
            <a:ext cx="9369694" cy="1566003"/>
          </a:xfr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42" y="3584375"/>
            <a:ext cx="9330858" cy="257935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5033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commit</a:t>
            </a:r>
            <a:r>
              <a:rPr lang="en-US" dirty="0" smtClean="0"/>
              <a:t> – Check Files into the Repo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commit -m "First check in of my R Script"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433508"/>
            <a:ext cx="10411143" cy="387839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655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12509</TotalTime>
  <Words>1369</Words>
  <Application>Microsoft Office PowerPoint</Application>
  <PresentationFormat>自定义</PresentationFormat>
  <Paragraphs>202</Paragraphs>
  <Slides>70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70</vt:i4>
      </vt:variant>
    </vt:vector>
  </HeadingPairs>
  <TitlesOfParts>
    <vt:vector size="71" baseType="lpstr">
      <vt:lpstr>Office Theme</vt:lpstr>
      <vt:lpstr>What is Git?</vt:lpstr>
      <vt:lpstr>Basic Commands</vt:lpstr>
      <vt:lpstr>git init – Initialize an Empty Repo</vt:lpstr>
      <vt:lpstr>git add – Add a Document to the Staging Area</vt:lpstr>
      <vt:lpstr>Viewing the Repo</vt:lpstr>
      <vt:lpstr>git status – What’s Happening?</vt:lpstr>
      <vt:lpstr>git log – How do we View the History?</vt:lpstr>
      <vt:lpstr>git log – With Options</vt:lpstr>
      <vt:lpstr>git commit – Check Files into the Repo</vt:lpstr>
      <vt:lpstr>Ok, What Just happened?</vt:lpstr>
      <vt:lpstr>Lather, Rinse, Repeat</vt:lpstr>
      <vt:lpstr>Good Commit Messages*</vt:lpstr>
      <vt:lpstr>Good Commit Messages</vt:lpstr>
      <vt:lpstr>Workflow Visualized</vt:lpstr>
      <vt:lpstr>Workflow Visualized</vt:lpstr>
      <vt:lpstr>Commit Graph Visualized</vt:lpstr>
      <vt:lpstr>git rm &amp; mv</vt:lpstr>
      <vt:lpstr>Git rm &amp; mv</vt:lpstr>
      <vt:lpstr>.gitignore</vt:lpstr>
      <vt:lpstr>.gitignore</vt:lpstr>
      <vt:lpstr>Break Time?</vt:lpstr>
      <vt:lpstr>New R Project With Your Existing Repo</vt:lpstr>
      <vt:lpstr>Make the Changes in RStudio</vt:lpstr>
      <vt:lpstr>Commit the Changeset</vt:lpstr>
      <vt:lpstr>Make Some Modifications</vt:lpstr>
      <vt:lpstr>Commit the Modifications</vt:lpstr>
      <vt:lpstr>Git in RStudio Covers Most of Your Needs</vt:lpstr>
      <vt:lpstr>Code Time – II </vt:lpstr>
      <vt:lpstr>Connecting a Local Repo to a Remote Repo</vt:lpstr>
      <vt:lpstr>Git is a Distributed Version Control System</vt:lpstr>
      <vt:lpstr>How Does My Local Repo Sync with GitHub*</vt:lpstr>
      <vt:lpstr>Local First</vt:lpstr>
      <vt:lpstr>GitHub First</vt:lpstr>
      <vt:lpstr>From RStudio*</vt:lpstr>
      <vt:lpstr>My Preferred Way</vt:lpstr>
      <vt:lpstr>Let’s Practice</vt:lpstr>
      <vt:lpstr>Let’s Practice</vt:lpstr>
      <vt:lpstr>Let’s Practice</vt:lpstr>
      <vt:lpstr>Let’s Practice</vt:lpstr>
      <vt:lpstr>Bypass the Command Line</vt:lpstr>
      <vt:lpstr>Pushing to GitHub – How Often?</vt:lpstr>
      <vt:lpstr>Pushing to GitHub – Good Commit Messages*</vt:lpstr>
      <vt:lpstr>Practice a Cycle in Local Repo</vt:lpstr>
      <vt:lpstr>Three Local States with Remote</vt:lpstr>
      <vt:lpstr>Adding GitHub to the Workflow – git push</vt:lpstr>
      <vt:lpstr>Knowing Your Remotes</vt:lpstr>
      <vt:lpstr>What is a Merge Conflict?</vt:lpstr>
      <vt:lpstr>Merge Conflicts</vt:lpstr>
      <vt:lpstr>Check Status of Your Local Repo</vt:lpstr>
      <vt:lpstr>Make Local Changes</vt:lpstr>
      <vt:lpstr>Make Remote Changes</vt:lpstr>
      <vt:lpstr>Commit the Changes</vt:lpstr>
      <vt:lpstr>View Status on GitHub</vt:lpstr>
      <vt:lpstr>What’s Happened</vt:lpstr>
      <vt:lpstr>Pull the Changes</vt:lpstr>
      <vt:lpstr>Check Status</vt:lpstr>
      <vt:lpstr>View the Conflict</vt:lpstr>
      <vt:lpstr>Manually Resolve the Conflict</vt:lpstr>
      <vt:lpstr>Add it, Commit it, Push it</vt:lpstr>
      <vt:lpstr>Merge Commits Look a Bit Different</vt:lpstr>
      <vt:lpstr>Just Another Repo!</vt:lpstr>
      <vt:lpstr>SSH to a Linux Box</vt:lpstr>
      <vt:lpstr>Need to Use SSH not HTTP</vt:lpstr>
      <vt:lpstr>幻灯片 64</vt:lpstr>
      <vt:lpstr>No LUCK!</vt:lpstr>
      <vt:lpstr>幻灯片 66</vt:lpstr>
      <vt:lpstr>幻灯片 67</vt:lpstr>
      <vt:lpstr>幻灯片 68</vt:lpstr>
      <vt:lpstr>幻灯片 69</vt:lpstr>
      <vt:lpstr>幻灯片 70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2</dc:title>
  <dc:creator>rob</dc:creator>
  <cp:lastModifiedBy>Acer</cp:lastModifiedBy>
  <cp:revision>143</cp:revision>
  <dcterms:created xsi:type="dcterms:W3CDTF">2017-07-31T21:48:11Z</dcterms:created>
  <dcterms:modified xsi:type="dcterms:W3CDTF">2022-06-29T23:25:32Z</dcterms:modified>
</cp:coreProperties>
</file>