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362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5" r:id="rId12"/>
    <p:sldId id="263" r:id="rId13"/>
    <p:sldId id="264" r:id="rId14"/>
    <p:sldId id="272" r:id="rId15"/>
    <p:sldId id="294" r:id="rId16"/>
    <p:sldId id="265" r:id="rId17"/>
    <p:sldId id="268" r:id="rId18"/>
    <p:sldId id="279" r:id="rId19"/>
    <p:sldId id="276" r:id="rId20"/>
    <p:sldId id="277" r:id="rId21"/>
    <p:sldId id="299" r:id="rId22"/>
    <p:sldId id="300" r:id="rId23"/>
    <p:sldId id="278" r:id="rId24"/>
    <p:sldId id="286" r:id="rId25"/>
    <p:sldId id="287" r:id="rId26"/>
    <p:sldId id="280" r:id="rId27"/>
    <p:sldId id="281" r:id="rId28"/>
    <p:sldId id="282" r:id="rId29"/>
    <p:sldId id="274" r:id="rId30"/>
    <p:sldId id="285" r:id="rId31"/>
    <p:sldId id="296" r:id="rId32"/>
    <p:sldId id="289" r:id="rId33"/>
    <p:sldId id="290" r:id="rId34"/>
    <p:sldId id="291" r:id="rId35"/>
    <p:sldId id="292" r:id="rId36"/>
    <p:sldId id="293" r:id="rId37"/>
    <p:sldId id="288" r:id="rId38"/>
    <p:sldId id="298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  <p:sldId id="360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44929724-28AB-4BBE-8A27-FFD3A298E9BF}">
          <p14:sldIdLst>
            <p14:sldId id="257"/>
            <p14:sldId id="297"/>
            <p14:sldId id="256"/>
            <p14:sldId id="258"/>
            <p14:sldId id="259"/>
            <p14:sldId id="260"/>
            <p14:sldId id="261"/>
            <p14:sldId id="262"/>
          </p14:sldIdLst>
        </p14:section>
        <p14:section name="Stages of Git" id="{1AD5411E-88C2-4CD7-A978-69AEE61A4D8B}">
          <p14:sldIdLst>
            <p14:sldId id="269"/>
            <p14:sldId id="270"/>
            <p14:sldId id="271"/>
            <p14:sldId id="275"/>
          </p14:sldIdLst>
        </p14:section>
        <p14:section name="Basic Commands" id="{26E19F48-008C-4644-8503-114C9227C679}">
          <p14:sldIdLst>
            <p14:sldId id="263"/>
            <p14:sldId id="264"/>
            <p14:sldId id="272"/>
            <p14:sldId id="294"/>
            <p14:sldId id="265"/>
            <p14:sldId id="268"/>
            <p14:sldId id="279"/>
            <p14:sldId id="276"/>
            <p14:sldId id="277"/>
            <p14:sldId id="278"/>
            <p14:sldId id="286"/>
            <p14:sldId id="287"/>
            <p14:sldId id="280"/>
            <p14:sldId id="281"/>
            <p14:sldId id="282"/>
            <p14:sldId id="273"/>
            <p14:sldId id="283"/>
            <p14:sldId id="274"/>
            <p14:sldId id="285"/>
            <p14:sldId id="295"/>
            <p14:sldId id="296"/>
          </p14:sldIdLst>
        </p14:section>
        <p14:section name="Command Line vs. RStudio" id="{88506F81-A4FD-4EB4-BBC5-DA7000565E7C}">
          <p14:sldIdLst>
            <p14:sldId id="289"/>
            <p14:sldId id="290"/>
            <p14:sldId id="291"/>
            <p14:sldId id="292"/>
            <p14:sldId id="293"/>
            <p14:sldId id="288"/>
            <p14:sldId id="29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76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4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35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477C5-E648-4CAA-AA53-CC2ADDA1DA88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3211A-8460-48B5-A229-0326D12F1D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4697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002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515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45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449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557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950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70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1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612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1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053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A36D-35D1-430E-895C-153B9F48ABD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327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happygitwithr.com/ssh-keys.html" TargetMode="Externa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undoing-changes" TargetMode="External"/><Relationship Id="rId2" Type="http://schemas.openxmlformats.org/officeDocument/2006/relationships/hyperlink" Target="https://git-scm.com/book/en/v2/Git-Basics-Undoing-Thin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tlassian.com/git/tutorials/rewriting-histo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Extra 3 classes on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Module </a:t>
            </a:r>
            <a:r>
              <a:rPr lang="en-US" altLang="zh-CN" dirty="0" smtClean="0"/>
              <a:t>7_extra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84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Local States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491" y="1588655"/>
            <a:ext cx="2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8752" y="1588655"/>
            <a:ext cx="147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Staging Area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7618" y="1588655"/>
            <a:ext cx="2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Repository (.</a:t>
            </a:r>
            <a:r>
              <a:rPr lang="en-US" dirty="0" err="1" smtClean="0"/>
              <a:t>git</a:t>
            </a:r>
            <a:r>
              <a:rPr lang="en-US" dirty="0" smtClean="0"/>
              <a:t> folder)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027055" y="1588655"/>
            <a:ext cx="0" cy="47013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86074" y="1588654"/>
            <a:ext cx="0" cy="47013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8346" y="318151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8083" y="317648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97820" y="3181517"/>
            <a:ext cx="1219200" cy="12192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417455" y="3648364"/>
            <a:ext cx="1089890" cy="290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042727" y="3648364"/>
            <a:ext cx="1089890" cy="290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35927" y="4361874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5729" y="4361874"/>
            <a:ext cx="166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616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Local States with Remote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89529" y="2189017"/>
            <a:ext cx="8091826" cy="3565237"/>
            <a:chOff x="683491" y="1588654"/>
            <a:chExt cx="10670309" cy="4701310"/>
          </a:xfrm>
        </p:grpSpPr>
        <p:sp>
          <p:nvSpPr>
            <p:cNvPr id="2" name="TextBox 1"/>
            <p:cNvSpPr txBox="1"/>
            <p:nvPr/>
          </p:nvSpPr>
          <p:spPr>
            <a:xfrm>
              <a:off x="683491" y="1588655"/>
              <a:ext cx="2586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28752" y="1588655"/>
              <a:ext cx="1478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Staging Area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67618" y="1588655"/>
              <a:ext cx="2586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Repository (.</a:t>
              </a:r>
              <a:r>
                <a:rPr lang="en-US" dirty="0" err="1" smtClean="0"/>
                <a:t>git</a:t>
              </a:r>
              <a:r>
                <a:rPr lang="en-US" dirty="0" smtClean="0"/>
                <a:t> folder)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027055" y="1588655"/>
              <a:ext cx="0" cy="47013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486074" y="1588654"/>
              <a:ext cx="0" cy="47013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346" y="3181517"/>
              <a:ext cx="1219200" cy="12192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8083" y="3176489"/>
              <a:ext cx="1219200" cy="1219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7820" y="3181517"/>
              <a:ext cx="1219200" cy="1219200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3417455" y="3648364"/>
              <a:ext cx="1089890" cy="290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7042727" y="3648364"/>
              <a:ext cx="1089890" cy="290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481129" y="2165969"/>
            <a:ext cx="196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 (GitHub)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990823" y="2189017"/>
            <a:ext cx="0" cy="356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8654611" y="3750997"/>
            <a:ext cx="826518" cy="220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99454" y="3393151"/>
            <a:ext cx="924580" cy="9245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408489" y="4563014"/>
            <a:ext cx="166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975" y="1968378"/>
            <a:ext cx="7869437" cy="406356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3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Mastering a Basic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58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/>
              <a:t> – Initialize an Empty Repo</a:t>
            </a:r>
            <a:endParaRPr lang="en-US" dirty="0"/>
          </a:p>
        </p:txBody>
      </p:sp>
      <p:pic>
        <p:nvPicPr>
          <p:cNvPr id="1026" name="Picture 2" descr="D:\coursera\Reproducible science\Reproducible research for AFEX Dossa\Day 2\snapshot git in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0401" y="1543229"/>
            <a:ext cx="8715375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19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dirty="0" smtClean="0"/>
              <a:t> – Add a Document to the Staging Area</a:t>
            </a:r>
            <a:endParaRPr lang="en-US" dirty="0"/>
          </a:p>
        </p:txBody>
      </p:sp>
      <p:pic>
        <p:nvPicPr>
          <p:cNvPr id="2050" name="Picture 2" descr="D:\coursera\Reproducible science\Reproducible research for AFEX Dossa\Day 2\snapshot git ad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5137" y="1511251"/>
            <a:ext cx="8715376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629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Repo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4639" y="2004213"/>
            <a:ext cx="7302721" cy="312513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https://www.atlassian.com/git/tutorials/inspecting-a-repository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499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r>
              <a:rPr lang="en-US" dirty="0" smtClean="0"/>
              <a:t> – What’s Happening?</a:t>
            </a:r>
            <a:endParaRPr lang="en-US" dirty="0"/>
          </a:p>
        </p:txBody>
      </p:sp>
      <p:pic>
        <p:nvPicPr>
          <p:cNvPr id="3074" name="Picture 2" descr="D:\coursera\Reproducible science\Reproducible research for AFEX Dossa\Day 2\snapshot git stat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6084" y="1651709"/>
            <a:ext cx="8715375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020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coursera\Reproducible science\Reproducible research for AFEX Dossa\Day 2\snapshot git commit and git 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7906" y="1409379"/>
            <a:ext cx="8715375" cy="47244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  <a:r>
              <a:rPr lang="en-US" dirty="0" smtClean="0"/>
              <a:t> – </a:t>
            </a:r>
            <a:r>
              <a:rPr lang="en-US" altLang="zh-CN" dirty="0" smtClean="0"/>
              <a:t>To</a:t>
            </a:r>
            <a:r>
              <a:rPr lang="en-US" dirty="0" smtClean="0"/>
              <a:t> view the history of Repo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43204" y="3997193"/>
            <a:ext cx="835378" cy="28222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69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  <a:r>
              <a:rPr lang="en-US" dirty="0" smtClean="0"/>
              <a:t> – With Options</a:t>
            </a:r>
            <a:endParaRPr lang="en-US" dirty="0"/>
          </a:p>
        </p:txBody>
      </p:sp>
      <p:pic>
        <p:nvPicPr>
          <p:cNvPr id="5122" name="Picture 2" descr="D:\coursera\Reproducible science\Reproducible research for AFEX Dossa\Day 2\snapshot git log with op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345" y="1512399"/>
            <a:ext cx="8715376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503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  <a:r>
              <a:rPr lang="en-US" dirty="0" smtClean="0"/>
              <a:t> – Records changes in the Repo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537"/>
            <a:ext cx="10515600" cy="435133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-m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“Second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 in of my R Script"</a:t>
            </a:r>
          </a:p>
        </p:txBody>
      </p:sp>
      <p:pic>
        <p:nvPicPr>
          <p:cNvPr id="6146" name="Picture 2" descr="D:\coursera\Reproducible science\Reproducible research for AFEX Dossa\Day 2\snapshot git commit and git 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5445" y="1887936"/>
            <a:ext cx="8715375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65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concepts in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Module 7-2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84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coursera\Reproducible science\Reproducible research for AFEX Dossa\Day 2\snapshot git commit and git 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6138" y="1396618"/>
            <a:ext cx="8715375" cy="4724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What Just happened?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27971" y="3146544"/>
            <a:ext cx="1533764" cy="3122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4312" y="6200133"/>
            <a:ext cx="14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sha-1 commit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363571" y="3357349"/>
            <a:ext cx="2006220" cy="28250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10899" y="6261967"/>
            <a:ext cx="171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549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smtClean="0"/>
              <a:t>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3846689" cy="4351338"/>
          </a:xfrm>
        </p:spPr>
        <p:txBody>
          <a:bodyPr/>
          <a:lstStyle/>
          <a:p>
            <a:r>
              <a:rPr lang="en-US" dirty="0" smtClean="0"/>
              <a:t>Don’t delete or rename tracked files with the OS; use: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0" name="Picture 2" descr="D:\coursera\Reproducible science\Reproducible research for AFEX Dossa\Day 2\snapshot git m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0353" y="1106108"/>
            <a:ext cx="7315200" cy="3965399"/>
          </a:xfrm>
          <a:prstGeom prst="rect">
            <a:avLst/>
          </a:prstGeom>
          <a:noFill/>
        </p:spPr>
      </p:pic>
      <p:pic>
        <p:nvPicPr>
          <p:cNvPr id="7171" name="Picture 3" descr="D:\coursera\Reproducible science\Reproducible research for AFEX Dossa\Day 2\snapshot git 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6705" y="5094591"/>
            <a:ext cx="7315200" cy="11112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571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3846689" cy="4351338"/>
          </a:xfrm>
        </p:spPr>
        <p:txBody>
          <a:bodyPr/>
          <a:lstStyle/>
          <a:p>
            <a:r>
              <a:rPr lang="en-US" dirty="0" smtClean="0"/>
              <a:t>Don’t delete or rename tracked files with the OS; use:</a:t>
            </a:r>
          </a:p>
          <a:p>
            <a:pPr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71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Lather, Rinse, 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87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/>
              <a:t>Commit Messages*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 concise, yet evocative. </a:t>
            </a:r>
            <a:r>
              <a:rPr lang="en-US" dirty="0"/>
              <a:t>At a glance, you should be able to see what a commit does. But there should be enough detail so you can remember (and understand) what was done</a:t>
            </a:r>
          </a:p>
          <a:p>
            <a:r>
              <a:rPr lang="en-US" b="1" dirty="0"/>
              <a:t>Describe the why, not the what. </a:t>
            </a:r>
            <a:r>
              <a:rPr lang="en-US" dirty="0"/>
              <a:t>Since you can always retrieve the diff associated with the commit, the message doesn’t need to say exactly what changed. Instead it should provide a high-level summary that focuses on the reasons for the change</a:t>
            </a:r>
          </a:p>
          <a:p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*http://r-pkgs.had.co.nz/git.html#commit-best-practices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7449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Commit Messages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7668" y="2381903"/>
            <a:ext cx="6736664" cy="323878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https://chris.beams.io/posts/git-commit/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9699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Visualized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7834" y="2119912"/>
            <a:ext cx="4116332" cy="376276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Blischak, John D., Emily R. Davenport, and Greg Wilson. 2016. “A Quick Introduction to Version Control with Git and GitHub.” PLoS Computational Biology 12 (1): e1004668.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60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status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Chacon, S., and B. Straub. 2014. Pro </a:t>
            </a:r>
            <a:r>
              <a:rPr lang="en-US" dirty="0" err="1" smtClean="0"/>
              <a:t>Git</a:t>
            </a:r>
            <a:r>
              <a:rPr lang="en-US" dirty="0" smtClean="0"/>
              <a:t>. The Expert’s Voice. </a:t>
            </a:r>
            <a:r>
              <a:rPr lang="en-US" dirty="0" err="1" smtClean="0"/>
              <a:t>Apress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2325" y="2644816"/>
            <a:ext cx="7727350" cy="2712955"/>
          </a:xfrm>
        </p:spPr>
      </p:pic>
    </p:spTree>
    <p:extLst>
      <p:ext uri="{BB962C8B-B14F-4D97-AF65-F5344CB8AC3E}">
        <p14:creationId xmlns:p14="http://schemas.microsoft.com/office/powerpoint/2010/main" xmlns="" val="32849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Graph Visualized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Chacon, S., and B. Straub. 2014. Pro </a:t>
            </a:r>
            <a:r>
              <a:rPr lang="en-US" dirty="0" err="1" smtClean="0"/>
              <a:t>Git</a:t>
            </a:r>
            <a:r>
              <a:rPr lang="en-US" dirty="0" smtClean="0"/>
              <a:t>. The Expert’s Voice. </a:t>
            </a:r>
            <a:r>
              <a:rPr lang="en-US" dirty="0" err="1" smtClean="0"/>
              <a:t>Apress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21995" y="2103749"/>
            <a:ext cx="6348010" cy="3795089"/>
          </a:xfrm>
        </p:spPr>
      </p:pic>
    </p:spTree>
    <p:extLst>
      <p:ext uri="{BB962C8B-B14F-4D97-AF65-F5344CB8AC3E}">
        <p14:creationId xmlns:p14="http://schemas.microsoft.com/office/powerpoint/2010/main" xmlns="" val="11844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17846" y="1985629"/>
            <a:ext cx="9556308" cy="4031329"/>
          </a:xfrm>
        </p:spPr>
      </p:pic>
    </p:spTree>
    <p:extLst>
      <p:ext uri="{BB962C8B-B14F-4D97-AF65-F5344CB8AC3E}">
        <p14:creationId xmlns:p14="http://schemas.microsoft.com/office/powerpoint/2010/main" xmlns="" val="14837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5396"/>
          <a:stretch/>
        </p:blipFill>
        <p:spPr>
          <a:xfrm>
            <a:off x="5973763" y="2068945"/>
            <a:ext cx="4591050" cy="287453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 err="1"/>
              <a:t>Git</a:t>
            </a:r>
            <a:r>
              <a:rPr lang="en-US" sz="2400" dirty="0"/>
              <a:t> stores snapshots (commits) of your repository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http://sogilis.com/blog/demystifying-git-concepts-to-understand/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308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code produce a plot file, say a pdf</a:t>
            </a:r>
          </a:p>
          <a:p>
            <a:r>
              <a:rPr lang="en-US" dirty="0" smtClean="0"/>
              <a:t>Run the code</a:t>
            </a:r>
          </a:p>
          <a:p>
            <a:r>
              <a:rPr lang="en-US" dirty="0" smtClean="0"/>
              <a:t>Make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gitgnore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.pdf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.Rout</a:t>
            </a:r>
          </a:p>
          <a:p>
            <a:r>
              <a:rPr lang="en-US" dirty="0" smtClean="0"/>
              <a:t>Add &amp; commit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</a:t>
            </a:r>
            <a:r>
              <a:rPr lang="en-US" dirty="0" smtClean="0"/>
              <a:t>(you should see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en-US" dirty="0" smtClean="0"/>
              <a:t> and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</a:t>
            </a:r>
            <a:r>
              <a:rPr lang="en-US" dirty="0" smtClean="0"/>
              <a:t> file)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ls-files </a:t>
            </a:r>
            <a:r>
              <a:rPr lang="en-US" dirty="0"/>
              <a:t>(you should </a:t>
            </a:r>
            <a:r>
              <a:rPr lang="en-US" i="1" dirty="0" smtClean="0"/>
              <a:t>not </a:t>
            </a:r>
            <a:r>
              <a:rPr lang="en-US" dirty="0" smtClean="0"/>
              <a:t>see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en-US" dirty="0"/>
              <a:t>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</a:t>
            </a:r>
            <a:r>
              <a:rPr lang="en-US" dirty="0"/>
              <a:t> file)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94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Time?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83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 Project With Your Existing Repo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418"/>
          <a:stretch>
            <a:fillRect/>
          </a:stretch>
        </p:blipFill>
        <p:spPr>
          <a:xfrm>
            <a:off x="5153296" y="4898813"/>
            <a:ext cx="5349009" cy="1713013"/>
          </a:xfrm>
          <a:prstGeom prst="rect">
            <a:avLst/>
          </a:prstGeom>
        </p:spPr>
      </p:pic>
      <p:pic>
        <p:nvPicPr>
          <p:cNvPr id="8194" name="Picture 2" descr="D:\coursera\Reproducible science\Reproducible research for AFEX Dossa\Day 2\R studio snapshot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760" y="1557338"/>
            <a:ext cx="4069912" cy="2743200"/>
          </a:xfrm>
          <a:prstGeom prst="rect">
            <a:avLst/>
          </a:prstGeom>
          <a:noFill/>
        </p:spPr>
      </p:pic>
      <p:pic>
        <p:nvPicPr>
          <p:cNvPr id="8195" name="Picture 3" descr="D:\coursera\Reproducible science\Reproducible research for AFEX Dossa\Day 2\R studio snapshot 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1102" y="2120900"/>
            <a:ext cx="4069911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5851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D:\coursera\Reproducible science\Reproducible research for AFEX Dossa\Day 2\R studio snapshot 5.png"/>
          <p:cNvPicPr>
            <a:picLocks noChangeAspect="1" noChangeArrowheads="1"/>
          </p:cNvPicPr>
          <p:nvPr/>
        </p:nvPicPr>
        <p:blipFill>
          <a:blip r:embed="rId2" cstate="print"/>
          <a:srcRect b="20451"/>
          <a:stretch>
            <a:fillRect/>
          </a:stretch>
        </p:blipFill>
        <p:spPr bwMode="auto">
          <a:xfrm>
            <a:off x="5710591" y="2866506"/>
            <a:ext cx="3241547" cy="2743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Changes in </a:t>
            </a:r>
            <a:r>
              <a:rPr lang="en-US" dirty="0" err="1" smtClean="0"/>
              <a:t>RStudio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271657" y="2586446"/>
            <a:ext cx="2544835" cy="992777"/>
            <a:chOff x="7271657" y="2586446"/>
            <a:chExt cx="2544835" cy="992777"/>
          </a:xfrm>
        </p:grpSpPr>
        <p:sp>
          <p:nvSpPr>
            <p:cNvPr id="7" name="TextBox 6"/>
            <p:cNvSpPr txBox="1"/>
            <p:nvPr/>
          </p:nvSpPr>
          <p:spPr>
            <a:xfrm>
              <a:off x="7672251" y="2586446"/>
              <a:ext cx="2144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push/pull greyed out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2"/>
            </p:cNvCxnSpPr>
            <p:nvPr/>
          </p:nvCxnSpPr>
          <p:spPr>
            <a:xfrm flipH="1">
              <a:off x="7271657" y="2955778"/>
              <a:ext cx="1472715" cy="623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332767" y="4189680"/>
            <a:ext cx="2836162" cy="414536"/>
            <a:chOff x="3951759" y="5033760"/>
            <a:chExt cx="2836162" cy="414536"/>
          </a:xfrm>
        </p:grpSpPr>
        <p:sp>
          <p:nvSpPr>
            <p:cNvPr id="13" name="TextBox 12"/>
            <p:cNvSpPr txBox="1"/>
            <p:nvPr/>
          </p:nvSpPr>
          <p:spPr>
            <a:xfrm>
              <a:off x="3951759" y="5078964"/>
              <a:ext cx="2106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/ made changes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6058105" y="5033760"/>
              <a:ext cx="729816" cy="229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8" name="Picture 2" descr="D:\coursera\Reproducible science\Reproducible research for AFEX Dossa\Day 2\R studio snapshot 4.png"/>
          <p:cNvPicPr>
            <a:picLocks noChangeAspect="1" noChangeArrowheads="1"/>
          </p:cNvPicPr>
          <p:nvPr/>
        </p:nvPicPr>
        <p:blipFill>
          <a:blip r:embed="rId3" cstate="print"/>
          <a:srcRect b="22691"/>
          <a:stretch>
            <a:fillRect/>
          </a:stretch>
        </p:blipFill>
        <p:spPr bwMode="auto">
          <a:xfrm>
            <a:off x="484604" y="1337897"/>
            <a:ext cx="5109629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1267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the </a:t>
            </a:r>
            <a:r>
              <a:rPr lang="en-US" dirty="0" err="1" smtClean="0"/>
              <a:t>Changeset</a:t>
            </a:r>
            <a:endParaRPr lang="en-US" dirty="0"/>
          </a:p>
        </p:txBody>
      </p:sp>
      <p:pic>
        <p:nvPicPr>
          <p:cNvPr id="10242" name="Picture 2" descr="D:\coursera\Reproducible science\Reproducible research for AFEX Dossa\Day 2\R studio snapshot 6 committing in R.png"/>
          <p:cNvPicPr>
            <a:picLocks noChangeAspect="1" noChangeArrowheads="1"/>
          </p:cNvPicPr>
          <p:nvPr/>
        </p:nvPicPr>
        <p:blipFill>
          <a:blip r:embed="rId2" cstate="print"/>
          <a:srcRect b="23354"/>
          <a:stretch>
            <a:fillRect/>
          </a:stretch>
        </p:blipFill>
        <p:spPr bwMode="auto">
          <a:xfrm>
            <a:off x="2102335" y="1408247"/>
            <a:ext cx="6463303" cy="3657600"/>
          </a:xfrm>
          <a:prstGeom prst="rect">
            <a:avLst/>
          </a:prstGeom>
          <a:noFill/>
        </p:spPr>
      </p:pic>
      <p:pic>
        <p:nvPicPr>
          <p:cNvPr id="10243" name="Picture 3" descr="D:\coursera\Reproducible science\Reproducible research for AFEX Dossa\Day 2\R studio snapshot 6 committing in R when commiting done.png"/>
          <p:cNvPicPr>
            <a:picLocks noChangeAspect="1" noChangeArrowheads="1"/>
          </p:cNvPicPr>
          <p:nvPr/>
        </p:nvPicPr>
        <p:blipFill>
          <a:blip r:embed="rId3" cstate="print"/>
          <a:srcRect b="52328"/>
          <a:stretch>
            <a:fillRect/>
          </a:stretch>
        </p:blipFill>
        <p:spPr bwMode="auto">
          <a:xfrm>
            <a:off x="2082498" y="5088789"/>
            <a:ext cx="6583680" cy="141015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796931" y="5590214"/>
            <a:ext cx="720437" cy="18703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997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Some Modifications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8024" y="1552142"/>
            <a:ext cx="8061411" cy="1532803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8749" y="2483027"/>
            <a:ext cx="5187704" cy="236606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07322" y="4064694"/>
            <a:ext cx="2836162" cy="968534"/>
            <a:chOff x="3951759" y="5033760"/>
            <a:chExt cx="2836162" cy="968534"/>
          </a:xfrm>
        </p:grpSpPr>
        <p:sp>
          <p:nvSpPr>
            <p:cNvPr id="8" name="TextBox 7"/>
            <p:cNvSpPr txBox="1"/>
            <p:nvPr/>
          </p:nvSpPr>
          <p:spPr>
            <a:xfrm>
              <a:off x="3951759" y="5078964"/>
              <a:ext cx="15806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invertMatrix.R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has been</a:t>
              </a:r>
            </a:p>
            <a:p>
              <a:r>
                <a:rPr lang="en-US" dirty="0" smtClean="0"/>
                <a:t>modified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 flipV="1">
              <a:off x="5532448" y="5033760"/>
              <a:ext cx="1255473" cy="506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08931" y="3877284"/>
            <a:ext cx="3972545" cy="207093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375759" y="5344572"/>
            <a:ext cx="2836162" cy="968534"/>
            <a:chOff x="3951759" y="5033760"/>
            <a:chExt cx="2836162" cy="968534"/>
          </a:xfrm>
        </p:grpSpPr>
        <p:sp>
          <p:nvSpPr>
            <p:cNvPr id="12" name="TextBox 11"/>
            <p:cNvSpPr txBox="1"/>
            <p:nvPr/>
          </p:nvSpPr>
          <p:spPr>
            <a:xfrm>
              <a:off x="3951759" y="5078964"/>
              <a:ext cx="15806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invertMatrix.R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has been</a:t>
              </a:r>
            </a:p>
            <a:p>
              <a:r>
                <a:rPr lang="en-US" dirty="0" smtClean="0"/>
                <a:t>added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 flipV="1">
              <a:off x="5532448" y="5033760"/>
              <a:ext cx="1255473" cy="506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11071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the Modifications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8515" y="2423817"/>
            <a:ext cx="7734970" cy="3154953"/>
          </a:xfrm>
        </p:spPr>
      </p:pic>
    </p:spTree>
    <p:extLst>
      <p:ext uri="{BB962C8B-B14F-4D97-AF65-F5344CB8AC3E}">
        <p14:creationId xmlns:p14="http://schemas.microsoft.com/office/powerpoint/2010/main" xmlns="" val="11230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 </a:t>
            </a:r>
            <a:r>
              <a:rPr lang="en-US" dirty="0" err="1" smtClean="0"/>
              <a:t>RStudio</a:t>
            </a:r>
            <a:r>
              <a:rPr lang="en-US" dirty="0" smtClean="0"/>
              <a:t> Covers </a:t>
            </a:r>
            <a:r>
              <a:rPr lang="en-US" i="1" dirty="0" smtClean="0"/>
              <a:t>Most</a:t>
            </a:r>
            <a:r>
              <a:rPr lang="en-US" dirty="0" smtClean="0"/>
              <a:t> of Your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RStudio</a:t>
            </a:r>
            <a:r>
              <a:rPr lang="en-US" dirty="0" smtClean="0"/>
              <a:t> does all of this, why bother with the command line?</a:t>
            </a:r>
          </a:p>
          <a:p>
            <a:r>
              <a:rPr lang="en-US" i="1" dirty="0" smtClean="0"/>
              <a:t>Most</a:t>
            </a:r>
            <a:r>
              <a:rPr lang="en-US" dirty="0" smtClean="0"/>
              <a:t> of the time you won’t need to, but when you need it, you need it</a:t>
            </a:r>
          </a:p>
          <a:p>
            <a:pPr lvl="1"/>
            <a:r>
              <a:rPr lang="en-US" dirty="0" smtClean="0"/>
              <a:t>Merge conflicts, for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35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Time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5463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Connecting a Local Repo to a Remote Repo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Module 7-3</a:t>
            </a:r>
          </a:p>
        </p:txBody>
      </p:sp>
    </p:spTree>
    <p:extLst>
      <p:ext uri="{BB962C8B-B14F-4D97-AF65-F5344CB8AC3E}">
        <p14:creationId xmlns="" xmlns:p14="http://schemas.microsoft.com/office/powerpoint/2010/main" val="17784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represents relationships between commits as a graph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http://sogilis.com/blog/demystifying-git-concepts-to-understand/</a:t>
            </a:r>
            <a:endParaRPr lang="en-US"/>
          </a:p>
        </p:txBody>
      </p:sp>
      <p:pic>
        <p:nvPicPr>
          <p:cNvPr id="1026" name="Picture 2" descr="graph_branch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6748" y="2484555"/>
            <a:ext cx="3365079" cy="187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94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</a:t>
            </a:r>
            <a:r>
              <a:rPr lang="en-US" i="1" dirty="0" smtClean="0"/>
              <a:t>Distributed</a:t>
            </a:r>
            <a:r>
              <a:rPr lang="en-US" dirty="0" smtClean="0"/>
              <a:t> Version Control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Peer-to-peer as opposed to server-client</a:t>
            </a:r>
          </a:p>
          <a:p>
            <a:r>
              <a:rPr lang="en-US" dirty="0" smtClean="0"/>
              <a:t>Common operations (commits, viewing history, etc.) are fast since there is no need to communicate with a central server</a:t>
            </a:r>
          </a:p>
          <a:p>
            <a:r>
              <a:rPr lang="en-US" dirty="0" smtClean="0"/>
              <a:t>Communication is only necessary with sharing changes among peers</a:t>
            </a:r>
          </a:p>
          <a:p>
            <a:r>
              <a:rPr lang="en-US" dirty="0" smtClean="0"/>
              <a:t>Each working copy effectively functions as a remote backup of a codebase and its change history – protecting against data loss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https://en.wikipedia.org/wiki/Distributed_version_control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746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My Local Repo Sync with GitHub*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ways to do this:</a:t>
            </a:r>
          </a:p>
          <a:p>
            <a:r>
              <a:rPr lang="en-US" dirty="0" smtClean="0"/>
              <a:t>Clone an existing repository from GitHub to a local folder</a:t>
            </a:r>
          </a:p>
          <a:p>
            <a:pPr lvl="1"/>
            <a:r>
              <a:rPr lang="en-US" dirty="0" smtClean="0"/>
              <a:t>Your own, or</a:t>
            </a:r>
          </a:p>
          <a:p>
            <a:pPr lvl="1"/>
            <a:r>
              <a:rPr lang="en-US" dirty="0" smtClean="0"/>
              <a:t>Another coder’s</a:t>
            </a:r>
          </a:p>
          <a:p>
            <a:r>
              <a:rPr lang="en-US" dirty="0" smtClean="0"/>
              <a:t>Initialize a repository locally and push to GitHub</a:t>
            </a:r>
          </a:p>
          <a:p>
            <a:r>
              <a:rPr lang="en-US" dirty="0" smtClean="0"/>
              <a:t>Start a new project in </a:t>
            </a:r>
            <a:r>
              <a:rPr lang="en-US" dirty="0" err="1" smtClean="0"/>
              <a:t>RStudio</a:t>
            </a:r>
            <a:r>
              <a:rPr lang="en-US" dirty="0" smtClean="0"/>
              <a:t> with version control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*or </a:t>
            </a: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49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started this with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in a local repo</a:t>
            </a:r>
          </a:p>
          <a:p>
            <a:r>
              <a:rPr lang="en-US" dirty="0" smtClean="0"/>
              <a:t>How connect to GitHub?</a:t>
            </a:r>
          </a:p>
          <a:p>
            <a:pPr lvl="1"/>
            <a:r>
              <a:rPr lang="en-US" dirty="0" smtClean="0"/>
              <a:t>Make an empty repo on GitHub, i.e. no README</a:t>
            </a:r>
          </a:p>
          <a:p>
            <a:pPr lvl="1"/>
            <a:r>
              <a:rPr lang="en-US" dirty="0" smtClean="0"/>
              <a:t>Copy the </a:t>
            </a:r>
            <a:r>
              <a:rPr lang="en-US" dirty="0" err="1" smtClean="0"/>
              <a:t>url</a:t>
            </a:r>
            <a:r>
              <a:rPr lang="en-US" dirty="0" smtClean="0"/>
              <a:t> of this repo from GitHub</a:t>
            </a:r>
          </a:p>
          <a:p>
            <a:pPr lvl="1"/>
            <a:r>
              <a:rPr lang="en-US" dirty="0" smtClean="0"/>
              <a:t>Navigate to your current folder</a:t>
            </a:r>
          </a:p>
          <a:p>
            <a:pPr lvl="1"/>
            <a:r>
              <a:rPr lang="en-US" dirty="0" smtClean="0"/>
              <a:t>Add the remote</a:t>
            </a:r>
          </a:p>
          <a:p>
            <a:pPr lvl="1"/>
            <a:r>
              <a:rPr lang="en-US" dirty="0" smtClean="0"/>
              <a:t>Push the repo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89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did a version of this when you worked through the Happy </a:t>
            </a:r>
            <a:r>
              <a:rPr lang="en-US" dirty="0" err="1" smtClean="0"/>
              <a:t>Git</a:t>
            </a:r>
            <a:r>
              <a:rPr lang="en-US" dirty="0" smtClean="0"/>
              <a:t> with R install tutorial</a:t>
            </a:r>
          </a:p>
          <a:p>
            <a:r>
              <a:rPr lang="en-US" dirty="0" smtClean="0"/>
              <a:t>How connect to GitHub?</a:t>
            </a:r>
          </a:p>
          <a:p>
            <a:pPr lvl="1"/>
            <a:r>
              <a:rPr lang="en-US" dirty="0" smtClean="0"/>
              <a:t>Make a repo on GitHub (I typically add both a README and a .</a:t>
            </a:r>
            <a:r>
              <a:rPr lang="en-US" dirty="0" err="1" smtClean="0"/>
              <a:t>gitignore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Copy the </a:t>
            </a:r>
            <a:r>
              <a:rPr lang="en-US" dirty="0" err="1" smtClean="0"/>
              <a:t>url</a:t>
            </a:r>
            <a:r>
              <a:rPr lang="en-US" dirty="0" smtClean="0"/>
              <a:t> of this repo from GitHub</a:t>
            </a:r>
          </a:p>
          <a:p>
            <a:pPr lvl="1"/>
            <a:r>
              <a:rPr lang="en-US" dirty="0" smtClean="0"/>
              <a:t>Navigate to your current folder</a:t>
            </a:r>
          </a:p>
          <a:p>
            <a:pPr lvl="1"/>
            <a:r>
              <a:rPr lang="en-US" dirty="0" smtClean="0"/>
              <a:t>Clone the repo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855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RStudio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new project</a:t>
            </a:r>
          </a:p>
          <a:p>
            <a:r>
              <a:rPr lang="en-US" dirty="0" smtClean="0"/>
              <a:t>Project type</a:t>
            </a:r>
          </a:p>
          <a:p>
            <a:r>
              <a:rPr lang="en-US" dirty="0" smtClean="0"/>
              <a:t>Choose name &amp;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62" y="462686"/>
            <a:ext cx="4084674" cy="292633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620" y="974435"/>
            <a:ext cx="4077053" cy="289585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08" y="1690688"/>
            <a:ext cx="4054191" cy="2895851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*https://support.rstudio.com/hc/en-us/articles/200532077?version=1.1.322&amp;mode=desktop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32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Preferred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on GitHub </a:t>
            </a:r>
          </a:p>
          <a:p>
            <a:r>
              <a:rPr lang="en-US" dirty="0" smtClean="0"/>
              <a:t>Create an empty repo</a:t>
            </a:r>
          </a:p>
          <a:p>
            <a:pPr lvl="1"/>
            <a:r>
              <a:rPr lang="en-US" dirty="0" smtClean="0"/>
              <a:t>Include a README file</a:t>
            </a:r>
          </a:p>
          <a:p>
            <a:pPr lvl="1"/>
            <a:r>
              <a:rPr lang="en-US" dirty="0" smtClean="0"/>
              <a:t>Include a 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Clone it locally on the command line</a:t>
            </a:r>
          </a:p>
          <a:p>
            <a:r>
              <a:rPr lang="en-US" dirty="0" smtClean="0"/>
              <a:t>Set up a new project in </a:t>
            </a:r>
            <a:r>
              <a:rPr lang="en-US" dirty="0" err="1" smtClean="0"/>
              <a:t>RStudio</a:t>
            </a:r>
            <a:r>
              <a:rPr lang="en-US" dirty="0" smtClean="0"/>
              <a:t> in the existing directory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01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039" y="1825625"/>
            <a:ext cx="5125921" cy="4351338"/>
          </a:xfrm>
        </p:spPr>
      </p:pic>
    </p:spTree>
    <p:extLst>
      <p:ext uri="{BB962C8B-B14F-4D97-AF65-F5344CB8AC3E}">
        <p14:creationId xmlns="" xmlns:p14="http://schemas.microsoft.com/office/powerpoint/2010/main" val="29568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64" y="1825625"/>
            <a:ext cx="7382672" cy="4351338"/>
          </a:xfrm>
        </p:spPr>
      </p:pic>
    </p:spTree>
    <p:extLst>
      <p:ext uri="{BB962C8B-B14F-4D97-AF65-F5344CB8AC3E}">
        <p14:creationId xmlns="" xmlns:p14="http://schemas.microsoft.com/office/powerpoint/2010/main" val="33675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879592" cy="1404205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11" y="3198229"/>
            <a:ext cx="9078271" cy="36363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4834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56" y="1690688"/>
            <a:ext cx="4061812" cy="288061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188" y="2559608"/>
            <a:ext cx="4061812" cy="291109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40" y="916537"/>
            <a:ext cx="4299060" cy="48981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64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can compute </a:t>
            </a:r>
            <a:r>
              <a:rPr lang="en-US" sz="2400" dirty="0" err="1" smtClean="0"/>
              <a:t>changesets</a:t>
            </a:r>
            <a:r>
              <a:rPr lang="en-US" sz="2400" dirty="0" smtClean="0"/>
              <a:t> between any two commits of your project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http://sogilis.com/blog/demystifying-git-concepts-to-understand/</a:t>
            </a:r>
            <a:endParaRPr lang="en-US"/>
          </a:p>
        </p:txBody>
      </p:sp>
      <p:pic>
        <p:nvPicPr>
          <p:cNvPr id="2050" name="Picture 2" descr="changese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2621" y="2027412"/>
            <a:ext cx="6133333" cy="27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6275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Bypass the Command Line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40" y="916537"/>
            <a:ext cx="4299060" cy="4898110"/>
          </a:xfrm>
          <a:prstGeom prst="rect">
            <a:avLst/>
          </a:prstGeom>
        </p:spPr>
      </p:pic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14" y="1474330"/>
            <a:ext cx="4046571" cy="2911092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55" y="2289500"/>
            <a:ext cx="4077053" cy="2926334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364" y="3159518"/>
            <a:ext cx="4077053" cy="29034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2014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to GitHub – How Often?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schools of thought on how often to push</a:t>
            </a:r>
          </a:p>
          <a:p>
            <a:r>
              <a:rPr lang="en-US" dirty="0" smtClean="0"/>
              <a:t>A prominent one (Hadley Wickham) is to push considerably less often than you commit*</a:t>
            </a:r>
          </a:p>
          <a:p>
            <a:pPr lvl="1"/>
            <a:r>
              <a:rPr lang="en-US" dirty="0" smtClean="0"/>
              <a:t>“Pushing code means publishing code”</a:t>
            </a:r>
          </a:p>
          <a:p>
            <a:pPr lvl="1"/>
            <a:r>
              <a:rPr lang="en-US" dirty="0" smtClean="0"/>
              <a:t>“Strive to push code that works”</a:t>
            </a:r>
          </a:p>
          <a:p>
            <a:r>
              <a:rPr lang="en-US" dirty="0" smtClean="0"/>
              <a:t>I tend to push more often than this, because I code on small teams, and I like the back up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*http://r-pkgs.had.co.nz/git.html#commit-best-practices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44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to GitHub – Good Commit Messages*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Be concise, yet evocative. </a:t>
            </a:r>
            <a:r>
              <a:rPr lang="en-US" dirty="0" smtClean="0"/>
              <a:t>At a glance, you should be able to see what a commit does. But there should be enough detail so you can remember (and understand) what was done</a:t>
            </a:r>
          </a:p>
          <a:p>
            <a:r>
              <a:rPr lang="en-US" b="1" dirty="0" smtClean="0"/>
              <a:t>Describe the why, not the what. </a:t>
            </a:r>
            <a:r>
              <a:rPr lang="en-US" dirty="0" smtClean="0"/>
              <a:t>Since you can always retrieve the diff associated with the commit, the message doesn’t need to say exactly what changed. Instead it should provide a high-level summary that focuses on the reasons for the 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*http://r-pkgs.had.co.nz/git.html#commit-best-practices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06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a Cycle in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19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Local States with Remote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89529" y="2189017"/>
            <a:ext cx="8091826" cy="3565237"/>
            <a:chOff x="683491" y="1588654"/>
            <a:chExt cx="10670309" cy="4701310"/>
          </a:xfrm>
        </p:grpSpPr>
        <p:sp>
          <p:nvSpPr>
            <p:cNvPr id="2" name="TextBox 1"/>
            <p:cNvSpPr txBox="1"/>
            <p:nvPr/>
          </p:nvSpPr>
          <p:spPr>
            <a:xfrm>
              <a:off x="683491" y="1588655"/>
              <a:ext cx="2586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28752" y="1588655"/>
              <a:ext cx="1478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Staging Area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67618" y="1588655"/>
              <a:ext cx="2586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Repository (.</a:t>
              </a:r>
              <a:r>
                <a:rPr lang="en-US" dirty="0" err="1" smtClean="0"/>
                <a:t>git</a:t>
              </a:r>
              <a:r>
                <a:rPr lang="en-US" dirty="0" smtClean="0"/>
                <a:t> folder)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027055" y="1588655"/>
              <a:ext cx="0" cy="47013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486074" y="1588654"/>
              <a:ext cx="0" cy="47013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346" y="3181517"/>
              <a:ext cx="1219200" cy="12192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8083" y="3176489"/>
              <a:ext cx="1219200" cy="1219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7820" y="3181517"/>
              <a:ext cx="1219200" cy="1219200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3417455" y="3648364"/>
              <a:ext cx="1089890" cy="290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7042727" y="3648364"/>
              <a:ext cx="1089890" cy="290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481129" y="2165969"/>
            <a:ext cx="196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 (GitHub)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990823" y="2189017"/>
            <a:ext cx="0" cy="356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8654611" y="3750997"/>
            <a:ext cx="826518" cy="220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454" y="3393151"/>
            <a:ext cx="924580" cy="9245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408489" y="4563014"/>
            <a:ext cx="166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975" y="1968378"/>
            <a:ext cx="7869437" cy="406356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13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GitHub to the Workflow 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Chacon, S., and B. Straub. 2014. Pro </a:t>
            </a:r>
            <a:r>
              <a:rPr lang="en-US" dirty="0" err="1" smtClean="0"/>
              <a:t>Git</a:t>
            </a:r>
            <a:r>
              <a:rPr lang="en-US" dirty="0" smtClean="0"/>
              <a:t>. The Expert’s Voice. </a:t>
            </a:r>
            <a:r>
              <a:rPr lang="en-US" dirty="0" err="1" smtClean="0"/>
              <a:t>Apress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25" y="2644816"/>
            <a:ext cx="7727350" cy="27129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886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Your Remotes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87" y="1498886"/>
            <a:ext cx="10386025" cy="1890859"/>
          </a:xfrm>
        </p:spPr>
      </p:pic>
    </p:spTree>
    <p:extLst>
      <p:ext uri="{BB962C8B-B14F-4D97-AF65-F5344CB8AC3E}">
        <p14:creationId xmlns="" xmlns:p14="http://schemas.microsoft.com/office/powerpoint/2010/main" val="5437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Merge Conflict?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dirty="0" smtClean="0"/>
              <a:t> operation in </a:t>
            </a:r>
            <a:r>
              <a:rPr lang="en-US" dirty="0" err="1" smtClean="0"/>
              <a:t>git</a:t>
            </a:r>
            <a:r>
              <a:rPr lang="en-US" dirty="0" smtClean="0"/>
              <a:t> is when you try to blend changes made:</a:t>
            </a:r>
          </a:p>
          <a:p>
            <a:pPr lvl="1"/>
            <a:r>
              <a:rPr lang="en-US" dirty="0" smtClean="0"/>
              <a:t>To the </a:t>
            </a:r>
            <a:r>
              <a:rPr lang="en-US" i="1" dirty="0" smtClean="0"/>
              <a:t>same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On two </a:t>
            </a:r>
            <a:r>
              <a:rPr lang="en-US" i="1" dirty="0" smtClean="0"/>
              <a:t>different</a:t>
            </a:r>
            <a:r>
              <a:rPr lang="en-US" dirty="0" smtClean="0"/>
              <a:t> branches</a:t>
            </a:r>
          </a:p>
          <a:p>
            <a:r>
              <a:rPr lang="en-US" dirty="0" smtClean="0"/>
              <a:t>Wait, but we haven’t talked (much) about branches?</a:t>
            </a:r>
          </a:p>
          <a:p>
            <a:r>
              <a:rPr lang="en-US" dirty="0" smtClean="0"/>
              <a:t>For now, know that we’ve been working with one branch 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r>
              <a:rPr lang="en-US" dirty="0" smtClean="0"/>
              <a:t>So we can work with the same branch 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 smtClean="0"/>
              <a:t> – in two (or more repos):</a:t>
            </a:r>
          </a:p>
          <a:p>
            <a:pPr lvl="1"/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GitHub</a:t>
            </a:r>
          </a:p>
          <a:p>
            <a:pPr lvl="1"/>
            <a:r>
              <a:rPr lang="en-US" dirty="0" smtClean="0"/>
              <a:t>Node</a:t>
            </a:r>
          </a:p>
          <a:p>
            <a:r>
              <a:rPr lang="en-US" dirty="0" smtClean="0"/>
              <a:t>And these can come into conflict – let’s try!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4080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sure your working directory shows a clean status</a:t>
            </a:r>
          </a:p>
          <a:p>
            <a:r>
              <a:rPr lang="en-US" dirty="0" smtClean="0"/>
              <a:t>Do a 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r>
              <a:rPr lang="en-US" dirty="0" smtClean="0"/>
              <a:t>Do a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r>
              <a:rPr lang="en-US" dirty="0" smtClean="0"/>
              <a:t>Modify the file locally</a:t>
            </a:r>
          </a:p>
          <a:p>
            <a:r>
              <a:rPr lang="en-US" dirty="0" smtClean="0"/>
              <a:t>Commit it, but don’t push it yet</a:t>
            </a:r>
          </a:p>
          <a:p>
            <a:r>
              <a:rPr lang="en-US" dirty="0" smtClean="0"/>
              <a:t>Navigate to the repo on GitHub</a:t>
            </a:r>
          </a:p>
          <a:p>
            <a:r>
              <a:rPr lang="en-US" dirty="0" smtClean="0"/>
              <a:t>Modify the same file on GitHub</a:t>
            </a:r>
          </a:p>
          <a:p>
            <a:r>
              <a:rPr lang="en-US" dirty="0" smtClean="0"/>
              <a:t>Commit it</a:t>
            </a:r>
          </a:p>
          <a:p>
            <a:r>
              <a:rPr lang="en-US" dirty="0" smtClean="0"/>
              <a:t>Go back to local repo and attempt a push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5467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 of Your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 to pull before you push (</a:t>
            </a:r>
            <a:r>
              <a:rPr lang="en-US" dirty="0" err="1" smtClean="0"/>
              <a:t>n.b.</a:t>
            </a:r>
            <a:r>
              <a:rPr lang="en-US" dirty="0" smtClean="0"/>
              <a:t> if it’s just you and GitHub, this isn’t as big a concern)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23" y="2846013"/>
            <a:ext cx="10285068" cy="23268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542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sees changes at the level of lines in a text file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http://sogilis.com/blog/demystifying-git-concepts-to-understand/</a:t>
            </a:r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3188" y="1303245"/>
            <a:ext cx="6172200" cy="4241984"/>
          </a:xfrm>
        </p:spPr>
      </p:pic>
    </p:spTree>
    <p:extLst>
      <p:ext uri="{BB962C8B-B14F-4D97-AF65-F5344CB8AC3E}">
        <p14:creationId xmlns:p14="http://schemas.microsoft.com/office/powerpoint/2010/main" xmlns="" val="11835594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Local Changes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36" y="1690687"/>
            <a:ext cx="8219869" cy="2829061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179" y="2555886"/>
            <a:ext cx="9303380" cy="29392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511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Remote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on GitHub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5701"/>
            <a:ext cx="9861135" cy="3711262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7776518">
            <a:off x="10125787" y="4786187"/>
            <a:ext cx="574766" cy="1428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65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the Changes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56" y="2176146"/>
            <a:ext cx="9548687" cy="3650296"/>
          </a:xfrm>
        </p:spPr>
      </p:pic>
    </p:spTree>
    <p:extLst>
      <p:ext uri="{BB962C8B-B14F-4D97-AF65-F5344CB8AC3E}">
        <p14:creationId xmlns="" xmlns:p14="http://schemas.microsoft.com/office/powerpoint/2010/main" val="24769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Status on GitHub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49" y="2187577"/>
            <a:ext cx="9701101" cy="3627434"/>
          </a:xfrm>
        </p:spPr>
      </p:pic>
    </p:spTree>
    <p:extLst>
      <p:ext uri="{BB962C8B-B14F-4D97-AF65-F5344CB8AC3E}">
        <p14:creationId xmlns="" xmlns:p14="http://schemas.microsoft.com/office/powerpoint/2010/main" val="188606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one repo – </a:t>
            </a:r>
            <a:r>
              <a:rPr lang="en-US" dirty="0" err="1" smtClean="0"/>
              <a:t>esatest</a:t>
            </a:r>
            <a:r>
              <a:rPr lang="en-US" dirty="0" smtClean="0"/>
              <a:t> (or whatever you’ve named it)</a:t>
            </a:r>
          </a:p>
          <a:p>
            <a:r>
              <a:rPr lang="en-US" dirty="0" smtClean="0"/>
              <a:t>We’ve made and committed changes in two different places</a:t>
            </a:r>
          </a:p>
          <a:p>
            <a:r>
              <a:rPr lang="en-US" dirty="0" smtClean="0"/>
              <a:t>Now let’s try to sync the repos by pushing our local to GitHub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90" y="3555759"/>
            <a:ext cx="8740320" cy="2104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402449">
            <a:off x="144334" y="5246097"/>
            <a:ext cx="1219200" cy="1085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373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the Changes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11" y="1690688"/>
            <a:ext cx="9900399" cy="341253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402449">
            <a:off x="-264969" y="4305571"/>
            <a:ext cx="1219200" cy="1085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210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4" y="1690687"/>
            <a:ext cx="9868141" cy="3682501"/>
          </a:xfrm>
        </p:spPr>
      </p:pic>
    </p:spTree>
    <p:extLst>
      <p:ext uri="{BB962C8B-B14F-4D97-AF65-F5344CB8AC3E}">
        <p14:creationId xmlns="" xmlns:p14="http://schemas.microsoft.com/office/powerpoint/2010/main" val="18775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the Conflict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36" y="1690688"/>
            <a:ext cx="9665713" cy="3403826"/>
          </a:xfrm>
        </p:spPr>
      </p:pic>
      <p:sp>
        <p:nvSpPr>
          <p:cNvPr id="5" name="TextBox 4"/>
          <p:cNvSpPr txBox="1"/>
          <p:nvPr/>
        </p:nvSpPr>
        <p:spPr>
          <a:xfrm>
            <a:off x="428515" y="4027323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marker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15" y="2838603"/>
            <a:ext cx="177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Incoming marker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15" y="2469271"/>
            <a:ext cx="17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Unchanged lines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198808" y="3023269"/>
            <a:ext cx="3186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64568" y="4229407"/>
            <a:ext cx="3528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515" y="3565097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Separator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2232791" y="3749763"/>
            <a:ext cx="2846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5440" y="5625348"/>
            <a:ext cx="19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sha-1 from GitHub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4003940" y="4396655"/>
            <a:ext cx="0" cy="1228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35244" y="2654660"/>
            <a:ext cx="2846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2388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3" grpId="0"/>
      <p:bldP spid="1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Resolve the Conflict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36" y="1690688"/>
            <a:ext cx="9665713" cy="3403826"/>
          </a:xfrm>
        </p:spPr>
      </p:pic>
      <p:sp>
        <p:nvSpPr>
          <p:cNvPr id="5" name="TextBox 4"/>
          <p:cNvSpPr txBox="1"/>
          <p:nvPr/>
        </p:nvSpPr>
        <p:spPr>
          <a:xfrm>
            <a:off x="890179" y="379219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this Block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15" y="3186958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this Block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198808" y="3371624"/>
            <a:ext cx="3186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64568" y="3994276"/>
            <a:ext cx="3528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 can configure graphical merge tools like p4merge to make this easier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989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it, Commit it, Push it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83" y="1871388"/>
            <a:ext cx="8788240" cy="3884978"/>
          </a:xfrm>
        </p:spPr>
      </p:pic>
      <p:sp>
        <p:nvSpPr>
          <p:cNvPr id="5" name="TextBox 4"/>
          <p:cNvSpPr txBox="1"/>
          <p:nvPr/>
        </p:nvSpPr>
        <p:spPr>
          <a:xfrm>
            <a:off x="10408648" y="3112925"/>
            <a:ext cx="16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 Resolved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99358" y="2429312"/>
            <a:ext cx="125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status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812323" y="2622687"/>
            <a:ext cx="5615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013371" y="3332427"/>
            <a:ext cx="13605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5767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Core 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Snapshot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Graph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Changeset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 cstate="print"/>
          <a:srcRect t="5396"/>
          <a:stretch/>
        </p:blipFill>
        <p:spPr>
          <a:xfrm>
            <a:off x="7216054" y="1073454"/>
            <a:ext cx="3151764" cy="1973370"/>
          </a:xfrm>
          <a:prstGeom prst="rect">
            <a:avLst/>
          </a:prstGeom>
        </p:spPr>
      </p:pic>
      <p:pic>
        <p:nvPicPr>
          <p:cNvPr id="8" name="Picture 2" descr="graph_bran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76365" y="2912922"/>
            <a:ext cx="2631143" cy="146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anges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8309" y="4508063"/>
            <a:ext cx="3327255" cy="151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192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Commits Look a Bit Different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85" y="1821307"/>
            <a:ext cx="8870358" cy="3778304"/>
          </a:xfrm>
        </p:spPr>
      </p:pic>
    </p:spTree>
    <p:extLst>
      <p:ext uri="{BB962C8B-B14F-4D97-AF65-F5344CB8AC3E}">
        <p14:creationId xmlns="" xmlns:p14="http://schemas.microsoft.com/office/powerpoint/2010/main" val="10119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Another Repo!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Well, yes, but…</a:t>
            </a:r>
          </a:p>
          <a:p>
            <a:r>
              <a:rPr lang="en-US" dirty="0" smtClean="0"/>
              <a:t>I’ll try a live demo to show what happens</a:t>
            </a:r>
          </a:p>
          <a:p>
            <a:r>
              <a:rPr lang="en-US" dirty="0" smtClean="0"/>
              <a:t>If it fails, following is an example of the normal </a:t>
            </a:r>
            <a:r>
              <a:rPr lang="en-US" dirty="0" err="1" smtClean="0"/>
              <a:t>bs</a:t>
            </a:r>
            <a:r>
              <a:rPr lang="en-US" dirty="0" smtClean="0"/>
              <a:t> that you need to put up with</a:t>
            </a:r>
          </a:p>
          <a:p>
            <a:r>
              <a:rPr lang="en-US" dirty="0" smtClean="0"/>
              <a:t>(But it’s worth it!)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72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to a Linux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Cloned my repo from GitHub</a:t>
            </a:r>
          </a:p>
          <a:p>
            <a:r>
              <a:rPr lang="en-US" dirty="0" smtClean="0"/>
              <a:t>Created a new file</a:t>
            </a:r>
          </a:p>
          <a:p>
            <a:r>
              <a:rPr lang="en-US" dirty="0" smtClean="0"/>
              <a:t>Added it</a:t>
            </a:r>
          </a:p>
          <a:p>
            <a:r>
              <a:rPr lang="en-US" dirty="0" smtClean="0"/>
              <a:t>Pushed it: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??? </a:t>
            </a:r>
            <a:r>
              <a:rPr lang="en-US" dirty="0" err="1" smtClean="0"/>
              <a:t>Stackoverflow</a:t>
            </a:r>
            <a:r>
              <a:rPr lang="en-US" dirty="0" smtClean="0"/>
              <a:t> to the rescue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98" y="3369017"/>
            <a:ext cx="7181850" cy="1038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422356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Use SSH not HTTP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13" y="2001045"/>
            <a:ext cx="6962775" cy="3724275"/>
          </a:xfrm>
        </p:spPr>
      </p:pic>
    </p:spTree>
    <p:extLst>
      <p:ext uri="{BB962C8B-B14F-4D97-AF65-F5344CB8AC3E}">
        <p14:creationId xmlns="" xmlns:p14="http://schemas.microsoft.com/office/powerpoint/2010/main" val="110354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3370"/>
          <a:stretch/>
        </p:blipFill>
        <p:spPr>
          <a:xfrm>
            <a:off x="2430031" y="329936"/>
            <a:ext cx="7331938" cy="2196446"/>
          </a:xfrm>
        </p:spPr>
      </p:pic>
      <p:sp>
        <p:nvSpPr>
          <p:cNvPr id="5" name="TextBox 4"/>
          <p:cNvSpPr txBox="1"/>
          <p:nvPr/>
        </p:nvSpPr>
        <p:spPr>
          <a:xfrm>
            <a:off x="4370896" y="3337087"/>
            <a:ext cx="205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change this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984397" y="1904213"/>
            <a:ext cx="1415307" cy="1404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3306"/>
          <a:stretch/>
        </p:blipFill>
        <p:spPr>
          <a:xfrm>
            <a:off x="2299256" y="4119513"/>
            <a:ext cx="6877050" cy="2494863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4276627" y="3706420"/>
            <a:ext cx="1123076" cy="179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4938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LUCK!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3153570"/>
            <a:ext cx="6896100" cy="1419225"/>
          </a:xfrm>
        </p:spPr>
      </p:pic>
      <p:sp>
        <p:nvSpPr>
          <p:cNvPr id="5" name="TextBox 4"/>
          <p:cNvSpPr txBox="1"/>
          <p:nvPr/>
        </p:nvSpPr>
        <p:spPr>
          <a:xfrm flipH="1">
            <a:off x="4078310" y="4955127"/>
            <a:ext cx="403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pair the SSH keys…. </a:t>
            </a:r>
            <a:r>
              <a:rPr lang="en-US" dirty="0">
                <a:hlinkClick r:id="rId3"/>
              </a:rPr>
              <a:t>http://happygitwithr.com/ssh-keys.html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8653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1662906"/>
            <a:ext cx="6877050" cy="4400550"/>
          </a:xfrm>
        </p:spPr>
      </p:pic>
      <p:sp>
        <p:nvSpPr>
          <p:cNvPr id="7" name="Rectangle 6"/>
          <p:cNvSpPr/>
          <p:nvPr/>
        </p:nvSpPr>
        <p:spPr>
          <a:xfrm>
            <a:off x="2608218" y="4134395"/>
            <a:ext cx="5107577" cy="42454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74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967831"/>
            <a:ext cx="6934200" cy="1790700"/>
          </a:xfrm>
        </p:spPr>
      </p:pic>
      <p:sp>
        <p:nvSpPr>
          <p:cNvPr id="7" name="Rectangle 6"/>
          <p:cNvSpPr/>
          <p:nvPr/>
        </p:nvSpPr>
        <p:spPr>
          <a:xfrm>
            <a:off x="2562498" y="3650909"/>
            <a:ext cx="6570617" cy="59452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https://stackoverflow.com/questions/9270734/ssh-permissions-are-too-open-error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687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970921"/>
            <a:ext cx="8229600" cy="1784523"/>
          </a:xfrm>
        </p:spPr>
      </p:pic>
    </p:spTree>
    <p:extLst>
      <p:ext uri="{BB962C8B-B14F-4D97-AF65-F5344CB8AC3E}">
        <p14:creationId xmlns="" xmlns:p14="http://schemas.microsoft.com/office/powerpoint/2010/main" val="20132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01739"/>
            <a:ext cx="8229600" cy="4122884"/>
          </a:xfrm>
        </p:spPr>
      </p:pic>
    </p:spTree>
    <p:extLst>
      <p:ext uri="{BB962C8B-B14F-4D97-AF65-F5344CB8AC3E}">
        <p14:creationId xmlns="" xmlns:p14="http://schemas.microsoft.com/office/powerpoint/2010/main" val="29630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8162" y="698658"/>
            <a:ext cx="10515600" cy="2852737"/>
          </a:xfrm>
        </p:spPr>
        <p:txBody>
          <a:bodyPr/>
          <a:lstStyle/>
          <a:p>
            <a:r>
              <a:rPr lang="en-US" dirty="0" smtClean="0"/>
              <a:t>States of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12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165529"/>
            <a:ext cx="8229600" cy="12894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854979"/>
            <a:ext cx="8112704" cy="24431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2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the Repo Change?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7-4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84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Core 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Snapshot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Graph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Changeset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/>
          <a:srcRect t="5396"/>
          <a:stretch/>
        </p:blipFill>
        <p:spPr>
          <a:xfrm>
            <a:off x="7216054" y="1073454"/>
            <a:ext cx="3151764" cy="1973370"/>
          </a:xfrm>
          <a:prstGeom prst="rect">
            <a:avLst/>
          </a:prstGeom>
        </p:spPr>
      </p:pic>
      <p:pic>
        <p:nvPicPr>
          <p:cNvPr id="8" name="Picture 2" descr="graph_bran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365" y="2912922"/>
            <a:ext cx="2631143" cy="1469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anges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09" y="4508063"/>
            <a:ext cx="3327255" cy="1515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8192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These Concepts, We 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sha-1 unique identifier to view a snapshot</a:t>
            </a:r>
          </a:p>
          <a:p>
            <a:r>
              <a:rPr lang="en-US" dirty="0" smtClean="0"/>
              <a:t>Compare the differences from one snapshot to a next</a:t>
            </a:r>
          </a:p>
          <a:p>
            <a:r>
              <a:rPr lang="en-US" dirty="0" smtClean="0"/>
              <a:t>Compare two different snapshots/commits</a:t>
            </a:r>
          </a:p>
          <a:p>
            <a:r>
              <a:rPr lang="en-US" dirty="0" smtClean="0"/>
              <a:t>Revert to the project at specific points (commits) in time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607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 Identifier – These Are Crucial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nodes along the graph</a:t>
            </a:r>
          </a:p>
          <a:p>
            <a:r>
              <a:rPr lang="en-US" dirty="0" smtClean="0"/>
              <a:t>We use them to view and/or navigate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313" y="3131430"/>
            <a:ext cx="8013125" cy="147459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694" y="4832007"/>
            <a:ext cx="8035986" cy="126884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20" y="2708483"/>
            <a:ext cx="10367909" cy="37950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996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Seeing Changes Before a Commit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81" y="1690688"/>
            <a:ext cx="8002204" cy="4073849"/>
          </a:xfrm>
        </p:spPr>
      </p:pic>
      <p:sp>
        <p:nvSpPr>
          <p:cNvPr id="5" name="TextBox 4"/>
          <p:cNvSpPr txBox="1"/>
          <p:nvPr/>
        </p:nvSpPr>
        <p:spPr>
          <a:xfrm>
            <a:off x="226423" y="3474720"/>
            <a:ext cx="1841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Visualize Changes</a:t>
            </a:r>
          </a:p>
          <a:p>
            <a:r>
              <a:rPr lang="en-US" i="1" dirty="0" smtClean="0"/>
              <a:t>before</a:t>
            </a:r>
            <a:r>
              <a:rPr lang="en-US" dirty="0" smtClean="0"/>
              <a:t> a commit</a:t>
            </a:r>
            <a:endParaRPr lang="en-US" i="1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2067889" y="3378926"/>
            <a:ext cx="1006237" cy="418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766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Seeing Changes Between Two Diffs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914" y="1849587"/>
            <a:ext cx="6359161" cy="3871944"/>
          </a:xfrm>
        </p:spPr>
      </p:pic>
      <p:sp>
        <p:nvSpPr>
          <p:cNvPr id="6" name="TextBox 5"/>
          <p:cNvSpPr txBox="1"/>
          <p:nvPr/>
        </p:nvSpPr>
        <p:spPr>
          <a:xfrm>
            <a:off x="226423" y="3352794"/>
            <a:ext cx="2092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Visualize differences</a:t>
            </a:r>
          </a:p>
          <a:p>
            <a:r>
              <a:rPr lang="en-US" dirty="0" smtClean="0"/>
              <a:t>between</a:t>
            </a:r>
            <a:r>
              <a:rPr lang="en-US" i="1" dirty="0" smtClean="0"/>
              <a:t> </a:t>
            </a:r>
            <a:r>
              <a:rPr lang="en-US" dirty="0" smtClean="0"/>
              <a:t>2 commits</a:t>
            </a:r>
            <a:endParaRPr lang="en-US" i="1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2318471" y="3257000"/>
            <a:ext cx="755655" cy="418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423" y="2054885"/>
            <a:ext cx="18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sha-1 commit IDs</a:t>
            </a:r>
            <a:endParaRPr lang="en-US" i="1" dirty="0"/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2033008" y="2239551"/>
            <a:ext cx="1041118" cy="280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725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 Between Two Diffs</a:t>
            </a:r>
            <a:endParaRPr lang="en-US" dirty="0"/>
          </a:p>
        </p:txBody>
      </p:sp>
      <p:pic>
        <p:nvPicPr>
          <p:cNvPr id="11" name="Content Placeholder 10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25832"/>
            <a:ext cx="5181600" cy="1750924"/>
          </a:xfrm>
        </p:spPr>
      </p:pic>
      <p:pic>
        <p:nvPicPr>
          <p:cNvPr id="10" name="Content Placeholder 9" descr="Screen Clippi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8113"/>
            <a:ext cx="5181600" cy="1686362"/>
          </a:xfrm>
        </p:spPr>
      </p:pic>
    </p:spTree>
    <p:extLst>
      <p:ext uri="{BB962C8B-B14F-4D97-AF65-F5344CB8AC3E}">
        <p14:creationId xmlns="" xmlns:p14="http://schemas.microsoft.com/office/powerpoint/2010/main" val="38067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Seeing Changes Between Two Diffs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 master~1 master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 &lt;sha-1&gt; &lt;sha-1&gt;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(this just shows changes made but not added)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Why all the hassle?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Diffs tell you what changed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Commit messages tell you why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With both, you can easily navigate through the history of a repo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405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to a Particular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&lt;sha-1&gt;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75" y="2430466"/>
            <a:ext cx="10401425" cy="8754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630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Repository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Collection of files managed by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History (all of it)</a:t>
            </a:r>
          </a:p>
          <a:p>
            <a:r>
              <a:rPr lang="en-US" dirty="0" smtClean="0"/>
              <a:t>Encompassing file on the Operating System is considered the working directory</a:t>
            </a:r>
          </a:p>
          <a:p>
            <a:pPr lvl="1"/>
            <a:r>
              <a:rPr lang="en-US" dirty="0" smtClean="0"/>
              <a:t>Can include files managed by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Files ignored by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Files not yet managed by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Quasi-hidden </a:t>
            </a:r>
            <a:r>
              <a:rPr lang="en-US" b="1" dirty="0" smtClean="0"/>
              <a:t>.</a:t>
            </a:r>
            <a:r>
              <a:rPr lang="en-US" b="1" dirty="0" err="1" smtClean="0"/>
              <a:t>git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Since the repo contains all the history, keep the repos narrowly focused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69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to a Particular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c572b41</a:t>
            </a:r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59" y="2476125"/>
            <a:ext cx="9321123" cy="32564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085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Detached Head???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--decorate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Has to do with where the branch is pointing – now it’s to a previous commit</a:t>
            </a:r>
          </a:p>
          <a:p>
            <a:r>
              <a:rPr lang="en-US" dirty="0" smtClean="0"/>
              <a:t>Explore your script and you’ll see it from that state: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01" y="2653484"/>
            <a:ext cx="10941907" cy="15082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597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714" y="1948596"/>
            <a:ext cx="8726478" cy="3455743"/>
          </a:xfrm>
        </p:spPr>
      </p:pic>
    </p:spTree>
    <p:extLst>
      <p:ext uri="{BB962C8B-B14F-4D97-AF65-F5344CB8AC3E}">
        <p14:creationId xmlns="" xmlns:p14="http://schemas.microsoft.com/office/powerpoint/2010/main" val="32006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Detached Head???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--decorate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01" y="2653484"/>
            <a:ext cx="10941907" cy="1508208"/>
          </a:xfrm>
          <a:prstGeom prst="rect">
            <a:avLst/>
          </a:prstGeom>
        </p:spPr>
      </p:pic>
      <p:grpSp>
        <p:nvGrpSpPr>
          <p:cNvPr id="5" name="Group 8"/>
          <p:cNvGrpSpPr/>
          <p:nvPr/>
        </p:nvGrpSpPr>
        <p:grpSpPr>
          <a:xfrm>
            <a:off x="1477108" y="4001294"/>
            <a:ext cx="6237552" cy="1502746"/>
            <a:chOff x="1477108" y="4001294"/>
            <a:chExt cx="6237552" cy="1502746"/>
          </a:xfrm>
        </p:grpSpPr>
        <p:sp>
          <p:nvSpPr>
            <p:cNvPr id="6" name="TextBox 5"/>
            <p:cNvSpPr txBox="1"/>
            <p:nvPr/>
          </p:nvSpPr>
          <p:spPr>
            <a:xfrm>
              <a:off x="4360985" y="5134708"/>
              <a:ext cx="3353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Where did the other commits go?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1477108" y="4001294"/>
              <a:ext cx="4560715" cy="11334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55943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Commits Are Still There - Phew!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46" y="2731696"/>
            <a:ext cx="9697627" cy="29422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66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You Want to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work with the file as it was at that time: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then bring those changes into the current commit </a:t>
            </a:r>
          </a:p>
          <a:p>
            <a:r>
              <a:rPr lang="en-US" dirty="0" smtClean="0"/>
              <a:t>I’ll argue for using a branch to do this in the last section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0951"/>
            <a:ext cx="10473758" cy="12438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59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Backing Out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can get complicated!</a:t>
            </a:r>
          </a:p>
          <a:p>
            <a:r>
              <a:rPr lang="en-US" dirty="0" smtClean="0"/>
              <a:t>Three main commands: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reset (hard, soft, mixed)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rebase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revert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cherry-pick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This diagram helps: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90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822" y="182245"/>
            <a:ext cx="8569235" cy="64799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493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git-scm.com/book/en/v2/Git-Basics-Undoing-Things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www.atlassian.com/git/tutorials/undoing-changes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www.atlassian.com/git/tutorials/rewriting-history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491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</TotalTime>
  <Words>1868</Words>
  <Application>Microsoft Office PowerPoint</Application>
  <PresentationFormat>自定义</PresentationFormat>
  <Paragraphs>318</Paragraphs>
  <Slides>98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99" baseType="lpstr">
      <vt:lpstr>Office Theme</vt:lpstr>
      <vt:lpstr>Extra 3 classes on Git and Github</vt:lpstr>
      <vt:lpstr>Core concepts in Git</vt:lpstr>
      <vt:lpstr>Core Concepts</vt:lpstr>
      <vt:lpstr>Core Concepts</vt:lpstr>
      <vt:lpstr>Core Concepts</vt:lpstr>
      <vt:lpstr>Core Concepts</vt:lpstr>
      <vt:lpstr>3 Core Concepts</vt:lpstr>
      <vt:lpstr>States of a git Repository</vt:lpstr>
      <vt:lpstr>The Repository</vt:lpstr>
      <vt:lpstr>Three Local States</vt:lpstr>
      <vt:lpstr>Three Local States with Remote</vt:lpstr>
      <vt:lpstr>Basic Commands</vt:lpstr>
      <vt:lpstr>git init – Initialize an Empty Repo</vt:lpstr>
      <vt:lpstr>git add – Add a Document to the Staging Area</vt:lpstr>
      <vt:lpstr>Viewing the Repo</vt:lpstr>
      <vt:lpstr>git status – What’s Happening?</vt:lpstr>
      <vt:lpstr>git log – To view the history of Repo</vt:lpstr>
      <vt:lpstr>git log – With Options</vt:lpstr>
      <vt:lpstr>git commit – Records changes in the Repo</vt:lpstr>
      <vt:lpstr>Ok, What Just happened?</vt:lpstr>
      <vt:lpstr>Git rm</vt:lpstr>
      <vt:lpstr>Git mv</vt:lpstr>
      <vt:lpstr>Lather, Rinse, Repeat</vt:lpstr>
      <vt:lpstr>Good Commit Messages*</vt:lpstr>
      <vt:lpstr>Good Commit Messages</vt:lpstr>
      <vt:lpstr>Workflow Visualized</vt:lpstr>
      <vt:lpstr>Lifecycle of status</vt:lpstr>
      <vt:lpstr>Commit Graph Visualized</vt:lpstr>
      <vt:lpstr>.gitignore</vt:lpstr>
      <vt:lpstr>.gitignore</vt:lpstr>
      <vt:lpstr>Break Time?</vt:lpstr>
      <vt:lpstr>New R Project With Your Existing Repo</vt:lpstr>
      <vt:lpstr>Make the Changes in RStudio</vt:lpstr>
      <vt:lpstr>Commit the Changeset</vt:lpstr>
      <vt:lpstr>Make Some Modifications</vt:lpstr>
      <vt:lpstr>Commit the Modifications</vt:lpstr>
      <vt:lpstr>Git in RStudio Covers Most of Your Needs</vt:lpstr>
      <vt:lpstr>Code Time  </vt:lpstr>
      <vt:lpstr>Connecting a Local Repo to a Remote Repo</vt:lpstr>
      <vt:lpstr>Git is a Distributed Version Control System</vt:lpstr>
      <vt:lpstr>How Does My Local Repo Sync with GitHub*</vt:lpstr>
      <vt:lpstr>Local First</vt:lpstr>
      <vt:lpstr>GitHub First</vt:lpstr>
      <vt:lpstr>From RStudio*</vt:lpstr>
      <vt:lpstr>My Preferred Way</vt:lpstr>
      <vt:lpstr>Let’s Practice</vt:lpstr>
      <vt:lpstr>Let’s Practice</vt:lpstr>
      <vt:lpstr>Let’s Practice</vt:lpstr>
      <vt:lpstr>Let’s Practice</vt:lpstr>
      <vt:lpstr>Bypass the Command Line</vt:lpstr>
      <vt:lpstr>Pushing to GitHub – How Often?</vt:lpstr>
      <vt:lpstr>Pushing to GitHub – Good Commit Messages*</vt:lpstr>
      <vt:lpstr>Practice a Cycle in Local Repo</vt:lpstr>
      <vt:lpstr>Three Local States with Remote</vt:lpstr>
      <vt:lpstr>Adding GitHub to the Workflow – git push</vt:lpstr>
      <vt:lpstr>Knowing Your Remotes</vt:lpstr>
      <vt:lpstr>What is a Merge Conflict?</vt:lpstr>
      <vt:lpstr>Merge Conflicts</vt:lpstr>
      <vt:lpstr>Check Status of Your Local Repo</vt:lpstr>
      <vt:lpstr>Make Local Changes</vt:lpstr>
      <vt:lpstr>Make Remote Changes</vt:lpstr>
      <vt:lpstr>Commit the Changes</vt:lpstr>
      <vt:lpstr>View Status on GitHub</vt:lpstr>
      <vt:lpstr>What’s Happened</vt:lpstr>
      <vt:lpstr>Pull the Changes</vt:lpstr>
      <vt:lpstr>Check Status</vt:lpstr>
      <vt:lpstr>View the Conflict</vt:lpstr>
      <vt:lpstr>Manually Resolve the Conflict</vt:lpstr>
      <vt:lpstr>Add it, Commit it, Push it</vt:lpstr>
      <vt:lpstr>Merge Commits Look a Bit Different</vt:lpstr>
      <vt:lpstr>Just Another Repo!</vt:lpstr>
      <vt:lpstr>SSH to a Linux Box</vt:lpstr>
      <vt:lpstr>Need to Use SSH not HTTP</vt:lpstr>
      <vt:lpstr>幻灯片 74</vt:lpstr>
      <vt:lpstr>No LUCK!</vt:lpstr>
      <vt:lpstr>幻灯片 76</vt:lpstr>
      <vt:lpstr>幻灯片 77</vt:lpstr>
      <vt:lpstr>幻灯片 78</vt:lpstr>
      <vt:lpstr>幻灯片 79</vt:lpstr>
      <vt:lpstr>幻灯片 80</vt:lpstr>
      <vt:lpstr>How Does the Repo Change?</vt:lpstr>
      <vt:lpstr>3 Core Concepts</vt:lpstr>
      <vt:lpstr>With These Concepts, We Can</vt:lpstr>
      <vt:lpstr>sha-1 Identifier – These Are Crucial</vt:lpstr>
      <vt:lpstr>Seeing Changes Before a Commit</vt:lpstr>
      <vt:lpstr>Seeing Changes Between Two Diffs</vt:lpstr>
      <vt:lpstr>Order Matters Between Two Diffs</vt:lpstr>
      <vt:lpstr>Seeing Changes Between Two Diffs</vt:lpstr>
      <vt:lpstr>Going to a Particular Commit</vt:lpstr>
      <vt:lpstr>Going to a Particular Commit</vt:lpstr>
      <vt:lpstr>Detached Head???</vt:lpstr>
      <vt:lpstr>Where are we?</vt:lpstr>
      <vt:lpstr>Detached Head???</vt:lpstr>
      <vt:lpstr>The Commits Are Still There - Phew!</vt:lpstr>
      <vt:lpstr>Why Would You Want to Do This?</vt:lpstr>
      <vt:lpstr>Backing Out Changes</vt:lpstr>
      <vt:lpstr>幻灯片 97</vt:lpstr>
      <vt:lpstr>More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dc:creator>rob</dc:creator>
  <cp:lastModifiedBy>Acer</cp:lastModifiedBy>
  <cp:revision>121</cp:revision>
  <dcterms:created xsi:type="dcterms:W3CDTF">2017-07-31T21:48:11Z</dcterms:created>
  <dcterms:modified xsi:type="dcterms:W3CDTF">2021-11-03T21:33:17Z</dcterms:modified>
</cp:coreProperties>
</file>