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5" r:id="rId10"/>
    <p:sldId id="276" r:id="rId11"/>
    <p:sldId id="277" r:id="rId12"/>
    <p:sldId id="278" r:id="rId13"/>
    <p:sldId id="271" r:id="rId14"/>
    <p:sldId id="273" r:id="rId15"/>
    <p:sldId id="29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1" r:id="rId30"/>
    <p:sldId id="293" r:id="rId31"/>
    <p:sldId id="294" r:id="rId32"/>
    <p:sldId id="295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4929724-28AB-4BBE-8A27-FFD3A298E9BF}">
          <p14:sldIdLst>
            <p14:sldId id="257"/>
            <p14:sldId id="266"/>
          </p14:sldIdLst>
        </p14:section>
        <p14:section name="Connecting to Git" id="{ECCE86F6-653F-4AA9-B78B-F9E536A2EF80}">
          <p14:sldIdLst>
            <p14:sldId id="267"/>
            <p14:sldId id="268"/>
            <p14:sldId id="269"/>
            <p14:sldId id="270"/>
            <p14:sldId id="272"/>
            <p14:sldId id="274"/>
            <p14:sldId id="275"/>
            <p14:sldId id="276"/>
            <p14:sldId id="277"/>
            <p14:sldId id="278"/>
            <p14:sldId id="271"/>
            <p14:sldId id="273"/>
            <p14:sldId id="296"/>
          </p14:sldIdLst>
        </p14:section>
        <p14:section name="Working with the Remote" id="{02138809-89FE-4095-9E4C-F4EEBCAD876D}">
          <p14:sldIdLst>
            <p14:sldId id="279"/>
            <p14:sldId id="280"/>
            <p14:sldId id="281"/>
          </p14:sldIdLst>
        </p14:section>
        <p14:section name="Merge Conflicts" id="{5EAD6078-50D4-4BCB-8A55-476AF3977C8D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</p14:sldIdLst>
        </p14:section>
        <p14:section name="Working with a Node" id="{9E7E418B-3F2A-44FB-B0C9-3075D0357A05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4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75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477C5-E648-4CAA-AA53-CC2ADDA1DA88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3211A-8460-48B5-A229-0326D12F1D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469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002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5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44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557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5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70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1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05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A36D-35D1-430E-895C-153B9F48ABDA}" type="datetimeFigureOut">
              <a:rPr lang="en-US" smtClean="0"/>
              <a:pPr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1DE5-FF69-41E3-9B47-7DE640B793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appygitwithr.com/ssh-keys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a Local Repo to a Remote Repo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Module 7-3</a:t>
            </a:r>
          </a:p>
        </p:txBody>
      </p:sp>
    </p:spTree>
    <p:extLst>
      <p:ext uri="{BB962C8B-B14F-4D97-AF65-F5344CB8AC3E}">
        <p14:creationId xmlns:p14="http://schemas.microsoft.com/office/powerpoint/2010/main" xmlns="" val="177848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690688"/>
            <a:ext cx="9879592" cy="1404205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0811" y="3198229"/>
            <a:ext cx="9078271" cy="36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83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56" y="1690688"/>
            <a:ext cx="4061812" cy="288061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4188" y="2559608"/>
            <a:ext cx="4061812" cy="291109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64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the Command Line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4740" y="916537"/>
            <a:ext cx="4299060" cy="4898110"/>
          </a:xfrm>
          <a:prstGeom prst="rect">
            <a:avLst/>
          </a:prstGeom>
        </p:spPr>
      </p:pic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714" y="1474330"/>
            <a:ext cx="4046571" cy="2911092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2055" y="2289500"/>
            <a:ext cx="4077053" cy="2926334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07364" y="3159518"/>
            <a:ext cx="4077053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01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How Often?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schools of thought on how often to push</a:t>
            </a:r>
          </a:p>
          <a:p>
            <a:r>
              <a:rPr lang="en-US" dirty="0" smtClean="0"/>
              <a:t>A prominent one (Hadley Wickham) is to push considerably less often than you commit*</a:t>
            </a:r>
          </a:p>
          <a:p>
            <a:pPr lvl="1"/>
            <a:r>
              <a:rPr lang="en-US" dirty="0" smtClean="0"/>
              <a:t>“Pushing code means publishing code”</a:t>
            </a:r>
          </a:p>
          <a:p>
            <a:pPr lvl="1"/>
            <a:r>
              <a:rPr lang="en-US" dirty="0" smtClean="0"/>
              <a:t>“Strive to push code that works”</a:t>
            </a:r>
          </a:p>
          <a:p>
            <a:r>
              <a:rPr lang="en-US" dirty="0" smtClean="0"/>
              <a:t>I tend to push more often than this, because I code on small teams, and I like the back up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44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to GitHub – Good Commit Messages*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 concise, yet evocative. </a:t>
            </a:r>
            <a:r>
              <a:rPr lang="en-US" dirty="0" smtClean="0"/>
              <a:t>At a glance, you should be able to see what a commit does. But there should be enough detail so you can remember (and understand) what was done</a:t>
            </a:r>
          </a:p>
          <a:p>
            <a:r>
              <a:rPr lang="en-US" b="1" dirty="0" smtClean="0"/>
              <a:t>Describe the why, not the what. </a:t>
            </a:r>
            <a:r>
              <a:rPr lang="en-US" dirty="0" smtClean="0"/>
              <a:t>Since you can always retrieve the diff associated with the commit, the message doesn’t need to say exactly what changed. Instead it should provide a high-level summary that focuses on the reasons for the change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*http://r-pkgs.had.co.nz/git.html#commit-best-practices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0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a Cycle in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19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Local States with Remote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9529" y="2189017"/>
            <a:ext cx="8091826" cy="3565237"/>
            <a:chOff x="683491" y="1588654"/>
            <a:chExt cx="10670309" cy="4701310"/>
          </a:xfrm>
        </p:grpSpPr>
        <p:sp>
          <p:nvSpPr>
            <p:cNvPr id="2" name="TextBox 1"/>
            <p:cNvSpPr txBox="1"/>
            <p:nvPr/>
          </p:nvSpPr>
          <p:spPr>
            <a:xfrm>
              <a:off x="683491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8752" y="1588655"/>
              <a:ext cx="147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67618" y="1588655"/>
              <a:ext cx="258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Repository (.</a:t>
              </a:r>
              <a:r>
                <a:rPr lang="en-US" dirty="0" err="1" smtClean="0"/>
                <a:t>git</a:t>
              </a:r>
              <a:r>
                <a:rPr lang="en-US" dirty="0" smtClean="0"/>
                <a:t> folder)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27055" y="1588655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86074" y="1588654"/>
              <a:ext cx="0" cy="47013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46" y="3181517"/>
              <a:ext cx="1219200" cy="1219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8083" y="3176489"/>
              <a:ext cx="1219200" cy="1219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820" y="3181517"/>
              <a:ext cx="1219200" cy="12192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17455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7042727" y="3648364"/>
              <a:ext cx="1089890" cy="290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481129" y="2165969"/>
            <a:ext cx="196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Remote (GitHub)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90823" y="2189017"/>
            <a:ext cx="0" cy="3565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8654611" y="3750997"/>
            <a:ext cx="826518" cy="2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54" y="3393151"/>
            <a:ext cx="924580" cy="9245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08489" y="4563014"/>
            <a:ext cx="166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975" y="1968378"/>
            <a:ext cx="7869437" cy="40635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3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GitHub to the Workflow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Chacon, S., and B. Straub. 2014. Pro </a:t>
            </a:r>
            <a:r>
              <a:rPr lang="en-US" dirty="0" err="1" smtClean="0"/>
              <a:t>Git</a:t>
            </a:r>
            <a:r>
              <a:rPr lang="en-US" dirty="0" smtClean="0"/>
              <a:t>. The Expert’s Voice.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325" y="2644816"/>
            <a:ext cx="7727350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Your Remotes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987" y="1498886"/>
            <a:ext cx="10386025" cy="1890859"/>
          </a:xfrm>
        </p:spPr>
      </p:pic>
    </p:spTree>
    <p:extLst>
      <p:ext uri="{BB962C8B-B14F-4D97-AF65-F5344CB8AC3E}">
        <p14:creationId xmlns:p14="http://schemas.microsoft.com/office/powerpoint/2010/main" xmlns="" val="5437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Merge Conflict?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 smtClean="0"/>
              <a:t> operation in </a:t>
            </a:r>
            <a:r>
              <a:rPr lang="en-US" dirty="0" err="1" smtClean="0"/>
              <a:t>git</a:t>
            </a:r>
            <a:r>
              <a:rPr lang="en-US" dirty="0" smtClean="0"/>
              <a:t> is when you try to blend changes made:</a:t>
            </a:r>
          </a:p>
          <a:p>
            <a:pPr lvl="1"/>
            <a:r>
              <a:rPr lang="en-US" dirty="0" smtClean="0"/>
              <a:t>To the </a:t>
            </a:r>
            <a:r>
              <a:rPr lang="en-US" i="1" dirty="0" smtClean="0"/>
              <a:t>same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On two </a:t>
            </a:r>
            <a:r>
              <a:rPr lang="en-US" i="1" dirty="0" smtClean="0"/>
              <a:t>different</a:t>
            </a:r>
            <a:r>
              <a:rPr lang="en-US" dirty="0" smtClean="0"/>
              <a:t> branches</a:t>
            </a:r>
          </a:p>
          <a:p>
            <a:r>
              <a:rPr lang="en-US" dirty="0" smtClean="0"/>
              <a:t>Wait, but we haven’t talked (much) about branches?</a:t>
            </a:r>
          </a:p>
          <a:p>
            <a:r>
              <a:rPr lang="en-US" dirty="0" smtClean="0"/>
              <a:t>For now, know that we’ve been working with one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 smtClean="0"/>
              <a:t>So we can work with the same branch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 smtClean="0"/>
              <a:t> – in two (or more repos):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GitHub</a:t>
            </a:r>
          </a:p>
          <a:p>
            <a:pPr lvl="1"/>
            <a:r>
              <a:rPr lang="en-US" dirty="0" smtClean="0"/>
              <a:t>Node</a:t>
            </a:r>
          </a:p>
          <a:p>
            <a:r>
              <a:rPr lang="en-US" dirty="0" smtClean="0"/>
              <a:t>And these can come into conflict – let’s try!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4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</a:t>
            </a:r>
            <a:r>
              <a:rPr lang="en-US" i="1" dirty="0" smtClean="0"/>
              <a:t>Distributed</a:t>
            </a:r>
            <a:r>
              <a:rPr lang="en-US" dirty="0" smtClean="0"/>
              <a:t> Version Control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Peer-to-peer as opposed to server-client</a:t>
            </a:r>
          </a:p>
          <a:p>
            <a:r>
              <a:rPr lang="en-US" dirty="0" smtClean="0"/>
              <a:t>Common operations (commits, viewing history, etc.) are fast since there is no need to communicate with a central server</a:t>
            </a:r>
          </a:p>
          <a:p>
            <a:r>
              <a:rPr lang="en-US" dirty="0" smtClean="0"/>
              <a:t>Communication is only necessary with sharing changes among peers</a:t>
            </a:r>
          </a:p>
          <a:p>
            <a:r>
              <a:rPr lang="en-US" dirty="0" smtClean="0"/>
              <a:t>Each working copy effectively functions as a remote backup of a codebase and its change history – protecting against data loss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https://en.wikipedia.org/wiki/Distributed_version_control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74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your working directory shows a clean status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pull</a:t>
            </a:r>
          </a:p>
          <a:p>
            <a:r>
              <a:rPr lang="en-US" dirty="0" smtClean="0"/>
              <a:t>Do a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r>
              <a:rPr lang="en-US" dirty="0" smtClean="0"/>
              <a:t>Modify the file locally</a:t>
            </a:r>
          </a:p>
          <a:p>
            <a:r>
              <a:rPr lang="en-US" dirty="0" smtClean="0"/>
              <a:t>Commit it, but don’t push it yet</a:t>
            </a:r>
          </a:p>
          <a:p>
            <a:r>
              <a:rPr lang="en-US" dirty="0" smtClean="0"/>
              <a:t>Navigate to the repo on GitHub</a:t>
            </a:r>
          </a:p>
          <a:p>
            <a:r>
              <a:rPr lang="en-US" dirty="0" smtClean="0"/>
              <a:t>Modify the same file on GitHub</a:t>
            </a:r>
          </a:p>
          <a:p>
            <a:r>
              <a:rPr lang="en-US" dirty="0" smtClean="0"/>
              <a:t>Commit it</a:t>
            </a:r>
          </a:p>
          <a:p>
            <a:r>
              <a:rPr lang="en-US" dirty="0" smtClean="0"/>
              <a:t>Go back to local repo and attempt a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467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 of Your Local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 to pull before you push (</a:t>
            </a:r>
            <a:r>
              <a:rPr lang="en-US" dirty="0" err="1" smtClean="0"/>
              <a:t>n.b.</a:t>
            </a:r>
            <a:r>
              <a:rPr lang="en-US" dirty="0" smtClean="0"/>
              <a:t> if it’s just you and GitHub, this isn’t as big a concern)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5123" y="2846013"/>
            <a:ext cx="10285068" cy="23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42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Local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536" y="1690687"/>
            <a:ext cx="8219869" cy="282906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1179" y="2555886"/>
            <a:ext cx="9303380" cy="29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1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Remote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on GitHub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2465701"/>
            <a:ext cx="9861135" cy="371126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776518">
            <a:off x="10125787" y="4786187"/>
            <a:ext cx="574766" cy="1428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65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1656" y="2176146"/>
            <a:ext cx="9548687" cy="3650296"/>
          </a:xfrm>
        </p:spPr>
      </p:pic>
    </p:spTree>
    <p:extLst>
      <p:ext uri="{BB962C8B-B14F-4D97-AF65-F5344CB8AC3E}">
        <p14:creationId xmlns:p14="http://schemas.microsoft.com/office/powerpoint/2010/main" xmlns="" val="2476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Status on GitHub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5449" y="2187577"/>
            <a:ext cx="9701101" cy="3627434"/>
          </a:xfrm>
        </p:spPr>
      </p:pic>
    </p:spTree>
    <p:extLst>
      <p:ext uri="{BB962C8B-B14F-4D97-AF65-F5344CB8AC3E}">
        <p14:creationId xmlns:p14="http://schemas.microsoft.com/office/powerpoint/2010/main" xmlns="" val="188606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repo – </a:t>
            </a:r>
            <a:r>
              <a:rPr lang="en-US" dirty="0" err="1" smtClean="0"/>
              <a:t>esatest</a:t>
            </a:r>
            <a:r>
              <a:rPr lang="en-US" dirty="0" smtClean="0"/>
              <a:t> (or whatever you’ve named it)</a:t>
            </a:r>
          </a:p>
          <a:p>
            <a:r>
              <a:rPr lang="en-US" dirty="0" smtClean="0"/>
              <a:t>We’ve made and committed changes in two different places</a:t>
            </a:r>
          </a:p>
          <a:p>
            <a:r>
              <a:rPr lang="en-US" dirty="0" smtClean="0"/>
              <a:t>Now let’s try to sync the repos by pushing our local to GitHub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9190" y="3555759"/>
            <a:ext cx="8740320" cy="2104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144334" y="5246097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73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the Changes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6611" y="1690688"/>
            <a:ext cx="9900399" cy="34125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02449">
            <a:off x="-264969" y="4305571"/>
            <a:ext cx="12192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1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6934" y="1690687"/>
            <a:ext cx="9868141" cy="3682501"/>
          </a:xfrm>
        </p:spPr>
      </p:pic>
    </p:spTree>
    <p:extLst>
      <p:ext uri="{BB962C8B-B14F-4D97-AF65-F5344CB8AC3E}">
        <p14:creationId xmlns:p14="http://schemas.microsoft.com/office/powerpoint/2010/main" xmlns="" val="18775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428515" y="4027323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marker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2838603"/>
            <a:ext cx="177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marker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15" y="2469271"/>
            <a:ext cx="17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Unchanged lines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023269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4229407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15" y="3565097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Separator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2232791" y="3749763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5440" y="5625348"/>
            <a:ext cx="19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sha-1 from GitHub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4003940" y="4396655"/>
            <a:ext cx="0" cy="122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5244" y="2654660"/>
            <a:ext cx="284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3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My Local Repo Sync with GitHub*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ways to do this:</a:t>
            </a:r>
          </a:p>
          <a:p>
            <a:r>
              <a:rPr lang="en-US" dirty="0" smtClean="0"/>
              <a:t>Clone an existing repository from GitHub to a local folder</a:t>
            </a:r>
          </a:p>
          <a:p>
            <a:pPr lvl="1"/>
            <a:r>
              <a:rPr lang="en-US" dirty="0" smtClean="0"/>
              <a:t>Your own, or</a:t>
            </a:r>
          </a:p>
          <a:p>
            <a:pPr lvl="1"/>
            <a:r>
              <a:rPr lang="en-US" dirty="0" smtClean="0"/>
              <a:t>Another coder’s</a:t>
            </a:r>
          </a:p>
          <a:p>
            <a:r>
              <a:rPr lang="en-US" dirty="0" smtClean="0"/>
              <a:t>Initialize a repository locally and push to GitHub</a:t>
            </a:r>
          </a:p>
          <a:p>
            <a:r>
              <a:rPr lang="en-US" dirty="0" smtClean="0"/>
              <a:t>Start a new project in </a:t>
            </a:r>
            <a:r>
              <a:rPr lang="en-US" dirty="0" err="1" smtClean="0"/>
              <a:t>RStudio</a:t>
            </a:r>
            <a:r>
              <a:rPr lang="en-US" dirty="0" smtClean="0"/>
              <a:t> with version control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*or </a:t>
            </a:r>
            <a:r>
              <a:rPr lang="en-US" dirty="0" err="1" smtClean="0"/>
              <a:t>bitbucket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9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Resolve the Conflict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436" y="1690688"/>
            <a:ext cx="9665713" cy="3403826"/>
          </a:xfrm>
        </p:spPr>
      </p:pic>
      <p:sp>
        <p:nvSpPr>
          <p:cNvPr id="5" name="TextBox 4"/>
          <p:cNvSpPr txBox="1"/>
          <p:nvPr/>
        </p:nvSpPr>
        <p:spPr>
          <a:xfrm>
            <a:off x="890179" y="379219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this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15" y="318695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this Block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198808" y="3371624"/>
            <a:ext cx="3186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64568" y="3994276"/>
            <a:ext cx="352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 can configure graphical merge tools like p4merge to make this easier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8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it, Commit it, Push it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4083" y="1871388"/>
            <a:ext cx="8788240" cy="3884978"/>
          </a:xfrm>
        </p:spPr>
      </p:pic>
      <p:sp>
        <p:nvSpPr>
          <p:cNvPr id="5" name="TextBox 4"/>
          <p:cNvSpPr txBox="1"/>
          <p:nvPr/>
        </p:nvSpPr>
        <p:spPr>
          <a:xfrm>
            <a:off x="10408648" y="3112925"/>
            <a:ext cx="168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Resolved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99358" y="2429312"/>
            <a:ext cx="125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status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812323" y="2622687"/>
            <a:ext cx="561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013371" y="3332427"/>
            <a:ext cx="1360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767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Commits Look a Bit Different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5785" y="1821307"/>
            <a:ext cx="8870358" cy="3778304"/>
          </a:xfrm>
        </p:spPr>
      </p:pic>
    </p:spTree>
    <p:extLst>
      <p:ext uri="{BB962C8B-B14F-4D97-AF65-F5344CB8AC3E}">
        <p14:creationId xmlns:p14="http://schemas.microsoft.com/office/powerpoint/2010/main" xmlns="" val="1011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Another Repo!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Well, yes, but…</a:t>
            </a:r>
          </a:p>
          <a:p>
            <a:r>
              <a:rPr lang="en-US" dirty="0" smtClean="0"/>
              <a:t>I’ll try a live demo to show what happens</a:t>
            </a:r>
          </a:p>
          <a:p>
            <a:r>
              <a:rPr lang="en-US" dirty="0" smtClean="0"/>
              <a:t>If it fails, following is an example of the normal </a:t>
            </a:r>
            <a:r>
              <a:rPr lang="en-US" dirty="0" err="1" smtClean="0"/>
              <a:t>bs</a:t>
            </a:r>
            <a:r>
              <a:rPr lang="en-US" dirty="0" smtClean="0"/>
              <a:t> that you need to put up with</a:t>
            </a:r>
          </a:p>
          <a:p>
            <a:r>
              <a:rPr lang="en-US" dirty="0" smtClean="0"/>
              <a:t>(But it’s worth it!)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7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to a Linux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Cloned my repo from GitHub</a:t>
            </a:r>
          </a:p>
          <a:p>
            <a:r>
              <a:rPr lang="en-US" dirty="0" smtClean="0"/>
              <a:t>Created a new file</a:t>
            </a:r>
          </a:p>
          <a:p>
            <a:r>
              <a:rPr lang="en-US" dirty="0" smtClean="0"/>
              <a:t>Added it</a:t>
            </a:r>
          </a:p>
          <a:p>
            <a:r>
              <a:rPr lang="en-US" dirty="0" smtClean="0"/>
              <a:t>Pushed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??? </a:t>
            </a:r>
            <a:r>
              <a:rPr lang="en-US" dirty="0" err="1" smtClean="0"/>
              <a:t>Stackoverflow</a:t>
            </a:r>
            <a:r>
              <a:rPr lang="en-US" dirty="0" smtClean="0"/>
              <a:t> to the rescue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98" y="3369017"/>
            <a:ext cx="7181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2235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Use SSH not HTTP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4613" y="2001045"/>
            <a:ext cx="6962775" cy="3724275"/>
          </a:xfrm>
        </p:spPr>
      </p:pic>
    </p:spTree>
    <p:extLst>
      <p:ext uri="{BB962C8B-B14F-4D97-AF65-F5344CB8AC3E}">
        <p14:creationId xmlns:p14="http://schemas.microsoft.com/office/powerpoint/2010/main" xmlns="" val="11035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370"/>
          <a:stretch/>
        </p:blipFill>
        <p:spPr>
          <a:xfrm>
            <a:off x="2430031" y="329936"/>
            <a:ext cx="7331938" cy="2196446"/>
          </a:xfrm>
        </p:spPr>
      </p:pic>
      <p:sp>
        <p:nvSpPr>
          <p:cNvPr id="5" name="TextBox 4"/>
          <p:cNvSpPr txBox="1"/>
          <p:nvPr/>
        </p:nvSpPr>
        <p:spPr>
          <a:xfrm>
            <a:off x="4370896" y="3337087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this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4397" y="1904213"/>
            <a:ext cx="1415307" cy="1404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3306"/>
          <a:stretch/>
        </p:blipFill>
        <p:spPr>
          <a:xfrm>
            <a:off x="2299256" y="4119513"/>
            <a:ext cx="6877050" cy="249486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4276627" y="3706420"/>
            <a:ext cx="1123076" cy="179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93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LUCK!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7950" y="3153570"/>
            <a:ext cx="6896100" cy="1419225"/>
          </a:xfrm>
        </p:spPr>
      </p:pic>
      <p:sp>
        <p:nvSpPr>
          <p:cNvPr id="5" name="TextBox 4"/>
          <p:cNvSpPr txBox="1"/>
          <p:nvPr/>
        </p:nvSpPr>
        <p:spPr>
          <a:xfrm flipH="1">
            <a:off x="4078310" y="4955127"/>
            <a:ext cx="40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pair the SSH keys…. </a:t>
            </a:r>
            <a:r>
              <a:rPr lang="en-US" dirty="0">
                <a:hlinkClick r:id="rId3"/>
              </a:rPr>
              <a:t>http://happygitwithr.com/ssh-keys.html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653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7475" y="1662906"/>
            <a:ext cx="6877050" cy="4400550"/>
          </a:xfrm>
        </p:spPr>
      </p:pic>
      <p:sp>
        <p:nvSpPr>
          <p:cNvPr id="7" name="Rectangle 6"/>
          <p:cNvSpPr/>
          <p:nvPr/>
        </p:nvSpPr>
        <p:spPr>
          <a:xfrm>
            <a:off x="2608218" y="4134395"/>
            <a:ext cx="5107577" cy="42454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8900" y="2967831"/>
            <a:ext cx="6934200" cy="1790700"/>
          </a:xfrm>
        </p:spPr>
      </p:pic>
      <p:sp>
        <p:nvSpPr>
          <p:cNvPr id="7" name="Rectangle 6"/>
          <p:cNvSpPr/>
          <p:nvPr/>
        </p:nvSpPr>
        <p:spPr>
          <a:xfrm>
            <a:off x="2562498" y="3650909"/>
            <a:ext cx="6570617" cy="59452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https://stackoverflow.com/questions/9270734/ssh-permissions-are-too-open-error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started this with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in a local repo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an empty repo on GitHub, i.e. no README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Add the remote</a:t>
            </a:r>
          </a:p>
          <a:p>
            <a:pPr lvl="1"/>
            <a:r>
              <a:rPr lang="en-US" dirty="0" smtClean="0"/>
              <a:t>Push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89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2970921"/>
            <a:ext cx="8229600" cy="1784523"/>
          </a:xfrm>
        </p:spPr>
      </p:pic>
    </p:spTree>
    <p:extLst>
      <p:ext uri="{BB962C8B-B14F-4D97-AF65-F5344CB8AC3E}">
        <p14:creationId xmlns:p14="http://schemas.microsoft.com/office/powerpoint/2010/main" xmlns="" val="20132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801739"/>
            <a:ext cx="8229600" cy="4122884"/>
          </a:xfrm>
        </p:spPr>
      </p:pic>
    </p:spTree>
    <p:extLst>
      <p:ext uri="{BB962C8B-B14F-4D97-AF65-F5344CB8AC3E}">
        <p14:creationId xmlns:p14="http://schemas.microsoft.com/office/powerpoint/2010/main" xmlns="" val="2963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165529"/>
            <a:ext cx="8229600" cy="1289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2854979"/>
            <a:ext cx="8112704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did a version of this when you worked through the Happy </a:t>
            </a:r>
            <a:r>
              <a:rPr lang="en-US" dirty="0" err="1" smtClean="0"/>
              <a:t>Git</a:t>
            </a:r>
            <a:r>
              <a:rPr lang="en-US" dirty="0" smtClean="0"/>
              <a:t> with R install tutorial</a:t>
            </a:r>
          </a:p>
          <a:p>
            <a:r>
              <a:rPr lang="en-US" dirty="0" smtClean="0"/>
              <a:t>How connect to GitHub?</a:t>
            </a:r>
          </a:p>
          <a:p>
            <a:pPr lvl="1"/>
            <a:r>
              <a:rPr lang="en-US" dirty="0" smtClean="0"/>
              <a:t>Make a repo on GitHub (I typically add both a README and a .</a:t>
            </a:r>
            <a:r>
              <a:rPr lang="en-US" dirty="0" err="1" smtClean="0"/>
              <a:t>gitignore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Copy the </a:t>
            </a:r>
            <a:r>
              <a:rPr lang="en-US" dirty="0" err="1" smtClean="0"/>
              <a:t>url</a:t>
            </a:r>
            <a:r>
              <a:rPr lang="en-US" dirty="0" smtClean="0"/>
              <a:t> of this repo from GitHub</a:t>
            </a:r>
          </a:p>
          <a:p>
            <a:pPr lvl="1"/>
            <a:r>
              <a:rPr lang="en-US" dirty="0" smtClean="0"/>
              <a:t>Navigate to your current folder</a:t>
            </a:r>
          </a:p>
          <a:p>
            <a:pPr lvl="1"/>
            <a:r>
              <a:rPr lang="en-US" dirty="0" smtClean="0"/>
              <a:t>Clone the repo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556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RStudio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project</a:t>
            </a:r>
          </a:p>
          <a:p>
            <a:r>
              <a:rPr lang="en-US" dirty="0" smtClean="0"/>
              <a:t>Project type</a:t>
            </a:r>
          </a:p>
          <a:p>
            <a:r>
              <a:rPr lang="en-US" dirty="0" smtClean="0"/>
              <a:t>Choose name &amp;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3262" y="462686"/>
            <a:ext cx="4084674" cy="292633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1620" y="974435"/>
            <a:ext cx="4077053" cy="289585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1308" y="1690688"/>
            <a:ext cx="4054191" cy="28958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*https://support.rstudio.com/hc/en-us/articles/200532077?version=1.1.322&amp;mode=desktop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2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Preferred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on GitHub </a:t>
            </a:r>
          </a:p>
          <a:p>
            <a:r>
              <a:rPr lang="en-US" dirty="0" smtClean="0"/>
              <a:t>Create an empty repo</a:t>
            </a:r>
          </a:p>
          <a:p>
            <a:pPr lvl="1"/>
            <a:r>
              <a:rPr lang="en-US" dirty="0" smtClean="0"/>
              <a:t>Include a README file</a:t>
            </a:r>
          </a:p>
          <a:p>
            <a:pPr lvl="1"/>
            <a:r>
              <a:rPr lang="en-US" dirty="0" smtClean="0"/>
              <a:t>Include a 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Clone it locally on the command line</a:t>
            </a:r>
          </a:p>
          <a:p>
            <a:r>
              <a:rPr lang="en-US" dirty="0" smtClean="0"/>
              <a:t>Set up a new project in </a:t>
            </a:r>
            <a:r>
              <a:rPr lang="en-US" dirty="0" err="1" smtClean="0"/>
              <a:t>RStudio</a:t>
            </a:r>
            <a:r>
              <a:rPr lang="en-US" dirty="0" smtClean="0"/>
              <a:t> in the existing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01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3039" y="1825625"/>
            <a:ext cx="5125921" cy="4351338"/>
          </a:xfrm>
        </p:spPr>
      </p:pic>
    </p:spTree>
    <p:extLst>
      <p:ext uri="{BB962C8B-B14F-4D97-AF65-F5344CB8AC3E}">
        <p14:creationId xmlns:p14="http://schemas.microsoft.com/office/powerpoint/2010/main" xmlns="" val="2956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4664" y="1825625"/>
            <a:ext cx="7382672" cy="4351338"/>
          </a:xfrm>
        </p:spPr>
      </p:pic>
    </p:spTree>
    <p:extLst>
      <p:ext uri="{BB962C8B-B14F-4D97-AF65-F5344CB8AC3E}">
        <p14:creationId xmlns:p14="http://schemas.microsoft.com/office/powerpoint/2010/main" xmlns="" val="3367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12429</TotalTime>
  <Words>905</Words>
  <Application>Microsoft Office PowerPoint</Application>
  <PresentationFormat>自定义</PresentationFormat>
  <Paragraphs>135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Theme</vt:lpstr>
      <vt:lpstr>Connecting a Local Repo to a Remote Repo</vt:lpstr>
      <vt:lpstr>Git is a Distributed Version Control System</vt:lpstr>
      <vt:lpstr>How Does My Local Repo Sync with GitHub*</vt:lpstr>
      <vt:lpstr>Local First</vt:lpstr>
      <vt:lpstr>GitHub First</vt:lpstr>
      <vt:lpstr>From RStudio*</vt:lpstr>
      <vt:lpstr>My Preferred Way</vt:lpstr>
      <vt:lpstr>Let’s Practice</vt:lpstr>
      <vt:lpstr>Let’s Practice</vt:lpstr>
      <vt:lpstr>Let’s Practice</vt:lpstr>
      <vt:lpstr>Let’s Practice</vt:lpstr>
      <vt:lpstr>Bypass the Command Line</vt:lpstr>
      <vt:lpstr>Pushing to GitHub – How Often?</vt:lpstr>
      <vt:lpstr>Pushing to GitHub – Good Commit Messages*</vt:lpstr>
      <vt:lpstr>Practice a Cycle in Local Repo</vt:lpstr>
      <vt:lpstr>Three Local States with Remote</vt:lpstr>
      <vt:lpstr>Adding GitHub to the Workflow – git push</vt:lpstr>
      <vt:lpstr>Knowing Your Remotes</vt:lpstr>
      <vt:lpstr>What is a Merge Conflict?</vt:lpstr>
      <vt:lpstr>Merge Conflicts</vt:lpstr>
      <vt:lpstr>Check Status of Your Local Repo</vt:lpstr>
      <vt:lpstr>Make Local Changes</vt:lpstr>
      <vt:lpstr>Make Remote Changes</vt:lpstr>
      <vt:lpstr>Commit the Changes</vt:lpstr>
      <vt:lpstr>View Status on GitHub</vt:lpstr>
      <vt:lpstr>What’s Happened</vt:lpstr>
      <vt:lpstr>Pull the Changes</vt:lpstr>
      <vt:lpstr>Check Status</vt:lpstr>
      <vt:lpstr>View the Conflict</vt:lpstr>
      <vt:lpstr>Manually Resolve the Conflict</vt:lpstr>
      <vt:lpstr>Add it, Commit it, Push it</vt:lpstr>
      <vt:lpstr>Merge Commits Look a Bit Different</vt:lpstr>
      <vt:lpstr>Just Another Repo!</vt:lpstr>
      <vt:lpstr>SSH to a Linux Box</vt:lpstr>
      <vt:lpstr>Need to Use SSH not HTTP</vt:lpstr>
      <vt:lpstr>幻灯片 36</vt:lpstr>
      <vt:lpstr>No LUCK!</vt:lpstr>
      <vt:lpstr>幻灯片 38</vt:lpstr>
      <vt:lpstr>幻灯片 39</vt:lpstr>
      <vt:lpstr>幻灯片 40</vt:lpstr>
      <vt:lpstr>幻灯片 41</vt:lpstr>
      <vt:lpstr>幻灯片 42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rob</dc:creator>
  <cp:lastModifiedBy>Acer</cp:lastModifiedBy>
  <cp:revision>136</cp:revision>
  <dcterms:created xsi:type="dcterms:W3CDTF">2017-07-31T21:48:11Z</dcterms:created>
  <dcterms:modified xsi:type="dcterms:W3CDTF">2021-10-21T22:26:59Z</dcterms:modified>
</cp:coreProperties>
</file>