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75" r:id="rId11"/>
    <p:sldId id="263" r:id="rId12"/>
    <p:sldId id="264" r:id="rId13"/>
    <p:sldId id="272" r:id="rId14"/>
    <p:sldId id="294" r:id="rId15"/>
    <p:sldId id="265" r:id="rId16"/>
    <p:sldId id="268" r:id="rId17"/>
    <p:sldId id="279" r:id="rId18"/>
    <p:sldId id="276" r:id="rId19"/>
    <p:sldId id="277" r:id="rId20"/>
    <p:sldId id="299" r:id="rId21"/>
    <p:sldId id="300" r:id="rId22"/>
    <p:sldId id="278" r:id="rId23"/>
    <p:sldId id="286" r:id="rId24"/>
    <p:sldId id="287" r:id="rId25"/>
    <p:sldId id="280" r:id="rId26"/>
    <p:sldId id="281" r:id="rId27"/>
    <p:sldId id="282" r:id="rId28"/>
    <p:sldId id="274" r:id="rId29"/>
    <p:sldId id="285" r:id="rId30"/>
    <p:sldId id="296" r:id="rId31"/>
    <p:sldId id="289" r:id="rId32"/>
    <p:sldId id="290" r:id="rId33"/>
    <p:sldId id="291" r:id="rId34"/>
    <p:sldId id="292" r:id="rId35"/>
    <p:sldId id="293" r:id="rId36"/>
    <p:sldId id="288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44929724-28AB-4BBE-8A27-FFD3A298E9BF}">
          <p14:sldIdLst>
            <p14:sldId id="257"/>
            <p14:sldId id="297"/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Stages of Git" id="{1AD5411E-88C2-4CD7-A978-69AEE61A4D8B}">
          <p14:sldIdLst>
            <p14:sldId id="269"/>
            <p14:sldId id="270"/>
            <p14:sldId id="271"/>
            <p14:sldId id="275"/>
          </p14:sldIdLst>
        </p14:section>
        <p14:section name="Basic Commands" id="{26E19F48-008C-4644-8503-114C9227C679}">
          <p14:sldIdLst>
            <p14:sldId id="263"/>
            <p14:sldId id="264"/>
            <p14:sldId id="272"/>
            <p14:sldId id="294"/>
            <p14:sldId id="265"/>
            <p14:sldId id="268"/>
            <p14:sldId id="279"/>
            <p14:sldId id="276"/>
            <p14:sldId id="277"/>
            <p14:sldId id="278"/>
            <p14:sldId id="286"/>
            <p14:sldId id="287"/>
            <p14:sldId id="280"/>
            <p14:sldId id="281"/>
            <p14:sldId id="282"/>
            <p14:sldId id="273"/>
            <p14:sldId id="283"/>
            <p14:sldId id="274"/>
            <p14:sldId id="285"/>
            <p14:sldId id="295"/>
            <p14:sldId id="296"/>
          </p14:sldIdLst>
        </p14:section>
        <p14:section name="Command Line vs. RStudio" id="{88506F81-A4FD-4EB4-BBC5-DA7000565E7C}">
          <p14:sldIdLst>
            <p14:sldId id="289"/>
            <p14:sldId id="290"/>
            <p14:sldId id="291"/>
            <p14:sldId id="292"/>
            <p14:sldId id="293"/>
            <p14:sldId id="288"/>
            <p14:sldId id="29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4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5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concepts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Module 7-2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 with Remote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9529" y="2189017"/>
            <a:ext cx="8091826" cy="3565237"/>
            <a:chOff x="683491" y="1588654"/>
            <a:chExt cx="10670309" cy="4701310"/>
          </a:xfrm>
        </p:grpSpPr>
        <p:sp>
          <p:nvSpPr>
            <p:cNvPr id="2" name="TextBox 1"/>
            <p:cNvSpPr txBox="1"/>
            <p:nvPr/>
          </p:nvSpPr>
          <p:spPr>
            <a:xfrm>
              <a:off x="683491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8752" y="1588655"/>
              <a:ext cx="147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7618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 (.</a:t>
              </a:r>
              <a:r>
                <a:rPr lang="en-US" dirty="0" err="1" smtClean="0"/>
                <a:t>git</a:t>
              </a:r>
              <a:r>
                <a:rPr lang="en-US" dirty="0" smtClean="0"/>
                <a:t> folder)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27055" y="1588655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86074" y="1588654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8346" y="3181517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083" y="3176489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7820" y="3181517"/>
              <a:ext cx="1219200" cy="12192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17455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42727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81129" y="2165969"/>
            <a:ext cx="19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(GitHub)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0823" y="2189017"/>
            <a:ext cx="0" cy="356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654611" y="3750997"/>
            <a:ext cx="826518" cy="2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99454" y="3393151"/>
            <a:ext cx="924580" cy="924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8489" y="456301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75" y="1968378"/>
            <a:ext cx="7869437" cy="40635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3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Mastering a Basic Workflow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5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– Initialize an Empty Repo</a:t>
            </a:r>
            <a:endParaRPr lang="en-US" dirty="0"/>
          </a:p>
        </p:txBody>
      </p:sp>
      <p:pic>
        <p:nvPicPr>
          <p:cNvPr id="1026" name="Picture 2" descr="D:\coursera\Reproducible science\Reproducible research for AFEX Dossa\Day 2\snapshot git in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401" y="1543229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19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/>
              <a:t> – Add a Document to the Staging Area</a:t>
            </a:r>
            <a:endParaRPr lang="en-US" dirty="0"/>
          </a:p>
        </p:txBody>
      </p:sp>
      <p:pic>
        <p:nvPicPr>
          <p:cNvPr id="2050" name="Picture 2" descr="D:\coursera\Reproducible science\Reproducible research for AFEX Dossa\Day 2\snapshot git ad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137" y="1511251"/>
            <a:ext cx="8715376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2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Repo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39" y="2004213"/>
            <a:ext cx="7302721" cy="312513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https://www.atlassian.com/git/tutorials/inspecting-a-repository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99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dirty="0" smtClean="0"/>
              <a:t> – What’s Happening?</a:t>
            </a:r>
            <a:endParaRPr lang="en-US" dirty="0"/>
          </a:p>
        </p:txBody>
      </p:sp>
      <p:pic>
        <p:nvPicPr>
          <p:cNvPr id="3074" name="Picture 2" descr="D:\coursera\Reproducible science\Reproducible research for AFEX Dossa\Day 2\snapshot git stat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084" y="1651709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02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906" y="1409379"/>
            <a:ext cx="8715375" cy="47244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</a:t>
            </a:r>
            <a:r>
              <a:rPr lang="en-US" altLang="zh-CN" dirty="0" smtClean="0"/>
              <a:t>To</a:t>
            </a:r>
            <a:r>
              <a:rPr lang="en-US" dirty="0" smtClean="0"/>
              <a:t> view the history of Repo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3204" y="3997193"/>
            <a:ext cx="835378" cy="2822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With Options</a:t>
            </a:r>
            <a:endParaRPr lang="en-US" dirty="0"/>
          </a:p>
        </p:txBody>
      </p:sp>
      <p:pic>
        <p:nvPicPr>
          <p:cNvPr id="5122" name="Picture 2" descr="D:\coursera\Reproducible science\Reproducible research for AFEX Dossa\Day 2\snapshot git log with op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345" y="1512399"/>
            <a:ext cx="8715376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503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r>
              <a:rPr lang="en-US" dirty="0" smtClean="0"/>
              <a:t> – Records changes in the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537"/>
            <a:ext cx="105156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“Second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in of my R Script"</a:t>
            </a:r>
          </a:p>
        </p:txBody>
      </p:sp>
      <p:pic>
        <p:nvPicPr>
          <p:cNvPr id="6146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445" y="1887936"/>
            <a:ext cx="8715375" cy="472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6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coursera\Reproducible science\Reproducible research for AFEX Dossa\Day 2\snapshot git commit and git 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138" y="1396618"/>
            <a:ext cx="8715375" cy="472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 Just happened?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427971" y="3146544"/>
            <a:ext cx="1533764" cy="3122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4312" y="6200133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63571" y="3357349"/>
            <a:ext cx="2006220" cy="2825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0899" y="6261967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Changed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54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5396"/>
          <a:stretch/>
        </p:blipFill>
        <p:spPr>
          <a:xfrm>
            <a:off x="5973763" y="2068945"/>
            <a:ext cx="4591050" cy="28745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stores snapshots (commits) of your repository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0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smtClean="0"/>
              <a:t>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 descr="D:\coursera\Reproducible science\Reproducible research for AFEX Dossa\Day 2\snapshot git m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0353" y="1106108"/>
            <a:ext cx="7315200" cy="3965399"/>
          </a:xfrm>
          <a:prstGeom prst="rect">
            <a:avLst/>
          </a:prstGeom>
          <a:noFill/>
        </p:spPr>
      </p:pic>
      <p:pic>
        <p:nvPicPr>
          <p:cNvPr id="7171" name="Picture 3" descr="D:\coursera\Reproducible science\Reproducible research for AFEX Dossa\Day 2\snapshot git 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705" y="5094591"/>
            <a:ext cx="7315200" cy="11112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57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pPr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7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Lather, Rinse, Repeat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7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Commit Messages*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concise, yet evocative. </a:t>
            </a:r>
            <a:r>
              <a:rPr lang="en-US" dirty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/>
              <a:t>Describe the why, not the what. </a:t>
            </a:r>
            <a:r>
              <a:rPr lang="en-US" dirty="0"/>
              <a:t>Since you can always retrieve the diff associated with the commit, the message doesn’t need to say exactly what changed. Instead it should provide a high-level summary that focuses on the reasons for the change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744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Commit Messages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68" y="2381903"/>
            <a:ext cx="6736664" cy="323878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https://chris.beams.io/posts/git-commit/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969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Visualized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4" y="2119912"/>
            <a:ext cx="4116332" cy="37627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Blischak, John D., Emily R. Davenport, and Greg Wilson. 2016. “A Quick Introduction to Version Control with Git and GitHub.” PLoS Computational Biology 12 (1): e1004668.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60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</p:spPr>
      </p:pic>
    </p:spTree>
    <p:extLst>
      <p:ext uri="{BB962C8B-B14F-4D97-AF65-F5344CB8AC3E}">
        <p14:creationId xmlns="" xmlns:p14="http://schemas.microsoft.com/office/powerpoint/2010/main" val="32849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Visualized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103749"/>
            <a:ext cx="6348010" cy="3795089"/>
          </a:xfrm>
        </p:spPr>
      </p:pic>
    </p:spTree>
    <p:extLst>
      <p:ext uri="{BB962C8B-B14F-4D97-AF65-F5344CB8AC3E}">
        <p14:creationId xmlns="" xmlns:p14="http://schemas.microsoft.com/office/powerpoint/2010/main" val="11844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1985629"/>
            <a:ext cx="9556308" cy="4031329"/>
          </a:xfrm>
        </p:spPr>
      </p:pic>
    </p:spTree>
    <p:extLst>
      <p:ext uri="{BB962C8B-B14F-4D97-AF65-F5344CB8AC3E}">
        <p14:creationId xmlns="" xmlns:p14="http://schemas.microsoft.com/office/powerpoint/2010/main" val="14837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code produce a plot file, say a pdf</a:t>
            </a:r>
          </a:p>
          <a:p>
            <a:r>
              <a:rPr lang="en-US" dirty="0" smtClean="0"/>
              <a:t>Run the code</a:t>
            </a:r>
          </a:p>
          <a:p>
            <a:r>
              <a:rPr lang="en-US" dirty="0" smtClean="0"/>
              <a:t>Make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gitgnore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.pdf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.Rout</a:t>
            </a:r>
          </a:p>
          <a:p>
            <a:r>
              <a:rPr lang="en-US" dirty="0" smtClean="0"/>
              <a:t>Add &amp; commit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</a:t>
            </a:r>
            <a:r>
              <a:rPr lang="en-US" dirty="0" smtClean="0"/>
              <a:t>(you should see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 smtClean="0"/>
              <a:t>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 smtClean="0"/>
              <a:t> file)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ls-files </a:t>
            </a:r>
            <a:r>
              <a:rPr lang="en-US" dirty="0"/>
              <a:t>(you should </a:t>
            </a:r>
            <a:r>
              <a:rPr lang="en-US" i="1" dirty="0" smtClean="0"/>
              <a:t>not </a:t>
            </a:r>
            <a:r>
              <a:rPr lang="en-US" dirty="0" smtClean="0"/>
              <a:t>see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/>
              <a:t>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/>
              <a:t> file)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9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represents relationships between commits as a graph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1026" name="Picture 2" descr="graph_branch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48" y="2484555"/>
            <a:ext cx="3365079" cy="18793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94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83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 Project With Your Existing Repo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1418"/>
          <a:stretch>
            <a:fillRect/>
          </a:stretch>
        </p:blipFill>
        <p:spPr>
          <a:xfrm>
            <a:off x="5153296" y="4898813"/>
            <a:ext cx="5349009" cy="1713013"/>
          </a:xfrm>
          <a:prstGeom prst="rect">
            <a:avLst/>
          </a:prstGeom>
        </p:spPr>
      </p:pic>
      <p:pic>
        <p:nvPicPr>
          <p:cNvPr id="8194" name="Picture 2" descr="D:\coursera\Reproducible science\Reproducible research for AFEX Dossa\Day 2\R studio snapshot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760" y="1557338"/>
            <a:ext cx="4069912" cy="2743200"/>
          </a:xfrm>
          <a:prstGeom prst="rect">
            <a:avLst/>
          </a:prstGeom>
          <a:noFill/>
        </p:spPr>
      </p:pic>
      <p:pic>
        <p:nvPicPr>
          <p:cNvPr id="8195" name="Picture 3" descr="D:\coursera\Reproducible science\Reproducible research for AFEX Dossa\Day 2\R studio snapshot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1102" y="2120900"/>
            <a:ext cx="4069911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585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D:\coursera\Reproducible science\Reproducible research for AFEX Dossa\Day 2\R studio snapshot 5.png"/>
          <p:cNvPicPr>
            <a:picLocks noChangeAspect="1" noChangeArrowheads="1"/>
          </p:cNvPicPr>
          <p:nvPr/>
        </p:nvPicPr>
        <p:blipFill>
          <a:blip r:embed="rId2" cstate="print"/>
          <a:srcRect b="20451"/>
          <a:stretch>
            <a:fillRect/>
          </a:stretch>
        </p:blipFill>
        <p:spPr bwMode="auto">
          <a:xfrm>
            <a:off x="5710591" y="2866506"/>
            <a:ext cx="3241547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Changes in </a:t>
            </a:r>
            <a:r>
              <a:rPr lang="en-US" dirty="0" err="1" smtClean="0"/>
              <a:t>RStudio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271657" y="2586446"/>
            <a:ext cx="2544835" cy="992777"/>
            <a:chOff x="7271657" y="2586446"/>
            <a:chExt cx="2544835" cy="992777"/>
          </a:xfrm>
        </p:grpSpPr>
        <p:sp>
          <p:nvSpPr>
            <p:cNvPr id="7" name="TextBox 6"/>
            <p:cNvSpPr txBox="1"/>
            <p:nvPr/>
          </p:nvSpPr>
          <p:spPr>
            <a:xfrm>
              <a:off x="7672251" y="2586446"/>
              <a:ext cx="214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push/pull greyed out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7271657" y="2955778"/>
              <a:ext cx="1472715" cy="623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332767" y="4189680"/>
            <a:ext cx="2836162" cy="414536"/>
            <a:chOff x="3951759" y="5033760"/>
            <a:chExt cx="2836162" cy="414536"/>
          </a:xfrm>
        </p:grpSpPr>
        <p:sp>
          <p:nvSpPr>
            <p:cNvPr id="13" name="TextBox 12"/>
            <p:cNvSpPr txBox="1"/>
            <p:nvPr/>
          </p:nvSpPr>
          <p:spPr>
            <a:xfrm>
              <a:off x="3951759" y="5078964"/>
              <a:ext cx="2106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/ made changes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6058105" y="5033760"/>
              <a:ext cx="729816" cy="229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D:\coursera\Reproducible science\Reproducible research for AFEX Dossa\Day 2\R studio snapshot 4.png"/>
          <p:cNvPicPr>
            <a:picLocks noChangeAspect="1" noChangeArrowheads="1"/>
          </p:cNvPicPr>
          <p:nvPr/>
        </p:nvPicPr>
        <p:blipFill>
          <a:blip r:embed="rId3" cstate="print"/>
          <a:srcRect b="22691"/>
          <a:stretch>
            <a:fillRect/>
          </a:stretch>
        </p:blipFill>
        <p:spPr bwMode="auto">
          <a:xfrm>
            <a:off x="484604" y="1337897"/>
            <a:ext cx="5109629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126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</a:t>
            </a:r>
            <a:r>
              <a:rPr lang="en-US" dirty="0" err="1" smtClean="0"/>
              <a:t>Changeset</a:t>
            </a:r>
            <a:endParaRPr lang="en-US" dirty="0"/>
          </a:p>
        </p:txBody>
      </p:sp>
      <p:pic>
        <p:nvPicPr>
          <p:cNvPr id="10242" name="Picture 2" descr="D:\coursera\Reproducible science\Reproducible research for AFEX Dossa\Day 2\R studio snapshot 6 committing in R.png"/>
          <p:cNvPicPr>
            <a:picLocks noChangeAspect="1" noChangeArrowheads="1"/>
          </p:cNvPicPr>
          <p:nvPr/>
        </p:nvPicPr>
        <p:blipFill>
          <a:blip r:embed="rId2" cstate="print"/>
          <a:srcRect b="23354"/>
          <a:stretch>
            <a:fillRect/>
          </a:stretch>
        </p:blipFill>
        <p:spPr bwMode="auto">
          <a:xfrm>
            <a:off x="2102335" y="1408247"/>
            <a:ext cx="6463303" cy="3657600"/>
          </a:xfrm>
          <a:prstGeom prst="rect">
            <a:avLst/>
          </a:prstGeom>
          <a:noFill/>
        </p:spPr>
      </p:pic>
      <p:pic>
        <p:nvPicPr>
          <p:cNvPr id="10243" name="Picture 3" descr="D:\coursera\Reproducible science\Reproducible research for AFEX Dossa\Day 2\R studio snapshot 6 committing in R when commiting done.png"/>
          <p:cNvPicPr>
            <a:picLocks noChangeAspect="1" noChangeArrowheads="1"/>
          </p:cNvPicPr>
          <p:nvPr/>
        </p:nvPicPr>
        <p:blipFill>
          <a:blip r:embed="rId3" cstate="print"/>
          <a:srcRect b="52328"/>
          <a:stretch>
            <a:fillRect/>
          </a:stretch>
        </p:blipFill>
        <p:spPr bwMode="auto">
          <a:xfrm>
            <a:off x="2082498" y="5088789"/>
            <a:ext cx="6583680" cy="141015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796931" y="5590214"/>
            <a:ext cx="720437" cy="18703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9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" y="1552142"/>
            <a:ext cx="8061411" cy="153280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9" y="2483027"/>
            <a:ext cx="5187704" cy="23660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07322" y="4064694"/>
            <a:ext cx="2836162" cy="968534"/>
            <a:chOff x="3951759" y="5033760"/>
            <a:chExt cx="2836162" cy="968534"/>
          </a:xfrm>
        </p:grpSpPr>
        <p:sp>
          <p:nvSpPr>
            <p:cNvPr id="8" name="TextBox 7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modified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31" y="3877284"/>
            <a:ext cx="3972545" cy="207093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75759" y="5344572"/>
            <a:ext cx="2836162" cy="968534"/>
            <a:chOff x="3951759" y="5033760"/>
            <a:chExt cx="2836162" cy="968534"/>
          </a:xfrm>
        </p:grpSpPr>
        <p:sp>
          <p:nvSpPr>
            <p:cNvPr id="12" name="TextBox 11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added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107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15" y="2423817"/>
            <a:ext cx="7734970" cy="3154953"/>
          </a:xfrm>
        </p:spPr>
      </p:pic>
    </p:spTree>
    <p:extLst>
      <p:ext uri="{BB962C8B-B14F-4D97-AF65-F5344CB8AC3E}">
        <p14:creationId xmlns="" xmlns:p14="http://schemas.microsoft.com/office/powerpoint/2010/main" val="11230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err="1" smtClean="0"/>
              <a:t>RStudio</a:t>
            </a:r>
            <a:r>
              <a:rPr lang="en-US" dirty="0" smtClean="0"/>
              <a:t> Covers </a:t>
            </a:r>
            <a:r>
              <a:rPr lang="en-US" i="1" dirty="0" smtClean="0"/>
              <a:t>Most</a:t>
            </a:r>
            <a:r>
              <a:rPr lang="en-US" dirty="0" smtClean="0"/>
              <a:t> of Your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RStudio</a:t>
            </a:r>
            <a:r>
              <a:rPr lang="en-US" dirty="0" smtClean="0"/>
              <a:t> does all of this, why bother with the command line?</a:t>
            </a:r>
          </a:p>
          <a:p>
            <a:r>
              <a:rPr lang="en-US" i="1" dirty="0" smtClean="0"/>
              <a:t>Most</a:t>
            </a:r>
            <a:r>
              <a:rPr lang="en-US" dirty="0" smtClean="0"/>
              <a:t> of the time you won’t need to, but when you need it, you need it</a:t>
            </a:r>
          </a:p>
          <a:p>
            <a:pPr lvl="1"/>
            <a:r>
              <a:rPr lang="en-US" dirty="0" smtClean="0"/>
              <a:t>Merge conflicts, for 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35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546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can compute </a:t>
            </a:r>
            <a:r>
              <a:rPr lang="en-US" sz="2400" dirty="0" err="1" smtClean="0"/>
              <a:t>changesets</a:t>
            </a:r>
            <a:r>
              <a:rPr lang="en-US" sz="2400" dirty="0" smtClean="0"/>
              <a:t> between any two commits of your project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2050" name="Picture 2" descr="changes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2027412"/>
            <a:ext cx="6133333" cy="27936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7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sees changes at the level of lines in a text file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http://sogilis.com/blog/demystifying-git-concepts-to-understand/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03245"/>
            <a:ext cx="6172200" cy="4241984"/>
          </a:xfrm>
        </p:spPr>
      </p:pic>
    </p:spTree>
    <p:extLst>
      <p:ext uri="{BB962C8B-B14F-4D97-AF65-F5344CB8AC3E}">
        <p14:creationId xmlns="" xmlns:p14="http://schemas.microsoft.com/office/powerpoint/2010/main" val="118355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Core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Graph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Changeset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 cstate="print"/>
          <a:srcRect t="5396"/>
          <a:stretch/>
        </p:blipFill>
        <p:spPr>
          <a:xfrm>
            <a:off x="7216054" y="1073454"/>
            <a:ext cx="3151764" cy="1973370"/>
          </a:xfrm>
          <a:prstGeom prst="rect">
            <a:avLst/>
          </a:prstGeom>
        </p:spPr>
      </p:pic>
      <p:pic>
        <p:nvPicPr>
          <p:cNvPr id="8" name="Picture 2" descr="graph_bran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65" y="2912922"/>
            <a:ext cx="2631143" cy="146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anges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09" y="4508063"/>
            <a:ext cx="3327255" cy="1515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19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162" y="698658"/>
            <a:ext cx="10515600" cy="2852737"/>
          </a:xfrm>
        </p:spPr>
        <p:txBody>
          <a:bodyPr/>
          <a:lstStyle/>
          <a:p>
            <a:r>
              <a:rPr lang="en-US" dirty="0" smtClean="0"/>
              <a:t>States of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12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files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History (all of it)</a:t>
            </a:r>
          </a:p>
          <a:p>
            <a:r>
              <a:rPr lang="en-US" dirty="0" smtClean="0"/>
              <a:t>Encompassing file on the Operating System is considered the working directory</a:t>
            </a:r>
          </a:p>
          <a:p>
            <a:pPr lvl="1"/>
            <a:r>
              <a:rPr lang="en-US" dirty="0" smtClean="0"/>
              <a:t>Can include files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Files ignored by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Files not yet managed by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Quasi-hidden </a:t>
            </a:r>
            <a:r>
              <a:rPr lang="en-US" b="1" dirty="0" smtClean="0"/>
              <a:t>.</a:t>
            </a:r>
            <a:r>
              <a:rPr lang="en-US" b="1" dirty="0" err="1" smtClean="0"/>
              <a:t>git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Since the repo contains all the history, keep the repos narrowly focused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6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491" y="158865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 Directory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8752" y="1588655"/>
            <a:ext cx="147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7618" y="1588655"/>
            <a:ext cx="25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Repository (.</a:t>
            </a:r>
            <a:r>
              <a:rPr lang="en-US" dirty="0" err="1" smtClean="0"/>
              <a:t>git</a:t>
            </a:r>
            <a:r>
              <a:rPr lang="en-US" dirty="0" smtClean="0"/>
              <a:t> folder)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27055" y="1588655"/>
            <a:ext cx="0" cy="4701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6074" y="1588654"/>
            <a:ext cx="0" cy="47013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346" y="318151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8083" y="317648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7820" y="3181517"/>
            <a:ext cx="1219200" cy="1219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417455" y="3648364"/>
            <a:ext cx="1089890" cy="29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042727" y="3648364"/>
            <a:ext cx="1089890" cy="290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35927" y="4361874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5729" y="436187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1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624</Words>
  <Application>Microsoft Office PowerPoint</Application>
  <PresentationFormat>自定义</PresentationFormat>
  <Paragraphs>108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Theme</vt:lpstr>
      <vt:lpstr>Core concepts in Git</vt:lpstr>
      <vt:lpstr>Core Concepts</vt:lpstr>
      <vt:lpstr>Core Concepts</vt:lpstr>
      <vt:lpstr>Core Concepts</vt:lpstr>
      <vt:lpstr>Core Concepts</vt:lpstr>
      <vt:lpstr>3 Core Concepts</vt:lpstr>
      <vt:lpstr>States of a git Repository</vt:lpstr>
      <vt:lpstr>The Repository</vt:lpstr>
      <vt:lpstr>Three Local States</vt:lpstr>
      <vt:lpstr>Three Local States with Remote</vt:lpstr>
      <vt:lpstr>Basic Commands</vt:lpstr>
      <vt:lpstr>git init – Initialize an Empty Repo</vt:lpstr>
      <vt:lpstr>git add – Add a Document to the Staging Area</vt:lpstr>
      <vt:lpstr>Viewing the Repo</vt:lpstr>
      <vt:lpstr>git status – What’s Happening?</vt:lpstr>
      <vt:lpstr>git log – To view the history of Repo</vt:lpstr>
      <vt:lpstr>git log – With Options</vt:lpstr>
      <vt:lpstr>git commit – Records changes in the Repo</vt:lpstr>
      <vt:lpstr>Ok, What Just happened?</vt:lpstr>
      <vt:lpstr>Git rm</vt:lpstr>
      <vt:lpstr>Git mv</vt:lpstr>
      <vt:lpstr>Lather, Rinse, Repeat</vt:lpstr>
      <vt:lpstr>Good Commit Messages*</vt:lpstr>
      <vt:lpstr>Good Commit Messages</vt:lpstr>
      <vt:lpstr>Workflow Visualized</vt:lpstr>
      <vt:lpstr>Lifecycle of status</vt:lpstr>
      <vt:lpstr>Commit Graph Visualized</vt:lpstr>
      <vt:lpstr>.gitignore</vt:lpstr>
      <vt:lpstr>.gitignore</vt:lpstr>
      <vt:lpstr>Break Time?</vt:lpstr>
      <vt:lpstr>New R Project With Your Existing Repo</vt:lpstr>
      <vt:lpstr>Make the Changes in RStudio</vt:lpstr>
      <vt:lpstr>Commit the Changeset</vt:lpstr>
      <vt:lpstr>Make Some Modifications</vt:lpstr>
      <vt:lpstr>Commit the Modifications</vt:lpstr>
      <vt:lpstr>Git in RStudio Covers Most of Your Needs</vt:lpstr>
      <vt:lpstr>Code Time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Acer</cp:lastModifiedBy>
  <cp:revision>119</cp:revision>
  <dcterms:created xsi:type="dcterms:W3CDTF">2017-07-31T21:48:11Z</dcterms:created>
  <dcterms:modified xsi:type="dcterms:W3CDTF">2021-10-21T05:57:55Z</dcterms:modified>
</cp:coreProperties>
</file>