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95" r:id="rId2"/>
    <p:sldId id="296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9" r:id="rId12"/>
    <p:sldId id="266" r:id="rId13"/>
    <p:sldId id="267" r:id="rId14"/>
    <p:sldId id="27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3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67DC-D9EB-9842-AACC-87EB4FF362D8}" type="datetimeFigureOut">
              <a:rPr lang="zh-CN" altLang="en-US"/>
              <a:pPr/>
              <a:t>2021/11/2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5C452-50FD-764E-AEF0-91B2C1ECB179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01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0A58-5D87-F04C-BB7B-FBC77DB98F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433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824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12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352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21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13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32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554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8075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70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98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0A58-5D87-F04C-BB7B-FBC77DB98F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4331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6424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563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514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753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907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528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625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414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656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29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7534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444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350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47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006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1034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950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992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425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459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78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64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200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61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77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05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rPr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379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57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7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6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80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5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59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7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2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3D5-4C79-2644-97D0-9A6C8983A5BE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BB1-EFE6-0744-8BB6-CA3EFCF62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23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ssa@xtbg.org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MUt9i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Literate statistical programming: </a:t>
            </a:r>
            <a:r>
              <a:rPr lang="en-US" dirty="0" err="1"/>
              <a:t>knitr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886199"/>
            <a:ext cx="7882557" cy="2872805"/>
          </a:xfrm>
        </p:spPr>
        <p:txBody>
          <a:bodyPr>
            <a:normAutofit/>
          </a:bodyPr>
          <a:lstStyle/>
          <a:p>
            <a:r>
              <a:rPr lang="en-US" dirty="0"/>
              <a:t>Gbadamassi G. O Dossa, PhD</a:t>
            </a:r>
          </a:p>
          <a:p>
            <a:r>
              <a:rPr lang="en-US" sz="2400" i="1" dirty="0"/>
              <a:t>Forest Canopy </a:t>
            </a:r>
            <a:r>
              <a:rPr lang="en-US" altLang="zh-CN" sz="2400" i="1" dirty="0"/>
              <a:t>Ecology </a:t>
            </a:r>
            <a:r>
              <a:rPr lang="en-US" sz="2400" i="1" dirty="0"/>
              <a:t>Research Group, XTBG</a:t>
            </a:r>
            <a:endParaRPr lang="en-US" sz="2400" dirty="0"/>
          </a:p>
          <a:p>
            <a:r>
              <a:rPr lang="en-US" sz="2400" i="1" dirty="0">
                <a:hlinkClick r:id="rId3"/>
              </a:rPr>
              <a:t>dossa@xtbg.org.cn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7202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Knitr</a:t>
            </a:r>
            <a:r>
              <a:rPr lang="en-US" dirty="0"/>
              <a:t>: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recent version of R</a:t>
            </a:r>
          </a:p>
          <a:p>
            <a:r>
              <a:rPr lang="en-US" dirty="0"/>
              <a:t>A text editor (the one that comes with RStudio is okay)</a:t>
            </a:r>
          </a:p>
          <a:p>
            <a:r>
              <a:rPr lang="en-US" dirty="0"/>
              <a:t>Some support packages also available on CRAN</a:t>
            </a:r>
          </a:p>
          <a:p>
            <a:r>
              <a:rPr lang="en-US" dirty="0"/>
              <a:t>Some knowledge of Markdown, LaTeX, or HTML</a:t>
            </a:r>
          </a:p>
          <a:p>
            <a:r>
              <a:rPr lang="en-US" dirty="0"/>
              <a:t>We will use Markdown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4228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simplified version of “markup” languages</a:t>
            </a:r>
          </a:p>
          <a:p>
            <a:r>
              <a:rPr lang="en-US" dirty="0"/>
              <a:t>No special editor required</a:t>
            </a:r>
          </a:p>
          <a:p>
            <a:r>
              <a:rPr lang="en-US" dirty="0"/>
              <a:t>Simple, intuitive formatting elements</a:t>
            </a:r>
          </a:p>
          <a:p>
            <a:r>
              <a:rPr lang="en-US" dirty="0"/>
              <a:t>Complete information available at </a:t>
            </a:r>
            <a:r>
              <a:rPr lang="en-US" dirty="0">
                <a:hlinkClick r:id="rId3"/>
              </a:rPr>
              <a:t>http://goo.gl/MUt9i5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446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is </a:t>
            </a:r>
            <a:r>
              <a:rPr lang="en-US" sz="4000" dirty="0" err="1"/>
              <a:t>knitr</a:t>
            </a:r>
            <a:r>
              <a:rPr lang="en-US" sz="4000" dirty="0"/>
              <a:t>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3936"/>
            <a:ext cx="8229600" cy="4525963"/>
          </a:xfrm>
        </p:spPr>
        <p:txBody>
          <a:bodyPr/>
          <a:lstStyle/>
          <a:p>
            <a:r>
              <a:rPr lang="en-US" dirty="0"/>
              <a:t>Writing manuals/manuscript</a:t>
            </a:r>
          </a:p>
          <a:p>
            <a:r>
              <a:rPr lang="en-US" dirty="0"/>
              <a:t>Short/medium-length technical documents</a:t>
            </a:r>
          </a:p>
          <a:p>
            <a:r>
              <a:rPr lang="en-US" dirty="0"/>
              <a:t>Tutorials</a:t>
            </a:r>
          </a:p>
          <a:p>
            <a:r>
              <a:rPr lang="en-US" dirty="0"/>
              <a:t>Reports (esp. if generated periodically)</a:t>
            </a:r>
          </a:p>
          <a:p>
            <a:r>
              <a:rPr lang="en-US" dirty="0"/>
              <a:t>Data preprocessing documents/summaries</a:t>
            </a:r>
          </a:p>
        </p:txBody>
      </p:sp>
    </p:spTree>
    <p:extLst>
      <p:ext uri="{BB962C8B-B14F-4D97-AF65-F5344CB8AC3E}">
        <p14:creationId xmlns:p14="http://schemas.microsoft.com/office/powerpoint/2010/main" xmlns="" val="8159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knitr</a:t>
            </a:r>
            <a:r>
              <a:rPr lang="en-US" dirty="0"/>
              <a:t> not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long research articles</a:t>
            </a:r>
          </a:p>
          <a:p>
            <a:r>
              <a:rPr lang="en-US" dirty="0"/>
              <a:t>Complex time-consuming computations</a:t>
            </a:r>
          </a:p>
          <a:p>
            <a:r>
              <a:rPr lang="en-US" dirty="0"/>
              <a:t>Documents that require precise formatting &amp; complicated </a:t>
            </a:r>
            <a:r>
              <a:rPr lang="en-US" dirty="0" smtClean="0"/>
              <a:t>format</a:t>
            </a:r>
            <a:r>
              <a:rPr lang="en-US" altLang="zh-CN" dirty="0" smtClean="0"/>
              <a:t>t</a:t>
            </a:r>
            <a:r>
              <a:rPr lang="en-US" dirty="0" smtClean="0"/>
              <a:t>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59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knitr</a:t>
            </a:r>
            <a:r>
              <a:rPr lang="en-US" dirty="0"/>
              <a:t> document as example</a:t>
            </a:r>
          </a:p>
        </p:txBody>
      </p:sp>
      <p:pic>
        <p:nvPicPr>
          <p:cNvPr id="5" name="Picture 4" descr="Screen Shot 2013-09-04 at 4.29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7697" y="1582052"/>
            <a:ext cx="6127851" cy="512385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0968" y="3321105"/>
            <a:ext cx="1602859" cy="1298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a new document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98099" y="4173729"/>
            <a:ext cx="1602859" cy="1298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Choose an R Markdown Document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56466" y="4823154"/>
            <a:ext cx="2741633" cy="109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912398" y="2170228"/>
            <a:ext cx="1343935" cy="1150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12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knitr</a:t>
            </a:r>
            <a:r>
              <a:rPr lang="en-US" dirty="0"/>
              <a:t> document as example</a:t>
            </a:r>
          </a:p>
        </p:txBody>
      </p:sp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810" y="1794933"/>
            <a:ext cx="7867692" cy="4662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6137" y="4060957"/>
            <a:ext cx="2367298" cy="624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of code chunk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6137" y="5832509"/>
            <a:ext cx="2367298" cy="624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of code chunk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009739" y="4373337"/>
            <a:ext cx="3156399" cy="164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726155" y="6144889"/>
            <a:ext cx="3439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91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a </a:t>
            </a:r>
            <a:r>
              <a:rPr lang="en-US" dirty="0" err="1"/>
              <a:t>knitr</a:t>
            </a:r>
            <a:r>
              <a:rPr lang="en-US" dirty="0"/>
              <a:t> document: one click</a:t>
            </a:r>
          </a:p>
        </p:txBody>
      </p:sp>
      <p:pic>
        <p:nvPicPr>
          <p:cNvPr id="3" name="Picture 2" descr="Screen Shot 2013-09-04 at 4.0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708988"/>
            <a:ext cx="8674702" cy="46231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5566" y="2005817"/>
            <a:ext cx="1516551" cy="575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Push here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612597" y="2293537"/>
            <a:ext cx="1232968" cy="6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20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a </a:t>
            </a:r>
            <a:r>
              <a:rPr lang="en-US" dirty="0" err="1"/>
              <a:t>knitr</a:t>
            </a:r>
            <a:r>
              <a:rPr lang="en-US" dirty="0"/>
              <a:t> doc.: Complex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library(</a:t>
            </a:r>
            <a:r>
              <a:rPr lang="en-US" dirty="0" err="1">
                <a:latin typeface="Courier"/>
                <a:cs typeface="Courier"/>
              </a:rPr>
              <a:t>knitr</a:t>
            </a:r>
            <a:r>
              <a:rPr lang="en-US" dirty="0">
                <a:latin typeface="Courier"/>
                <a:cs typeface="Courier"/>
              </a:rPr>
              <a:t>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setwd</a:t>
            </a:r>
            <a:r>
              <a:rPr lang="en-US" dirty="0">
                <a:latin typeface="Courier"/>
                <a:cs typeface="Courier"/>
              </a:rPr>
              <a:t>(&lt;working directory&gt;)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knit2html(“</a:t>
            </a:r>
            <a:r>
              <a:rPr lang="en-US" dirty="0" err="1">
                <a:latin typeface="Courier"/>
                <a:cs typeface="Courier"/>
              </a:rPr>
              <a:t>document.Rmd</a:t>
            </a:r>
            <a:r>
              <a:rPr lang="en-US" dirty="0">
                <a:latin typeface="Courier"/>
                <a:cs typeface="Courier"/>
              </a:rPr>
              <a:t>”)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browseURL</a:t>
            </a:r>
            <a:r>
              <a:rPr lang="en-US" dirty="0">
                <a:latin typeface="Courier"/>
                <a:cs typeface="Courier"/>
              </a:rPr>
              <a:t>(“document.html”)</a:t>
            </a:r>
          </a:p>
        </p:txBody>
      </p:sp>
    </p:spTree>
    <p:extLst>
      <p:ext uri="{BB962C8B-B14F-4D97-AF65-F5344CB8AC3E}">
        <p14:creationId xmlns:p14="http://schemas.microsoft.com/office/powerpoint/2010/main" xmlns="" val="34909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Knitr</a:t>
            </a:r>
            <a:r>
              <a:rPr lang="en-US" dirty="0"/>
              <a:t> to HTML Output</a:t>
            </a:r>
          </a:p>
        </p:txBody>
      </p:sp>
      <p:pic>
        <p:nvPicPr>
          <p:cNvPr id="4" name="Picture 3" descr="Screen Shot 2013-09-04 at 4.14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983" y="1608666"/>
            <a:ext cx="7628247" cy="485744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27851" y="4258249"/>
            <a:ext cx="1343936" cy="690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input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84339" y="5645209"/>
            <a:ext cx="1968306" cy="470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Numerical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378033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knitr</a:t>
            </a:r>
            <a:r>
              <a:rPr lang="en-US" dirty="0"/>
              <a:t> produces: Markdown</a:t>
            </a:r>
          </a:p>
        </p:txBody>
      </p:sp>
      <p:pic>
        <p:nvPicPr>
          <p:cNvPr id="3" name="Picture 2" descr="Screen Shot 2013-09-04 at 4.1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5698" y="1960197"/>
            <a:ext cx="4708302" cy="3777753"/>
          </a:xfrm>
          <a:prstGeom prst="rect">
            <a:avLst/>
          </a:prstGeom>
        </p:spPr>
      </p:pic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1960196"/>
            <a:ext cx="4349619" cy="257755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7286" y="4537749"/>
            <a:ext cx="1245298" cy="8056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is echoed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81040" y="5169699"/>
            <a:ext cx="1805760" cy="12752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 of evaluating R code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368596" y="4077396"/>
            <a:ext cx="998691" cy="86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5745632" y="5491332"/>
            <a:ext cx="1135408" cy="315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3612585" y="4280596"/>
            <a:ext cx="1134343" cy="65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473" y="1467753"/>
            <a:ext cx="235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RMarkdown Document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1337" y="1417639"/>
            <a:ext cx="38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Markdown Document (generated)</a:t>
            </a:r>
          </a:p>
        </p:txBody>
      </p:sp>
    </p:spTree>
    <p:extLst>
      <p:ext uri="{BB962C8B-B14F-4D97-AF65-F5344CB8AC3E}">
        <p14:creationId xmlns:p14="http://schemas.microsoft.com/office/powerpoint/2010/main" xmlns="" val="226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Materials based on Roger D. </a:t>
            </a:r>
            <a:r>
              <a:rPr lang="en-US" dirty="0" err="1"/>
              <a:t>Peng</a:t>
            </a:r>
            <a:r>
              <a:rPr lang="en-US" dirty="0"/>
              <a:t> documentation on the same topic</a:t>
            </a:r>
          </a:p>
        </p:txBody>
      </p:sp>
    </p:spTree>
    <p:extLst>
      <p:ext uri="{BB962C8B-B14F-4D97-AF65-F5344CB8AC3E}">
        <p14:creationId xmlns:p14="http://schemas.microsoft.com/office/powerpoint/2010/main" xmlns="" val="387202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421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knitr</a:t>
            </a:r>
            <a:r>
              <a:rPr lang="en-US" dirty="0"/>
              <a:t> will fill a new document with filler text; delete it</a:t>
            </a:r>
          </a:p>
          <a:p>
            <a:r>
              <a:rPr lang="en-US" dirty="0"/>
              <a:t>Code chunks begin with </a:t>
            </a:r>
            <a:r>
              <a:rPr lang="en-US" dirty="0">
                <a:latin typeface="Courier"/>
                <a:cs typeface="Courier"/>
              </a:rPr>
              <a:t>```{r}</a:t>
            </a:r>
            <a:r>
              <a:rPr lang="en-US" dirty="0"/>
              <a:t> and end with </a:t>
            </a:r>
            <a:r>
              <a:rPr lang="en-US" dirty="0">
                <a:latin typeface="Courier"/>
                <a:cs typeface="Courier"/>
              </a:rPr>
              <a:t>```</a:t>
            </a:r>
          </a:p>
          <a:p>
            <a:r>
              <a:rPr lang="en-US" dirty="0"/>
              <a:t>All R code goes in between these markers</a:t>
            </a:r>
          </a:p>
          <a:p>
            <a:r>
              <a:rPr lang="en-US" dirty="0"/>
              <a:t>Code chunks can have </a:t>
            </a:r>
            <a:r>
              <a:rPr lang="en-US" b="1" dirty="0"/>
              <a:t>names</a:t>
            </a:r>
            <a:r>
              <a:rPr lang="en-US" dirty="0"/>
              <a:t>, which is useful when we start making graphics</a:t>
            </a:r>
            <a:br>
              <a:rPr lang="en-US" dirty="0"/>
            </a:br>
            <a:r>
              <a:rPr lang="en-US" sz="2400" dirty="0">
                <a:latin typeface="Courier"/>
                <a:cs typeface="Courier"/>
              </a:rPr>
              <a:t>```{r </a:t>
            </a:r>
            <a:r>
              <a:rPr lang="en-US" sz="2400" dirty="0" err="1">
                <a:latin typeface="Courier"/>
                <a:cs typeface="Courier"/>
              </a:rPr>
              <a:t>firstchunk</a:t>
            </a:r>
            <a:r>
              <a:rPr lang="en-US" sz="2400" dirty="0">
                <a:latin typeface="Courier"/>
                <a:cs typeface="Courier"/>
              </a:rPr>
              <a:t>}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## R code goes here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```</a:t>
            </a:r>
          </a:p>
          <a:p>
            <a:r>
              <a:rPr lang="en-US" dirty="0"/>
              <a:t>By default, code in a code chunk is echoed, as will the results of the computation (if there are results to print)</a:t>
            </a:r>
          </a:p>
        </p:txBody>
      </p:sp>
    </p:spTree>
    <p:extLst>
      <p:ext uri="{BB962C8B-B14F-4D97-AF65-F5344CB8AC3E}">
        <p14:creationId xmlns:p14="http://schemas.microsoft.com/office/powerpoint/2010/main" xmlns="" val="641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Processing of </a:t>
            </a:r>
            <a:r>
              <a:rPr lang="en-US" sz="3600" dirty="0" err="1"/>
              <a:t>knitr</a:t>
            </a:r>
            <a:r>
              <a:rPr lang="en-US" sz="3600" dirty="0"/>
              <a:t> Documents (what happens under the hood)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46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write the </a:t>
            </a:r>
            <a:r>
              <a:rPr lang="en-US" dirty="0" err="1"/>
              <a:t>RMarkdown</a:t>
            </a:r>
            <a:r>
              <a:rPr lang="en-US" dirty="0"/>
              <a:t> document (.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r>
              <a:rPr lang="en-US" dirty="0" err="1"/>
              <a:t>knitr</a:t>
            </a:r>
            <a:r>
              <a:rPr lang="en-US" dirty="0"/>
              <a:t> produces a Markdown document (.</a:t>
            </a:r>
            <a:r>
              <a:rPr lang="en-US" dirty="0" err="1"/>
              <a:t>md</a:t>
            </a:r>
            <a:r>
              <a:rPr lang="en-US" dirty="0"/>
              <a:t>)</a:t>
            </a:r>
          </a:p>
          <a:p>
            <a:r>
              <a:rPr lang="en-US" dirty="0" err="1"/>
              <a:t>knitr</a:t>
            </a:r>
            <a:r>
              <a:rPr lang="en-US" dirty="0"/>
              <a:t> converts the Markdown document into HTML (by default)</a:t>
            </a:r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.</a:t>
            </a:r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.html</a:t>
            </a:r>
          </a:p>
          <a:p>
            <a:r>
              <a:rPr lang="en-US" dirty="0">
                <a:sym typeface="Wingdings"/>
              </a:rPr>
              <a:t>You should NOT edit (or save) the .</a:t>
            </a:r>
            <a:r>
              <a:rPr lang="en-US" dirty="0" err="1">
                <a:sym typeface="Wingdings"/>
              </a:rPr>
              <a:t>md</a:t>
            </a:r>
            <a:r>
              <a:rPr lang="en-US" dirty="0">
                <a:sym typeface="Wingdings"/>
              </a:rPr>
              <a:t> or .html documents until you are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14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Picture 3" descr="Screen Shot 2013-09-04 at 4.35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566" y="1828799"/>
            <a:ext cx="7662310" cy="426819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78533" y="1828799"/>
            <a:ext cx="1775474" cy="6373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Level 1 heading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78533" y="2788289"/>
            <a:ext cx="1775474" cy="6373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Level 2 heading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772883" y="2005816"/>
            <a:ext cx="2305650" cy="141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601563" y="3106973"/>
            <a:ext cx="3476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78533" y="4947983"/>
            <a:ext cx="1898771" cy="6373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 not echo code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12598" y="4488424"/>
            <a:ext cx="2465934" cy="778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90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2" descr="Screen Shot 2013-09-04 at 4.35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9276" y="1879599"/>
            <a:ext cx="6362116" cy="44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93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Results</a:t>
            </a:r>
          </a:p>
        </p:txBody>
      </p:sp>
      <p:pic>
        <p:nvPicPr>
          <p:cNvPr id="3" name="Picture 2" descr="Screen Shot 2013-09-04 at 4.3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076" y="2054541"/>
            <a:ext cx="8714111" cy="39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63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2" descr="Screen Shot 2013-09-04 at 4.39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50" y="1845732"/>
            <a:ext cx="8351315" cy="42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1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 Computations</a:t>
            </a:r>
          </a:p>
        </p:txBody>
      </p:sp>
      <p:pic>
        <p:nvPicPr>
          <p:cNvPr id="3" name="Picture 2" descr="Screen Shot 2013-09-04 at 4.4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922" y="1981200"/>
            <a:ext cx="8232878" cy="38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99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 Computations</a:t>
            </a:r>
          </a:p>
        </p:txBody>
      </p:sp>
      <p:pic>
        <p:nvPicPr>
          <p:cNvPr id="3" name="Picture 2" descr="Screen Shot 2013-09-04 at 4.43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649" y="2523067"/>
            <a:ext cx="8173139" cy="24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5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9-04 at 4.5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5272" y="1792083"/>
            <a:ext cx="6679762" cy="4488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Graphics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44270" y="6083213"/>
            <a:ext cx="2354969" cy="7090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Adjust figure height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04421" y="5047423"/>
            <a:ext cx="1639848" cy="13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72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 smtClean="0"/>
              <a:t>knitr</a:t>
            </a:r>
            <a:r>
              <a:rPr lang="en-US" dirty="0" smtClean="0"/>
              <a:t> </a:t>
            </a:r>
            <a:r>
              <a:rPr lang="en-US" dirty="0"/>
              <a:t>Produces in HTML</a:t>
            </a:r>
          </a:p>
        </p:txBody>
      </p:sp>
      <p:pic>
        <p:nvPicPr>
          <p:cNvPr id="3" name="Picture 2" descr="Screen Shot 2013-09-04 at 4.53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861" y="1417639"/>
            <a:ext cx="7013547" cy="522623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645699" y="1792082"/>
            <a:ext cx="2133035" cy="1085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 is embedded in HTML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053874" y="2877195"/>
            <a:ext cx="1658342" cy="2449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56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Authors must undertake considerable effort to put data/results on the web</a:t>
            </a:r>
          </a:p>
          <a:p>
            <a:r>
              <a:rPr lang="en-US" dirty="0"/>
              <a:t>Readers must download data/results individually and piece together which data go with which code sections, etc.</a:t>
            </a:r>
          </a:p>
          <a:p>
            <a:r>
              <a:rPr lang="en-US" dirty="0"/>
              <a:t>Authors/readers must manually interact with websites</a:t>
            </a:r>
          </a:p>
          <a:p>
            <a:r>
              <a:rPr lang="en-US" dirty="0"/>
              <a:t>There is no single document to integrate data analysis with textual representations; i.e. data, code, and text are not linked</a:t>
            </a:r>
          </a:p>
        </p:txBody>
      </p:sp>
    </p:spTree>
    <p:extLst>
      <p:ext uri="{BB962C8B-B14F-4D97-AF65-F5344CB8AC3E}">
        <p14:creationId xmlns:p14="http://schemas.microsoft.com/office/powerpoint/2010/main" xmlns="" val="298781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Graphics</a:t>
            </a:r>
          </a:p>
        </p:txBody>
      </p:sp>
      <p:pic>
        <p:nvPicPr>
          <p:cNvPr id="4" name="Picture 3" descr="Screen Shot 2013-09-04 at 4.5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09" y="1482742"/>
            <a:ext cx="6479589" cy="51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0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Tables with </a:t>
            </a:r>
            <a:r>
              <a:rPr lang="en-US" dirty="0" err="1"/>
              <a:t>xtable</a:t>
            </a:r>
            <a:endParaRPr lang="en-US" dirty="0"/>
          </a:p>
        </p:txBody>
      </p:sp>
      <p:pic>
        <p:nvPicPr>
          <p:cNvPr id="3" name="Picture 2" descr="Screen Shot 2013-09-04 at 5.0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4978" y="1623140"/>
            <a:ext cx="7430329" cy="45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35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Tables with </a:t>
            </a:r>
            <a:r>
              <a:rPr lang="en-US" dirty="0" err="1"/>
              <a:t>xtable</a:t>
            </a:r>
            <a:endParaRPr lang="en-US" dirty="0"/>
          </a:p>
        </p:txBody>
      </p:sp>
      <p:pic>
        <p:nvPicPr>
          <p:cNvPr id="3" name="Picture 2" descr="Screen Shot 2013-09-04 at 5.00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6700" y="1417639"/>
            <a:ext cx="6045620" cy="50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06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Global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we want to set options for </a:t>
            </a:r>
            <a:r>
              <a:rPr lang="en-US" b="1" dirty="0"/>
              <a:t>every</a:t>
            </a:r>
            <a:r>
              <a:rPr lang="en-US" dirty="0"/>
              <a:t> code chunk that are different from the defaults</a:t>
            </a:r>
          </a:p>
          <a:p>
            <a:r>
              <a:rPr lang="en-US" dirty="0"/>
              <a:t>For example, we may want to suppress all code echoing and results output</a:t>
            </a:r>
          </a:p>
          <a:p>
            <a:r>
              <a:rPr lang="en-US" dirty="0"/>
              <a:t>We have to write some code to set these global 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6674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Global Options</a:t>
            </a:r>
          </a:p>
        </p:txBody>
      </p:sp>
      <p:pic>
        <p:nvPicPr>
          <p:cNvPr id="4" name="Picture 3" descr="Screen Shot 2013-09-04 at 5.1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1" y="1417639"/>
            <a:ext cx="6649035" cy="531096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14160" y="1417639"/>
            <a:ext cx="2244002" cy="10978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 default to NOT echo code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49586" y="1966566"/>
            <a:ext cx="2564574" cy="335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05986" y="2903247"/>
            <a:ext cx="1967124" cy="7960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Override default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735896" y="3301249"/>
            <a:ext cx="3070090" cy="39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48424" y="5592470"/>
            <a:ext cx="2324687" cy="7960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Don’t echo code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2700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Global Options</a:t>
            </a:r>
          </a:p>
        </p:txBody>
      </p:sp>
      <p:pic>
        <p:nvPicPr>
          <p:cNvPr id="3" name="Picture 2" descr="Screen Shot 2013-09-04 at 5.16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387947"/>
            <a:ext cx="6852088" cy="54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32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pPr lvl="1"/>
            <a:r>
              <a:rPr lang="en-US" dirty="0"/>
              <a:t>results: “</a:t>
            </a:r>
            <a:r>
              <a:rPr lang="en-US" dirty="0" err="1"/>
              <a:t>asis</a:t>
            </a:r>
            <a:r>
              <a:rPr lang="en-US" dirty="0"/>
              <a:t>”, “hide”</a:t>
            </a:r>
          </a:p>
          <a:p>
            <a:pPr lvl="1"/>
            <a:r>
              <a:rPr lang="en-US" dirty="0"/>
              <a:t>echo: TRUE, FALSE</a:t>
            </a:r>
          </a:p>
          <a:p>
            <a:r>
              <a:rPr lang="en-US" dirty="0"/>
              <a:t>Figures</a:t>
            </a:r>
          </a:p>
          <a:p>
            <a:pPr lvl="1"/>
            <a:r>
              <a:rPr lang="en-US" dirty="0" err="1"/>
              <a:t>fig.height</a:t>
            </a:r>
            <a:r>
              <a:rPr lang="en-US" dirty="0"/>
              <a:t>: numeric</a:t>
            </a:r>
          </a:p>
          <a:p>
            <a:pPr lvl="1"/>
            <a:r>
              <a:rPr lang="en-US" dirty="0" err="1"/>
              <a:t>fig.width</a:t>
            </a:r>
            <a:r>
              <a:rPr lang="en-US" dirty="0"/>
              <a:t>: numeric</a:t>
            </a:r>
          </a:p>
        </p:txBody>
      </p:sp>
    </p:spTree>
    <p:extLst>
      <p:ext uri="{BB962C8B-B14F-4D97-AF65-F5344CB8AC3E}">
        <p14:creationId xmlns:p14="http://schemas.microsoft.com/office/powerpoint/2010/main" xmlns="" val="42130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one chunk takes a long time to run?</a:t>
            </a:r>
          </a:p>
          <a:p>
            <a:r>
              <a:rPr lang="en-US" dirty="0"/>
              <a:t>All chunks have to be re-computed every time you re-knit the file</a:t>
            </a:r>
          </a:p>
          <a:p>
            <a:r>
              <a:rPr lang="en-US" dirty="0"/>
              <a:t>The </a:t>
            </a:r>
            <a:r>
              <a:rPr lang="en-US" sz="2400" dirty="0">
                <a:latin typeface="Courier"/>
                <a:cs typeface="Courier"/>
              </a:rPr>
              <a:t>cache=TRUE </a:t>
            </a:r>
            <a:r>
              <a:rPr lang="en-US" dirty="0"/>
              <a:t>option can be set on a chunk-by-chunk basis to store results of computation</a:t>
            </a:r>
          </a:p>
          <a:p>
            <a:r>
              <a:rPr lang="en-US" dirty="0"/>
              <a:t>After the first run, results are loaded from cache</a:t>
            </a:r>
          </a:p>
        </p:txBody>
      </p:sp>
    </p:spTree>
    <p:extLst>
      <p:ext uri="{BB962C8B-B14F-4D97-AF65-F5344CB8AC3E}">
        <p14:creationId xmlns:p14="http://schemas.microsoft.com/office/powerpoint/2010/main" xmlns="" val="7731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or code (or anything external) changes, you need to re-run the cached code chunks</a:t>
            </a:r>
          </a:p>
          <a:p>
            <a:r>
              <a:rPr lang="en-US" dirty="0"/>
              <a:t>Dependencies are not checked explicitly</a:t>
            </a:r>
          </a:p>
          <a:p>
            <a:r>
              <a:rPr lang="en-US" dirty="0"/>
              <a:t>Chunks with significant </a:t>
            </a:r>
            <a:r>
              <a:rPr lang="en-US" i="1" dirty="0"/>
              <a:t>side effects</a:t>
            </a:r>
            <a:r>
              <a:rPr lang="en-US" dirty="0"/>
              <a:t> may not be cacheable</a:t>
            </a:r>
          </a:p>
        </p:txBody>
      </p:sp>
    </p:spTree>
    <p:extLst>
      <p:ext uri="{BB962C8B-B14F-4D97-AF65-F5344CB8AC3E}">
        <p14:creationId xmlns:p14="http://schemas.microsoft.com/office/powerpoint/2010/main" xmlns="" val="8348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Literate statistical programming can be a useful way to put text, code, data, output all in one document</a:t>
            </a:r>
          </a:p>
          <a:p>
            <a:r>
              <a:rPr lang="en-US" dirty="0" err="1"/>
              <a:t>knitr</a:t>
            </a:r>
            <a:r>
              <a:rPr lang="en-US" dirty="0"/>
              <a:t> is a powerful tool for integrating code and text in a simple document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51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statistical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02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 idea comes from Don Knuth</a:t>
            </a:r>
          </a:p>
          <a:p>
            <a:r>
              <a:rPr lang="en-US" dirty="0"/>
              <a:t>An article is a stream of </a:t>
            </a:r>
            <a:r>
              <a:rPr lang="en-US" b="1" dirty="0"/>
              <a:t>text</a:t>
            </a:r>
            <a:r>
              <a:rPr lang="en-US" dirty="0"/>
              <a:t> and </a:t>
            </a:r>
            <a:r>
              <a:rPr lang="en-US" b="1" dirty="0"/>
              <a:t>code</a:t>
            </a:r>
            <a:endParaRPr lang="en-US" dirty="0"/>
          </a:p>
          <a:p>
            <a:r>
              <a:rPr lang="en-US" dirty="0"/>
              <a:t>Analysis code is divided into text and code “chunks”</a:t>
            </a:r>
          </a:p>
          <a:p>
            <a:r>
              <a:rPr lang="en-US" dirty="0"/>
              <a:t>Presentation code formats results (tables, figures, etc.)</a:t>
            </a:r>
          </a:p>
          <a:p>
            <a:r>
              <a:rPr lang="en-US" dirty="0"/>
              <a:t>Article text explains what is going on</a:t>
            </a:r>
          </a:p>
          <a:p>
            <a:r>
              <a:rPr lang="en-US" dirty="0"/>
              <a:t>Literate programs are </a:t>
            </a:r>
            <a:r>
              <a:rPr lang="en-US" b="1" dirty="0"/>
              <a:t>weaved</a:t>
            </a:r>
            <a:r>
              <a:rPr lang="en-US" dirty="0"/>
              <a:t> to produce human-readable documents and </a:t>
            </a:r>
            <a:r>
              <a:rPr lang="en-US" b="1" dirty="0"/>
              <a:t>tangled</a:t>
            </a:r>
            <a:r>
              <a:rPr lang="en-US" dirty="0"/>
              <a:t> to produce machine-readable documents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91657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Statistical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Literate programming is a general concept. We need</a:t>
            </a:r>
          </a:p>
          <a:p>
            <a:pPr lvl="1"/>
            <a:r>
              <a:rPr lang="en-US" dirty="0"/>
              <a:t>A documentation language</a:t>
            </a:r>
          </a:p>
          <a:p>
            <a:pPr lvl="1"/>
            <a:r>
              <a:rPr lang="en-US" dirty="0"/>
              <a:t>A programming language</a:t>
            </a:r>
          </a:p>
          <a:p>
            <a:r>
              <a:rPr lang="en-US" dirty="0"/>
              <a:t>The original </a:t>
            </a:r>
            <a:r>
              <a:rPr lang="en-US" b="1" dirty="0" err="1"/>
              <a:t>Sweave</a:t>
            </a:r>
            <a:r>
              <a:rPr lang="en-US" dirty="0"/>
              <a:t> system developed by Friedrich </a:t>
            </a:r>
            <a:r>
              <a:rPr lang="en-US" dirty="0" err="1"/>
              <a:t>Leisch</a:t>
            </a:r>
            <a:r>
              <a:rPr lang="en-US" dirty="0"/>
              <a:t> used LaTeX and R</a:t>
            </a:r>
          </a:p>
          <a:p>
            <a:r>
              <a:rPr lang="en-US" b="1" dirty="0" err="1"/>
              <a:t>knitr</a:t>
            </a:r>
            <a:r>
              <a:rPr lang="en-US" dirty="0"/>
              <a:t> supports a variety of documentation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756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to decide to work reproducibly?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 to do it (ideally from the start)</a:t>
            </a:r>
          </a:p>
          <a:p>
            <a:r>
              <a:rPr lang="en-US" dirty="0"/>
              <a:t>Keep track of things, perhaps with a version control system to track snapshots/changes [later in the workshop]</a:t>
            </a:r>
          </a:p>
          <a:p>
            <a:r>
              <a:rPr lang="en-US" dirty="0"/>
              <a:t>Use software whose operation can be coded [R]</a:t>
            </a:r>
          </a:p>
          <a:p>
            <a:r>
              <a:rPr lang="en-US" dirty="0"/>
              <a:t>Don’t save output [R]</a:t>
            </a:r>
          </a:p>
          <a:p>
            <a:r>
              <a:rPr lang="en-US" dirty="0"/>
              <a:t>Save data in non-proprietary formats</a:t>
            </a:r>
          </a:p>
        </p:txBody>
      </p:sp>
    </p:spTree>
    <p:extLst>
      <p:ext uri="{BB962C8B-B14F-4D97-AF65-F5344CB8AC3E}">
        <p14:creationId xmlns:p14="http://schemas.microsoft.com/office/powerpoint/2010/main" xmlns="" val="349805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Literate programming: 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and code all in one place, logical order</a:t>
            </a:r>
          </a:p>
          <a:p>
            <a:r>
              <a:rPr lang="en-US" dirty="0"/>
              <a:t>Data, results automatically updated to reflect external changes</a:t>
            </a:r>
          </a:p>
          <a:p>
            <a:r>
              <a:rPr lang="en-US" dirty="0"/>
              <a:t>Code is live--automatic “regression test” when building a document</a:t>
            </a:r>
          </a:p>
        </p:txBody>
      </p:sp>
    </p:spTree>
    <p:extLst>
      <p:ext uri="{BB962C8B-B14F-4D97-AF65-F5344CB8AC3E}">
        <p14:creationId xmlns:p14="http://schemas.microsoft.com/office/powerpoint/2010/main" xmlns="" val="75259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programming: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and code all in one place; can make documents difficult to read, especially if there is a </a:t>
            </a:r>
            <a:r>
              <a:rPr lang="en-US" b="1" dirty="0"/>
              <a:t>lot </a:t>
            </a:r>
            <a:r>
              <a:rPr lang="en-US" dirty="0"/>
              <a:t>of code</a:t>
            </a:r>
          </a:p>
          <a:p>
            <a:r>
              <a:rPr lang="en-US" dirty="0"/>
              <a:t>Can substantially slow down processing of documents (although there are tools to help)</a:t>
            </a:r>
          </a:p>
        </p:txBody>
      </p:sp>
    </p:spTree>
    <p:extLst>
      <p:ext uri="{BB962C8B-B14F-4D97-AF65-F5344CB8AC3E}">
        <p14:creationId xmlns:p14="http://schemas.microsoft.com/office/powerpoint/2010/main" xmlns="" val="307550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Knitr</a:t>
            </a:r>
            <a:r>
              <a:rPr lang="en-US" dirty="0"/>
              <a:t>: Definition &amp; us</a:t>
            </a:r>
            <a:r>
              <a:rPr lang="en-US" altLang="zh-CN" dirty="0"/>
              <a:t>a</a:t>
            </a:r>
            <a:r>
              <a:rPr lang="en-US" dirty="0"/>
              <a:t>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R package written by </a:t>
            </a:r>
            <a:r>
              <a:rPr lang="en-US" dirty="0" err="1"/>
              <a:t>Yihui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 (while he was a grad student at Iowa State)</a:t>
            </a:r>
          </a:p>
          <a:p>
            <a:pPr lvl="1"/>
            <a:r>
              <a:rPr lang="en-US" dirty="0"/>
              <a:t>Available on CRAN</a:t>
            </a:r>
          </a:p>
          <a:p>
            <a:r>
              <a:rPr lang="en-US" dirty="0"/>
              <a:t>Supports </a:t>
            </a:r>
            <a:r>
              <a:rPr lang="en-US" dirty="0" err="1"/>
              <a:t>RMarkdown</a:t>
            </a:r>
            <a:r>
              <a:rPr lang="en-US" dirty="0"/>
              <a:t>, </a:t>
            </a:r>
            <a:r>
              <a:rPr lang="en-US" dirty="0" err="1"/>
              <a:t>LaTeX</a:t>
            </a:r>
            <a:r>
              <a:rPr lang="en-US" dirty="0"/>
              <a:t>, and HTML as documentation languages</a:t>
            </a:r>
          </a:p>
          <a:p>
            <a:r>
              <a:rPr lang="en-US" dirty="0"/>
              <a:t>Can export to PDF, HTML, Word</a:t>
            </a:r>
          </a:p>
          <a:p>
            <a:r>
              <a:rPr lang="en-US" dirty="0"/>
              <a:t>Built right into </a:t>
            </a:r>
            <a:r>
              <a:rPr lang="en-US" dirty="0" err="1"/>
              <a:t>RStudio</a:t>
            </a:r>
            <a:r>
              <a:rPr lang="en-US" dirty="0"/>
              <a:t> for your convenience</a:t>
            </a:r>
          </a:p>
        </p:txBody>
      </p:sp>
    </p:spTree>
    <p:extLst>
      <p:ext uri="{BB962C8B-B14F-4D97-AF65-F5344CB8AC3E}">
        <p14:creationId xmlns:p14="http://schemas.microsoft.com/office/powerpoint/2010/main" xmlns="" val="309602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973</Words>
  <Application>Microsoft Office PowerPoint</Application>
  <PresentationFormat>全屏显示(4:3)</PresentationFormat>
  <Paragraphs>178</Paragraphs>
  <Slides>39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Theme</vt:lpstr>
      <vt:lpstr>Literate statistical programming: knitr</vt:lpstr>
      <vt:lpstr>Materials based on Roger D. Peng documentation on the same topic</vt:lpstr>
      <vt:lpstr>Problems</vt:lpstr>
      <vt:lpstr>Literate statistical Programming</vt:lpstr>
      <vt:lpstr>Literate Statistical Programming</vt:lpstr>
      <vt:lpstr>When to decide to work reproducibly?</vt:lpstr>
      <vt:lpstr>Literate programming: Pros</vt:lpstr>
      <vt:lpstr>Literate programming: Cons</vt:lpstr>
      <vt:lpstr>Knitr: Definition &amp; usages</vt:lpstr>
      <vt:lpstr>Knitr: Requirements</vt:lpstr>
      <vt:lpstr>What is Markdown?</vt:lpstr>
      <vt:lpstr>What is knitr good For?</vt:lpstr>
      <vt:lpstr>What is knitr not good for?</vt:lpstr>
      <vt:lpstr>First knitr document as example</vt:lpstr>
      <vt:lpstr>First knitr document as example</vt:lpstr>
      <vt:lpstr>Processing a knitr document: one click</vt:lpstr>
      <vt:lpstr>Processing a knitr doc.: Complex way</vt:lpstr>
      <vt:lpstr>Knitr to HTML Output</vt:lpstr>
      <vt:lpstr>What knitr produces: Markdown</vt:lpstr>
      <vt:lpstr>A few notes</vt:lpstr>
      <vt:lpstr>Processing of knitr Documents (what happens under the hood)</vt:lpstr>
      <vt:lpstr>Another Example</vt:lpstr>
      <vt:lpstr>Output</vt:lpstr>
      <vt:lpstr>Hiding Results</vt:lpstr>
      <vt:lpstr>Output</vt:lpstr>
      <vt:lpstr>Inline Text Computations</vt:lpstr>
      <vt:lpstr>Inline Text Computations</vt:lpstr>
      <vt:lpstr>Incorporating Graphics</vt:lpstr>
      <vt:lpstr>What knitr Produces in HTML</vt:lpstr>
      <vt:lpstr>Incorporating Graphics</vt:lpstr>
      <vt:lpstr>Making Tables with xtable</vt:lpstr>
      <vt:lpstr>Making Tables with xtable</vt:lpstr>
      <vt:lpstr>Setting Global Options</vt:lpstr>
      <vt:lpstr>Setting Global Options</vt:lpstr>
      <vt:lpstr>Setting Global Options</vt:lpstr>
      <vt:lpstr>Some Common Options</vt:lpstr>
      <vt:lpstr>Caching Computations</vt:lpstr>
      <vt:lpstr>Caching Caveats</vt:lpstr>
      <vt:lpstr>Summary</vt:lpstr>
    </vt:vector>
  </TitlesOfParts>
  <Company>Johns Hopkins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Acer</cp:lastModifiedBy>
  <cp:revision>43</cp:revision>
  <dcterms:created xsi:type="dcterms:W3CDTF">2013-09-04T19:35:35Z</dcterms:created>
  <dcterms:modified xsi:type="dcterms:W3CDTF">2021-11-02T15:30:59Z</dcterms:modified>
</cp:coreProperties>
</file>