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5" r:id="rId3"/>
    <p:sldId id="281" r:id="rId4"/>
    <p:sldId id="284" r:id="rId5"/>
    <p:sldId id="283" r:id="rId6"/>
    <p:sldId id="282" r:id="rId7"/>
    <p:sldId id="258" r:id="rId8"/>
    <p:sldId id="261" r:id="rId9"/>
    <p:sldId id="262" r:id="rId10"/>
    <p:sldId id="272" r:id="rId11"/>
    <p:sldId id="263" r:id="rId12"/>
    <p:sldId id="264" r:id="rId13"/>
    <p:sldId id="265" r:id="rId14"/>
    <p:sldId id="270" r:id="rId15"/>
    <p:sldId id="274" r:id="rId16"/>
    <p:sldId id="273" r:id="rId17"/>
    <p:sldId id="277" r:id="rId18"/>
    <p:sldId id="279" r:id="rId19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04" tIns="48302" rIns="96604" bIns="48302" rtlCol="0"/>
          <a:lstStyle>
            <a:lvl1pPr algn="l">
              <a:defRPr sz="13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04" tIns="48302" rIns="96604" bIns="48302" rtlCol="0"/>
          <a:lstStyle>
            <a:lvl1pPr algn="r">
              <a:defRPr sz="1300"/>
            </a:lvl1pPr>
          </a:lstStyle>
          <a:p>
            <a:fld id="{4B087A84-EFDC-4498-B613-BCD400CB2E0B}" type="datetimeFigureOut">
              <a:rPr lang="en-PH" smtClean="0"/>
              <a:t>24/10/2022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04" tIns="48302" rIns="96604" bIns="48302" rtlCol="0" anchor="b"/>
          <a:lstStyle>
            <a:lvl1pPr algn="l">
              <a:defRPr sz="13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04" tIns="48302" rIns="96604" bIns="48302" rtlCol="0" anchor="b"/>
          <a:lstStyle>
            <a:lvl1pPr algn="r">
              <a:defRPr sz="1300"/>
            </a:lvl1pPr>
          </a:lstStyle>
          <a:p>
            <a:fld id="{9A7344E4-83CF-4E0C-B7EE-A8E764F74D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7245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282" cy="502008"/>
          </a:xfrm>
          <a:prstGeom prst="rect">
            <a:avLst/>
          </a:prstGeom>
        </p:spPr>
        <p:txBody>
          <a:bodyPr vert="horz" lIns="84390" tIns="42195" rIns="84390" bIns="42195" rtlCol="0"/>
          <a:lstStyle>
            <a:lvl1pPr algn="l">
              <a:defRPr sz="11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343" y="0"/>
            <a:ext cx="2985282" cy="502008"/>
          </a:xfrm>
          <a:prstGeom prst="rect">
            <a:avLst/>
          </a:prstGeom>
        </p:spPr>
        <p:txBody>
          <a:bodyPr vert="horz" lIns="84390" tIns="42195" rIns="84390" bIns="42195" rtlCol="0"/>
          <a:lstStyle>
            <a:lvl1pPr algn="r">
              <a:defRPr sz="1100"/>
            </a:lvl1pPr>
          </a:lstStyle>
          <a:p>
            <a:fld id="{32D32AB7-3360-4C53-94E4-EBFD75BB41C8}" type="datetimeFigureOut">
              <a:rPr lang="en-PH" smtClean="0"/>
              <a:t>24/10/2022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4390" tIns="42195" rIns="84390" bIns="42195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201" y="4822962"/>
            <a:ext cx="5511762" cy="3945156"/>
          </a:xfrm>
          <a:prstGeom prst="rect">
            <a:avLst/>
          </a:prstGeom>
        </p:spPr>
        <p:txBody>
          <a:bodyPr vert="horz" lIns="84390" tIns="42195" rIns="84390" bIns="4219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293"/>
            <a:ext cx="2985282" cy="502008"/>
          </a:xfrm>
          <a:prstGeom prst="rect">
            <a:avLst/>
          </a:prstGeom>
        </p:spPr>
        <p:txBody>
          <a:bodyPr vert="horz" lIns="84390" tIns="42195" rIns="84390" bIns="42195" rtlCol="0" anchor="b"/>
          <a:lstStyle>
            <a:lvl1pPr algn="l">
              <a:defRPr sz="11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343" y="9518293"/>
            <a:ext cx="2985282" cy="502008"/>
          </a:xfrm>
          <a:prstGeom prst="rect">
            <a:avLst/>
          </a:prstGeom>
        </p:spPr>
        <p:txBody>
          <a:bodyPr vert="horz" lIns="84390" tIns="42195" rIns="84390" bIns="42195" rtlCol="0" anchor="b"/>
          <a:lstStyle>
            <a:lvl1pPr algn="r">
              <a:defRPr sz="1100"/>
            </a:lvl1pPr>
          </a:lstStyle>
          <a:p>
            <a:fld id="{8076C6EB-ECC7-4784-B474-567444F77E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024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C6EB-ECC7-4784-B474-567444F77ECD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6428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C6EB-ECC7-4784-B474-567444F77ECD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3536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C6EB-ECC7-4784-B474-567444F77ECD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1694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C6EB-ECC7-4784-B474-567444F77ECD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1837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C6EB-ECC7-4784-B474-567444F77ECD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2829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C6EB-ECC7-4784-B474-567444F77ECD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299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C6EB-ECC7-4784-B474-567444F77ECD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8214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C6EB-ECC7-4784-B474-567444F77ECD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403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C6EB-ECC7-4784-B474-567444F77ECD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6088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C6EB-ECC7-4784-B474-567444F77ECD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2792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C6EB-ECC7-4784-B474-567444F77ECD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7647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Failure to do so would affect</a:t>
            </a:r>
            <a:r>
              <a:rPr lang="en-PH" baseline="0" dirty="0"/>
              <a:t> the preparation of the payroll.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C6EB-ECC7-4784-B474-567444F77ECD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0408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C6EB-ECC7-4784-B474-567444F77ECD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5695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C6EB-ECC7-4784-B474-567444F77ECD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275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F0F1-4E4E-4C28-86C7-1808340BAD77}" type="datetimeFigureOut">
              <a:rPr lang="en-PH" smtClean="0"/>
              <a:t>24/10/2022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8B82-BAE9-4598-B182-A66B8B2461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80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F0F1-4E4E-4C28-86C7-1808340BAD77}" type="datetimeFigureOut">
              <a:rPr lang="en-PH" smtClean="0"/>
              <a:t>24/10/2022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8B82-BAE9-4598-B182-A66B8B2461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496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F0F1-4E4E-4C28-86C7-1808340BAD77}" type="datetimeFigureOut">
              <a:rPr lang="en-PH" smtClean="0"/>
              <a:t>24/10/2022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8B82-BAE9-4598-B182-A66B8B2461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440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F0F1-4E4E-4C28-86C7-1808340BAD77}" type="datetimeFigureOut">
              <a:rPr lang="en-PH" smtClean="0"/>
              <a:t>24/10/2022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8B82-BAE9-4598-B182-A66B8B2461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468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F0F1-4E4E-4C28-86C7-1808340BAD77}" type="datetimeFigureOut">
              <a:rPr lang="en-PH" smtClean="0"/>
              <a:t>24/10/2022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8B82-BAE9-4598-B182-A66B8B2461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085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F0F1-4E4E-4C28-86C7-1808340BAD77}" type="datetimeFigureOut">
              <a:rPr lang="en-PH" smtClean="0"/>
              <a:t>24/10/2022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8B82-BAE9-4598-B182-A66B8B2461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248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F0F1-4E4E-4C28-86C7-1808340BAD77}" type="datetimeFigureOut">
              <a:rPr lang="en-PH" smtClean="0"/>
              <a:t>24/10/2022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8B82-BAE9-4598-B182-A66B8B2461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518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F0F1-4E4E-4C28-86C7-1808340BAD77}" type="datetimeFigureOut">
              <a:rPr lang="en-PH" smtClean="0"/>
              <a:t>24/10/2022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8B82-BAE9-4598-B182-A66B8B2461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131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F0F1-4E4E-4C28-86C7-1808340BAD77}" type="datetimeFigureOut">
              <a:rPr lang="en-PH" smtClean="0"/>
              <a:t>24/10/2022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8B82-BAE9-4598-B182-A66B8B2461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476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F0F1-4E4E-4C28-86C7-1808340BAD77}" type="datetimeFigureOut">
              <a:rPr lang="en-PH" smtClean="0"/>
              <a:t>24/10/2022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8B82-BAE9-4598-B182-A66B8B2461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757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F0F1-4E4E-4C28-86C7-1808340BAD77}" type="datetimeFigureOut">
              <a:rPr lang="en-PH" smtClean="0"/>
              <a:t>24/10/2022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8B82-BAE9-4598-B182-A66B8B2461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859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7F0F1-4E4E-4C28-86C7-1808340BAD77}" type="datetimeFigureOut">
              <a:rPr lang="en-PH" smtClean="0"/>
              <a:t>24/10/2022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58B82-BAE9-4598-B182-A66B8B2461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88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438150"/>
            <a:ext cx="11087100" cy="5962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ORIENTATION ON HUMAN RESOURCE POLICIES</a:t>
            </a:r>
            <a:br>
              <a:rPr lang="en-PH" dirty="0"/>
            </a:br>
            <a:br>
              <a:rPr lang="en-PH" dirty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54616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0515600" cy="6340475"/>
          </a:xfrm>
        </p:spPr>
      </p:pic>
    </p:spTree>
    <p:extLst>
      <p:ext uri="{BB962C8B-B14F-4D97-AF65-F5344CB8AC3E}">
        <p14:creationId xmlns:p14="http://schemas.microsoft.com/office/powerpoint/2010/main" val="169931009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Submission Date of DTRs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763918"/>
              </p:ext>
            </p:extLst>
          </p:nvPr>
        </p:nvGraphicFramePr>
        <p:xfrm>
          <a:off x="401782" y="1690689"/>
          <a:ext cx="11430000" cy="4890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438628945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810107033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670342867"/>
                    </a:ext>
                  </a:extLst>
                </a:gridCol>
              </a:tblGrid>
              <a:tr h="1630073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Cut –off 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Date</a:t>
                      </a:r>
                      <a:r>
                        <a:rPr lang="en-PH" baseline="0" dirty="0"/>
                        <a:t> of Submission 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125683"/>
                  </a:ext>
                </a:extLst>
              </a:tr>
              <a:tr h="1630073">
                <a:tc>
                  <a:txBody>
                    <a:bodyPr/>
                    <a:lstStyle/>
                    <a:p>
                      <a:r>
                        <a:rPr lang="en-PH" dirty="0"/>
                        <a:t>RO</a:t>
                      </a:r>
                      <a:r>
                        <a:rPr lang="en-PH" baseline="0" dirty="0"/>
                        <a:t> Contract of Service Staff 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1-15</a:t>
                      </a:r>
                    </a:p>
                    <a:p>
                      <a:r>
                        <a:rPr lang="en-PH" dirty="0"/>
                        <a:t>16- 28/29/30/31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rgbClr val="00B0F0"/>
                          </a:solidFill>
                        </a:rPr>
                        <a:t>Immediately</a:t>
                      </a:r>
                      <a:r>
                        <a:rPr lang="en-PH" baseline="0" dirty="0"/>
                        <a:t> after each period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20794"/>
                  </a:ext>
                </a:extLst>
              </a:tr>
              <a:tr h="1630073">
                <a:tc>
                  <a:txBody>
                    <a:bodyPr/>
                    <a:lstStyle/>
                    <a:p>
                      <a:r>
                        <a:rPr lang="en-PH" dirty="0"/>
                        <a:t>Centers’ Contract of Service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1-15</a:t>
                      </a:r>
                    </a:p>
                    <a:p>
                      <a:r>
                        <a:rPr lang="en-PH" dirty="0"/>
                        <a:t>16-28/29/30/31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rgbClr val="00B0F0"/>
                          </a:solidFill>
                        </a:rPr>
                        <a:t>Three working days after </a:t>
                      </a:r>
                      <a:r>
                        <a:rPr lang="en-PH" dirty="0"/>
                        <a:t>each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563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84127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PASS SLIP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27" y="1357745"/>
            <a:ext cx="11665528" cy="550025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sz="4800" b="1" dirty="0"/>
              <a:t>To be filled-out in case of </a:t>
            </a:r>
            <a:r>
              <a:rPr lang="en-US" sz="4800" b="1" dirty="0">
                <a:solidFill>
                  <a:srgbClr val="00B0F0"/>
                </a:solidFill>
              </a:rPr>
              <a:t>official</a:t>
            </a:r>
            <a:r>
              <a:rPr lang="en-US" sz="4800" b="1" dirty="0"/>
              <a:t> errands</a:t>
            </a:r>
          </a:p>
          <a:p>
            <a:pPr lvl="1"/>
            <a:r>
              <a:rPr lang="en-US" sz="4800" dirty="0"/>
              <a:t>To be filled out if you go out of the office for a maximum of four (4) hours for official purpose.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565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57200"/>
            <a:ext cx="3474720" cy="568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9900626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Travel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9" y="2017713"/>
            <a:ext cx="9497291" cy="4114800"/>
          </a:xfrm>
        </p:spPr>
        <p:txBody>
          <a:bodyPr/>
          <a:lstStyle/>
          <a:p>
            <a:pPr>
              <a:buNone/>
            </a:pPr>
            <a:r>
              <a:rPr lang="en-US" sz="2000" b="1" dirty="0"/>
              <a:t>Must be filled-out when requested to go on official travel</a:t>
            </a:r>
          </a:p>
          <a:p>
            <a:r>
              <a:rPr lang="en-US" sz="2000" dirty="0"/>
              <a:t>Must have been </a:t>
            </a:r>
            <a:r>
              <a:rPr lang="en-US" sz="2000" b="1" u="sng" dirty="0">
                <a:solidFill>
                  <a:srgbClr val="00B0F0"/>
                </a:solidFill>
              </a:rPr>
              <a:t>approved before </a:t>
            </a:r>
            <a:r>
              <a:rPr lang="en-US" sz="2000" dirty="0"/>
              <a:t>traveling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98580"/>
              </p:ext>
            </p:extLst>
          </p:nvPr>
        </p:nvGraphicFramePr>
        <p:xfrm>
          <a:off x="734291" y="2978726"/>
          <a:ext cx="10917381" cy="3530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9127">
                  <a:extLst>
                    <a:ext uri="{9D8B030D-6E8A-4147-A177-3AD203B41FA5}">
                      <a16:colId xmlns:a16="http://schemas.microsoft.com/office/drawing/2014/main" val="2900024981"/>
                    </a:ext>
                  </a:extLst>
                </a:gridCol>
                <a:gridCol w="3639127">
                  <a:extLst>
                    <a:ext uri="{9D8B030D-6E8A-4147-A177-3AD203B41FA5}">
                      <a16:colId xmlns:a16="http://schemas.microsoft.com/office/drawing/2014/main" val="3150708639"/>
                    </a:ext>
                  </a:extLst>
                </a:gridCol>
                <a:gridCol w="3639127">
                  <a:extLst>
                    <a:ext uri="{9D8B030D-6E8A-4147-A177-3AD203B41FA5}">
                      <a16:colId xmlns:a16="http://schemas.microsoft.com/office/drawing/2014/main" val="3725944397"/>
                    </a:ext>
                  </a:extLst>
                </a:gridCol>
              </a:tblGrid>
              <a:tr h="780473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Travel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Recommending</a:t>
                      </a:r>
                      <a:r>
                        <a:rPr lang="en-PH" baseline="0" dirty="0">
                          <a:solidFill>
                            <a:schemeClr val="tx1"/>
                          </a:solidFill>
                        </a:rPr>
                        <a:t> Authority 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Approving Authority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675589"/>
                  </a:ext>
                </a:extLst>
              </a:tr>
              <a:tr h="780473">
                <a:tc>
                  <a:txBody>
                    <a:bodyPr/>
                    <a:lstStyle/>
                    <a:p>
                      <a:r>
                        <a:rPr lang="en-PH" dirty="0"/>
                        <a:t>Within</a:t>
                      </a:r>
                      <a:r>
                        <a:rPr lang="en-PH" baseline="0" dirty="0"/>
                        <a:t> the Province 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PSTDs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50277"/>
                  </a:ext>
                </a:extLst>
              </a:tr>
              <a:tr h="780473">
                <a:tc>
                  <a:txBody>
                    <a:bodyPr/>
                    <a:lstStyle/>
                    <a:p>
                      <a:r>
                        <a:rPr lang="en-PH" dirty="0"/>
                        <a:t>Within Cordillera</a:t>
                      </a:r>
                      <a:r>
                        <a:rPr lang="en-PH" baseline="0" dirty="0"/>
                        <a:t> Administrative Region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Division Chief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Regional Director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210688"/>
                  </a:ext>
                </a:extLst>
              </a:tr>
              <a:tr h="780473">
                <a:tc>
                  <a:txBody>
                    <a:bodyPr/>
                    <a:lstStyle/>
                    <a:p>
                      <a:r>
                        <a:rPr lang="en-PH" dirty="0"/>
                        <a:t>Outside Cordillera Administrative</a:t>
                      </a:r>
                      <a:r>
                        <a:rPr lang="en-PH" baseline="0" dirty="0"/>
                        <a:t> Region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Regional Director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ASEC.</a:t>
                      </a:r>
                      <a:r>
                        <a:rPr lang="en-PH" baseline="0" dirty="0"/>
                        <a:t> </a:t>
                      </a:r>
                      <a:r>
                        <a:rPr lang="en-PH" baseline="0" dirty="0" err="1"/>
                        <a:t>Urdujah</a:t>
                      </a:r>
                      <a:r>
                        <a:rPr lang="en-PH" baseline="0" dirty="0"/>
                        <a:t> A. Tejada</a:t>
                      </a:r>
                    </a:p>
                    <a:p>
                      <a:r>
                        <a:rPr lang="en-PH" baseline="0" dirty="0"/>
                        <a:t>Assistant Secretary and Program Manager for Countryside Development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0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34512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PH" sz="6000" b="1" dirty="0"/>
              <a:t>CSC Flexi-time Policy 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969818"/>
            <a:ext cx="11693236" cy="545869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PH" dirty="0"/>
          </a:p>
          <a:p>
            <a:pPr lvl="1"/>
            <a:r>
              <a:rPr lang="en-PH" sz="4800" dirty="0"/>
              <a:t>Standard working hours is </a:t>
            </a:r>
            <a:r>
              <a:rPr lang="en-PH" sz="4800" dirty="0">
                <a:solidFill>
                  <a:srgbClr val="00B0F0"/>
                </a:solidFill>
              </a:rPr>
              <a:t>8:00am to 12:00 noon and 1:00 pm to 5:00 pm </a:t>
            </a:r>
          </a:p>
          <a:p>
            <a:pPr lvl="1"/>
            <a:r>
              <a:rPr lang="en-PH" sz="4800" dirty="0"/>
              <a:t>Flexi-time may time-in for work anytime from </a:t>
            </a:r>
            <a:r>
              <a:rPr lang="en-PH" sz="4800" b="1" dirty="0">
                <a:solidFill>
                  <a:srgbClr val="00B0F0"/>
                </a:solidFill>
              </a:rPr>
              <a:t>7:01am to 9:30 am </a:t>
            </a:r>
            <a:r>
              <a:rPr lang="en-PH" sz="4800" dirty="0"/>
              <a:t>without incurring tardiness, so long as they have to complete the required eight-hour work hours for the day.</a:t>
            </a:r>
          </a:p>
          <a:p>
            <a:pPr lvl="1"/>
            <a:r>
              <a:rPr lang="en-PH" sz="4800" dirty="0"/>
              <a:t>For every </a:t>
            </a:r>
            <a:r>
              <a:rPr lang="en-PH" sz="4800" b="1" dirty="0">
                <a:solidFill>
                  <a:srgbClr val="00B0F0"/>
                </a:solidFill>
              </a:rPr>
              <a:t>Monday </a:t>
            </a:r>
            <a:r>
              <a:rPr lang="en-PH" sz="4800" dirty="0"/>
              <a:t>of the month </a:t>
            </a:r>
            <a:r>
              <a:rPr lang="en-PH" sz="4800" b="1" dirty="0">
                <a:solidFill>
                  <a:srgbClr val="00B0F0"/>
                </a:solidFill>
              </a:rPr>
              <a:t>flexi-time shall be suspended</a:t>
            </a:r>
            <a:r>
              <a:rPr lang="en-PH" sz="4800" dirty="0"/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101188429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7200" b="1" dirty="0"/>
              <a:t>No Noon Break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825624"/>
            <a:ext cx="11748654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PH" dirty="0"/>
          </a:p>
          <a:p>
            <a:pPr algn="just"/>
            <a:r>
              <a:rPr lang="en-PH" sz="4400" dirty="0"/>
              <a:t>Front-liners such as the </a:t>
            </a:r>
            <a:r>
              <a:rPr lang="en-PH" sz="4400" dirty="0">
                <a:solidFill>
                  <a:srgbClr val="00B0F0"/>
                </a:solidFill>
              </a:rPr>
              <a:t>Office of the Regional Director, Regional Standards and Testing Laboratory (RSTL), Scholarship Section, Cashiering Section and the Provincial Science and Technology</a:t>
            </a:r>
            <a:r>
              <a:rPr lang="en-PH" sz="4400" dirty="0"/>
              <a:t> should make sure that there is staff present from 12:00nn to 1:00pm.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3331853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27" y="0"/>
            <a:ext cx="11118273" cy="955965"/>
          </a:xfrm>
        </p:spPr>
        <p:txBody>
          <a:bodyPr>
            <a:normAutofit fontScale="90000"/>
          </a:bodyPr>
          <a:lstStyle/>
          <a:p>
            <a:br>
              <a:rPr lang="en-PH" dirty="0"/>
            </a:br>
            <a:r>
              <a:rPr lang="en-PH" sz="6000" dirty="0"/>
              <a:t>Reminders: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27" y="1080655"/>
            <a:ext cx="11734800" cy="561109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PH" sz="2400" dirty="0"/>
              <a:t>Wearing of Company IDs at all times while inside the premises of DOST-CAR</a:t>
            </a:r>
          </a:p>
          <a:p>
            <a:pPr marL="514350" indent="-514350">
              <a:buAutoNum type="arabicPeriod"/>
            </a:pPr>
            <a:r>
              <a:rPr lang="en-PH" sz="2400" dirty="0"/>
              <a:t>Wearing of Uniform 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3" y="1940767"/>
            <a:ext cx="11429999" cy="487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2460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215784"/>
          </a:xfrm>
        </p:spPr>
      </p:pic>
    </p:spTree>
    <p:extLst>
      <p:ext uri="{BB962C8B-B14F-4D97-AF65-F5344CB8AC3E}">
        <p14:creationId xmlns:p14="http://schemas.microsoft.com/office/powerpoint/2010/main" val="2992608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072"/>
            <a:ext cx="10515600" cy="1245177"/>
          </a:xfrm>
        </p:spPr>
        <p:txBody>
          <a:bodyPr>
            <a:noAutofit/>
          </a:bodyPr>
          <a:lstStyle/>
          <a:p>
            <a:pPr algn="ctr"/>
            <a:r>
              <a:rPr lang="en-PH" sz="8000" b="1" dirty="0"/>
              <a:t>DOST-CAR Organizational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4" y="2092036"/>
            <a:ext cx="11804072" cy="47659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PH" sz="7200" dirty="0"/>
              <a:t>Office of the Regional Director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5400" dirty="0"/>
              <a:t>    </a:t>
            </a:r>
            <a:r>
              <a:rPr lang="en-PH" sz="6000" dirty="0"/>
              <a:t>Regional Director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6000" dirty="0"/>
              <a:t>   Administrative Assistant III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6000" dirty="0"/>
              <a:t>   Planning Officer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6000" dirty="0"/>
              <a:t>   MIS Officer</a:t>
            </a:r>
          </a:p>
          <a:p>
            <a:pPr marL="457200" lvl="1" indent="0">
              <a:buNone/>
            </a:pPr>
            <a:endParaRPr lang="en-PH" dirty="0"/>
          </a:p>
          <a:p>
            <a:pPr marL="457200" lvl="1" indent="0">
              <a:buNone/>
            </a:pPr>
            <a:endParaRPr lang="en-PH" dirty="0"/>
          </a:p>
          <a:p>
            <a:pPr marL="457200" lvl="1" indent="0">
              <a:buNone/>
            </a:pPr>
            <a:endParaRPr lang="en-PH" dirty="0"/>
          </a:p>
          <a:p>
            <a:pPr lvl="2">
              <a:buFont typeface="Wingdings" panose="05000000000000000000" pitchFamily="2" charset="2"/>
              <a:buChar char="Ø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276579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1055"/>
            <a:ext cx="10190018" cy="803563"/>
          </a:xfrm>
        </p:spPr>
        <p:txBody>
          <a:bodyPr>
            <a:normAutofit fontScale="90000"/>
          </a:bodyPr>
          <a:lstStyle/>
          <a:p>
            <a:pPr algn="ctr"/>
            <a:r>
              <a:rPr lang="en-PH" sz="8000" b="1" dirty="0"/>
              <a:t>Technical</a:t>
            </a:r>
            <a:r>
              <a:rPr lang="en-PH" sz="7200" dirty="0"/>
              <a:t> </a:t>
            </a:r>
            <a:r>
              <a:rPr lang="en-PH" sz="7200" b="1" dirty="0"/>
              <a:t>Services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55964"/>
            <a:ext cx="12192000" cy="5791200"/>
          </a:xfrm>
        </p:spPr>
        <p:txBody>
          <a:bodyPr>
            <a:normAutofit fontScale="25000" lnSpcReduction="2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PH" sz="20000" dirty="0"/>
              <a:t>Technology Transfer and 				 Commercialization</a:t>
            </a:r>
          </a:p>
          <a:p>
            <a:pPr marL="457200" lvl="1" indent="0">
              <a:buNone/>
            </a:pPr>
            <a:r>
              <a:rPr lang="en-PH" sz="200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20000" dirty="0"/>
              <a:t>Small Enterprise Technology Upgrading       (SETUP)</a:t>
            </a:r>
          </a:p>
          <a:p>
            <a:pPr marL="457200" lvl="1" indent="0">
              <a:buNone/>
            </a:pPr>
            <a:r>
              <a:rPr lang="en-PH" sz="200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20000" dirty="0"/>
              <a:t>Packaging and Labeling Services</a:t>
            </a:r>
          </a:p>
          <a:p>
            <a:pPr marL="457200" lvl="1" indent="0">
              <a:buNone/>
            </a:pPr>
            <a:endParaRPr lang="en-PH" sz="20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20000" dirty="0"/>
              <a:t>Technical Consultancy Services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512963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4291"/>
            <a:ext cx="10515600" cy="5442672"/>
          </a:xfrm>
        </p:spPr>
        <p:txBody>
          <a:bodyPr>
            <a:normAutofit fontScale="25000" lnSpcReduction="2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PH" sz="20000" dirty="0"/>
              <a:t>Disaster Risk Reduction      Management</a:t>
            </a:r>
          </a:p>
          <a:p>
            <a:pPr marL="457200" lvl="1" indent="0">
              <a:buNone/>
            </a:pPr>
            <a:endParaRPr lang="en-PH" sz="20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20000" dirty="0"/>
              <a:t>Regional Science and Technology</a:t>
            </a:r>
          </a:p>
          <a:p>
            <a:pPr marL="457200" lvl="1" indent="0">
              <a:buNone/>
            </a:pPr>
            <a:r>
              <a:rPr lang="en-PH" sz="20000" dirty="0"/>
              <a:t>    Promotion </a:t>
            </a:r>
          </a:p>
          <a:p>
            <a:pPr marL="457200" lvl="1" indent="0">
              <a:buNone/>
            </a:pPr>
            <a:endParaRPr lang="en-PH" sz="20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20000" dirty="0"/>
              <a:t> Regional Standards &amp; Testing Laboratory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651585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7200" b="1" dirty="0"/>
              <a:t>Field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413164"/>
            <a:ext cx="11499273" cy="5181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PH" sz="6000" dirty="0"/>
              <a:t>PSTC </a:t>
            </a:r>
            <a:r>
              <a:rPr lang="en-PH" sz="6000" dirty="0" err="1"/>
              <a:t>Abra</a:t>
            </a:r>
            <a:endParaRPr lang="en-PH" sz="6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PH" sz="6000" dirty="0"/>
              <a:t>PSTC </a:t>
            </a:r>
            <a:r>
              <a:rPr lang="en-PH" sz="6000" dirty="0" err="1"/>
              <a:t>Apayao</a:t>
            </a:r>
            <a:endParaRPr lang="en-PH" sz="6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PH" sz="6000" dirty="0"/>
              <a:t>PSTC </a:t>
            </a:r>
            <a:r>
              <a:rPr lang="en-PH" sz="6000" dirty="0" err="1"/>
              <a:t>Benguet</a:t>
            </a:r>
            <a:endParaRPr lang="en-PH" sz="6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PH" sz="6000" dirty="0"/>
              <a:t>PSTC </a:t>
            </a:r>
            <a:r>
              <a:rPr lang="en-PH" sz="6000" dirty="0" err="1"/>
              <a:t>Ifugao</a:t>
            </a:r>
            <a:endParaRPr lang="en-PH" sz="6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PH" sz="6000" dirty="0"/>
              <a:t>PSTC Kalinga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6000" dirty="0"/>
              <a:t>PSTC Mountain Province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053916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PH" sz="7200" b="1" dirty="0"/>
              <a:t>Finance and Administrative Services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5625"/>
            <a:ext cx="11693236" cy="490768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PH" sz="5400" dirty="0"/>
              <a:t>Accounting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5400" dirty="0"/>
              <a:t>Budgeting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5400" dirty="0"/>
              <a:t>Cashiering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5400" dirty="0"/>
              <a:t>Property and Supply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5400" dirty="0"/>
              <a:t>Human Resource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5400" dirty="0"/>
              <a:t>General Services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84636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3" y="365125"/>
            <a:ext cx="11804071" cy="1460499"/>
          </a:xfrm>
        </p:spPr>
        <p:txBody>
          <a:bodyPr>
            <a:noAutofit/>
          </a:bodyPr>
          <a:lstStyle/>
          <a:p>
            <a:pPr algn="ctr"/>
            <a:r>
              <a:rPr lang="en-PH" sz="7200" b="1" dirty="0"/>
              <a:t>Human Resource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825624"/>
            <a:ext cx="11132127" cy="4838411"/>
          </a:xfrm>
        </p:spPr>
        <p:txBody>
          <a:bodyPr>
            <a:normAutofit/>
          </a:bodyPr>
          <a:lstStyle/>
          <a:p>
            <a:r>
              <a:rPr lang="en-US" sz="3200" dirty="0"/>
              <a:t>Attendance</a:t>
            </a:r>
          </a:p>
          <a:p>
            <a:r>
              <a:rPr lang="en-US" sz="3200" dirty="0"/>
              <a:t>Monthly Performance Output Report</a:t>
            </a:r>
          </a:p>
          <a:p>
            <a:r>
              <a:rPr lang="en-US" sz="3200" dirty="0"/>
              <a:t>Pass Slip</a:t>
            </a:r>
          </a:p>
          <a:p>
            <a:r>
              <a:rPr lang="en-US" sz="3200" dirty="0"/>
              <a:t>Travel Order Signatories</a:t>
            </a:r>
          </a:p>
          <a:p>
            <a:r>
              <a:rPr lang="en-US" sz="3200" dirty="0"/>
              <a:t>CSC Flexi-time Policy</a:t>
            </a:r>
          </a:p>
          <a:p>
            <a:r>
              <a:rPr lang="en-US" sz="3200" dirty="0"/>
              <a:t>No Noon Break Policy</a:t>
            </a:r>
          </a:p>
          <a:p>
            <a:r>
              <a:rPr lang="en-US" sz="3200" dirty="0"/>
              <a:t>Others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637943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39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ATTENDANCE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12095018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Daily Time Record</a:t>
            </a:r>
          </a:p>
          <a:p>
            <a:r>
              <a:rPr lang="en-US" dirty="0"/>
              <a:t>Ensure accurate logging of time ins and outs in the logbook;</a:t>
            </a:r>
          </a:p>
          <a:p>
            <a:r>
              <a:rPr lang="en-US" dirty="0"/>
              <a:t>DTRs of Contract of Service Employees in the Regional Office are to be initialed by the immediate supervisor and to be signed by the division chief;</a:t>
            </a:r>
          </a:p>
          <a:p>
            <a:r>
              <a:rPr lang="en-US" dirty="0"/>
              <a:t>DTRs  of Contract of Employees in the centers are to be signed by the PSTD/ OIC;</a:t>
            </a:r>
          </a:p>
          <a:p>
            <a:r>
              <a:rPr lang="en-US" dirty="0"/>
              <a:t>Submit (2) copies with complete and approved attachments to HR: one set for HR file and one set for the Cashier</a:t>
            </a:r>
          </a:p>
          <a:p>
            <a:pPr>
              <a:buNone/>
            </a:pPr>
            <a:r>
              <a:rPr lang="en-US" dirty="0"/>
              <a:t>		Documents: signed semi-monthly performance output, approved pass slip, and approved TO </a:t>
            </a:r>
          </a:p>
          <a:p>
            <a:pPr>
              <a:buNone/>
            </a:pPr>
            <a:r>
              <a:rPr lang="en-US" dirty="0"/>
              <a:t>* </a:t>
            </a:r>
            <a:r>
              <a:rPr lang="en-US" b="1" dirty="0"/>
              <a:t>Please </a:t>
            </a:r>
            <a:r>
              <a:rPr lang="en-US" sz="3200" b="1" u="sng" dirty="0">
                <a:solidFill>
                  <a:srgbClr val="00B0F0"/>
                </a:solidFill>
              </a:rPr>
              <a:t>do not attach unapproved </a:t>
            </a:r>
            <a:r>
              <a:rPr lang="en-US" b="1" dirty="0"/>
              <a:t>documents</a:t>
            </a:r>
            <a:r>
              <a:rPr lang="en-US" dirty="0"/>
              <a:t>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3923108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Monthly Performance Output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435" y="2017714"/>
            <a:ext cx="11083637" cy="3801195"/>
          </a:xfrm>
        </p:spPr>
        <p:txBody>
          <a:bodyPr/>
          <a:lstStyle/>
          <a:p>
            <a:r>
              <a:rPr lang="en-US" sz="5400" dirty="0"/>
              <a:t>Documentation of semi- monthly accomplishments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7299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520</Words>
  <Application>Microsoft Office PowerPoint</Application>
  <PresentationFormat>Widescreen</PresentationFormat>
  <Paragraphs>114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Adobe Gothic Std B</vt:lpstr>
      <vt:lpstr>Arial</vt:lpstr>
      <vt:lpstr>Calibri</vt:lpstr>
      <vt:lpstr>Calibri Light</vt:lpstr>
      <vt:lpstr>Wingdings</vt:lpstr>
      <vt:lpstr>Office Theme</vt:lpstr>
      <vt:lpstr>ORIENTATION ON HUMAN RESOURCE POLICIES  </vt:lpstr>
      <vt:lpstr>DOST-CAR Organizational Structure </vt:lpstr>
      <vt:lpstr>Technical Services </vt:lpstr>
      <vt:lpstr>PowerPoint Presentation</vt:lpstr>
      <vt:lpstr>Field Operations</vt:lpstr>
      <vt:lpstr>Finance and Administrative Services </vt:lpstr>
      <vt:lpstr>Human Resource Policies</vt:lpstr>
      <vt:lpstr>ATTENDANCE</vt:lpstr>
      <vt:lpstr>Monthly Performance Output Report</vt:lpstr>
      <vt:lpstr>PowerPoint Presentation</vt:lpstr>
      <vt:lpstr>Submission Date of DTRs</vt:lpstr>
      <vt:lpstr>PASS SLIP</vt:lpstr>
      <vt:lpstr>PowerPoint Presentation</vt:lpstr>
      <vt:lpstr>Travel Order</vt:lpstr>
      <vt:lpstr>CSC Flexi-time Policy  </vt:lpstr>
      <vt:lpstr>No Noon Break Policy</vt:lpstr>
      <vt:lpstr> Reminders: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Utilization of Contract of Service Staff for C.Y 2017</dc:title>
  <dc:creator>Angeline</dc:creator>
  <cp:lastModifiedBy>Acer</cp:lastModifiedBy>
  <cp:revision>60</cp:revision>
  <cp:lastPrinted>2016-10-03T06:04:08Z</cp:lastPrinted>
  <dcterms:created xsi:type="dcterms:W3CDTF">2016-09-13T06:22:33Z</dcterms:created>
  <dcterms:modified xsi:type="dcterms:W3CDTF">2022-10-24T08:22:44Z</dcterms:modified>
</cp:coreProperties>
</file>