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63" r:id="rId4"/>
    <p:sldId id="261" r:id="rId5"/>
    <p:sldId id="262" r:id="rId6"/>
    <p:sldId id="264" r:id="rId7"/>
    <p:sldId id="265" r:id="rId8"/>
    <p:sldId id="266" r:id="rId9"/>
    <p:sldId id="272" r:id="rId10"/>
    <p:sldId id="273" r:id="rId11"/>
    <p:sldId id="267" r:id="rId12"/>
    <p:sldId id="268" r:id="rId13"/>
    <p:sldId id="269" r:id="rId14"/>
    <p:sldId id="270" r:id="rId15"/>
    <p:sldId id="274" r:id="rId16"/>
    <p:sldId id="260" r:id="rId17"/>
  </p:sldIdLst>
  <p:sldSz cx="12192000" cy="6858000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E6B346-0D77-4629-9198-53E8E310D1A6}">
          <p14:sldIdLst>
            <p14:sldId id="256"/>
            <p14:sldId id="257"/>
            <p14:sldId id="263"/>
            <p14:sldId id="261"/>
            <p14:sldId id="262"/>
            <p14:sldId id="264"/>
            <p14:sldId id="265"/>
            <p14:sldId id="266"/>
            <p14:sldId id="272"/>
            <p14:sldId id="273"/>
            <p14:sldId id="267"/>
            <p14:sldId id="268"/>
            <p14:sldId id="269"/>
            <p14:sldId id="270"/>
            <p14:sldId id="27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B91"/>
    <a:srgbClr val="4AAD52"/>
    <a:srgbClr val="949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37" autoAdjust="0"/>
  </p:normalViewPr>
  <p:slideViewPr>
    <p:cSldViewPr snapToGrid="0">
      <p:cViewPr varScale="1">
        <p:scale>
          <a:sx n="93" d="100"/>
          <a:sy n="93" d="100"/>
        </p:scale>
        <p:origin x="816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-606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797-CFDF-4E30-A4E1-907D06865D91}" type="datetimeFigureOut">
              <a:rPr lang="es-EC" smtClean="0"/>
              <a:t>2/12/20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0F1D-CACA-45A5-AF19-B7B89F5FE9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658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pic>
        <p:nvPicPr>
          <p:cNvPr id="5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531" y="2199788"/>
            <a:ext cx="7086939" cy="2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42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871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75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019493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277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TEMA DE CLASE</a:t>
            </a:r>
          </a:p>
          <a:p>
            <a:pPr algn="ctr"/>
            <a:r>
              <a:rPr lang="es-EC" dirty="0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Msc</a:t>
            </a:r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. Nombre y Apellido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5"/>
          <p:cNvGrpSpPr/>
          <p:nvPr userDrawn="1"/>
        </p:nvGrpSpPr>
        <p:grpSpPr>
          <a:xfrm>
            <a:off x="526949" y="351741"/>
            <a:ext cx="11665051" cy="6593941"/>
            <a:chOff x="526949" y="264059"/>
            <a:chExt cx="11665051" cy="6593941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49" y="264059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2577" y="5685905"/>
              <a:ext cx="1759423" cy="1172095"/>
            </a:xfrm>
            <a:prstGeom prst="rect">
              <a:avLst/>
            </a:prstGeom>
          </p:spPr>
        </p:pic>
        <p:cxnSp>
          <p:nvCxnSpPr>
            <p:cNvPr id="10" name="Conector recto 4"/>
            <p:cNvCxnSpPr/>
            <p:nvPr/>
          </p:nvCxnSpPr>
          <p:spPr>
            <a:xfrm>
              <a:off x="1490750" y="3476025"/>
              <a:ext cx="921050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9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5414" y="1452563"/>
            <a:ext cx="10769771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265B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8516" y="3200401"/>
            <a:ext cx="10740044" cy="298926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8515" y="2435543"/>
            <a:ext cx="10756669" cy="513397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4AAD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98516" y="6297526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276340"/>
            <a:ext cx="41148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28777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15" name="Rectángulo 12"/>
          <p:cNvSpPr/>
          <p:nvPr userDrawn="1"/>
        </p:nvSpPr>
        <p:spPr>
          <a:xfrm>
            <a:off x="0" y="6708371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6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28314" y="12468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97830" y="434435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65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516" y="3040380"/>
            <a:ext cx="10755284" cy="239363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116320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08203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08203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8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0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86050" y="152236"/>
            <a:ext cx="6812280" cy="776978"/>
          </a:xfrm>
        </p:spPr>
        <p:txBody>
          <a:bodyPr>
            <a:normAutofit/>
          </a:bodyPr>
          <a:lstStyle>
            <a:lvl1pPr algn="ctr"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 LA MATERIA</a:t>
            </a:r>
            <a:endParaRPr lang="es-EC" dirty="0"/>
          </a:p>
        </p:txBody>
      </p:sp>
      <p:sp>
        <p:nvSpPr>
          <p:cNvPr id="12" name="Rectángulo 12"/>
          <p:cNvSpPr/>
          <p:nvPr userDrawn="1"/>
        </p:nvSpPr>
        <p:spPr>
          <a:xfrm>
            <a:off x="0" y="6570172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3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9"/>
          <p:cNvSpPr txBox="1"/>
          <p:nvPr userDrawn="1"/>
        </p:nvSpPr>
        <p:spPr>
          <a:xfrm>
            <a:off x="598516" y="2527069"/>
            <a:ext cx="107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598516" y="1447636"/>
            <a:ext cx="6812280" cy="7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TITULO D</a:t>
            </a:r>
            <a:r>
              <a:rPr lang="es-EC" sz="18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</a:p>
          <a:p>
            <a:r>
              <a:rPr lang="es-ES" dirty="0"/>
              <a:t>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0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0725" y="1268095"/>
            <a:ext cx="10754460" cy="1325563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DEL TEMA</a:t>
            </a:r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14" name="CuadroTexto 14"/>
          <p:cNvSpPr txBox="1"/>
          <p:nvPr userDrawn="1"/>
        </p:nvSpPr>
        <p:spPr>
          <a:xfrm>
            <a:off x="2261062" y="268376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</a:p>
        </p:txBody>
      </p:sp>
      <p:cxnSp>
        <p:nvCxnSpPr>
          <p:cNvPr id="15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/>
          <p:cNvSpPr>
            <a:spLocks noGrp="1"/>
          </p:cNvSpPr>
          <p:nvPr>
            <p:ph sz="half" idx="1"/>
          </p:nvPr>
        </p:nvSpPr>
        <p:spPr>
          <a:xfrm>
            <a:off x="598515" y="2740025"/>
            <a:ext cx="10756669" cy="331787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62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1097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4710" y="42579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4"/>
          <p:cNvGrpSpPr/>
          <p:nvPr userDrawn="1"/>
        </p:nvGrpSpPr>
        <p:grpSpPr>
          <a:xfrm>
            <a:off x="2223893" y="2813171"/>
            <a:ext cx="7819215" cy="1231658"/>
            <a:chOff x="2223893" y="2813171"/>
            <a:chExt cx="7819215" cy="1231658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893" y="2813171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3685" y="2842953"/>
              <a:ext cx="1759423" cy="1172095"/>
            </a:xfrm>
            <a:prstGeom prst="rect">
              <a:avLst/>
            </a:prstGeom>
          </p:spPr>
        </p:pic>
        <p:sp>
          <p:nvSpPr>
            <p:cNvPr id="10" name="CuadroTexto 3"/>
            <p:cNvSpPr txBox="1"/>
            <p:nvPr/>
          </p:nvSpPr>
          <p:spPr>
            <a:xfrm>
              <a:off x="4374547" y="3044280"/>
              <a:ext cx="344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¡GRACIAS!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36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4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8C51-975A-47E7-B82D-7B357E560500}" type="datetimeFigureOut">
              <a:rPr lang="es-EC" smtClean="0"/>
              <a:t>2/12/20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33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3" r:id="rId3"/>
    <p:sldLayoutId id="2147483660" r:id="rId4"/>
    <p:sldLayoutId id="2147483650" r:id="rId5"/>
    <p:sldLayoutId id="2147483654" r:id="rId6"/>
    <p:sldLayoutId id="2147483651" r:id="rId7"/>
    <p:sldLayoutId id="214748365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6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/>
              <a:t>Usos a nivel empresarial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598516" y="2517913"/>
            <a:ext cx="10740044" cy="36717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A nivel mundial, muchas grandes empresas utilizan </a:t>
            </a:r>
            <a:r>
              <a:rPr lang="es-ES" dirty="0" err="1"/>
              <a:t>Groovy</a:t>
            </a:r>
            <a:r>
              <a:rPr lang="es-ES" dirty="0"/>
              <a:t>, como por ejemplo:</a:t>
            </a:r>
            <a:endParaRPr lang="es-EC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4098" name="Picture 2" descr="groovy">
            <a:extLst>
              <a:ext uri="{FF2B5EF4-FFF2-40B4-BE49-F238E27FC236}">
                <a16:creationId xmlns:a16="http://schemas.microsoft.com/office/drawing/2014/main" id="{0C81EE00-8391-4875-B213-665BE30E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31" y="3296962"/>
            <a:ext cx="6330812" cy="25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50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326B3AA-16FD-D144-86A2-09B94EAB8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Closures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34269-BC0A-AE42-B61D-197B45F71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" y="5250873"/>
            <a:ext cx="10740044" cy="938790"/>
          </a:xfrm>
        </p:spPr>
        <p:txBody>
          <a:bodyPr>
            <a:normAutofit fontScale="85000" lnSpcReduction="20000"/>
          </a:bodyPr>
          <a:lstStyle/>
          <a:p>
            <a:r>
              <a:rPr lang="es-EC" dirty="0"/>
              <a:t>La implementación de las closures implica un gran avance en el mundo de la programación, debido a que no es necesario crear un nuevo método pudiendo utilizar las variables locales del actual.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5B314F-09AF-6A46-8EBD-EA93F2639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Es un bloque de código reutilizable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DA082AC-6034-BB4F-A6DB-6E07B2DC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6DC83CD-608A-2B4C-A5EB-CEF77455A3FE}"/>
              </a:ext>
            </a:extLst>
          </p:cNvPr>
          <p:cNvSpPr/>
          <p:nvPr/>
        </p:nvSpPr>
        <p:spPr>
          <a:xfrm>
            <a:off x="4896729" y="3343284"/>
            <a:ext cx="239854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sz="2000" dirty="0">
                <a:solidFill>
                  <a:srgbClr val="B00040"/>
                </a:solidFill>
              </a:rPr>
              <a:t>def</a:t>
            </a:r>
            <a:r>
              <a:rPr lang="es-EC" sz="2000" dirty="0"/>
              <a:t> printOut </a:t>
            </a:r>
            <a:r>
              <a:rPr lang="es-EC" sz="2000" dirty="0">
                <a:solidFill>
                  <a:srgbClr val="666666"/>
                </a:solidFill>
              </a:rPr>
              <a:t>=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{</a:t>
            </a:r>
            <a:r>
              <a:rPr lang="es-EC" sz="2000" dirty="0"/>
              <a:t> </a:t>
            </a:r>
          </a:p>
          <a:p>
            <a:r>
              <a:rPr lang="es-EC" sz="2000" dirty="0"/>
              <a:t>       print it </a:t>
            </a:r>
          </a:p>
          <a:p>
            <a:r>
              <a:rPr lang="es-EC" sz="2000" dirty="0">
                <a:solidFill>
                  <a:srgbClr val="666666"/>
                </a:solidFill>
              </a:rPr>
              <a:t>}</a:t>
            </a:r>
            <a:r>
              <a:rPr lang="es-EC" sz="2000" dirty="0"/>
              <a:t> </a:t>
            </a:r>
          </a:p>
          <a:p>
            <a:r>
              <a:rPr lang="es-EC" sz="2000" dirty="0">
                <a:solidFill>
                  <a:srgbClr val="666666"/>
                </a:solidFill>
              </a:rPr>
              <a:t>(0..9).</a:t>
            </a:r>
            <a:r>
              <a:rPr lang="es-EC" sz="2000" dirty="0">
                <a:solidFill>
                  <a:srgbClr val="7D9029"/>
                </a:solidFill>
              </a:rPr>
              <a:t>each</a:t>
            </a:r>
            <a:r>
              <a:rPr lang="es-EC" sz="2000" dirty="0">
                <a:solidFill>
                  <a:srgbClr val="666666"/>
                </a:solidFill>
              </a:rPr>
              <a:t>(</a:t>
            </a:r>
            <a:r>
              <a:rPr lang="es-EC" sz="2000" dirty="0"/>
              <a:t>printout</a:t>
            </a:r>
            <a:r>
              <a:rPr lang="es-EC" sz="2000" dirty="0">
                <a:solidFill>
                  <a:srgbClr val="666666"/>
                </a:solidFill>
              </a:rPr>
              <a:t>)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40146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8F53950-26F3-4D41-9623-4D05D96AC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Uso de los Closures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135FA4-472A-6D46-A33F-22EB0775F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" y="3685309"/>
            <a:ext cx="10740044" cy="899048"/>
          </a:xfrm>
        </p:spPr>
        <p:txBody>
          <a:bodyPr/>
          <a:lstStyle/>
          <a:p>
            <a:pPr marL="0" indent="0">
              <a:buNone/>
            </a:pPr>
            <a:r>
              <a:rPr lang="es-EC" b="1" dirty="0"/>
              <a:t>.each{}</a:t>
            </a:r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B93051-1D09-434F-8278-326637D97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515" y="2435543"/>
            <a:ext cx="10756669" cy="823913"/>
          </a:xfrm>
        </p:spPr>
        <p:txBody>
          <a:bodyPr>
            <a:noAutofit/>
          </a:bodyPr>
          <a:lstStyle/>
          <a:p>
            <a:r>
              <a:rPr lang="es-EC" sz="2400" dirty="0"/>
              <a:t>El uso de closures permite que el procesamiento de colecciones (arrays, maps, list, string, etc) sea realmente muy sencillo. 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CC86922-1AC3-0247-A9EC-FD67DFD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02ECC83-7AF8-ED43-B800-7AD47A88C77F}"/>
              </a:ext>
            </a:extLst>
          </p:cNvPr>
          <p:cNvSpPr/>
          <p:nvPr/>
        </p:nvSpPr>
        <p:spPr>
          <a:xfrm>
            <a:off x="3476043" y="4610100"/>
            <a:ext cx="5239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dirty="0">
                <a:solidFill>
                  <a:srgbClr val="666666"/>
                </a:solidFill>
              </a:rPr>
              <a:t>[1,2,3].</a:t>
            </a:r>
            <a:r>
              <a:rPr lang="es-EC" sz="2000" dirty="0">
                <a:solidFill>
                  <a:srgbClr val="7D9029"/>
                </a:solidFill>
              </a:rPr>
              <a:t>each</a:t>
            </a:r>
            <a:r>
              <a:rPr lang="es-EC" sz="2000" dirty="0">
                <a:solidFill>
                  <a:srgbClr val="666666"/>
                </a:solidFill>
              </a:rPr>
              <a:t>{</a:t>
            </a:r>
            <a:r>
              <a:rPr lang="es-EC" sz="2000" dirty="0"/>
              <a:t>item </a:t>
            </a:r>
            <a:r>
              <a:rPr lang="es-EC" sz="2000" dirty="0">
                <a:solidFill>
                  <a:srgbClr val="666666"/>
                </a:solidFill>
              </a:rPr>
              <a:t>-&gt;</a:t>
            </a:r>
            <a:r>
              <a:rPr lang="es-EC" sz="2000" dirty="0"/>
              <a:t> println </a:t>
            </a:r>
            <a:r>
              <a:rPr lang="es-EC" sz="2000" dirty="0">
                <a:solidFill>
                  <a:srgbClr val="BA2121"/>
                </a:solidFill>
              </a:rPr>
              <a:t>"${item}-"</a:t>
            </a:r>
            <a:r>
              <a:rPr lang="es-EC" sz="2000" dirty="0">
                <a:solidFill>
                  <a:srgbClr val="666666"/>
                </a:solidFill>
              </a:rPr>
              <a:t>}</a:t>
            </a:r>
            <a:r>
              <a:rPr lang="es-EC" sz="2000" dirty="0"/>
              <a:t> </a:t>
            </a:r>
            <a:r>
              <a:rPr lang="es-EC" sz="2000" i="1" dirty="0">
                <a:solidFill>
                  <a:srgbClr val="408080"/>
                </a:solidFill>
              </a:rPr>
              <a:t>//1-2-3-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11643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A31F9-457D-3D49-A75B-5601FEE1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256" y="1233055"/>
            <a:ext cx="5458686" cy="538941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C" b="1" dirty="0"/>
              <a:t>.collect{}</a:t>
            </a:r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b="1" dirty="0"/>
          </a:p>
          <a:p>
            <a:pPr marL="0" indent="0">
              <a:buNone/>
            </a:pPr>
            <a:r>
              <a:rPr lang="es-EC" b="1" dirty="0"/>
              <a:t>.find{}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b="1" dirty="0"/>
              <a:t>.findAll{}</a:t>
            </a:r>
            <a:endParaRPr lang="es-EC" dirty="0"/>
          </a:p>
          <a:p>
            <a:endParaRPr lang="es-EC" dirty="0"/>
          </a:p>
          <a:p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E90F1E-EF42-5944-9432-36BDA38E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3E3F4C7-A26B-C443-8CF8-7E029F1317B8}"/>
              </a:ext>
            </a:extLst>
          </p:cNvPr>
          <p:cNvSpPr/>
          <p:nvPr/>
        </p:nvSpPr>
        <p:spPr>
          <a:xfrm>
            <a:off x="1783080" y="1815454"/>
            <a:ext cx="40823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dirty="0">
                <a:solidFill>
                  <a:srgbClr val="B00040"/>
                </a:solidFill>
              </a:rPr>
              <a:t>def</a:t>
            </a:r>
            <a:r>
              <a:rPr lang="es-EC" sz="2000" dirty="0"/>
              <a:t> value </a:t>
            </a:r>
            <a:r>
              <a:rPr lang="es-EC" sz="2000" dirty="0">
                <a:solidFill>
                  <a:srgbClr val="666666"/>
                </a:solidFill>
              </a:rPr>
              <a:t>=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[1,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2,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3].</a:t>
            </a:r>
            <a:r>
              <a:rPr lang="es-EC" sz="2000" dirty="0">
                <a:solidFill>
                  <a:srgbClr val="7D9029"/>
                </a:solidFill>
              </a:rPr>
              <a:t>collect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{</a:t>
            </a:r>
            <a:r>
              <a:rPr lang="es-EC" sz="2000" dirty="0"/>
              <a:t> it </a:t>
            </a:r>
            <a:r>
              <a:rPr lang="es-EC" sz="2000" dirty="0">
                <a:solidFill>
                  <a:srgbClr val="666666"/>
                </a:solidFill>
              </a:rPr>
              <a:t>*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2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}</a:t>
            </a:r>
            <a:r>
              <a:rPr lang="es-EC" sz="2000" dirty="0"/>
              <a:t> </a:t>
            </a:r>
          </a:p>
          <a:p>
            <a:r>
              <a:rPr lang="es-EC" sz="2000" b="1" dirty="0">
                <a:solidFill>
                  <a:srgbClr val="008000"/>
                </a:solidFill>
              </a:rPr>
              <a:t>assert</a:t>
            </a:r>
            <a:r>
              <a:rPr lang="es-EC" sz="2000" dirty="0"/>
              <a:t> value </a:t>
            </a:r>
            <a:r>
              <a:rPr lang="es-EC" sz="2000" dirty="0">
                <a:solidFill>
                  <a:srgbClr val="666666"/>
                </a:solidFill>
              </a:rPr>
              <a:t>==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[2,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4,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6]</a:t>
            </a:r>
            <a:r>
              <a:rPr lang="es-EC" sz="2000" dirty="0"/>
              <a:t> </a:t>
            </a:r>
            <a:r>
              <a:rPr lang="es-EC" sz="2000" i="1" dirty="0">
                <a:solidFill>
                  <a:srgbClr val="408080"/>
                </a:solidFill>
              </a:rPr>
              <a:t>// True</a:t>
            </a:r>
            <a:endParaRPr lang="es-EC" sz="2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E4003D-0227-A844-AD66-D49F3641C29D}"/>
              </a:ext>
            </a:extLst>
          </p:cNvPr>
          <p:cNvSpPr/>
          <p:nvPr/>
        </p:nvSpPr>
        <p:spPr>
          <a:xfrm>
            <a:off x="1783080" y="3282224"/>
            <a:ext cx="3491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000" dirty="0">
                <a:solidFill>
                  <a:srgbClr val="B00040"/>
                </a:solidFill>
              </a:rPr>
              <a:t>def</a:t>
            </a:r>
            <a:r>
              <a:rPr lang="es-EC" sz="2000" dirty="0"/>
              <a:t> value </a:t>
            </a:r>
            <a:r>
              <a:rPr lang="es-EC" sz="2000" dirty="0">
                <a:solidFill>
                  <a:srgbClr val="666666"/>
                </a:solidFill>
              </a:rPr>
              <a:t>=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[1,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2,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3].</a:t>
            </a:r>
            <a:r>
              <a:rPr lang="es-EC" sz="2000" dirty="0">
                <a:solidFill>
                  <a:srgbClr val="7D9029"/>
                </a:solidFill>
              </a:rPr>
              <a:t>find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{</a:t>
            </a:r>
            <a:r>
              <a:rPr lang="es-EC" sz="2000" dirty="0"/>
              <a:t> it </a:t>
            </a:r>
            <a:r>
              <a:rPr lang="es-EC" sz="2000" dirty="0">
                <a:solidFill>
                  <a:srgbClr val="666666"/>
                </a:solidFill>
              </a:rPr>
              <a:t>&gt;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1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}</a:t>
            </a:r>
          </a:p>
          <a:p>
            <a:r>
              <a:rPr lang="es-EC" sz="2000" b="1" dirty="0">
                <a:solidFill>
                  <a:srgbClr val="008000"/>
                </a:solidFill>
              </a:rPr>
              <a:t>assert</a:t>
            </a:r>
            <a:r>
              <a:rPr lang="es-EC" sz="2000" dirty="0"/>
              <a:t> value </a:t>
            </a:r>
            <a:r>
              <a:rPr lang="es-EC" sz="2000" dirty="0">
                <a:solidFill>
                  <a:srgbClr val="666666"/>
                </a:solidFill>
              </a:rPr>
              <a:t>==</a:t>
            </a:r>
            <a:r>
              <a:rPr lang="es-EC" sz="2000" dirty="0"/>
              <a:t> </a:t>
            </a:r>
            <a:r>
              <a:rPr lang="es-EC" sz="2000" dirty="0">
                <a:solidFill>
                  <a:srgbClr val="666666"/>
                </a:solidFill>
              </a:rPr>
              <a:t>2</a:t>
            </a:r>
            <a:r>
              <a:rPr lang="es-EC" sz="2000" dirty="0"/>
              <a:t> </a:t>
            </a:r>
            <a:r>
              <a:rPr lang="es-EC" sz="2000" i="1" dirty="0">
                <a:solidFill>
                  <a:srgbClr val="408080"/>
                </a:solidFill>
              </a:rPr>
              <a:t>//True</a:t>
            </a:r>
            <a:endParaRPr lang="es-EC" sz="2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B096C3-7CCE-0341-B15A-EFD6EC48414A}"/>
              </a:ext>
            </a:extLst>
          </p:cNvPr>
          <p:cNvSpPr/>
          <p:nvPr/>
        </p:nvSpPr>
        <p:spPr>
          <a:xfrm>
            <a:off x="1783080" y="5121670"/>
            <a:ext cx="340958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C" dirty="0">
                <a:solidFill>
                  <a:srgbClr val="B00040"/>
                </a:solidFill>
              </a:rPr>
              <a:t>def</a:t>
            </a:r>
            <a:r>
              <a:rPr lang="es-EC" dirty="0"/>
              <a:t> value </a:t>
            </a:r>
            <a:r>
              <a:rPr lang="es-EC" dirty="0">
                <a:solidFill>
                  <a:srgbClr val="666666"/>
                </a:solidFill>
              </a:rPr>
              <a:t>=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[1,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2,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3].</a:t>
            </a:r>
            <a:r>
              <a:rPr lang="es-EC" dirty="0">
                <a:solidFill>
                  <a:srgbClr val="7D9029"/>
                </a:solidFill>
              </a:rPr>
              <a:t>findAll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{</a:t>
            </a:r>
            <a:r>
              <a:rPr lang="es-EC" dirty="0"/>
              <a:t> it </a:t>
            </a:r>
            <a:r>
              <a:rPr lang="es-EC" dirty="0">
                <a:solidFill>
                  <a:srgbClr val="666666"/>
                </a:solidFill>
              </a:rPr>
              <a:t>&gt;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1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}</a:t>
            </a:r>
          </a:p>
          <a:p>
            <a:r>
              <a:rPr lang="es-EC" dirty="0"/>
              <a:t> </a:t>
            </a:r>
            <a:r>
              <a:rPr lang="es-EC" b="1" dirty="0">
                <a:solidFill>
                  <a:srgbClr val="008000"/>
                </a:solidFill>
              </a:rPr>
              <a:t>assert</a:t>
            </a:r>
            <a:r>
              <a:rPr lang="es-EC" dirty="0"/>
              <a:t> value </a:t>
            </a:r>
            <a:r>
              <a:rPr lang="es-EC" dirty="0">
                <a:solidFill>
                  <a:srgbClr val="666666"/>
                </a:solidFill>
              </a:rPr>
              <a:t>==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[2,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3]</a:t>
            </a:r>
            <a:r>
              <a:rPr lang="es-EC" dirty="0"/>
              <a:t> </a:t>
            </a:r>
            <a:r>
              <a:rPr lang="es-EC" i="1" dirty="0">
                <a:solidFill>
                  <a:srgbClr val="408080"/>
                </a:solidFill>
              </a:rPr>
              <a:t>//True</a:t>
            </a:r>
            <a:endParaRPr lang="es-EC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ECD6171-8D82-C44F-A45F-404E3F74CBA5}"/>
              </a:ext>
            </a:extLst>
          </p:cNvPr>
          <p:cNvSpPr txBox="1">
            <a:spLocks/>
          </p:cNvSpPr>
          <p:nvPr/>
        </p:nvSpPr>
        <p:spPr>
          <a:xfrm>
            <a:off x="5624941" y="1233054"/>
            <a:ext cx="6400803" cy="5389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b="1" dirty="0"/>
              <a:t>.inject{}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C" b="1" dirty="0"/>
          </a:p>
          <a:p>
            <a:pPr marL="0" indent="0">
              <a:buFont typeface="Arial" panose="020B0604020202020204" pitchFamily="34" charset="0"/>
              <a:buNone/>
            </a:pPr>
            <a:endParaRPr lang="es-EC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C" b="1" dirty="0"/>
              <a:t>.every{}</a:t>
            </a:r>
            <a:endParaRPr lang="es-EC" dirty="0"/>
          </a:p>
          <a:p>
            <a:pPr marL="0" indent="0">
              <a:buFont typeface="Arial" panose="020B0604020202020204" pitchFamily="34" charset="0"/>
              <a:buNone/>
            </a:pPr>
            <a:endParaRPr lang="es-EC" dirty="0"/>
          </a:p>
          <a:p>
            <a:pPr marL="0" indent="0">
              <a:buFont typeface="Arial" panose="020B0604020202020204" pitchFamily="34" charset="0"/>
              <a:buNone/>
            </a:pPr>
            <a:endParaRPr lang="es-EC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C" b="1" dirty="0"/>
              <a:t>.any{}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405B6C5-8532-C840-B242-1D2BD403BCD3}"/>
              </a:ext>
            </a:extLst>
          </p:cNvPr>
          <p:cNvSpPr/>
          <p:nvPr/>
        </p:nvSpPr>
        <p:spPr>
          <a:xfrm>
            <a:off x="6095999" y="1867666"/>
            <a:ext cx="5897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B00040"/>
                </a:solidFill>
              </a:rPr>
              <a:t>def</a:t>
            </a:r>
            <a:r>
              <a:rPr lang="es-EC" dirty="0"/>
              <a:t> value </a:t>
            </a:r>
            <a:r>
              <a:rPr lang="es-EC" dirty="0">
                <a:solidFill>
                  <a:srgbClr val="666666"/>
                </a:solidFill>
              </a:rPr>
              <a:t>=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[1,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2,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3].</a:t>
            </a:r>
            <a:r>
              <a:rPr lang="es-EC" dirty="0">
                <a:solidFill>
                  <a:srgbClr val="7D9029"/>
                </a:solidFill>
              </a:rPr>
              <a:t>inject</a:t>
            </a:r>
            <a:r>
              <a:rPr lang="es-EC" dirty="0">
                <a:solidFill>
                  <a:srgbClr val="666666"/>
                </a:solidFill>
              </a:rPr>
              <a:t>(</a:t>
            </a:r>
            <a:r>
              <a:rPr lang="es-EC" dirty="0">
                <a:solidFill>
                  <a:srgbClr val="BA2121"/>
                </a:solidFill>
              </a:rPr>
              <a:t>'counting: '</a:t>
            </a:r>
            <a:r>
              <a:rPr lang="es-EC" dirty="0">
                <a:solidFill>
                  <a:srgbClr val="666666"/>
                </a:solidFill>
              </a:rPr>
              <a:t>)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{</a:t>
            </a:r>
            <a:r>
              <a:rPr lang="es-EC" dirty="0"/>
              <a:t> str</a:t>
            </a:r>
            <a:r>
              <a:rPr lang="es-EC" dirty="0">
                <a:solidFill>
                  <a:srgbClr val="666666"/>
                </a:solidFill>
              </a:rPr>
              <a:t>,</a:t>
            </a:r>
            <a:r>
              <a:rPr lang="es-EC" dirty="0"/>
              <a:t> item </a:t>
            </a:r>
            <a:r>
              <a:rPr lang="es-EC" dirty="0">
                <a:solidFill>
                  <a:srgbClr val="666666"/>
                </a:solidFill>
              </a:rPr>
              <a:t>-&gt;</a:t>
            </a:r>
            <a:r>
              <a:rPr lang="es-EC" dirty="0"/>
              <a:t> str </a:t>
            </a:r>
            <a:r>
              <a:rPr lang="es-EC" dirty="0">
                <a:solidFill>
                  <a:srgbClr val="666666"/>
                </a:solidFill>
              </a:rPr>
              <a:t>+</a:t>
            </a:r>
            <a:r>
              <a:rPr lang="es-EC" dirty="0"/>
              <a:t> item </a:t>
            </a:r>
            <a:r>
              <a:rPr lang="es-EC" dirty="0">
                <a:solidFill>
                  <a:srgbClr val="666666"/>
                </a:solidFill>
              </a:rPr>
              <a:t>}</a:t>
            </a:r>
            <a:r>
              <a:rPr lang="es-EC" dirty="0"/>
              <a:t> </a:t>
            </a:r>
            <a:r>
              <a:rPr lang="es-EC" b="1" dirty="0">
                <a:solidFill>
                  <a:srgbClr val="008000"/>
                </a:solidFill>
              </a:rPr>
              <a:t>assert</a:t>
            </a:r>
            <a:r>
              <a:rPr lang="es-EC" dirty="0"/>
              <a:t> value </a:t>
            </a:r>
            <a:r>
              <a:rPr lang="es-EC" dirty="0">
                <a:solidFill>
                  <a:srgbClr val="666666"/>
                </a:solidFill>
              </a:rPr>
              <a:t>==</a:t>
            </a:r>
            <a:r>
              <a:rPr lang="es-EC" dirty="0"/>
              <a:t> </a:t>
            </a:r>
            <a:r>
              <a:rPr lang="es-EC" dirty="0">
                <a:solidFill>
                  <a:srgbClr val="BA2121"/>
                </a:solidFill>
              </a:rPr>
              <a:t>"counting: 123"</a:t>
            </a:r>
            <a:endParaRPr lang="es-EC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243165-67DE-3947-8DB3-12D6590CC3C9}"/>
              </a:ext>
            </a:extLst>
          </p:cNvPr>
          <p:cNvSpPr/>
          <p:nvPr/>
        </p:nvSpPr>
        <p:spPr>
          <a:xfrm>
            <a:off x="6095999" y="3429000"/>
            <a:ext cx="3602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B00040"/>
                </a:solidFill>
              </a:rPr>
              <a:t>def</a:t>
            </a:r>
            <a:r>
              <a:rPr lang="es-EC" dirty="0"/>
              <a:t> value </a:t>
            </a:r>
            <a:r>
              <a:rPr lang="es-EC" dirty="0">
                <a:solidFill>
                  <a:srgbClr val="666666"/>
                </a:solidFill>
              </a:rPr>
              <a:t>=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[1,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2,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3].</a:t>
            </a:r>
            <a:r>
              <a:rPr lang="es-EC" dirty="0">
                <a:solidFill>
                  <a:srgbClr val="7D9029"/>
                </a:solidFill>
              </a:rPr>
              <a:t>every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{</a:t>
            </a:r>
            <a:r>
              <a:rPr lang="es-EC" dirty="0"/>
              <a:t> it </a:t>
            </a:r>
            <a:r>
              <a:rPr lang="es-EC" dirty="0">
                <a:solidFill>
                  <a:srgbClr val="666666"/>
                </a:solidFill>
              </a:rPr>
              <a:t>&lt;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5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}</a:t>
            </a:r>
            <a:r>
              <a:rPr lang="es-EC" dirty="0"/>
              <a:t> </a:t>
            </a:r>
          </a:p>
          <a:p>
            <a:r>
              <a:rPr lang="es-EC" b="1" dirty="0">
                <a:solidFill>
                  <a:srgbClr val="008000"/>
                </a:solidFill>
              </a:rPr>
              <a:t>assert</a:t>
            </a:r>
            <a:r>
              <a:rPr lang="es-EC" dirty="0"/>
              <a:t> value </a:t>
            </a:r>
            <a:r>
              <a:rPr lang="es-EC" i="1" dirty="0">
                <a:solidFill>
                  <a:srgbClr val="408080"/>
                </a:solidFill>
              </a:rPr>
              <a:t>//True</a:t>
            </a:r>
            <a:endParaRPr lang="es-EC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10CC535-942A-FF4B-8EE9-B83B3D6750A5}"/>
              </a:ext>
            </a:extLst>
          </p:cNvPr>
          <p:cNvSpPr/>
          <p:nvPr/>
        </p:nvSpPr>
        <p:spPr>
          <a:xfrm>
            <a:off x="6095999" y="5121670"/>
            <a:ext cx="3463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>
                <a:solidFill>
                  <a:srgbClr val="B00040"/>
                </a:solidFill>
              </a:rPr>
              <a:t>def</a:t>
            </a:r>
            <a:r>
              <a:rPr lang="es-EC" dirty="0"/>
              <a:t> value </a:t>
            </a:r>
            <a:r>
              <a:rPr lang="es-EC" dirty="0">
                <a:solidFill>
                  <a:srgbClr val="666666"/>
                </a:solidFill>
              </a:rPr>
              <a:t>=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[1,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2,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3].</a:t>
            </a:r>
            <a:r>
              <a:rPr lang="es-EC" dirty="0">
                <a:solidFill>
                  <a:srgbClr val="7D9029"/>
                </a:solidFill>
              </a:rPr>
              <a:t>any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{</a:t>
            </a:r>
            <a:r>
              <a:rPr lang="es-EC" dirty="0"/>
              <a:t> it </a:t>
            </a:r>
            <a:r>
              <a:rPr lang="es-EC" dirty="0">
                <a:solidFill>
                  <a:srgbClr val="666666"/>
                </a:solidFill>
              </a:rPr>
              <a:t>&gt;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2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}</a:t>
            </a:r>
            <a:r>
              <a:rPr lang="es-EC" dirty="0"/>
              <a:t> </a:t>
            </a:r>
          </a:p>
          <a:p>
            <a:r>
              <a:rPr lang="es-EC" b="1" dirty="0">
                <a:solidFill>
                  <a:srgbClr val="008000"/>
                </a:solidFill>
              </a:rPr>
              <a:t>assert</a:t>
            </a:r>
            <a:r>
              <a:rPr lang="es-EC" dirty="0"/>
              <a:t> value </a:t>
            </a:r>
            <a:r>
              <a:rPr lang="es-EC" i="1" dirty="0">
                <a:solidFill>
                  <a:srgbClr val="408080"/>
                </a:solidFill>
              </a:rPr>
              <a:t>//True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9427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7FA901E-C90B-CA43-904F-D22C4E6E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Aplicciones Distribuidas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E6489FB-E99D-C343-A181-F5584A52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255" y="1841157"/>
            <a:ext cx="11734799" cy="39788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C" b="1" dirty="0"/>
              <a:t>.max / min{}</a:t>
            </a:r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b="1" dirty="0"/>
          </a:p>
          <a:p>
            <a:pPr marL="0" indent="0">
              <a:buNone/>
            </a:pPr>
            <a:r>
              <a:rPr lang="es-EC" b="1" dirty="0"/>
              <a:t>.join{}</a:t>
            </a:r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FCC0F8-F1D8-224C-B64B-ABCE858E18F6}"/>
              </a:ext>
            </a:extLst>
          </p:cNvPr>
          <p:cNvSpPr/>
          <p:nvPr/>
        </p:nvSpPr>
        <p:spPr>
          <a:xfrm>
            <a:off x="1872682" y="2497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value </a:t>
            </a:r>
            <a:r>
              <a:rPr lang="es-EC" dirty="0">
                <a:solidFill>
                  <a:srgbClr val="666666"/>
                </a:solidFill>
              </a:rPr>
              <a:t>=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[9,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4,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2,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10,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5].</a:t>
            </a:r>
            <a:r>
              <a:rPr lang="es-EC" dirty="0">
                <a:solidFill>
                  <a:srgbClr val="7D9029"/>
                </a:solidFill>
              </a:rPr>
              <a:t>max</a:t>
            </a:r>
            <a:r>
              <a:rPr lang="es-EC" dirty="0">
                <a:solidFill>
                  <a:srgbClr val="666666"/>
                </a:solidFill>
              </a:rPr>
              <a:t>()</a:t>
            </a:r>
            <a:r>
              <a:rPr lang="es-EC" dirty="0"/>
              <a:t> </a:t>
            </a:r>
            <a:r>
              <a:rPr lang="es-EC" b="1" dirty="0">
                <a:solidFill>
                  <a:srgbClr val="008000"/>
                </a:solidFill>
              </a:rPr>
              <a:t>assert</a:t>
            </a:r>
            <a:r>
              <a:rPr lang="es-EC" dirty="0"/>
              <a:t> value </a:t>
            </a:r>
            <a:r>
              <a:rPr lang="es-EC" dirty="0">
                <a:solidFill>
                  <a:srgbClr val="666666"/>
                </a:solidFill>
              </a:rPr>
              <a:t>==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10</a:t>
            </a:r>
            <a:r>
              <a:rPr lang="es-EC" dirty="0"/>
              <a:t> </a:t>
            </a:r>
            <a:r>
              <a:rPr lang="es-EC" i="1" dirty="0">
                <a:solidFill>
                  <a:srgbClr val="408080"/>
                </a:solidFill>
              </a:rPr>
              <a:t>//True</a:t>
            </a:r>
            <a:r>
              <a:rPr lang="es-EC" dirty="0"/>
              <a:t> value </a:t>
            </a:r>
            <a:r>
              <a:rPr lang="es-EC" dirty="0">
                <a:solidFill>
                  <a:srgbClr val="666666"/>
                </a:solidFill>
              </a:rPr>
              <a:t>=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[9,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4,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2,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10,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5].</a:t>
            </a:r>
            <a:r>
              <a:rPr lang="es-EC" dirty="0">
                <a:solidFill>
                  <a:srgbClr val="7D9029"/>
                </a:solidFill>
              </a:rPr>
              <a:t>min</a:t>
            </a:r>
            <a:r>
              <a:rPr lang="es-EC" dirty="0">
                <a:solidFill>
                  <a:srgbClr val="666666"/>
                </a:solidFill>
              </a:rPr>
              <a:t>()</a:t>
            </a:r>
            <a:r>
              <a:rPr lang="es-EC" dirty="0"/>
              <a:t> </a:t>
            </a:r>
            <a:r>
              <a:rPr lang="es-EC" b="1" dirty="0">
                <a:solidFill>
                  <a:srgbClr val="008000"/>
                </a:solidFill>
              </a:rPr>
              <a:t>assert</a:t>
            </a:r>
            <a:r>
              <a:rPr lang="es-EC" dirty="0"/>
              <a:t> value </a:t>
            </a:r>
            <a:r>
              <a:rPr lang="es-EC" dirty="0">
                <a:solidFill>
                  <a:srgbClr val="666666"/>
                </a:solidFill>
              </a:rPr>
              <a:t>==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2</a:t>
            </a:r>
            <a:r>
              <a:rPr lang="es-EC" dirty="0"/>
              <a:t> </a:t>
            </a:r>
            <a:r>
              <a:rPr lang="es-EC" i="1" dirty="0">
                <a:solidFill>
                  <a:srgbClr val="408080"/>
                </a:solidFill>
              </a:rPr>
              <a:t>//True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3EE7DE8-39AA-AC4D-9A2A-05B651D70B79}"/>
              </a:ext>
            </a:extLst>
          </p:cNvPr>
          <p:cNvSpPr/>
          <p:nvPr/>
        </p:nvSpPr>
        <p:spPr>
          <a:xfrm>
            <a:off x="1872682" y="4373292"/>
            <a:ext cx="2885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>
                <a:solidFill>
                  <a:srgbClr val="B00040"/>
                </a:solidFill>
              </a:rPr>
              <a:t>def</a:t>
            </a:r>
            <a:r>
              <a:rPr lang="es-EC" dirty="0"/>
              <a:t> value </a:t>
            </a:r>
            <a:r>
              <a:rPr lang="es-EC" dirty="0">
                <a:solidFill>
                  <a:srgbClr val="666666"/>
                </a:solidFill>
              </a:rPr>
              <a:t>=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[1,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2,</a:t>
            </a:r>
            <a:r>
              <a:rPr lang="es-EC" dirty="0"/>
              <a:t> </a:t>
            </a:r>
            <a:r>
              <a:rPr lang="es-EC" dirty="0">
                <a:solidFill>
                  <a:srgbClr val="666666"/>
                </a:solidFill>
              </a:rPr>
              <a:t>3].</a:t>
            </a:r>
            <a:r>
              <a:rPr lang="es-EC" dirty="0">
                <a:solidFill>
                  <a:srgbClr val="7D9029"/>
                </a:solidFill>
              </a:rPr>
              <a:t>join</a:t>
            </a:r>
            <a:r>
              <a:rPr lang="es-EC" dirty="0">
                <a:solidFill>
                  <a:srgbClr val="666666"/>
                </a:solidFill>
              </a:rPr>
              <a:t>(</a:t>
            </a:r>
            <a:r>
              <a:rPr lang="es-EC" dirty="0">
                <a:solidFill>
                  <a:srgbClr val="BA2121"/>
                </a:solidFill>
              </a:rPr>
              <a:t>'-’</a:t>
            </a:r>
            <a:r>
              <a:rPr lang="es-EC" dirty="0">
                <a:solidFill>
                  <a:srgbClr val="666666"/>
                </a:solidFill>
              </a:rPr>
              <a:t>)</a:t>
            </a:r>
            <a:r>
              <a:rPr lang="es-EC" dirty="0"/>
              <a:t> </a:t>
            </a:r>
          </a:p>
          <a:p>
            <a:r>
              <a:rPr lang="es-EC" b="1" dirty="0">
                <a:solidFill>
                  <a:srgbClr val="008000"/>
                </a:solidFill>
              </a:rPr>
              <a:t>assert</a:t>
            </a:r>
            <a:r>
              <a:rPr lang="es-EC" dirty="0"/>
              <a:t> value </a:t>
            </a:r>
            <a:r>
              <a:rPr lang="es-EC" dirty="0">
                <a:solidFill>
                  <a:srgbClr val="666666"/>
                </a:solidFill>
              </a:rPr>
              <a:t>==</a:t>
            </a:r>
            <a:r>
              <a:rPr lang="es-EC" dirty="0"/>
              <a:t> </a:t>
            </a:r>
            <a:r>
              <a:rPr lang="es-EC" dirty="0">
                <a:solidFill>
                  <a:srgbClr val="BA2121"/>
                </a:solidFill>
              </a:rPr>
              <a:t>'1-2-3'</a:t>
            </a:r>
            <a:r>
              <a:rPr lang="es-EC" dirty="0"/>
              <a:t> </a:t>
            </a:r>
            <a:r>
              <a:rPr lang="es-EC" i="1" dirty="0">
                <a:solidFill>
                  <a:srgbClr val="408080"/>
                </a:solidFill>
              </a:rPr>
              <a:t>//True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55277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ovyy-video.mp4" descr="grovyy-video.mp4">
            <a:hlinkClick r:id="" action="ppaction://media"/>
            <a:extLst>
              <a:ext uri="{FF2B5EF4-FFF2-40B4-BE49-F238E27FC236}">
                <a16:creationId xmlns:a16="http://schemas.microsoft.com/office/drawing/2014/main" id="{1F9635C3-6BF3-9048-9B4D-82B57235E8CC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95085"/>
            <a:ext cx="12192000" cy="6885884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F715F05-EC22-4E47-B932-213E52A8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</p:spTree>
    <p:extLst>
      <p:ext uri="{BB962C8B-B14F-4D97-AF65-F5344CB8AC3E}">
        <p14:creationId xmlns:p14="http://schemas.microsoft.com/office/powerpoint/2010/main" val="245243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7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630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Groovy</a:t>
            </a:r>
          </a:p>
          <a:p>
            <a:r>
              <a:rPr lang="es-EC" sz="2800" dirty="0"/>
              <a:t>Integrantes: Klever Barahona, David Chacon, Jossue Gonzalez</a:t>
            </a:r>
          </a:p>
        </p:txBody>
      </p:sp>
    </p:spTree>
    <p:extLst>
      <p:ext uri="{BB962C8B-B14F-4D97-AF65-F5344CB8AC3E}">
        <p14:creationId xmlns:p14="http://schemas.microsoft.com/office/powerpoint/2010/main" val="23104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3496694-0CB1-A345-A674-5435FD39B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Origen de Groovy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EBBA25-545A-FC49-8618-7B9BC972E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Groovy nació con la intención de ser un lenguaje rico en características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FE271AB-2679-924F-8B1D-B9BDACAC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6" name="Picture 2" descr="Listar directorios con Groovy » Mis Fragmentos de Código">
            <a:extLst>
              <a:ext uri="{FF2B5EF4-FFF2-40B4-BE49-F238E27FC236}">
                <a16:creationId xmlns:a16="http://schemas.microsoft.com/office/drawing/2014/main" id="{8060ECC7-5943-7C49-89D5-CCF6B3333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08"/>
          <a:stretch/>
        </p:blipFill>
        <p:spPr bwMode="auto">
          <a:xfrm>
            <a:off x="2625110" y="3108008"/>
            <a:ext cx="6941779" cy="291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59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E204C44-DAFF-8A4B-A09B-BEAD46E07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Que es Groovy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46B33B-F98B-834C-969C-20DD86EE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Groovy es un lenguaje orientado a objetos para la Plataforma Java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74ADA97-7836-E54C-AB99-37B4C943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2C7122-9220-B04C-945E-A2C6AA3E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10" y="3299470"/>
            <a:ext cx="8866909" cy="30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0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4BBF2F3-E5DE-5645-A13A-067ACABB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Sintaxis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8FE349-48A0-7144-873E-6900D8F77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25" y="2352413"/>
            <a:ext cx="10756669" cy="513397"/>
          </a:xfrm>
        </p:spPr>
        <p:txBody>
          <a:bodyPr>
            <a:normAutofit/>
          </a:bodyPr>
          <a:lstStyle/>
          <a:p>
            <a:r>
              <a:rPr lang="es-EC" sz="2800" dirty="0"/>
              <a:t>Groovy utiliza una sintáxis con llaves para delimitar bloques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CD0BC11-F470-DF43-85FF-88919A3A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7" name="Picture 2" descr="Herramientas de utilidad para el lenguaje Groovy">
            <a:extLst>
              <a:ext uri="{FF2B5EF4-FFF2-40B4-BE49-F238E27FC236}">
                <a16:creationId xmlns:a16="http://schemas.microsoft.com/office/drawing/2014/main" id="{5F0D19F4-93B4-F84E-B520-ECFF72DE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770" y="3018343"/>
            <a:ext cx="6805690" cy="36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1C81C8D3-9E24-B546-B349-062FDB532F24}"/>
              </a:ext>
            </a:extLst>
          </p:cNvPr>
          <p:cNvSpPr txBox="1">
            <a:spLocks/>
          </p:cNvSpPr>
          <p:nvPr/>
        </p:nvSpPr>
        <p:spPr>
          <a:xfrm>
            <a:off x="808240" y="3771906"/>
            <a:ext cx="3694488" cy="1737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4AAD5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600" dirty="0">
                <a:solidFill>
                  <a:schemeClr val="accent1"/>
                </a:solidFill>
              </a:rPr>
              <a:t>En ocasiones se tacha a Groovy de ser un lenguaje meramente de script,</a:t>
            </a:r>
          </a:p>
        </p:txBody>
      </p:sp>
    </p:spTree>
    <p:extLst>
      <p:ext uri="{BB962C8B-B14F-4D97-AF65-F5344CB8AC3E}">
        <p14:creationId xmlns:p14="http://schemas.microsoft.com/office/powerpoint/2010/main" val="105109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E1D724D-C9CC-3540-AF53-D46D960E5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Un lenguaje multifacético para la plataforma Java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EDD60E-AF05-314F-B8FA-3793C38ED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C" sz="2400" dirty="0"/>
              <a:t>Apache Groovy es un lenguaje potente, opcionalmente mecanografiado y dinámico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8175F1D-7356-4443-8616-8C9D75A9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5122" name="Picture 2" descr="Groovy, un lenguaje potente - Dev Magazine">
            <a:extLst>
              <a:ext uri="{FF2B5EF4-FFF2-40B4-BE49-F238E27FC236}">
                <a16:creationId xmlns:a16="http://schemas.microsoft.com/office/drawing/2014/main" id="{E59AF47C-E6E1-F84D-AD34-9B5091F7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809" y="3108008"/>
            <a:ext cx="5202381" cy="353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2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0050564-9219-9C46-A4D9-92FAA7F91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Carcteristicas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872AA-15F6-0F4E-B9F6-BD05F0E76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" y="3584691"/>
            <a:ext cx="10740044" cy="3065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/>
              <a:t>Entre las características que distinguen a Groovy incluyen: </a:t>
            </a:r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Soporte para tipado estático y dinámico</a:t>
            </a:r>
          </a:p>
          <a:p>
            <a:r>
              <a:rPr lang="es-EC" dirty="0"/>
              <a:t>Sintaxis concisa, breve y directa</a:t>
            </a:r>
            <a:r>
              <a:rPr lang="es-EC" b="1" dirty="0"/>
              <a:t> </a:t>
            </a:r>
          </a:p>
          <a:p>
            <a:r>
              <a:rPr lang="es-EC" dirty="0"/>
              <a:t>Curva de aprendizaje relativamente corta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F90575-6FD3-0E4E-A17E-C92F4922E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515" y="2449398"/>
            <a:ext cx="10756669" cy="823912"/>
          </a:xfrm>
        </p:spPr>
        <p:txBody>
          <a:bodyPr>
            <a:noAutofit/>
          </a:bodyPr>
          <a:lstStyle/>
          <a:p>
            <a:r>
              <a:rPr lang="es-EC" sz="2800" dirty="0"/>
              <a:t>El lenguaje Groovy es un superconjunto del lenguaje Java. </a:t>
            </a:r>
            <a:r>
              <a:rPr lang="es-ES" sz="2800" dirty="0"/>
              <a:t>En general se puede renombrar un archivo .java en .groovy y va a funcionar</a:t>
            </a:r>
            <a:r>
              <a:rPr lang="es-EC" sz="2800" dirty="0"/>
              <a:t> 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4515AF4-750B-4541-8234-FD7B1D1B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</p:spTree>
    <p:extLst>
      <p:ext uri="{BB962C8B-B14F-4D97-AF65-F5344CB8AC3E}">
        <p14:creationId xmlns:p14="http://schemas.microsoft.com/office/powerpoint/2010/main" val="321069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83FE6-DF28-5B45-942D-2115873A4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05" y="1445740"/>
            <a:ext cx="10942320" cy="481913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C" dirty="0"/>
              <a:t>Soporte para pruebas unitarias</a:t>
            </a:r>
          </a:p>
          <a:p>
            <a:r>
              <a:rPr lang="es-EC" dirty="0"/>
              <a:t>Soporte nativo para expresiones regulares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/>
              <a:t>Tambien ofrece:</a:t>
            </a:r>
          </a:p>
          <a:p>
            <a:r>
              <a:rPr lang="es-EC" dirty="0"/>
              <a:t>Closures</a:t>
            </a:r>
          </a:p>
          <a:p>
            <a:r>
              <a:rPr lang="es-EC" dirty="0"/>
              <a:t>Sobrecarga de operadores</a:t>
            </a:r>
          </a:p>
          <a:p>
            <a:r>
              <a:rPr lang="es-EC" dirty="0"/>
              <a:t>Maps</a:t>
            </a:r>
          </a:p>
          <a:p>
            <a:r>
              <a:rPr lang="es-EC" dirty="0"/>
              <a:t>Expresiones embebidas dentro de Strings</a:t>
            </a:r>
          </a:p>
          <a:p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FFB2283-09F1-BA48-B756-312A2E68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</p:spTree>
    <p:extLst>
      <p:ext uri="{BB962C8B-B14F-4D97-AF65-F5344CB8AC3E}">
        <p14:creationId xmlns:p14="http://schemas.microsoft.com/office/powerpoint/2010/main" val="101966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¿En qué lo puedo utilizar?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598516" y="2517913"/>
            <a:ext cx="10740044" cy="36717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• </a:t>
            </a:r>
            <a:r>
              <a:rPr lang="es-ES" dirty="0" err="1"/>
              <a:t>Groovy</a:t>
            </a:r>
            <a:r>
              <a:rPr lang="es-ES" dirty="0"/>
              <a:t> es un lenguaje muy versátil, permitiendo usarse para desarrollar aplicaciones web, aplicaciones de escritorio, aplicaciones móviles para Android o incluso usándolo como lenguaje de scripting.</a:t>
            </a:r>
            <a:endParaRPr lang="es-EC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2050" name="Picture 2" descr="La MEJOR aplicacion para ver PELICULAS Y SERIES en android del 2020 -  YouTube">
            <a:extLst>
              <a:ext uri="{FF2B5EF4-FFF2-40B4-BE49-F238E27FC236}">
                <a16:creationId xmlns:a16="http://schemas.microsoft.com/office/drawing/2014/main" id="{BDEAD6D2-023B-407B-A227-A7270148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68" y="3861351"/>
            <a:ext cx="3522594" cy="197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2698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UTE DISEÑ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4136410-1D10-4AFC-9A9A-A8C84A3A1BB6}" vid="{EBA6BB8B-F2CA-4335-8CC4-74366978B6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579</Words>
  <Application>Microsoft Macintosh PowerPoint</Application>
  <PresentationFormat>Panorámica</PresentationFormat>
  <Paragraphs>87</Paragraphs>
  <Slides>16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PLANTILLA UTE DISEÑO</vt:lpstr>
      <vt:lpstr>Presentación de PowerPoint</vt:lpstr>
      <vt:lpstr>Aplicaciones Distribuidas</vt:lpstr>
      <vt:lpstr>Presentación de PowerPoint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Aplicciones Distribuidas</vt:lpstr>
      <vt:lpstr>Aplicaciones Distribuidas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</dc:creator>
  <cp:lastModifiedBy>Microsoft Office User</cp:lastModifiedBy>
  <cp:revision>34</cp:revision>
  <dcterms:created xsi:type="dcterms:W3CDTF">2020-04-17T01:31:56Z</dcterms:created>
  <dcterms:modified xsi:type="dcterms:W3CDTF">2020-12-02T17:44:40Z</dcterms:modified>
</cp:coreProperties>
</file>