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edc71f904_0_17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edc71f904_0_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edc71f904_2_53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edc71f904_2_5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edc71f904_2_15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edc71f904_2_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edc71f904_2_30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edc71f904_2_3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edc71f904_2_37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edc71f904_2_3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edc71f904_2_45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edc71f904_2_4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edc71f904_1_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aedc71f904_1_1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edc71f904_1_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aedc71f904_1_8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edc71f904_1_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aedc71f904_1_20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edc71f904_1_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aedc71f904_1_28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edc71f904_0_0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edc71f904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edc71f904_0_7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edc71f904_0_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2531" y="2199788"/>
            <a:ext cx="7086939" cy="245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gradFill>
          <a:gsLst>
            <a:gs pos="0">
              <a:srgbClr val="4AAD52"/>
            </a:gs>
            <a:gs pos="100000">
              <a:srgbClr val="265B91"/>
            </a:gs>
          </a:gsLst>
          <a:lin ang="2700000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24000" y="101949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24000" y="372776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526949" y="351741"/>
            <a:ext cx="11665051" cy="6593941"/>
            <a:chOff x="526949" y="264059"/>
            <a:chExt cx="11665051" cy="6593941"/>
          </a:xfrm>
        </p:grpSpPr>
        <p:pic>
          <p:nvPicPr>
            <p:cNvPr id="23" name="Google Shape;23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526949" y="264059"/>
              <a:ext cx="1509669" cy="12316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32577" y="5685905"/>
              <a:ext cx="1759423" cy="117209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" name="Google Shape;25;p3"/>
            <p:cNvCxnSpPr/>
            <p:nvPr/>
          </p:nvCxnSpPr>
          <p:spPr>
            <a:xfrm>
              <a:off x="1490750" y="3476025"/>
              <a:ext cx="9210501" cy="0"/>
            </a:xfrm>
            <a:prstGeom prst="straightConnector1">
              <a:avLst/>
            </a:prstGeom>
            <a:noFill/>
            <a:ln cap="flat" cmpd="sng" w="539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" type="body"/>
          </p:nvPr>
        </p:nvSpPr>
        <p:spPr>
          <a:xfrm>
            <a:off x="585414" y="1452563"/>
            <a:ext cx="107697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5B91"/>
              </a:buClr>
              <a:buSzPts val="4000"/>
              <a:buNone/>
              <a:defRPr b="1" sz="4000">
                <a:solidFill>
                  <a:srgbClr val="265B9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598516" y="3200401"/>
            <a:ext cx="10740044" cy="298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3" type="body"/>
          </p:nvPr>
        </p:nvSpPr>
        <p:spPr>
          <a:xfrm>
            <a:off x="598515" y="2435543"/>
            <a:ext cx="10756669" cy="513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AD52"/>
              </a:buClr>
              <a:buSzPts val="1800"/>
              <a:buNone/>
              <a:defRPr b="1" sz="1800">
                <a:solidFill>
                  <a:srgbClr val="4AAD5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598516" y="629752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2763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2877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34" name="Google Shape;34;p4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5" name="Google Shape;35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52135" y="155993"/>
              <a:ext cx="952358" cy="7769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Google Shape;37;p4"/>
          <p:cNvSpPr txBox="1"/>
          <p:nvPr>
            <p:ph type="title"/>
          </p:nvPr>
        </p:nvSpPr>
        <p:spPr>
          <a:xfrm>
            <a:off x="1783080" y="95085"/>
            <a:ext cx="8446770" cy="81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/>
          <p:nvPr/>
        </p:nvSpPr>
        <p:spPr>
          <a:xfrm>
            <a:off x="0" y="6708371"/>
            <a:ext cx="12192000" cy="299258"/>
          </a:xfrm>
          <a:prstGeom prst="rect">
            <a:avLst/>
          </a:prstGeom>
          <a:gradFill>
            <a:gsLst>
              <a:gs pos="0">
                <a:srgbClr val="4AAD52"/>
              </a:gs>
              <a:gs pos="100000">
                <a:srgbClr val="265B91"/>
              </a:gs>
            </a:gsLst>
            <a:lin ang="2700000" scaled="0"/>
          </a:gra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39;p4"/>
          <p:cNvCxnSpPr/>
          <p:nvPr/>
        </p:nvCxnSpPr>
        <p:spPr>
          <a:xfrm>
            <a:off x="598516" y="2337181"/>
            <a:ext cx="10756669" cy="0"/>
          </a:xfrm>
          <a:prstGeom prst="straightConnector1">
            <a:avLst/>
          </a:prstGeom>
          <a:noFill/>
          <a:ln cap="flat" cmpd="sng" w="53975">
            <a:solidFill>
              <a:srgbClr val="4AAD5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600725" y="1268095"/>
            <a:ext cx="107544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5B91"/>
              </a:buClr>
              <a:buSzPts val="4000"/>
              <a:buFont typeface="Arial"/>
              <a:buNone/>
              <a:defRPr b="1" sz="4000">
                <a:solidFill>
                  <a:srgbClr val="265B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46" name="Google Shape;46;p5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7" name="Google Shape;47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52135" y="155993"/>
              <a:ext cx="952358" cy="7769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" name="Google Shape;49;p5"/>
          <p:cNvSpPr txBox="1"/>
          <p:nvPr/>
        </p:nvSpPr>
        <p:spPr>
          <a:xfrm>
            <a:off x="2261062" y="268376"/>
            <a:ext cx="77890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C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TÍTULO DE LA MATERIA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5"/>
          <p:cNvCxnSpPr/>
          <p:nvPr/>
        </p:nvCxnSpPr>
        <p:spPr>
          <a:xfrm>
            <a:off x="598516" y="2337181"/>
            <a:ext cx="10756669" cy="0"/>
          </a:xfrm>
          <a:prstGeom prst="straightConnector1">
            <a:avLst/>
          </a:prstGeom>
          <a:noFill/>
          <a:ln cap="flat" cmpd="sng" w="53975">
            <a:solidFill>
              <a:srgbClr val="4AAD5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598515" y="2740025"/>
            <a:ext cx="10756669" cy="331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bg>
      <p:bgPr>
        <a:gradFill>
          <a:gsLst>
            <a:gs pos="0">
              <a:srgbClr val="4AAD52"/>
            </a:gs>
            <a:gs pos="100000">
              <a:srgbClr val="265B91"/>
            </a:gs>
          </a:gsLst>
          <a:lin ang="2700000" scaled="0"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838200" y="576263"/>
            <a:ext cx="10515600" cy="2109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854710" y="425799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  <p:grpSp>
        <p:nvGrpSpPr>
          <p:cNvPr id="58" name="Google Shape;58;p6"/>
          <p:cNvGrpSpPr/>
          <p:nvPr/>
        </p:nvGrpSpPr>
        <p:grpSpPr>
          <a:xfrm>
            <a:off x="2223893" y="2813171"/>
            <a:ext cx="7819215" cy="1231658"/>
            <a:chOff x="2223893" y="2813171"/>
            <a:chExt cx="7819215" cy="1231658"/>
          </a:xfrm>
        </p:grpSpPr>
        <p:pic>
          <p:nvPicPr>
            <p:cNvPr id="59" name="Google Shape;59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223893" y="2813171"/>
              <a:ext cx="1509669" cy="12316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83685" y="2842953"/>
              <a:ext cx="1759423" cy="11720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6"/>
            <p:cNvSpPr txBox="1"/>
            <p:nvPr/>
          </p:nvSpPr>
          <p:spPr>
            <a:xfrm>
              <a:off x="4374547" y="3044280"/>
              <a:ext cx="3442906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EC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¡GRACIAS!</a:t>
              </a:r>
              <a:endPara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ació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idx="1" type="body"/>
          </p:nvPr>
        </p:nvSpPr>
        <p:spPr>
          <a:xfrm>
            <a:off x="928314" y="124682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5497830" y="434435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  <p:grpSp>
        <p:nvGrpSpPr>
          <p:cNvPr id="70" name="Google Shape;70;p7"/>
          <p:cNvGrpSpPr/>
          <p:nvPr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71" name="Google Shape;71;p7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" name="Google Shape;72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52135" y="155993"/>
              <a:ext cx="952358" cy="7769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7"/>
          <p:cNvSpPr txBox="1"/>
          <p:nvPr>
            <p:ph type="title"/>
          </p:nvPr>
        </p:nvSpPr>
        <p:spPr>
          <a:xfrm>
            <a:off x="1783080" y="95085"/>
            <a:ext cx="8446770" cy="81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/>
          <p:nvPr>
            <p:ph idx="1" type="body"/>
          </p:nvPr>
        </p:nvSpPr>
        <p:spPr>
          <a:xfrm>
            <a:off x="598516" y="3040380"/>
            <a:ext cx="10755284" cy="2393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0" type="dt"/>
          </p:nvPr>
        </p:nvSpPr>
        <p:spPr>
          <a:xfrm>
            <a:off x="838200" y="61163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4038600" y="608203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2" type="sldNum"/>
          </p:nvPr>
        </p:nvSpPr>
        <p:spPr>
          <a:xfrm>
            <a:off x="8610600" y="60820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81" name="Google Shape;81;p8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2" name="Google Shape;82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52135" y="155993"/>
              <a:ext cx="952358" cy="7769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" name="Google Shape;84;p8"/>
          <p:cNvSpPr txBox="1"/>
          <p:nvPr>
            <p:ph type="title"/>
          </p:nvPr>
        </p:nvSpPr>
        <p:spPr>
          <a:xfrm>
            <a:off x="2686050" y="152236"/>
            <a:ext cx="6812280" cy="776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/>
          <p:nvPr/>
        </p:nvSpPr>
        <p:spPr>
          <a:xfrm>
            <a:off x="0" y="6570172"/>
            <a:ext cx="12192000" cy="299258"/>
          </a:xfrm>
          <a:prstGeom prst="rect">
            <a:avLst/>
          </a:prstGeom>
          <a:gradFill>
            <a:gsLst>
              <a:gs pos="0">
                <a:srgbClr val="4AAD52"/>
              </a:gs>
              <a:gs pos="100000">
                <a:srgbClr val="265B91"/>
              </a:gs>
            </a:gsLst>
            <a:lin ang="2700000" scaled="0"/>
          </a:gra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p8"/>
          <p:cNvCxnSpPr/>
          <p:nvPr/>
        </p:nvCxnSpPr>
        <p:spPr>
          <a:xfrm>
            <a:off x="598516" y="2337181"/>
            <a:ext cx="10756669" cy="0"/>
          </a:xfrm>
          <a:prstGeom prst="straightConnector1">
            <a:avLst/>
          </a:prstGeom>
          <a:noFill/>
          <a:ln cap="flat" cmpd="sng" w="53975">
            <a:solidFill>
              <a:srgbClr val="4AAD5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8"/>
          <p:cNvSpPr txBox="1"/>
          <p:nvPr/>
        </p:nvSpPr>
        <p:spPr>
          <a:xfrm>
            <a:off x="598516" y="2527069"/>
            <a:ext cx="10756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C" sz="1800" u="none" cap="none" strike="noStrike">
                <a:solidFill>
                  <a:srgbClr val="4AAD52"/>
                </a:solidFill>
                <a:latin typeface="Arial"/>
                <a:ea typeface="Arial"/>
                <a:cs typeface="Arial"/>
                <a:sym typeface="Arial"/>
              </a:rPr>
              <a:t>SUBTÍTULO: (OPINION PRO SEMI BOLD)</a:t>
            </a:r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598516" y="1447636"/>
            <a:ext cx="6812280" cy="776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s-EC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TITULO D</a:t>
            </a:r>
            <a:r>
              <a:rPr b="1" lang="es-EC" sz="1800" u="none">
                <a:solidFill>
                  <a:srgbClr val="265B91"/>
                </a:solidFill>
                <a:latin typeface="Arial"/>
                <a:ea typeface="Arial"/>
                <a:cs typeface="Arial"/>
                <a:sym typeface="Arial"/>
              </a:rPr>
              <a:t>TÍTULO DEL TEMA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s-EC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 LA MATERIA</a:t>
            </a:r>
            <a:endParaRPr b="1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9" name="Google Shape;99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585414" y="1452563"/>
            <a:ext cx="107697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C"/>
              <a:t>¿QUÉ PUEDO HACER CON JSP Y SERVLET?</a:t>
            </a:r>
            <a:endParaRPr/>
          </a:p>
        </p:txBody>
      </p:sp>
      <p:sp>
        <p:nvSpPr>
          <p:cNvPr id="196" name="Google Shape;196;p23"/>
          <p:cNvSpPr txBox="1"/>
          <p:nvPr>
            <p:ph idx="2" type="body"/>
          </p:nvPr>
        </p:nvSpPr>
        <p:spPr>
          <a:xfrm>
            <a:off x="598525" y="2814575"/>
            <a:ext cx="10740000" cy="33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EC" sz="2600"/>
              <a:t>A través de una página JSP puedes crear un formulario que incluya datos como por ejemplo: nombres, apellidos y con ayuda de  un servlet enviarlos a guardar en una base de datos, puedes obtener información de una base de datos y mostrarle al usuario esos datos, como mínimo eso es lo que puedes hacer.</a:t>
            </a:r>
            <a:endParaRPr sz="26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97" name="Google Shape;197;p23"/>
          <p:cNvSpPr txBox="1"/>
          <p:nvPr>
            <p:ph type="title"/>
          </p:nvPr>
        </p:nvSpPr>
        <p:spPr>
          <a:xfrm>
            <a:off x="1783080" y="95085"/>
            <a:ext cx="8446800" cy="81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C"/>
              <a:t>JSP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585414" y="1452563"/>
            <a:ext cx="107697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C"/>
              <a:t>Ventajas de Servlets</a:t>
            </a:r>
            <a:endParaRPr/>
          </a:p>
        </p:txBody>
      </p:sp>
      <p:sp>
        <p:nvSpPr>
          <p:cNvPr id="203" name="Google Shape;203;p24"/>
          <p:cNvSpPr txBox="1"/>
          <p:nvPr>
            <p:ph idx="2" type="body"/>
          </p:nvPr>
        </p:nvSpPr>
        <p:spPr>
          <a:xfrm>
            <a:off x="600270" y="2583475"/>
            <a:ext cx="4577400" cy="311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s-EC"/>
              <a:t>EFICIENCIA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s-EC"/>
              <a:t>POTENCIA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s-EC"/>
              <a:t>SEGURIDAD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s-EC"/>
              <a:t>PORTABILIDAD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s-EC"/>
              <a:t>PRECIO</a:t>
            </a:r>
            <a:endParaRPr b="1"/>
          </a:p>
        </p:txBody>
      </p:sp>
      <p:sp>
        <p:nvSpPr>
          <p:cNvPr id="204" name="Google Shape;204;p24"/>
          <p:cNvSpPr txBox="1"/>
          <p:nvPr>
            <p:ph type="title"/>
          </p:nvPr>
        </p:nvSpPr>
        <p:spPr>
          <a:xfrm>
            <a:off x="1783080" y="95085"/>
            <a:ext cx="8446800" cy="81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19789">
            <a:off x="4452100" y="2616862"/>
            <a:ext cx="2306026" cy="16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1124" y="3991600"/>
            <a:ext cx="1953100" cy="19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60318">
            <a:off x="8936262" y="2733938"/>
            <a:ext cx="2781438" cy="173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175" y="1123775"/>
            <a:ext cx="7470600" cy="56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585414" y="1452563"/>
            <a:ext cx="107697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C"/>
              <a:t>Métodos Implícitos (ciclo de vida)</a:t>
            </a:r>
            <a:endParaRPr/>
          </a:p>
        </p:txBody>
      </p:sp>
      <p:sp>
        <p:nvSpPr>
          <p:cNvPr id="218" name="Google Shape;218;p26"/>
          <p:cNvSpPr txBox="1"/>
          <p:nvPr>
            <p:ph idx="2" type="body"/>
          </p:nvPr>
        </p:nvSpPr>
        <p:spPr>
          <a:xfrm>
            <a:off x="585425" y="2583475"/>
            <a:ext cx="4738800" cy="19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s-EC"/>
              <a:t>INIT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EC"/>
              <a:t>SERVICES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EC"/>
              <a:t>DO GET - DO POST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EC"/>
              <a:t>DESTROY</a:t>
            </a:r>
            <a:endParaRPr b="1"/>
          </a:p>
        </p:txBody>
      </p:sp>
      <p:sp>
        <p:nvSpPr>
          <p:cNvPr id="219" name="Google Shape;219;p26"/>
          <p:cNvSpPr txBox="1"/>
          <p:nvPr>
            <p:ph type="title"/>
          </p:nvPr>
        </p:nvSpPr>
        <p:spPr>
          <a:xfrm>
            <a:off x="1783080" y="95085"/>
            <a:ext cx="8446800" cy="81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50" y="270191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4616988"/>
            <a:ext cx="27622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40425" y="2740148"/>
            <a:ext cx="33147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783080" y="95085"/>
            <a:ext cx="8446800" cy="81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075" y="1125300"/>
            <a:ext cx="7532500" cy="56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988" y="1066772"/>
            <a:ext cx="7512974" cy="56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ctrTitle"/>
          </p:nvPr>
        </p:nvSpPr>
        <p:spPr>
          <a:xfrm>
            <a:off x="1524000" y="101949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s-EC" sz="4230">
                <a:latin typeface="Calibri"/>
                <a:ea typeface="Calibri"/>
                <a:cs typeface="Calibri"/>
                <a:sym typeface="Calibri"/>
              </a:rPr>
              <a:t>UNIVERSIDAD UTE </a:t>
            </a:r>
            <a:endParaRPr b="1" sz="423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 b="1" sz="423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s-EC" sz="4230">
                <a:latin typeface="Calibri"/>
                <a:ea typeface="Calibri"/>
                <a:cs typeface="Calibri"/>
                <a:sym typeface="Calibri"/>
              </a:rPr>
              <a:t>APLICACIONES DISTRIBUIDAS</a:t>
            </a:r>
            <a:endParaRPr/>
          </a:p>
        </p:txBody>
      </p:sp>
      <p:sp>
        <p:nvSpPr>
          <p:cNvPr id="131" name="Google Shape;131;p15"/>
          <p:cNvSpPr txBox="1"/>
          <p:nvPr>
            <p:ph idx="1" type="subTitle"/>
          </p:nvPr>
        </p:nvSpPr>
        <p:spPr>
          <a:xfrm>
            <a:off x="1524000" y="372777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s-EC"/>
              <a:t>TEMA: </a:t>
            </a:r>
            <a:r>
              <a:rPr lang="es-EC"/>
              <a:t>JavaServer Pages (</a:t>
            </a:r>
            <a:r>
              <a:rPr lang="es-EC" sz="2500"/>
              <a:t>JSP)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s-EC"/>
              <a:t>ELABORADO POR: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C" sz="2500"/>
              <a:t>Steve Cabezas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C" sz="2500"/>
              <a:t>Andrea Llive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C" sz="2500"/>
              <a:t>Javier Sánchez </a:t>
            </a:r>
            <a:endParaRPr sz="2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585414" y="1452563"/>
            <a:ext cx="107697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5B91"/>
              </a:buClr>
              <a:buSzPts val="4000"/>
              <a:buNone/>
            </a:pPr>
            <a:r>
              <a:rPr lang="es-EC"/>
              <a:t>Definición</a:t>
            </a:r>
            <a:endParaRPr/>
          </a:p>
        </p:txBody>
      </p:sp>
      <p:sp>
        <p:nvSpPr>
          <p:cNvPr id="137" name="Google Shape;137;p16"/>
          <p:cNvSpPr txBox="1"/>
          <p:nvPr>
            <p:ph idx="2" type="body"/>
          </p:nvPr>
        </p:nvSpPr>
        <p:spPr>
          <a:xfrm>
            <a:off x="600279" y="2766651"/>
            <a:ext cx="10740000" cy="29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C"/>
              <a:t>Java Server Pages : </a:t>
            </a:r>
            <a:r>
              <a:rPr lang="es-EC"/>
              <a:t>Páginas</a:t>
            </a:r>
            <a:r>
              <a:rPr lang="es-EC"/>
              <a:t> de servidor de Java.</a:t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 txBox="1"/>
          <p:nvPr>
            <p:ph type="title"/>
          </p:nvPr>
        </p:nvSpPr>
        <p:spPr>
          <a:xfrm>
            <a:off x="1783080" y="95085"/>
            <a:ext cx="8446770" cy="81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s-EC"/>
              <a:t>JSP</a:t>
            </a:r>
            <a:endParaRPr/>
          </a:p>
        </p:txBody>
      </p:sp>
      <p:pic>
        <p:nvPicPr>
          <p:cNvPr id="139" name="Google Shape;13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125" y="3625375"/>
            <a:ext cx="4762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585414" y="1452563"/>
            <a:ext cx="10769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5B91"/>
              </a:buClr>
              <a:buSzPts val="4000"/>
              <a:buNone/>
            </a:pPr>
            <a:r>
              <a:rPr lang="es-EC"/>
              <a:t>¿Que es un </a:t>
            </a:r>
            <a:r>
              <a:rPr lang="es-EC"/>
              <a:t>aplicación</a:t>
            </a:r>
            <a:r>
              <a:rPr lang="es-EC"/>
              <a:t> web?</a:t>
            </a:r>
            <a:endParaRPr/>
          </a:p>
        </p:txBody>
      </p:sp>
      <p:sp>
        <p:nvSpPr>
          <p:cNvPr id="145" name="Google Shape;145;p17"/>
          <p:cNvSpPr txBox="1"/>
          <p:nvPr>
            <p:ph idx="2" type="body"/>
          </p:nvPr>
        </p:nvSpPr>
        <p:spPr>
          <a:xfrm>
            <a:off x="600275" y="2743201"/>
            <a:ext cx="107400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➔"/>
            </a:pPr>
            <a:r>
              <a:rPr lang="es-EC" sz="1900">
                <a:latin typeface="Arial"/>
                <a:ea typeface="Arial"/>
                <a:cs typeface="Arial"/>
                <a:sym typeface="Arial"/>
              </a:rPr>
              <a:t>Es un sitio WEB cuyas </a:t>
            </a:r>
            <a:r>
              <a:rPr lang="es-EC" sz="1900">
                <a:latin typeface="Arial"/>
                <a:ea typeface="Arial"/>
                <a:cs typeface="Arial"/>
                <a:sym typeface="Arial"/>
              </a:rPr>
              <a:t>páginas</a:t>
            </a:r>
            <a:r>
              <a:rPr lang="es-EC" sz="1900">
                <a:latin typeface="Arial"/>
                <a:ea typeface="Arial"/>
                <a:cs typeface="Arial"/>
                <a:sym typeface="Arial"/>
              </a:rPr>
              <a:t> son generadas dinámicamente.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◆"/>
            </a:pPr>
            <a:r>
              <a:rPr lang="es-EC" sz="1900">
                <a:latin typeface="Arial"/>
                <a:ea typeface="Arial"/>
                <a:cs typeface="Arial"/>
                <a:sym typeface="Arial"/>
              </a:rPr>
              <a:t>Dependiendo de la acción del usuario, se generan unas páginas u otras.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/>
          <p:cNvSpPr txBox="1"/>
          <p:nvPr>
            <p:ph type="title"/>
          </p:nvPr>
        </p:nvSpPr>
        <p:spPr>
          <a:xfrm>
            <a:off x="1783080" y="95085"/>
            <a:ext cx="84468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s-EC"/>
              <a:t>JSP</a:t>
            </a:r>
            <a:endParaRPr/>
          </a:p>
        </p:txBody>
      </p:sp>
      <p:pic>
        <p:nvPicPr>
          <p:cNvPr id="147" name="Google Shape;14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000" y="3670525"/>
            <a:ext cx="2753975" cy="27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562" y="3796938"/>
            <a:ext cx="3334876" cy="25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5025" y="3715775"/>
            <a:ext cx="2663475" cy="26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585414" y="1452563"/>
            <a:ext cx="10769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5B91"/>
              </a:buClr>
              <a:buSzPts val="4000"/>
              <a:buNone/>
            </a:pPr>
            <a:r>
              <a:rPr lang="es-EC"/>
              <a:t>¿</a:t>
            </a:r>
            <a:r>
              <a:rPr lang="es-EC"/>
              <a:t>Qué</a:t>
            </a:r>
            <a:r>
              <a:rPr lang="es-EC"/>
              <a:t> es JSP?</a:t>
            </a:r>
            <a:endParaRPr/>
          </a:p>
        </p:txBody>
      </p:sp>
      <p:sp>
        <p:nvSpPr>
          <p:cNvPr id="155" name="Google Shape;155;p18"/>
          <p:cNvSpPr txBox="1"/>
          <p:nvPr>
            <p:ph idx="2" type="body"/>
          </p:nvPr>
        </p:nvSpPr>
        <p:spPr>
          <a:xfrm>
            <a:off x="600275" y="2649425"/>
            <a:ext cx="10740000" cy="2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C"/>
              <a:t>Java Server Pages : Páginas de servidor de Java.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s-EC" sz="2000"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s-EC" sz="2000">
                <a:latin typeface="Arial"/>
                <a:ea typeface="Arial"/>
                <a:cs typeface="Arial"/>
                <a:sym typeface="Arial"/>
              </a:rPr>
              <a:t> JAVA que se ejecuta en un servidor web no local.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s-EC" sz="2000">
                <a:latin typeface="Arial"/>
                <a:ea typeface="Arial"/>
                <a:cs typeface="Arial"/>
                <a:sym typeface="Arial"/>
              </a:rPr>
              <a:t>Lee las acciones del usuario casi siempre desde formularios HTML.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s-EC" sz="2000">
                <a:latin typeface="Arial"/>
                <a:ea typeface="Arial"/>
                <a:cs typeface="Arial"/>
                <a:sym typeface="Arial"/>
              </a:rPr>
              <a:t>Devuelve una </a:t>
            </a:r>
            <a:r>
              <a:rPr lang="es-EC" sz="2000">
                <a:latin typeface="Arial"/>
                <a:ea typeface="Arial"/>
                <a:cs typeface="Arial"/>
                <a:sym typeface="Arial"/>
              </a:rPr>
              <a:t>página</a:t>
            </a:r>
            <a:r>
              <a:rPr lang="es-EC" sz="2000">
                <a:latin typeface="Arial"/>
                <a:ea typeface="Arial"/>
                <a:cs typeface="Arial"/>
                <a:sym typeface="Arial"/>
              </a:rPr>
              <a:t> HTML que se genera de forma </a:t>
            </a:r>
            <a:r>
              <a:rPr lang="es-EC" sz="2000">
                <a:latin typeface="Arial"/>
                <a:ea typeface="Arial"/>
                <a:cs typeface="Arial"/>
                <a:sym typeface="Arial"/>
              </a:rPr>
              <a:t>dinámica</a:t>
            </a:r>
            <a:r>
              <a:rPr lang="es-EC" sz="2000">
                <a:latin typeface="Arial"/>
                <a:ea typeface="Arial"/>
                <a:cs typeface="Arial"/>
                <a:sym typeface="Arial"/>
              </a:rPr>
              <a:t> dependiendo de las acciones del usuario.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>
            <p:ph type="title"/>
          </p:nvPr>
        </p:nvSpPr>
        <p:spPr>
          <a:xfrm>
            <a:off x="1783080" y="95085"/>
            <a:ext cx="84468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s-EC"/>
              <a:t>JSP</a:t>
            </a:r>
            <a:endParaRPr/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575" y="4607950"/>
            <a:ext cx="3885851" cy="19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585414" y="1452563"/>
            <a:ext cx="10769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5B91"/>
              </a:buClr>
              <a:buSzPts val="4000"/>
              <a:buNone/>
            </a:pPr>
            <a:r>
              <a:rPr lang="es-EC"/>
              <a:t>¿Qué es JSP?</a:t>
            </a:r>
            <a:endParaRPr/>
          </a:p>
        </p:txBody>
      </p:sp>
      <p:sp>
        <p:nvSpPr>
          <p:cNvPr id="163" name="Google Shape;163;p19"/>
          <p:cNvSpPr txBox="1"/>
          <p:nvPr>
            <p:ph type="title"/>
          </p:nvPr>
        </p:nvSpPr>
        <p:spPr>
          <a:xfrm>
            <a:off x="1783080" y="95085"/>
            <a:ext cx="84468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s-EC"/>
              <a:t>JSP</a:t>
            </a:r>
            <a:endParaRPr/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00" y="2814575"/>
            <a:ext cx="11678140" cy="306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585414" y="1452563"/>
            <a:ext cx="10769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5B91"/>
              </a:buClr>
              <a:buSzPts val="4000"/>
              <a:buNone/>
            </a:pPr>
            <a:r>
              <a:rPr lang="es-EC"/>
              <a:t>¿Software Necesario?</a:t>
            </a:r>
            <a:endParaRPr/>
          </a:p>
        </p:txBody>
      </p:sp>
      <p:sp>
        <p:nvSpPr>
          <p:cNvPr id="170" name="Google Shape;170;p20"/>
          <p:cNvSpPr txBox="1"/>
          <p:nvPr>
            <p:ph type="title"/>
          </p:nvPr>
        </p:nvSpPr>
        <p:spPr>
          <a:xfrm>
            <a:off x="1783080" y="95085"/>
            <a:ext cx="84468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s-EC"/>
              <a:t>JSP</a:t>
            </a:r>
            <a:endParaRPr/>
          </a:p>
        </p:txBody>
      </p:sp>
      <p:sp>
        <p:nvSpPr>
          <p:cNvPr id="171" name="Google Shape;171;p20"/>
          <p:cNvSpPr txBox="1"/>
          <p:nvPr>
            <p:ph idx="2" type="body"/>
          </p:nvPr>
        </p:nvSpPr>
        <p:spPr>
          <a:xfrm>
            <a:off x="295475" y="2497025"/>
            <a:ext cx="10740000" cy="2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s-EC" sz="2000">
                <a:latin typeface="Arial"/>
                <a:ea typeface="Arial"/>
                <a:cs typeface="Arial"/>
                <a:sym typeface="Arial"/>
              </a:rPr>
              <a:t>Java JEE IDE (Eclipse, NetBeans, Spring tools etc)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s-EC" sz="2000">
                <a:latin typeface="Arial"/>
                <a:ea typeface="Arial"/>
                <a:cs typeface="Arial"/>
                <a:sym typeface="Arial"/>
              </a:rPr>
              <a:t>Servidor WEB (Tomcat)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900" y="4385194"/>
            <a:ext cx="4343100" cy="1752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5376" y="2497026"/>
            <a:ext cx="4771152" cy="112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0824" y="3838575"/>
            <a:ext cx="5391150" cy="847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4525" y="4906950"/>
            <a:ext cx="2857500" cy="15716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585414" y="1452563"/>
            <a:ext cx="107697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C"/>
              <a:t>Motor de JSP</a:t>
            </a:r>
            <a:endParaRPr/>
          </a:p>
        </p:txBody>
      </p:sp>
      <p:sp>
        <p:nvSpPr>
          <p:cNvPr id="181" name="Google Shape;181;p21"/>
          <p:cNvSpPr txBox="1"/>
          <p:nvPr>
            <p:ph idx="2" type="body"/>
          </p:nvPr>
        </p:nvSpPr>
        <p:spPr>
          <a:xfrm>
            <a:off x="598525" y="2692300"/>
            <a:ext cx="10740000" cy="349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C" sz="2500"/>
              <a:t>El motor de las páginas JSP está basado en los servlets de Java, programas en Java destinados a ejecutarse en el servidor.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82" name="Google Shape;182;p21"/>
          <p:cNvSpPr txBox="1"/>
          <p:nvPr>
            <p:ph type="title"/>
          </p:nvPr>
        </p:nvSpPr>
        <p:spPr>
          <a:xfrm>
            <a:off x="1783080" y="95085"/>
            <a:ext cx="8446800" cy="81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C"/>
              <a:t>JSP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788" y="3665925"/>
            <a:ext cx="6676426" cy="26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585414" y="1452563"/>
            <a:ext cx="107697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C"/>
              <a:t>¿QUÉ ES UN SERVLET?</a:t>
            </a:r>
            <a:endParaRPr/>
          </a:p>
        </p:txBody>
      </p:sp>
      <p:sp>
        <p:nvSpPr>
          <p:cNvPr id="189" name="Google Shape;189;p22"/>
          <p:cNvSpPr txBox="1"/>
          <p:nvPr>
            <p:ph type="title"/>
          </p:nvPr>
        </p:nvSpPr>
        <p:spPr>
          <a:xfrm>
            <a:off x="1783080" y="95085"/>
            <a:ext cx="8446800" cy="81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C"/>
              <a:t>JPS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075" y="2656482"/>
            <a:ext cx="8804150" cy="35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ANTILLA UTE DISEÑO">
  <a:themeElements>
    <a:clrScheme name="Verde azulado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