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2212486d_1_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2212486d_1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22212486d_1_18: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22212486d_1_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2212486d_1_2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22212486d_1_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22212486d_1_3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22212486d_1_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2212486d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22212486d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22212486d_0_7: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22212486d_0_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22212486d_0_1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22212486d_0_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22212486d_0_24: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22212486d_0_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22212486d_0_34: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22212486d_0_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53158f3a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b53158f3a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b53158f3a_0_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b53158f3a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b53158f3a_0_1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b53158f3a_0_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b53158f3a_0_1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b53158f3a_0_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22212486d_1_1: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22212486d_1_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pic>
        <p:nvPicPr>
          <p:cNvPr id="15" name="Google Shape;15;p2"/>
          <p:cNvPicPr preferRelativeResize="0"/>
          <p:nvPr/>
        </p:nvPicPr>
        <p:blipFill rotWithShape="1">
          <a:blip r:embed="rId2">
            <a:alphaModFix/>
          </a:blip>
          <a:srcRect b="0" l="0" r="0" t="0"/>
          <a:stretch/>
        </p:blipFill>
        <p:spPr>
          <a:xfrm>
            <a:off x="2552531" y="2199788"/>
            <a:ext cx="7086939" cy="24584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03" name="Shape 103"/>
        <p:cNvGrpSpPr/>
        <p:nvPr/>
      </p:nvGrpSpPr>
      <p:grpSpPr>
        <a:xfrm>
          <a:off x="0" y="0"/>
          <a:ext cx="0" cy="0"/>
          <a:chOff x="0" y="0"/>
          <a:chExt cx="0" cy="0"/>
        </a:xfrm>
      </p:grpSpPr>
      <p:sp>
        <p:nvSpPr>
          <p:cNvPr id="104" name="Google Shape;104;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6" name="Google Shape;106;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7" name="Google Shape;10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0" name="Shape 110"/>
        <p:cNvGrpSpPr/>
        <p:nvPr/>
      </p:nvGrpSpPr>
      <p:grpSpPr>
        <a:xfrm>
          <a:off x="0" y="0"/>
          <a:ext cx="0" cy="0"/>
          <a:chOff x="0" y="0"/>
          <a:chExt cx="0" cy="0"/>
        </a:xfrm>
      </p:grpSpPr>
      <p:sp>
        <p:nvSpPr>
          <p:cNvPr id="111" name="Google Shape;11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6" name="Shape 116"/>
        <p:cNvGrpSpPr/>
        <p:nvPr/>
      </p:nvGrpSpPr>
      <p:grpSpPr>
        <a:xfrm>
          <a:off x="0" y="0"/>
          <a:ext cx="0" cy="0"/>
          <a:chOff x="0" y="0"/>
          <a:chExt cx="0" cy="0"/>
        </a:xfrm>
      </p:grpSpPr>
      <p:sp>
        <p:nvSpPr>
          <p:cNvPr id="117" name="Google Shape;117;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AAD52"/>
            </a:gs>
            <a:gs pos="100000">
              <a:srgbClr val="265B91"/>
            </a:gs>
          </a:gsLst>
          <a:lin ang="2700000" scaled="0"/>
        </a:gradFill>
      </p:bgPr>
    </p:bg>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019493"/>
            <a:ext cx="9144000" cy="2387600"/>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524000" y="372776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grpSp>
        <p:nvGrpSpPr>
          <p:cNvPr id="22" name="Google Shape;22;p3"/>
          <p:cNvGrpSpPr/>
          <p:nvPr/>
        </p:nvGrpSpPr>
        <p:grpSpPr>
          <a:xfrm>
            <a:off x="526949" y="351741"/>
            <a:ext cx="11665051" cy="6593941"/>
            <a:chOff x="526949" y="264059"/>
            <a:chExt cx="11665051" cy="6593941"/>
          </a:xfrm>
        </p:grpSpPr>
        <p:pic>
          <p:nvPicPr>
            <p:cNvPr id="23" name="Google Shape;23;p3"/>
            <p:cNvPicPr preferRelativeResize="0"/>
            <p:nvPr/>
          </p:nvPicPr>
          <p:blipFill rotWithShape="1">
            <a:blip r:embed="rId2">
              <a:alphaModFix/>
            </a:blip>
            <a:srcRect b="0" l="0" r="0" t="0"/>
            <a:stretch/>
          </p:blipFill>
          <p:spPr>
            <a:xfrm>
              <a:off x="526949" y="264059"/>
              <a:ext cx="1509669" cy="1231658"/>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10432577" y="5685905"/>
              <a:ext cx="1759423" cy="1172095"/>
            </a:xfrm>
            <a:prstGeom prst="rect">
              <a:avLst/>
            </a:prstGeom>
            <a:noFill/>
            <a:ln>
              <a:noFill/>
            </a:ln>
          </p:spPr>
        </p:pic>
        <p:cxnSp>
          <p:nvCxnSpPr>
            <p:cNvPr id="25" name="Google Shape;25;p3"/>
            <p:cNvCxnSpPr/>
            <p:nvPr/>
          </p:nvCxnSpPr>
          <p:spPr>
            <a:xfrm>
              <a:off x="1490750" y="3476025"/>
              <a:ext cx="9210501" cy="0"/>
            </a:xfrm>
            <a:prstGeom prst="straightConnector1">
              <a:avLst/>
            </a:prstGeom>
            <a:noFill/>
            <a:ln cap="flat" cmpd="sng" w="53975">
              <a:solidFill>
                <a:schemeClr val="lt1"/>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6" name="Shape 26"/>
        <p:cNvGrpSpPr/>
        <p:nvPr/>
      </p:nvGrpSpPr>
      <p:grpSpPr>
        <a:xfrm>
          <a:off x="0" y="0"/>
          <a:ext cx="0" cy="0"/>
          <a:chOff x="0" y="0"/>
          <a:chExt cx="0" cy="0"/>
        </a:xfrm>
      </p:grpSpPr>
      <p:sp>
        <p:nvSpPr>
          <p:cNvPr id="27" name="Google Shape;27;p4"/>
          <p:cNvSpPr txBox="1"/>
          <p:nvPr>
            <p:ph idx="1" type="body"/>
          </p:nvPr>
        </p:nvSpPr>
        <p:spPr>
          <a:xfrm>
            <a:off x="585414" y="1452563"/>
            <a:ext cx="107697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265B91"/>
              </a:buClr>
              <a:buSzPts val="4000"/>
              <a:buNone/>
              <a:defRPr b="1" sz="4000">
                <a:solidFill>
                  <a:srgbClr val="265B9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4"/>
          <p:cNvSpPr txBox="1"/>
          <p:nvPr>
            <p:ph idx="2" type="body"/>
          </p:nvPr>
        </p:nvSpPr>
        <p:spPr>
          <a:xfrm>
            <a:off x="598516" y="3200401"/>
            <a:ext cx="10740044" cy="29892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3" type="body"/>
          </p:nvPr>
        </p:nvSpPr>
        <p:spPr>
          <a:xfrm>
            <a:off x="598515" y="2435543"/>
            <a:ext cx="10756669" cy="5133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4AAD52"/>
              </a:buClr>
              <a:buSzPts val="1800"/>
              <a:buNone/>
              <a:defRPr b="1" sz="1800">
                <a:solidFill>
                  <a:srgbClr val="4AAD52"/>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4"/>
          <p:cNvSpPr txBox="1"/>
          <p:nvPr>
            <p:ph idx="10" type="dt"/>
          </p:nvPr>
        </p:nvSpPr>
        <p:spPr>
          <a:xfrm>
            <a:off x="598516" y="629752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2763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2877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grpSp>
        <p:nvGrpSpPr>
          <p:cNvPr id="33" name="Google Shape;33;p4"/>
          <p:cNvGrpSpPr/>
          <p:nvPr/>
        </p:nvGrpSpPr>
        <p:grpSpPr>
          <a:xfrm>
            <a:off x="0" y="-3759"/>
            <a:ext cx="12192000" cy="1088967"/>
            <a:chOff x="0" y="-1"/>
            <a:chExt cx="12192000" cy="1088967"/>
          </a:xfrm>
        </p:grpSpPr>
        <p:sp>
          <p:nvSpPr>
            <p:cNvPr id="34" name="Google Shape;34;p4"/>
            <p:cNvSpPr/>
            <p:nvPr/>
          </p:nvSpPr>
          <p:spPr>
            <a:xfrm>
              <a:off x="0" y="-1"/>
              <a:ext cx="12192000" cy="1088967"/>
            </a:xfrm>
            <a:prstGeom prst="rect">
              <a:avLst/>
            </a:prstGeom>
            <a:gradFill>
              <a:gsLst>
                <a:gs pos="0">
                  <a:srgbClr val="4AAD52"/>
                </a:gs>
                <a:gs pos="100000">
                  <a:srgbClr val="265B91"/>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5" name="Google Shape;35;p4"/>
            <p:cNvPicPr preferRelativeResize="0"/>
            <p:nvPr/>
          </p:nvPicPr>
          <p:blipFill rotWithShape="1">
            <a:blip r:embed="rId2">
              <a:alphaModFix/>
            </a:blip>
            <a:srcRect b="0" l="0" r="0" t="0"/>
            <a:stretch/>
          </p:blipFill>
          <p:spPr>
            <a:xfrm>
              <a:off x="452135" y="155993"/>
              <a:ext cx="952358" cy="776978"/>
            </a:xfrm>
            <a:prstGeom prst="rect">
              <a:avLst/>
            </a:prstGeom>
            <a:noFill/>
            <a:ln>
              <a:noFill/>
            </a:ln>
          </p:spPr>
        </p:pic>
        <p:pic>
          <p:nvPicPr>
            <p:cNvPr id="36" name="Google Shape;36;p4"/>
            <p:cNvPicPr preferRelativeResize="0"/>
            <p:nvPr/>
          </p:nvPicPr>
          <p:blipFill rotWithShape="1">
            <a:blip r:embed="rId3">
              <a:alphaModFix/>
            </a:blip>
            <a:srcRect b="0" l="0" r="0" t="0"/>
            <a:stretch/>
          </p:blipFill>
          <p:spPr>
            <a:xfrm>
              <a:off x="11044727" y="162336"/>
              <a:ext cx="1147273" cy="764292"/>
            </a:xfrm>
            <a:prstGeom prst="rect">
              <a:avLst/>
            </a:prstGeom>
            <a:noFill/>
            <a:ln>
              <a:noFill/>
            </a:ln>
          </p:spPr>
        </p:pic>
      </p:grpSp>
      <p:sp>
        <p:nvSpPr>
          <p:cNvPr id="37" name="Google Shape;37;p4"/>
          <p:cNvSpPr txBox="1"/>
          <p:nvPr>
            <p:ph type="title"/>
          </p:nvPr>
        </p:nvSpPr>
        <p:spPr>
          <a:xfrm>
            <a:off x="1783080" y="95085"/>
            <a:ext cx="8446770" cy="81931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800"/>
              <a:buFont typeface="Arial"/>
              <a:buNone/>
              <a:defRPr b="1"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p:nvPr/>
        </p:nvSpPr>
        <p:spPr>
          <a:xfrm>
            <a:off x="0" y="6708371"/>
            <a:ext cx="12192000" cy="299258"/>
          </a:xfrm>
          <a:prstGeom prst="rect">
            <a:avLst/>
          </a:prstGeom>
          <a:gradFill>
            <a:gsLst>
              <a:gs pos="0">
                <a:srgbClr val="4AAD52"/>
              </a:gs>
              <a:gs pos="100000">
                <a:srgbClr val="265B91"/>
              </a:gs>
            </a:gsLst>
            <a:lin ang="2700000" scaled="0"/>
          </a:gra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9" name="Google Shape;39;p4"/>
          <p:cNvCxnSpPr/>
          <p:nvPr/>
        </p:nvCxnSpPr>
        <p:spPr>
          <a:xfrm>
            <a:off x="598516" y="2337181"/>
            <a:ext cx="10756669" cy="0"/>
          </a:xfrm>
          <a:prstGeom prst="straightConnector1">
            <a:avLst/>
          </a:prstGeom>
          <a:noFill/>
          <a:ln cap="flat" cmpd="sng" w="53975">
            <a:solidFill>
              <a:srgbClr val="4AAD52"/>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40" name="Shape 40"/>
        <p:cNvGrpSpPr/>
        <p:nvPr/>
      </p:nvGrpSpPr>
      <p:grpSpPr>
        <a:xfrm>
          <a:off x="0" y="0"/>
          <a:ext cx="0" cy="0"/>
          <a:chOff x="0" y="0"/>
          <a:chExt cx="0" cy="0"/>
        </a:xfrm>
      </p:grpSpPr>
      <p:sp>
        <p:nvSpPr>
          <p:cNvPr id="41" name="Google Shape;41;p5"/>
          <p:cNvSpPr txBox="1"/>
          <p:nvPr>
            <p:ph type="title"/>
          </p:nvPr>
        </p:nvSpPr>
        <p:spPr>
          <a:xfrm>
            <a:off x="600725" y="1268095"/>
            <a:ext cx="1075446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5B91"/>
              </a:buClr>
              <a:buSzPts val="4000"/>
              <a:buFont typeface="Arial"/>
              <a:buNone/>
              <a:defRPr b="1" sz="4000">
                <a:solidFill>
                  <a:srgbClr val="265B9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grpSp>
        <p:nvGrpSpPr>
          <p:cNvPr id="45" name="Google Shape;45;p5"/>
          <p:cNvGrpSpPr/>
          <p:nvPr/>
        </p:nvGrpSpPr>
        <p:grpSpPr>
          <a:xfrm>
            <a:off x="0" y="-3759"/>
            <a:ext cx="12192000" cy="1088967"/>
            <a:chOff x="0" y="-1"/>
            <a:chExt cx="12192000" cy="1088967"/>
          </a:xfrm>
        </p:grpSpPr>
        <p:sp>
          <p:nvSpPr>
            <p:cNvPr id="46" name="Google Shape;46;p5"/>
            <p:cNvSpPr/>
            <p:nvPr/>
          </p:nvSpPr>
          <p:spPr>
            <a:xfrm>
              <a:off x="0" y="-1"/>
              <a:ext cx="12192000" cy="1088967"/>
            </a:xfrm>
            <a:prstGeom prst="rect">
              <a:avLst/>
            </a:prstGeom>
            <a:gradFill>
              <a:gsLst>
                <a:gs pos="0">
                  <a:srgbClr val="4AAD52"/>
                </a:gs>
                <a:gs pos="100000">
                  <a:srgbClr val="265B91"/>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7" name="Google Shape;47;p5"/>
            <p:cNvPicPr preferRelativeResize="0"/>
            <p:nvPr/>
          </p:nvPicPr>
          <p:blipFill rotWithShape="1">
            <a:blip r:embed="rId2">
              <a:alphaModFix/>
            </a:blip>
            <a:srcRect b="0" l="0" r="0" t="0"/>
            <a:stretch/>
          </p:blipFill>
          <p:spPr>
            <a:xfrm>
              <a:off x="452135" y="155993"/>
              <a:ext cx="952358" cy="776978"/>
            </a:xfrm>
            <a:prstGeom prst="rect">
              <a:avLst/>
            </a:prstGeom>
            <a:noFill/>
            <a:ln>
              <a:noFill/>
            </a:ln>
          </p:spPr>
        </p:pic>
        <p:pic>
          <p:nvPicPr>
            <p:cNvPr id="48" name="Google Shape;48;p5"/>
            <p:cNvPicPr preferRelativeResize="0"/>
            <p:nvPr/>
          </p:nvPicPr>
          <p:blipFill rotWithShape="1">
            <a:blip r:embed="rId3">
              <a:alphaModFix/>
            </a:blip>
            <a:srcRect b="0" l="0" r="0" t="0"/>
            <a:stretch/>
          </p:blipFill>
          <p:spPr>
            <a:xfrm>
              <a:off x="11044727" y="162336"/>
              <a:ext cx="1147273" cy="764292"/>
            </a:xfrm>
            <a:prstGeom prst="rect">
              <a:avLst/>
            </a:prstGeom>
            <a:noFill/>
            <a:ln>
              <a:noFill/>
            </a:ln>
          </p:spPr>
        </p:pic>
      </p:grpSp>
      <p:sp>
        <p:nvSpPr>
          <p:cNvPr id="49" name="Google Shape;49;p5"/>
          <p:cNvSpPr txBox="1"/>
          <p:nvPr/>
        </p:nvSpPr>
        <p:spPr>
          <a:xfrm>
            <a:off x="2261062" y="268376"/>
            <a:ext cx="7789025"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s-EC" sz="1800" u="none" cap="none" strike="noStrike">
                <a:solidFill>
                  <a:schemeClr val="lt1"/>
                </a:solidFill>
                <a:latin typeface="Arial"/>
                <a:ea typeface="Arial"/>
                <a:cs typeface="Arial"/>
                <a:sym typeface="Arial"/>
              </a:rPr>
              <a:t>TÍTULO DE LA MATERIA</a:t>
            </a:r>
            <a:endParaRPr b="1" i="0" sz="1800" u="none" cap="none" strike="noStrike">
              <a:solidFill>
                <a:schemeClr val="lt1"/>
              </a:solidFill>
              <a:latin typeface="Arial"/>
              <a:ea typeface="Arial"/>
              <a:cs typeface="Arial"/>
              <a:sym typeface="Arial"/>
            </a:endParaRPr>
          </a:p>
        </p:txBody>
      </p:sp>
      <p:cxnSp>
        <p:nvCxnSpPr>
          <p:cNvPr id="50" name="Google Shape;50;p5"/>
          <p:cNvCxnSpPr/>
          <p:nvPr/>
        </p:nvCxnSpPr>
        <p:spPr>
          <a:xfrm>
            <a:off x="598516" y="2337181"/>
            <a:ext cx="10756669" cy="0"/>
          </a:xfrm>
          <a:prstGeom prst="straightConnector1">
            <a:avLst/>
          </a:prstGeom>
          <a:noFill/>
          <a:ln cap="flat" cmpd="sng" w="53975">
            <a:solidFill>
              <a:srgbClr val="4AAD52"/>
            </a:solidFill>
            <a:prstDash val="solid"/>
            <a:miter lim="800000"/>
            <a:headEnd len="sm" w="sm" type="none"/>
            <a:tailEnd len="sm" w="sm" type="none"/>
          </a:ln>
        </p:spPr>
      </p:cxnSp>
      <p:sp>
        <p:nvSpPr>
          <p:cNvPr id="51" name="Google Shape;51;p5"/>
          <p:cNvSpPr txBox="1"/>
          <p:nvPr>
            <p:ph idx="1" type="body"/>
          </p:nvPr>
        </p:nvSpPr>
        <p:spPr>
          <a:xfrm>
            <a:off x="598515" y="2740025"/>
            <a:ext cx="10756669" cy="33178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4AAD52"/>
            </a:gs>
            <a:gs pos="100000">
              <a:srgbClr val="265B91"/>
            </a:gs>
          </a:gsLst>
          <a:lin ang="2700000" scaled="0"/>
        </a:gradFill>
      </p:bgPr>
    </p:bg>
    <p:spTree>
      <p:nvGrpSpPr>
        <p:cNvPr id="52" name="Shape 52"/>
        <p:cNvGrpSpPr/>
        <p:nvPr/>
      </p:nvGrpSpPr>
      <p:grpSpPr>
        <a:xfrm>
          <a:off x="0" y="0"/>
          <a:ext cx="0" cy="0"/>
          <a:chOff x="0" y="0"/>
          <a:chExt cx="0" cy="0"/>
        </a:xfrm>
      </p:grpSpPr>
      <p:sp>
        <p:nvSpPr>
          <p:cNvPr id="53" name="Google Shape;53;p6"/>
          <p:cNvSpPr txBox="1"/>
          <p:nvPr>
            <p:ph type="title"/>
          </p:nvPr>
        </p:nvSpPr>
        <p:spPr>
          <a:xfrm>
            <a:off x="838200" y="576263"/>
            <a:ext cx="10515600" cy="210978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854710" y="425799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grpSp>
        <p:nvGrpSpPr>
          <p:cNvPr id="58" name="Google Shape;58;p6"/>
          <p:cNvGrpSpPr/>
          <p:nvPr/>
        </p:nvGrpSpPr>
        <p:grpSpPr>
          <a:xfrm>
            <a:off x="2223893" y="2813171"/>
            <a:ext cx="7819215" cy="1231658"/>
            <a:chOff x="2223893" y="2813171"/>
            <a:chExt cx="7819215" cy="1231658"/>
          </a:xfrm>
        </p:grpSpPr>
        <p:pic>
          <p:nvPicPr>
            <p:cNvPr id="59" name="Google Shape;59;p6"/>
            <p:cNvPicPr preferRelativeResize="0"/>
            <p:nvPr/>
          </p:nvPicPr>
          <p:blipFill rotWithShape="1">
            <a:blip r:embed="rId2">
              <a:alphaModFix/>
            </a:blip>
            <a:srcRect b="0" l="0" r="0" t="0"/>
            <a:stretch/>
          </p:blipFill>
          <p:spPr>
            <a:xfrm>
              <a:off x="2223893" y="2813171"/>
              <a:ext cx="1509669" cy="1231658"/>
            </a:xfrm>
            <a:prstGeom prst="rect">
              <a:avLst/>
            </a:prstGeom>
            <a:noFill/>
            <a:ln>
              <a:noFill/>
            </a:ln>
          </p:spPr>
        </p:pic>
        <p:pic>
          <p:nvPicPr>
            <p:cNvPr id="60" name="Google Shape;60;p6"/>
            <p:cNvPicPr preferRelativeResize="0"/>
            <p:nvPr/>
          </p:nvPicPr>
          <p:blipFill rotWithShape="1">
            <a:blip r:embed="rId3">
              <a:alphaModFix/>
            </a:blip>
            <a:srcRect b="0" l="0" r="0" t="0"/>
            <a:stretch/>
          </p:blipFill>
          <p:spPr>
            <a:xfrm>
              <a:off x="8283685" y="2842953"/>
              <a:ext cx="1759423" cy="1172095"/>
            </a:xfrm>
            <a:prstGeom prst="rect">
              <a:avLst/>
            </a:prstGeom>
            <a:noFill/>
            <a:ln>
              <a:noFill/>
            </a:ln>
          </p:spPr>
        </p:pic>
        <p:sp>
          <p:nvSpPr>
            <p:cNvPr id="61" name="Google Shape;61;p6"/>
            <p:cNvSpPr txBox="1"/>
            <p:nvPr/>
          </p:nvSpPr>
          <p:spPr>
            <a:xfrm>
              <a:off x="4374547" y="3044280"/>
              <a:ext cx="3442906"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s-EC" sz="4400" u="none" cap="none" strike="noStrike">
                  <a:solidFill>
                    <a:schemeClr val="lt1"/>
                  </a:solidFill>
                  <a:latin typeface="Arial"/>
                  <a:ea typeface="Arial"/>
                  <a:cs typeface="Arial"/>
                  <a:sym typeface="Arial"/>
                </a:rPr>
                <a:t>¡GRACIAS!</a:t>
              </a:r>
              <a:endParaRPr b="1" i="0" sz="44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ción" type="twoTxTwoObj">
  <p:cSld name="TWO_OBJECTS_WITH_TEXT">
    <p:spTree>
      <p:nvGrpSpPr>
        <p:cNvPr id="62" name="Shape 62"/>
        <p:cNvGrpSpPr/>
        <p:nvPr/>
      </p:nvGrpSpPr>
      <p:grpSpPr>
        <a:xfrm>
          <a:off x="0" y="0"/>
          <a:ext cx="0" cy="0"/>
          <a:chOff x="0" y="0"/>
          <a:chExt cx="0" cy="0"/>
        </a:xfrm>
      </p:grpSpPr>
      <p:sp>
        <p:nvSpPr>
          <p:cNvPr id="63" name="Google Shape;63;p7"/>
          <p:cNvSpPr txBox="1"/>
          <p:nvPr>
            <p:ph idx="1" type="body"/>
          </p:nvPr>
        </p:nvSpPr>
        <p:spPr>
          <a:xfrm>
            <a:off x="928314" y="124682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7"/>
          <p:cNvSpPr txBox="1"/>
          <p:nvPr>
            <p:ph idx="3" type="body"/>
          </p:nvPr>
        </p:nvSpPr>
        <p:spPr>
          <a:xfrm>
            <a:off x="5497830" y="434435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grpSp>
        <p:nvGrpSpPr>
          <p:cNvPr id="70" name="Google Shape;70;p7"/>
          <p:cNvGrpSpPr/>
          <p:nvPr/>
        </p:nvGrpSpPr>
        <p:grpSpPr>
          <a:xfrm>
            <a:off x="0" y="-3759"/>
            <a:ext cx="12192000" cy="1088967"/>
            <a:chOff x="0" y="-1"/>
            <a:chExt cx="12192000" cy="1088967"/>
          </a:xfrm>
        </p:grpSpPr>
        <p:sp>
          <p:nvSpPr>
            <p:cNvPr id="71" name="Google Shape;71;p7"/>
            <p:cNvSpPr/>
            <p:nvPr/>
          </p:nvSpPr>
          <p:spPr>
            <a:xfrm>
              <a:off x="0" y="-1"/>
              <a:ext cx="12192000" cy="1088967"/>
            </a:xfrm>
            <a:prstGeom prst="rect">
              <a:avLst/>
            </a:prstGeom>
            <a:gradFill>
              <a:gsLst>
                <a:gs pos="0">
                  <a:srgbClr val="4AAD52"/>
                </a:gs>
                <a:gs pos="100000">
                  <a:srgbClr val="265B91"/>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72" name="Google Shape;72;p7"/>
            <p:cNvPicPr preferRelativeResize="0"/>
            <p:nvPr/>
          </p:nvPicPr>
          <p:blipFill rotWithShape="1">
            <a:blip r:embed="rId2">
              <a:alphaModFix/>
            </a:blip>
            <a:srcRect b="0" l="0" r="0" t="0"/>
            <a:stretch/>
          </p:blipFill>
          <p:spPr>
            <a:xfrm>
              <a:off x="452135" y="155993"/>
              <a:ext cx="952358" cy="776978"/>
            </a:xfrm>
            <a:prstGeom prst="rect">
              <a:avLst/>
            </a:prstGeom>
            <a:noFill/>
            <a:ln>
              <a:noFill/>
            </a:ln>
          </p:spPr>
        </p:pic>
        <p:pic>
          <p:nvPicPr>
            <p:cNvPr id="73" name="Google Shape;73;p7"/>
            <p:cNvPicPr preferRelativeResize="0"/>
            <p:nvPr/>
          </p:nvPicPr>
          <p:blipFill rotWithShape="1">
            <a:blip r:embed="rId3">
              <a:alphaModFix/>
            </a:blip>
            <a:srcRect b="0" l="0" r="0" t="0"/>
            <a:stretch/>
          </p:blipFill>
          <p:spPr>
            <a:xfrm>
              <a:off x="11044727" y="162336"/>
              <a:ext cx="1147273" cy="764292"/>
            </a:xfrm>
            <a:prstGeom prst="rect">
              <a:avLst/>
            </a:prstGeom>
            <a:noFill/>
            <a:ln>
              <a:noFill/>
            </a:ln>
          </p:spPr>
        </p:pic>
      </p:grpSp>
      <p:sp>
        <p:nvSpPr>
          <p:cNvPr id="74" name="Google Shape;74;p7"/>
          <p:cNvSpPr txBox="1"/>
          <p:nvPr>
            <p:ph type="title"/>
          </p:nvPr>
        </p:nvSpPr>
        <p:spPr>
          <a:xfrm>
            <a:off x="1783080" y="95085"/>
            <a:ext cx="8446770" cy="81931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800"/>
              <a:buFont typeface="Arial"/>
              <a:buNone/>
              <a:defRPr b="1"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75" name="Shape 75"/>
        <p:cNvGrpSpPr/>
        <p:nvPr/>
      </p:nvGrpSpPr>
      <p:grpSpPr>
        <a:xfrm>
          <a:off x="0" y="0"/>
          <a:ext cx="0" cy="0"/>
          <a:chOff x="0" y="0"/>
          <a:chExt cx="0" cy="0"/>
        </a:xfrm>
      </p:grpSpPr>
      <p:sp>
        <p:nvSpPr>
          <p:cNvPr id="76" name="Google Shape;76;p8"/>
          <p:cNvSpPr txBox="1"/>
          <p:nvPr>
            <p:ph idx="1" type="body"/>
          </p:nvPr>
        </p:nvSpPr>
        <p:spPr>
          <a:xfrm>
            <a:off x="598516" y="3040380"/>
            <a:ext cx="10755284" cy="239363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
          <p:cNvSpPr txBox="1"/>
          <p:nvPr>
            <p:ph idx="10" type="dt"/>
          </p:nvPr>
        </p:nvSpPr>
        <p:spPr>
          <a:xfrm>
            <a:off x="838200" y="611632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4038600" y="608203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610600" y="608203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grpSp>
        <p:nvGrpSpPr>
          <p:cNvPr id="80" name="Google Shape;80;p8"/>
          <p:cNvGrpSpPr/>
          <p:nvPr/>
        </p:nvGrpSpPr>
        <p:grpSpPr>
          <a:xfrm>
            <a:off x="0" y="-3759"/>
            <a:ext cx="12192000" cy="1088967"/>
            <a:chOff x="0" y="-1"/>
            <a:chExt cx="12192000" cy="1088967"/>
          </a:xfrm>
        </p:grpSpPr>
        <p:sp>
          <p:nvSpPr>
            <p:cNvPr id="81" name="Google Shape;81;p8"/>
            <p:cNvSpPr/>
            <p:nvPr/>
          </p:nvSpPr>
          <p:spPr>
            <a:xfrm>
              <a:off x="0" y="-1"/>
              <a:ext cx="12192000" cy="1088967"/>
            </a:xfrm>
            <a:prstGeom prst="rect">
              <a:avLst/>
            </a:prstGeom>
            <a:gradFill>
              <a:gsLst>
                <a:gs pos="0">
                  <a:srgbClr val="4AAD52"/>
                </a:gs>
                <a:gs pos="100000">
                  <a:srgbClr val="265B91"/>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2" name="Google Shape;82;p8"/>
            <p:cNvPicPr preferRelativeResize="0"/>
            <p:nvPr/>
          </p:nvPicPr>
          <p:blipFill rotWithShape="1">
            <a:blip r:embed="rId2">
              <a:alphaModFix/>
            </a:blip>
            <a:srcRect b="0" l="0" r="0" t="0"/>
            <a:stretch/>
          </p:blipFill>
          <p:spPr>
            <a:xfrm>
              <a:off x="452135" y="155993"/>
              <a:ext cx="952358" cy="776978"/>
            </a:xfrm>
            <a:prstGeom prst="rect">
              <a:avLst/>
            </a:prstGeom>
            <a:noFill/>
            <a:ln>
              <a:noFill/>
            </a:ln>
          </p:spPr>
        </p:pic>
        <p:pic>
          <p:nvPicPr>
            <p:cNvPr id="83" name="Google Shape;83;p8"/>
            <p:cNvPicPr preferRelativeResize="0"/>
            <p:nvPr/>
          </p:nvPicPr>
          <p:blipFill rotWithShape="1">
            <a:blip r:embed="rId3">
              <a:alphaModFix/>
            </a:blip>
            <a:srcRect b="0" l="0" r="0" t="0"/>
            <a:stretch/>
          </p:blipFill>
          <p:spPr>
            <a:xfrm>
              <a:off x="11044727" y="162336"/>
              <a:ext cx="1147273" cy="764292"/>
            </a:xfrm>
            <a:prstGeom prst="rect">
              <a:avLst/>
            </a:prstGeom>
            <a:noFill/>
            <a:ln>
              <a:noFill/>
            </a:ln>
          </p:spPr>
        </p:pic>
      </p:grpSp>
      <p:sp>
        <p:nvSpPr>
          <p:cNvPr id="84" name="Google Shape;84;p8"/>
          <p:cNvSpPr txBox="1"/>
          <p:nvPr>
            <p:ph type="title"/>
          </p:nvPr>
        </p:nvSpPr>
        <p:spPr>
          <a:xfrm>
            <a:off x="2686050" y="152236"/>
            <a:ext cx="6812280" cy="77697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800"/>
              <a:buFont typeface="Arial"/>
              <a:buNone/>
              <a:defRPr b="1"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8"/>
          <p:cNvSpPr/>
          <p:nvPr/>
        </p:nvSpPr>
        <p:spPr>
          <a:xfrm>
            <a:off x="0" y="6570172"/>
            <a:ext cx="12192000" cy="299258"/>
          </a:xfrm>
          <a:prstGeom prst="rect">
            <a:avLst/>
          </a:prstGeom>
          <a:gradFill>
            <a:gsLst>
              <a:gs pos="0">
                <a:srgbClr val="4AAD52"/>
              </a:gs>
              <a:gs pos="100000">
                <a:srgbClr val="265B91"/>
              </a:gs>
            </a:gsLst>
            <a:lin ang="2700000" scaled="0"/>
          </a:gra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6" name="Google Shape;86;p8"/>
          <p:cNvCxnSpPr/>
          <p:nvPr/>
        </p:nvCxnSpPr>
        <p:spPr>
          <a:xfrm>
            <a:off x="598516" y="2337181"/>
            <a:ext cx="10756669" cy="0"/>
          </a:xfrm>
          <a:prstGeom prst="straightConnector1">
            <a:avLst/>
          </a:prstGeom>
          <a:noFill/>
          <a:ln cap="flat" cmpd="sng" w="53975">
            <a:solidFill>
              <a:srgbClr val="4AAD52"/>
            </a:solidFill>
            <a:prstDash val="solid"/>
            <a:miter lim="800000"/>
            <a:headEnd len="sm" w="sm" type="none"/>
            <a:tailEnd len="sm" w="sm" type="none"/>
          </a:ln>
        </p:spPr>
      </p:cxnSp>
      <p:sp>
        <p:nvSpPr>
          <p:cNvPr id="87" name="Google Shape;87;p8"/>
          <p:cNvSpPr txBox="1"/>
          <p:nvPr/>
        </p:nvSpPr>
        <p:spPr>
          <a:xfrm>
            <a:off x="598516" y="2527069"/>
            <a:ext cx="107566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C" sz="1800" u="none" cap="none" strike="noStrike">
                <a:solidFill>
                  <a:srgbClr val="4AAD52"/>
                </a:solidFill>
                <a:latin typeface="Arial"/>
                <a:ea typeface="Arial"/>
                <a:cs typeface="Arial"/>
                <a:sym typeface="Arial"/>
              </a:rPr>
              <a:t>SUBTÍTULO: (OPINION PRO SEMI BOLD)</a:t>
            </a:r>
            <a:endParaRPr/>
          </a:p>
        </p:txBody>
      </p:sp>
      <p:sp>
        <p:nvSpPr>
          <p:cNvPr id="88" name="Google Shape;88;p8"/>
          <p:cNvSpPr txBox="1"/>
          <p:nvPr/>
        </p:nvSpPr>
        <p:spPr>
          <a:xfrm>
            <a:off x="598516" y="1447636"/>
            <a:ext cx="6812280" cy="7769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Arial"/>
              <a:buNone/>
            </a:pPr>
            <a:r>
              <a:rPr b="1" lang="es-EC" sz="1800" u="none">
                <a:solidFill>
                  <a:schemeClr val="lt1"/>
                </a:solidFill>
                <a:latin typeface="Arial"/>
                <a:ea typeface="Arial"/>
                <a:cs typeface="Arial"/>
                <a:sym typeface="Arial"/>
              </a:rPr>
              <a:t>TITULO D</a:t>
            </a:r>
            <a:r>
              <a:rPr b="1" lang="es-EC" sz="1800" u="none">
                <a:solidFill>
                  <a:srgbClr val="265B91"/>
                </a:solidFill>
                <a:latin typeface="Arial"/>
                <a:ea typeface="Arial"/>
                <a:cs typeface="Arial"/>
                <a:sym typeface="Arial"/>
              </a:rPr>
              <a:t>TÍTULO DEL TEMA</a:t>
            </a:r>
            <a:endParaRPr/>
          </a:p>
          <a:p>
            <a:pPr indent="0" lvl="0" marL="0" marR="0" rtl="0" algn="ctr">
              <a:lnSpc>
                <a:spcPct val="90000"/>
              </a:lnSpc>
              <a:spcBef>
                <a:spcPts val="0"/>
              </a:spcBef>
              <a:spcAft>
                <a:spcPts val="0"/>
              </a:spcAft>
              <a:buClr>
                <a:schemeClr val="lt1"/>
              </a:buClr>
              <a:buSzPts val="1800"/>
              <a:buFont typeface="Arial"/>
              <a:buNone/>
            </a:pPr>
            <a:r>
              <a:rPr b="1" lang="es-EC" sz="1800" u="none">
                <a:solidFill>
                  <a:schemeClr val="lt1"/>
                </a:solidFill>
                <a:latin typeface="Arial"/>
                <a:ea typeface="Arial"/>
                <a:cs typeface="Arial"/>
                <a:sym typeface="Arial"/>
              </a:rPr>
              <a:t>E LA MATERIA</a:t>
            </a:r>
            <a:endParaRPr b="1" sz="1800" u="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9" name="Shape 89"/>
        <p:cNvGrpSpPr/>
        <p:nvPr/>
      </p:nvGrpSpPr>
      <p:grpSpPr>
        <a:xfrm>
          <a:off x="0" y="0"/>
          <a:ext cx="0" cy="0"/>
          <a:chOff x="0" y="0"/>
          <a:chExt cx="0" cy="0"/>
        </a:xfrm>
      </p:grpSpPr>
      <p:sp>
        <p:nvSpPr>
          <p:cNvPr id="90" name="Google Shape;9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9" name="Google Shape;99;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0" name="Google Shape;10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microven.net/que-es-la-nube/iaas-paas-y-saas"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solidFill>
                  <a:srgbClr val="265B91"/>
                </a:solidFill>
              </a:rPr>
              <a:t>Programas para montar una MV</a:t>
            </a:r>
            <a:endParaRPr/>
          </a:p>
        </p:txBody>
      </p:sp>
      <p:sp>
        <p:nvSpPr>
          <p:cNvPr id="186" name="Google Shape;186;p23"/>
          <p:cNvSpPr txBox="1"/>
          <p:nvPr>
            <p:ph idx="1" type="body"/>
          </p:nvPr>
        </p:nvSpPr>
        <p:spPr>
          <a:xfrm>
            <a:off x="598526" y="2740025"/>
            <a:ext cx="6628800" cy="33180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EC" sz="1800">
                <a:latin typeface="Arial"/>
                <a:ea typeface="Arial"/>
                <a:cs typeface="Arial"/>
                <a:sym typeface="Arial"/>
              </a:rPr>
              <a:t>•</a:t>
            </a:r>
            <a:r>
              <a:rPr b="1" lang="es-EC" sz="1800">
                <a:latin typeface="Arial"/>
                <a:ea typeface="Arial"/>
                <a:cs typeface="Arial"/>
                <a:sym typeface="Arial"/>
              </a:rPr>
              <a:t>VMware</a:t>
            </a:r>
            <a:r>
              <a:rPr lang="es-EC" sz="1800">
                <a:latin typeface="Arial"/>
                <a:ea typeface="Arial"/>
                <a:cs typeface="Arial"/>
                <a:sym typeface="Arial"/>
              </a:rPr>
              <a:t> – Viene en dos versiones: VM Player y VMware Workstation.</a:t>
            </a:r>
            <a:endParaRPr sz="1800">
              <a:latin typeface="Arial"/>
              <a:ea typeface="Arial"/>
              <a:cs typeface="Arial"/>
              <a:sym typeface="Arial"/>
            </a:endParaRPr>
          </a:p>
          <a:p>
            <a:pPr indent="0" lvl="0" marL="0" rtl="0" algn="just">
              <a:spcBef>
                <a:spcPts val="1000"/>
              </a:spcBef>
              <a:spcAft>
                <a:spcPts val="0"/>
              </a:spcAft>
              <a:buNone/>
            </a:pPr>
            <a:r>
              <a:t/>
            </a:r>
            <a:endParaRPr sz="1800">
              <a:latin typeface="Arial"/>
              <a:ea typeface="Arial"/>
              <a:cs typeface="Arial"/>
              <a:sym typeface="Arial"/>
            </a:endParaRPr>
          </a:p>
          <a:p>
            <a:pPr indent="0" lvl="0" marL="0" rtl="0" algn="just">
              <a:spcBef>
                <a:spcPts val="1000"/>
              </a:spcBef>
              <a:spcAft>
                <a:spcPts val="0"/>
              </a:spcAft>
              <a:buNone/>
            </a:pPr>
            <a:r>
              <a:rPr lang="es-EC" sz="1800">
                <a:latin typeface="Arial"/>
                <a:ea typeface="Arial"/>
                <a:cs typeface="Arial"/>
                <a:sym typeface="Arial"/>
              </a:rPr>
              <a:t>• </a:t>
            </a:r>
            <a:r>
              <a:rPr lang="es-EC" sz="1800">
                <a:latin typeface="Arial"/>
                <a:ea typeface="Arial"/>
                <a:cs typeface="Arial"/>
                <a:sym typeface="Arial"/>
              </a:rPr>
              <a:t>VMware Player es la versión gratuita para usuarios casuales que no necesitan opciones avanzadas.</a:t>
            </a:r>
            <a:endParaRPr sz="1800">
              <a:latin typeface="Arial"/>
              <a:ea typeface="Arial"/>
              <a:cs typeface="Arial"/>
              <a:sym typeface="Arial"/>
            </a:endParaRPr>
          </a:p>
          <a:p>
            <a:pPr indent="0" lvl="0" marL="0" rtl="0" algn="just">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just">
              <a:spcBef>
                <a:spcPts val="1000"/>
              </a:spcBef>
              <a:spcAft>
                <a:spcPts val="0"/>
              </a:spcAft>
              <a:buNone/>
            </a:pPr>
            <a:r>
              <a:rPr lang="es-EC" sz="1800">
                <a:latin typeface="Arial"/>
                <a:ea typeface="Arial"/>
                <a:cs typeface="Arial"/>
                <a:sym typeface="Arial"/>
              </a:rPr>
              <a:t>• </a:t>
            </a:r>
            <a:r>
              <a:rPr lang="es-EC" sz="1800">
                <a:latin typeface="Arial"/>
                <a:ea typeface="Arial"/>
                <a:cs typeface="Arial"/>
                <a:sym typeface="Arial"/>
              </a:rPr>
              <a:t>En el caso de VMware Workstation, esta incluye todas las características de VMware Player como fácil creación de maquinas virtuales, optimización de hardware e impresión si necesidad de instalar controladores o “drivers”.</a:t>
            </a:r>
            <a:endParaRPr sz="1800">
              <a:latin typeface="Arial"/>
              <a:ea typeface="Arial"/>
              <a:cs typeface="Arial"/>
              <a:sym typeface="Arial"/>
            </a:endParaRPr>
          </a:p>
          <a:p>
            <a:pPr indent="0" lvl="0" marL="0" rtl="0" algn="l">
              <a:spcBef>
                <a:spcPts val="1000"/>
              </a:spcBef>
              <a:spcAft>
                <a:spcPts val="0"/>
              </a:spcAft>
              <a:buNone/>
            </a:pPr>
            <a:r>
              <a:t/>
            </a:r>
            <a:endParaRPr/>
          </a:p>
        </p:txBody>
      </p:sp>
      <p:pic>
        <p:nvPicPr>
          <p:cNvPr id="187" name="Google Shape;187;p23"/>
          <p:cNvPicPr preferRelativeResize="0"/>
          <p:nvPr/>
        </p:nvPicPr>
        <p:blipFill>
          <a:blip r:embed="rId3">
            <a:alphaModFix/>
          </a:blip>
          <a:stretch>
            <a:fillRect/>
          </a:stretch>
        </p:blipFill>
        <p:spPr>
          <a:xfrm>
            <a:off x="8003501" y="3000095"/>
            <a:ext cx="3990975" cy="249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solidFill>
                  <a:srgbClr val="265B91"/>
                </a:solidFill>
              </a:rPr>
              <a:t>Ventajas de las MV</a:t>
            </a:r>
            <a:endParaRPr/>
          </a:p>
        </p:txBody>
      </p:sp>
      <p:sp>
        <p:nvSpPr>
          <p:cNvPr id="193" name="Google Shape;193;p24"/>
          <p:cNvSpPr txBox="1"/>
          <p:nvPr>
            <p:ph idx="1" type="body"/>
          </p:nvPr>
        </p:nvSpPr>
        <p:spPr>
          <a:xfrm>
            <a:off x="598525" y="2740025"/>
            <a:ext cx="7900200" cy="33180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a:t>
            </a:r>
            <a:r>
              <a:rPr b="1" lang="es-EC" sz="1800">
                <a:latin typeface="Arial"/>
                <a:ea typeface="Arial"/>
                <a:cs typeface="Arial"/>
                <a:sym typeface="Arial"/>
              </a:rPr>
              <a:t>Consolidación de servidores: </a:t>
            </a:r>
            <a:r>
              <a:rPr lang="es-EC" sz="1800">
                <a:latin typeface="Arial"/>
                <a:ea typeface="Arial"/>
                <a:cs typeface="Arial"/>
                <a:sym typeface="Arial"/>
              </a:rPr>
              <a:t>Convertir muchos servidores físicos en virtuales. De este modo se aprovecha el hardware disponible de la mejor manera posible.</a:t>
            </a:r>
            <a:endParaRPr sz="1800">
              <a:latin typeface="Arial"/>
              <a:ea typeface="Arial"/>
              <a:cs typeface="Arial"/>
              <a:sym typeface="Arial"/>
            </a:endParaRPr>
          </a:p>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a:t>
            </a:r>
            <a:r>
              <a:rPr b="1" lang="es-EC" sz="1800">
                <a:latin typeface="Arial"/>
                <a:ea typeface="Arial"/>
                <a:cs typeface="Arial"/>
                <a:sym typeface="Arial"/>
              </a:rPr>
              <a:t>Recuperación ante desastres: </a:t>
            </a:r>
            <a:r>
              <a:rPr lang="es-EC" sz="1800">
                <a:latin typeface="Arial"/>
                <a:ea typeface="Arial"/>
                <a:cs typeface="Arial"/>
                <a:sym typeface="Arial"/>
              </a:rPr>
              <a:t> Las maquinas virtuales se pueden salvar muy fácilmente, y además su estado se puede almacenar, por lo que en caso de desastre se puede recuperar la información con rapidez.</a:t>
            </a:r>
            <a:endParaRPr sz="1800">
              <a:latin typeface="Arial"/>
              <a:ea typeface="Arial"/>
              <a:cs typeface="Arial"/>
              <a:sym typeface="Arial"/>
            </a:endParaRPr>
          </a:p>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a:t>
            </a:r>
            <a:r>
              <a:rPr b="1" lang="es-EC" sz="1800">
                <a:latin typeface="Arial"/>
                <a:ea typeface="Arial"/>
                <a:cs typeface="Arial"/>
                <a:sym typeface="Arial"/>
              </a:rPr>
              <a:t>Pruebas de aplicaciones:</a:t>
            </a:r>
            <a:r>
              <a:rPr lang="es-EC" sz="1800">
                <a:latin typeface="Arial"/>
                <a:ea typeface="Arial"/>
                <a:cs typeface="Arial"/>
                <a:sym typeface="Arial"/>
              </a:rPr>
              <a:t> En muchas ocasiones se necesita un entorno limpio para probar una aplicación. Usar una maquina virtual permite instalar un sistema operativo desde cero, probar la aplicación y luego eliminar la maquina.</a:t>
            </a:r>
            <a:endParaRPr sz="1800">
              <a:latin typeface="Arial"/>
              <a:ea typeface="Arial"/>
              <a:cs typeface="Arial"/>
              <a:sym typeface="Arial"/>
            </a:endParaRPr>
          </a:p>
          <a:p>
            <a:pPr indent="0" lvl="0" marL="0" rtl="0" algn="l">
              <a:spcBef>
                <a:spcPts val="1000"/>
              </a:spcBef>
              <a:spcAft>
                <a:spcPts val="0"/>
              </a:spcAft>
              <a:buNone/>
            </a:pPr>
            <a:r>
              <a:t/>
            </a:r>
            <a:endParaRPr/>
          </a:p>
        </p:txBody>
      </p:sp>
      <p:pic>
        <p:nvPicPr>
          <p:cNvPr id="194" name="Google Shape;194;p24"/>
          <p:cNvPicPr preferRelativeResize="0"/>
          <p:nvPr/>
        </p:nvPicPr>
        <p:blipFill>
          <a:blip r:embed="rId3">
            <a:alphaModFix/>
          </a:blip>
          <a:stretch>
            <a:fillRect/>
          </a:stretch>
        </p:blipFill>
        <p:spPr>
          <a:xfrm>
            <a:off x="8651125" y="2746195"/>
            <a:ext cx="3352800" cy="33528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solidFill>
                  <a:srgbClr val="265B91"/>
                </a:solidFill>
              </a:rPr>
              <a:t>Ventajas de las MV</a:t>
            </a:r>
            <a:endParaRPr/>
          </a:p>
        </p:txBody>
      </p:sp>
      <p:sp>
        <p:nvSpPr>
          <p:cNvPr id="200" name="Google Shape;200;p25"/>
          <p:cNvSpPr txBox="1"/>
          <p:nvPr>
            <p:ph idx="1" type="body"/>
          </p:nvPr>
        </p:nvSpPr>
        <p:spPr>
          <a:xfrm>
            <a:off x="598522" y="2740025"/>
            <a:ext cx="7441200" cy="33180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a:t>
            </a:r>
            <a:r>
              <a:rPr b="1" lang="es-EC" sz="1800">
                <a:latin typeface="Arial"/>
                <a:ea typeface="Arial"/>
                <a:cs typeface="Arial"/>
                <a:sym typeface="Arial"/>
              </a:rPr>
              <a:t>Ejecución de entornos completos sin instalación ni configuración:</a:t>
            </a:r>
            <a:r>
              <a:rPr lang="es-EC" sz="1800">
                <a:latin typeface="Arial"/>
                <a:ea typeface="Arial"/>
                <a:cs typeface="Arial"/>
                <a:sym typeface="Arial"/>
              </a:rPr>
              <a:t> la posibilidad de descargar maquinas virtuales desde internet permite ahorrar tiempo en instalaciones y configuraciones. Existen muchas maquinas virtuales con servidores LAMP(Linux, Apache, MySQL y PHP) completos listos para ser usados.</a:t>
            </a:r>
            <a:endParaRPr sz="1800">
              <a:latin typeface="Arial"/>
              <a:ea typeface="Arial"/>
              <a:cs typeface="Arial"/>
              <a:sym typeface="Arial"/>
            </a:endParaRPr>
          </a:p>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a:t>
            </a:r>
            <a:r>
              <a:rPr b="1" lang="es-EC" sz="1800">
                <a:latin typeface="Arial"/>
                <a:ea typeface="Arial"/>
                <a:cs typeface="Arial"/>
                <a:sym typeface="Arial"/>
              </a:rPr>
              <a:t>Aplicaciones portátiles: </a:t>
            </a:r>
            <a:r>
              <a:rPr lang="es-EC" sz="1800">
                <a:latin typeface="Arial"/>
                <a:ea typeface="Arial"/>
                <a:cs typeface="Arial"/>
                <a:sym typeface="Arial"/>
              </a:rPr>
              <a:t>Con el uso de las maquinas virtuales se pueden tener PCs completos listos para usar en dispositivos USB, lo que pueden ser de mucha utilidad para tener un entorno privado y usarlo en cualquier PC.</a:t>
            </a:r>
            <a:endParaRPr sz="1800">
              <a:latin typeface="Arial"/>
              <a:ea typeface="Arial"/>
              <a:cs typeface="Arial"/>
              <a:sym typeface="Arial"/>
            </a:endParaRPr>
          </a:p>
          <a:p>
            <a:pPr indent="0" lvl="0" marL="0" rtl="0" algn="l">
              <a:spcBef>
                <a:spcPts val="1000"/>
              </a:spcBef>
              <a:spcAft>
                <a:spcPts val="0"/>
              </a:spcAft>
              <a:buNone/>
            </a:pPr>
            <a:r>
              <a:t/>
            </a:r>
            <a:endParaRPr/>
          </a:p>
        </p:txBody>
      </p:sp>
      <p:pic>
        <p:nvPicPr>
          <p:cNvPr id="201" name="Google Shape;201;p25"/>
          <p:cNvPicPr preferRelativeResize="0"/>
          <p:nvPr/>
        </p:nvPicPr>
        <p:blipFill>
          <a:blip r:embed="rId3">
            <a:alphaModFix/>
          </a:blip>
          <a:stretch>
            <a:fillRect/>
          </a:stretch>
        </p:blipFill>
        <p:spPr>
          <a:xfrm>
            <a:off x="8192122" y="2746195"/>
            <a:ext cx="3352800" cy="33528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solidFill>
                  <a:srgbClr val="265B91"/>
                </a:solidFill>
              </a:rPr>
              <a:t>Desventajas de las MV</a:t>
            </a:r>
            <a:endParaRPr/>
          </a:p>
        </p:txBody>
      </p:sp>
      <p:sp>
        <p:nvSpPr>
          <p:cNvPr id="207" name="Google Shape;207;p26"/>
          <p:cNvSpPr txBox="1"/>
          <p:nvPr>
            <p:ph idx="1" type="body"/>
          </p:nvPr>
        </p:nvSpPr>
        <p:spPr>
          <a:xfrm>
            <a:off x="600725" y="2593800"/>
            <a:ext cx="7458900" cy="37554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•Una de las deventajas es que agregan gran complejidad al sistema en tiempo de ejecución. La principal desventaja de la máquina virtual, es que en la aplicación de algunos proceso tendrá como efecto la lentitud del computador, es decir, la computadora en la cual se esta ejecutando este proceso debe tener una capacidad bastante notable “debe ser de gran capacidad o potente”.</a:t>
            </a:r>
            <a:endParaRPr sz="1800">
              <a:latin typeface="Arial"/>
              <a:ea typeface="Arial"/>
              <a:cs typeface="Arial"/>
              <a:sym typeface="Arial"/>
            </a:endParaRPr>
          </a:p>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•Los lenguajes basados en máquina virtual, poseen una desventaja es que efectivamente son más lentos que los lenguajes completamente compilados, debido a la sobrecarga que genera tener una capa de software intermedia entre la aplicación y el hardware de la computadora, sin embargo, Esta desventaja no es demasiado crítica.</a:t>
            </a:r>
            <a:endParaRPr sz="1800">
              <a:latin typeface="Arial"/>
              <a:ea typeface="Arial"/>
              <a:cs typeface="Arial"/>
              <a:sym typeface="Arial"/>
            </a:endParaRPr>
          </a:p>
          <a:p>
            <a:pPr indent="0" lvl="0" marL="0" rtl="0" algn="l">
              <a:spcBef>
                <a:spcPts val="1000"/>
              </a:spcBef>
              <a:spcAft>
                <a:spcPts val="0"/>
              </a:spcAft>
              <a:buNone/>
            </a:pPr>
            <a:r>
              <a:t/>
            </a:r>
            <a:endParaRPr/>
          </a:p>
        </p:txBody>
      </p:sp>
      <p:pic>
        <p:nvPicPr>
          <p:cNvPr id="208" name="Google Shape;208;p26"/>
          <p:cNvPicPr preferRelativeResize="0"/>
          <p:nvPr/>
        </p:nvPicPr>
        <p:blipFill>
          <a:blip r:embed="rId3">
            <a:alphaModFix/>
          </a:blip>
          <a:stretch>
            <a:fillRect/>
          </a:stretch>
        </p:blipFill>
        <p:spPr>
          <a:xfrm>
            <a:off x="8710875" y="3185202"/>
            <a:ext cx="2911025" cy="29110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t>Máquinas</a:t>
            </a:r>
            <a:r>
              <a:rPr lang="es-EC"/>
              <a:t> virtuales en la nube </a:t>
            </a:r>
            <a:endParaRPr/>
          </a:p>
        </p:txBody>
      </p:sp>
      <p:sp>
        <p:nvSpPr>
          <p:cNvPr id="214" name="Google Shape;214;p27"/>
          <p:cNvSpPr txBox="1"/>
          <p:nvPr>
            <p:ph idx="1" type="body"/>
          </p:nvPr>
        </p:nvSpPr>
        <p:spPr>
          <a:xfrm>
            <a:off x="524522" y="2371725"/>
            <a:ext cx="7072200" cy="38895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Son aquellas que residen en la nube, o lo que es lo mismo son los </a:t>
            </a:r>
            <a:r>
              <a:rPr lang="es-EC" sz="1700">
                <a:uFill>
                  <a:noFill/>
                </a:uFill>
                <a:latin typeface="Arial"/>
                <a:ea typeface="Arial"/>
                <a:cs typeface="Arial"/>
                <a:sym typeface="Arial"/>
                <a:hlinkClick r:id="rId3"/>
              </a:rPr>
              <a:t>servicios IaaS (Infraestructura as a Service)</a:t>
            </a:r>
            <a:r>
              <a:rPr lang="es-EC" sz="1700">
                <a:latin typeface="Arial"/>
                <a:ea typeface="Arial"/>
                <a:cs typeface="Arial"/>
                <a:sym typeface="Arial"/>
              </a:rPr>
              <a:t>.</a:t>
            </a:r>
            <a:endParaRPr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En concreto, la oferta de IaaS De Microsoft son las máquinas virtuales de Azure.</a:t>
            </a:r>
            <a:endParaRPr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Cuando se contrata una máquina virtual, se está alquilando hardware virtualizado , es decir capacidad de procesamiento (memoria, CPU, disco duro,…), al que se tiene acceso a través de Internet, con la ventaja de que se paga sólo por el uso real que se haga de la capacidad contratada.</a:t>
            </a:r>
            <a:endParaRPr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El cliente simplemente contrata un determinado volumen de computación y la empresa proveedora de nube se encarga de garantizar el servicio.</a:t>
            </a:r>
            <a:endParaRPr sz="1100">
              <a:solidFill>
                <a:srgbClr val="888888"/>
              </a:solidFill>
              <a:latin typeface="Arial"/>
              <a:ea typeface="Arial"/>
              <a:cs typeface="Arial"/>
              <a:sym typeface="Arial"/>
            </a:endParaRPr>
          </a:p>
          <a:p>
            <a:pPr indent="0" lvl="0" marL="0" rtl="0" algn="l">
              <a:spcBef>
                <a:spcPts val="1100"/>
              </a:spcBef>
              <a:spcAft>
                <a:spcPts val="0"/>
              </a:spcAft>
              <a:buNone/>
            </a:pPr>
            <a:r>
              <a:t/>
            </a:r>
            <a:endParaRPr/>
          </a:p>
        </p:txBody>
      </p:sp>
      <p:pic>
        <p:nvPicPr>
          <p:cNvPr id="215" name="Google Shape;215;p27"/>
          <p:cNvPicPr preferRelativeResize="0"/>
          <p:nvPr/>
        </p:nvPicPr>
        <p:blipFill>
          <a:blip r:embed="rId4">
            <a:alphaModFix/>
          </a:blip>
          <a:stretch>
            <a:fillRect/>
          </a:stretch>
        </p:blipFill>
        <p:spPr>
          <a:xfrm>
            <a:off x="7868972" y="2668645"/>
            <a:ext cx="3295650" cy="329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598525" y="1356999"/>
            <a:ext cx="10754400" cy="1068600"/>
          </a:xfrm>
          <a:prstGeom prst="rect">
            <a:avLst/>
          </a:prstGeom>
        </p:spPr>
        <p:txBody>
          <a:bodyPr anchorCtr="0" anchor="ctr" bIns="45700" lIns="91425" spcFirstLastPara="1" rIns="91425" wrap="square" tIns="45700">
            <a:noAutofit/>
          </a:bodyPr>
          <a:lstStyle/>
          <a:p>
            <a:pPr indent="0" lvl="0" marL="0" rtl="0" algn="ctr">
              <a:lnSpc>
                <a:spcPct val="105882"/>
              </a:lnSpc>
              <a:spcBef>
                <a:spcPts val="1900"/>
              </a:spcBef>
              <a:spcAft>
                <a:spcPts val="0"/>
              </a:spcAft>
              <a:buClr>
                <a:schemeClr val="dk1"/>
              </a:buClr>
              <a:buSzPts val="1100"/>
              <a:buFont typeface="Arial"/>
              <a:buNone/>
            </a:pPr>
            <a:r>
              <a:rPr lang="es-EC" sz="3800"/>
              <a:t>Desventajas de las máquinas virtuales en la nube</a:t>
            </a:r>
            <a:endParaRPr sz="1500">
              <a:solidFill>
                <a:schemeClr val="dk1"/>
              </a:solidFill>
            </a:endParaRPr>
          </a:p>
          <a:p>
            <a:pPr indent="0" lvl="0" marL="0" rtl="0" algn="ctr">
              <a:spcBef>
                <a:spcPts val="1100"/>
              </a:spcBef>
              <a:spcAft>
                <a:spcPts val="0"/>
              </a:spcAft>
              <a:buNone/>
            </a:pPr>
            <a:r>
              <a:t/>
            </a:r>
            <a:endParaRPr sz="3800"/>
          </a:p>
        </p:txBody>
      </p:sp>
      <p:sp>
        <p:nvSpPr>
          <p:cNvPr id="221" name="Google Shape;221;p28"/>
          <p:cNvSpPr txBox="1"/>
          <p:nvPr>
            <p:ph idx="1" type="body"/>
          </p:nvPr>
        </p:nvSpPr>
        <p:spPr>
          <a:xfrm>
            <a:off x="598525" y="2519350"/>
            <a:ext cx="7224600" cy="4173600"/>
          </a:xfrm>
          <a:prstGeom prst="rect">
            <a:avLst/>
          </a:prstGeom>
        </p:spPr>
        <p:txBody>
          <a:bodyPr anchorCtr="0" anchor="t" bIns="45700" lIns="91425" spcFirstLastPara="1" rIns="91425" wrap="square" tIns="45700">
            <a:noAutofit/>
          </a:bodyPr>
          <a:lstStyle/>
          <a:p>
            <a:pPr indent="-314325" lvl="0" marL="457200" rtl="0" algn="just">
              <a:lnSpc>
                <a:spcPct val="100000"/>
              </a:lnSpc>
              <a:spcBef>
                <a:spcPts val="0"/>
              </a:spcBef>
              <a:spcAft>
                <a:spcPts val="0"/>
              </a:spcAft>
              <a:buClr>
                <a:srgbClr val="2B2D30"/>
              </a:buClr>
              <a:buSzPts val="1350"/>
              <a:buChar char="•"/>
            </a:pPr>
            <a:r>
              <a:rPr b="1" lang="es-EC" sz="1700">
                <a:latin typeface="Arial"/>
                <a:ea typeface="Arial"/>
                <a:cs typeface="Arial"/>
                <a:sym typeface="Arial"/>
              </a:rPr>
              <a:t>Lag: Aumento del tiempo de respuesta o latencia</a:t>
            </a:r>
            <a:endParaRPr b="1" sz="1700">
              <a:latin typeface="Arial"/>
              <a:ea typeface="Arial"/>
              <a:cs typeface="Arial"/>
              <a:sym typeface="Arial"/>
            </a:endParaRPr>
          </a:p>
          <a:p>
            <a:pPr indent="0" lvl="0" marL="0" rtl="0" algn="just">
              <a:lnSpc>
                <a:spcPct val="115000"/>
              </a:lnSpc>
              <a:spcBef>
                <a:spcPts val="1100"/>
              </a:spcBef>
              <a:spcAft>
                <a:spcPts val="0"/>
              </a:spcAft>
              <a:buNone/>
            </a:pPr>
            <a:r>
              <a:rPr lang="es-EC" sz="1700">
                <a:latin typeface="Arial"/>
                <a:ea typeface="Arial"/>
                <a:cs typeface="Arial"/>
                <a:sym typeface="Arial"/>
              </a:rPr>
              <a:t>Puesto que este servicio se basa en Internet, los datos deben viajar desde y hasta su servidor virtual en la nube. Si los servidores de la nube en ese momento tienen mucha carga de trabajo, o si Internet está demasiado saturado nunca tendrá una respuesta instantánea.</a:t>
            </a:r>
            <a:endParaRPr sz="1700">
              <a:latin typeface="Arial"/>
              <a:ea typeface="Arial"/>
              <a:cs typeface="Arial"/>
              <a:sym typeface="Arial"/>
            </a:endParaRPr>
          </a:p>
          <a:p>
            <a:pPr indent="-336550" lvl="0" marL="457200" rtl="0" algn="just">
              <a:lnSpc>
                <a:spcPct val="100000"/>
              </a:lnSpc>
              <a:spcBef>
                <a:spcPts val="1100"/>
              </a:spcBef>
              <a:spcAft>
                <a:spcPts val="0"/>
              </a:spcAft>
              <a:buSzPts val="1700"/>
              <a:buChar char="•"/>
            </a:pPr>
            <a:r>
              <a:rPr b="1" lang="es-EC" sz="1700">
                <a:latin typeface="Arial"/>
                <a:ea typeface="Arial"/>
                <a:cs typeface="Arial"/>
                <a:sym typeface="Arial"/>
              </a:rPr>
              <a:t>Menor rendimiento</a:t>
            </a:r>
            <a:endParaRPr sz="1350">
              <a:solidFill>
                <a:srgbClr val="2B2D30"/>
              </a:solidFill>
              <a:latin typeface="Arial"/>
              <a:ea typeface="Arial"/>
              <a:cs typeface="Arial"/>
              <a:sym typeface="Arial"/>
            </a:endParaRPr>
          </a:p>
          <a:p>
            <a:pPr indent="0" lvl="0" marL="0" rtl="0" algn="just">
              <a:lnSpc>
                <a:spcPct val="115000"/>
              </a:lnSpc>
              <a:spcBef>
                <a:spcPts val="1100"/>
              </a:spcBef>
              <a:spcAft>
                <a:spcPts val="0"/>
              </a:spcAft>
              <a:buNone/>
            </a:pPr>
            <a:r>
              <a:rPr lang="es-EC" sz="1700">
                <a:latin typeface="Arial"/>
                <a:ea typeface="Arial"/>
                <a:cs typeface="Arial"/>
                <a:sym typeface="Arial"/>
              </a:rPr>
              <a:t>Dado que una máquina virtual corre en una capa intermedia a la del hardware real, puede tener un rendimiento inferior al de una máquina física.</a:t>
            </a:r>
            <a:endParaRPr sz="1200">
              <a:solidFill>
                <a:srgbClr val="888888"/>
              </a:solidFill>
              <a:latin typeface="Arial"/>
              <a:ea typeface="Arial"/>
              <a:cs typeface="Arial"/>
              <a:sym typeface="Arial"/>
            </a:endParaRPr>
          </a:p>
          <a:p>
            <a:pPr indent="0" lvl="0" marL="457200" rtl="0" algn="just">
              <a:lnSpc>
                <a:spcPct val="115000"/>
              </a:lnSpc>
              <a:spcBef>
                <a:spcPts val="1100"/>
              </a:spcBef>
              <a:spcAft>
                <a:spcPts val="0"/>
              </a:spcAft>
              <a:buNone/>
            </a:pPr>
            <a:r>
              <a:t/>
            </a:r>
            <a:endParaRPr sz="1700">
              <a:latin typeface="Arial"/>
              <a:ea typeface="Arial"/>
              <a:cs typeface="Arial"/>
              <a:sym typeface="Arial"/>
            </a:endParaRPr>
          </a:p>
          <a:p>
            <a:pPr indent="0" lvl="0" marL="0" rtl="0" algn="l">
              <a:spcBef>
                <a:spcPts val="1100"/>
              </a:spcBef>
              <a:spcAft>
                <a:spcPts val="0"/>
              </a:spcAft>
              <a:buNone/>
            </a:pPr>
            <a:r>
              <a:t/>
            </a:r>
            <a:endParaRPr/>
          </a:p>
        </p:txBody>
      </p:sp>
      <p:pic>
        <p:nvPicPr>
          <p:cNvPr id="222" name="Google Shape;222;p28"/>
          <p:cNvPicPr preferRelativeResize="0"/>
          <p:nvPr/>
        </p:nvPicPr>
        <p:blipFill>
          <a:blip r:embed="rId3">
            <a:alphaModFix/>
          </a:blip>
          <a:stretch>
            <a:fillRect/>
          </a:stretch>
        </p:blipFill>
        <p:spPr>
          <a:xfrm>
            <a:off x="8203100" y="2709650"/>
            <a:ext cx="3149825" cy="314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 type="body"/>
          </p:nvPr>
        </p:nvSpPr>
        <p:spPr>
          <a:xfrm>
            <a:off x="543650" y="2623100"/>
            <a:ext cx="7740900" cy="3865500"/>
          </a:xfrm>
          <a:prstGeom prst="rect">
            <a:avLst/>
          </a:prstGeom>
        </p:spPr>
        <p:txBody>
          <a:bodyPr anchorCtr="0" anchor="t" bIns="45700" lIns="91425" spcFirstLastPara="1" rIns="91425" wrap="square" tIns="45700">
            <a:noAutofit/>
          </a:bodyPr>
          <a:lstStyle/>
          <a:p>
            <a:pPr indent="-336550" lvl="0" marL="457200" rtl="0" algn="just">
              <a:lnSpc>
                <a:spcPct val="100000"/>
              </a:lnSpc>
              <a:spcBef>
                <a:spcPts val="0"/>
              </a:spcBef>
              <a:spcAft>
                <a:spcPts val="0"/>
              </a:spcAft>
              <a:buSzPts val="1700"/>
              <a:buFont typeface="Arial"/>
              <a:buChar char="•"/>
            </a:pPr>
            <a:r>
              <a:rPr b="1" lang="es-EC" sz="1700">
                <a:latin typeface="Arial"/>
                <a:ea typeface="Arial"/>
                <a:cs typeface="Arial"/>
                <a:sym typeface="Arial"/>
              </a:rPr>
              <a:t>Conexión a Internet permanente y de calidad</a:t>
            </a:r>
            <a:endParaRPr b="1"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Se requiere una conexión permanente a Internet, con una buena velocidad ya que el acceso a la máquina virtual depende al 100% de ella.</a:t>
            </a:r>
            <a:endParaRPr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En el período que la conexión a Internet esté caída no podrá trabajar con sus aplicaciones ni acceder a sus datos.</a:t>
            </a:r>
            <a:endParaRPr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Para evitar estas situaciones se recomienda redundar las comunicaciones y contratar dos conexiones con proveedores distintos.</a:t>
            </a:r>
            <a:endParaRPr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700">
                <a:latin typeface="Arial"/>
                <a:ea typeface="Arial"/>
                <a:cs typeface="Arial"/>
                <a:sym typeface="Arial"/>
              </a:rPr>
              <a:t>En ocasiones, aun cuando se disponga de una conexión de velocidad alta, una aplicación en la nube puede resultar más lenta que una aplicación similar instalada en un ordenador físico y localizado en su oficina ya que, en ocasiones (por ejemplo una actualización), la información debe ser enviada de ida y vuelta desde su ordenador hacia los servidores en la nube</a:t>
            </a:r>
            <a:r>
              <a:rPr lang="es-EC" sz="1200">
                <a:solidFill>
                  <a:srgbClr val="888888"/>
                </a:solidFill>
                <a:latin typeface="Arial"/>
                <a:ea typeface="Arial"/>
                <a:cs typeface="Arial"/>
                <a:sym typeface="Arial"/>
              </a:rPr>
              <a:t>.</a:t>
            </a:r>
            <a:endParaRPr sz="1200">
              <a:solidFill>
                <a:srgbClr val="888888"/>
              </a:solidFill>
              <a:latin typeface="Arial"/>
              <a:ea typeface="Arial"/>
              <a:cs typeface="Arial"/>
              <a:sym typeface="Arial"/>
            </a:endParaRPr>
          </a:p>
          <a:p>
            <a:pPr indent="0" lvl="0" marL="0" rtl="0" algn="l">
              <a:spcBef>
                <a:spcPts val="1100"/>
              </a:spcBef>
              <a:spcAft>
                <a:spcPts val="0"/>
              </a:spcAft>
              <a:buNone/>
            </a:pPr>
            <a:r>
              <a:t/>
            </a:r>
            <a:endParaRPr/>
          </a:p>
        </p:txBody>
      </p:sp>
      <p:sp>
        <p:nvSpPr>
          <p:cNvPr id="228" name="Google Shape;228;p29"/>
          <p:cNvSpPr txBox="1"/>
          <p:nvPr>
            <p:ph type="title"/>
          </p:nvPr>
        </p:nvSpPr>
        <p:spPr>
          <a:xfrm>
            <a:off x="598525" y="1356999"/>
            <a:ext cx="10754400" cy="1068600"/>
          </a:xfrm>
          <a:prstGeom prst="rect">
            <a:avLst/>
          </a:prstGeom>
        </p:spPr>
        <p:txBody>
          <a:bodyPr anchorCtr="0" anchor="ctr" bIns="45700" lIns="91425" spcFirstLastPara="1" rIns="91425" wrap="square" tIns="45700">
            <a:noAutofit/>
          </a:bodyPr>
          <a:lstStyle/>
          <a:p>
            <a:pPr indent="0" lvl="0" marL="0" rtl="0" algn="ctr">
              <a:lnSpc>
                <a:spcPct val="105882"/>
              </a:lnSpc>
              <a:spcBef>
                <a:spcPts val="1900"/>
              </a:spcBef>
              <a:spcAft>
                <a:spcPts val="0"/>
              </a:spcAft>
              <a:buNone/>
            </a:pPr>
            <a:r>
              <a:rPr lang="es-EC" sz="3800"/>
              <a:t>Desventajas de las máquinas virtuales en la nube</a:t>
            </a:r>
            <a:endParaRPr sz="1500">
              <a:solidFill>
                <a:schemeClr val="dk1"/>
              </a:solidFill>
            </a:endParaRPr>
          </a:p>
          <a:p>
            <a:pPr indent="0" lvl="0" marL="0" rtl="0" algn="ctr">
              <a:spcBef>
                <a:spcPts val="1100"/>
              </a:spcBef>
              <a:spcAft>
                <a:spcPts val="0"/>
              </a:spcAft>
              <a:buNone/>
            </a:pPr>
            <a:r>
              <a:t/>
            </a:r>
            <a:endParaRPr sz="1700">
              <a:solidFill>
                <a:schemeClr val="dk1"/>
              </a:solidFill>
            </a:endParaRPr>
          </a:p>
        </p:txBody>
      </p:sp>
      <p:pic>
        <p:nvPicPr>
          <p:cNvPr id="229" name="Google Shape;229;p29"/>
          <p:cNvPicPr preferRelativeResize="0"/>
          <p:nvPr/>
        </p:nvPicPr>
        <p:blipFill>
          <a:blip r:embed="rId3">
            <a:alphaModFix/>
          </a:blip>
          <a:stretch>
            <a:fillRect/>
          </a:stretch>
        </p:blipFill>
        <p:spPr>
          <a:xfrm>
            <a:off x="8400625" y="2907150"/>
            <a:ext cx="3149825" cy="314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ctr">
              <a:lnSpc>
                <a:spcPct val="105882"/>
              </a:lnSpc>
              <a:spcBef>
                <a:spcPts val="1900"/>
              </a:spcBef>
              <a:spcAft>
                <a:spcPts val="0"/>
              </a:spcAft>
              <a:buClr>
                <a:schemeClr val="dk1"/>
              </a:buClr>
              <a:buSzPts val="1100"/>
              <a:buFont typeface="Arial"/>
              <a:buNone/>
            </a:pPr>
            <a:r>
              <a:rPr lang="es-EC" sz="3800"/>
              <a:t>Ventajas</a:t>
            </a:r>
            <a:r>
              <a:rPr lang="es-EC" sz="3800"/>
              <a:t> de las máquinas virtuales en la nube</a:t>
            </a:r>
            <a:endParaRPr sz="1500">
              <a:solidFill>
                <a:schemeClr val="dk1"/>
              </a:solidFill>
            </a:endParaRPr>
          </a:p>
          <a:p>
            <a:pPr indent="0" lvl="0" marL="0" rtl="0" algn="l">
              <a:spcBef>
                <a:spcPts val="1100"/>
              </a:spcBef>
              <a:spcAft>
                <a:spcPts val="0"/>
              </a:spcAft>
              <a:buNone/>
            </a:pPr>
            <a:r>
              <a:t/>
            </a:r>
            <a:endParaRPr/>
          </a:p>
        </p:txBody>
      </p:sp>
      <p:sp>
        <p:nvSpPr>
          <p:cNvPr id="235" name="Google Shape;235;p30"/>
          <p:cNvSpPr txBox="1"/>
          <p:nvPr>
            <p:ph idx="1" type="body"/>
          </p:nvPr>
        </p:nvSpPr>
        <p:spPr>
          <a:xfrm>
            <a:off x="3559325" y="2462125"/>
            <a:ext cx="7795800" cy="3318000"/>
          </a:xfrm>
          <a:prstGeom prst="rect">
            <a:avLst/>
          </a:prstGeom>
        </p:spPr>
        <p:txBody>
          <a:bodyPr anchorCtr="0" anchor="t" bIns="45700" lIns="91425" spcFirstLastPara="1" rIns="91425" wrap="square" tIns="45700">
            <a:noAutofit/>
          </a:bodyPr>
          <a:lstStyle/>
          <a:p>
            <a:pPr indent="-336550" lvl="0" marL="457200" rtl="0" algn="just">
              <a:lnSpc>
                <a:spcPct val="100000"/>
              </a:lnSpc>
              <a:spcBef>
                <a:spcPts val="0"/>
              </a:spcBef>
              <a:spcAft>
                <a:spcPts val="0"/>
              </a:spcAft>
              <a:buSzPts val="1700"/>
              <a:buFont typeface="Arial"/>
              <a:buChar char="•"/>
            </a:pPr>
            <a:r>
              <a:rPr b="1" lang="es-EC" sz="1700">
                <a:latin typeface="Arial"/>
                <a:ea typeface="Arial"/>
                <a:cs typeface="Arial"/>
                <a:sym typeface="Arial"/>
              </a:rPr>
              <a:t>Evita inversiones en hardware</a:t>
            </a:r>
            <a:endParaRPr sz="1350">
              <a:solidFill>
                <a:srgbClr val="2B2D3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El hardware físico subyacente sobre el que funciona una máquina virtual es configurado y mantenido por el proveedor del servicio. Yo no debe preocuparse por el mantenimiento y la renovación de sus equipos.</a:t>
            </a:r>
            <a:endParaRPr sz="1100">
              <a:latin typeface="Arial"/>
              <a:ea typeface="Arial"/>
              <a:cs typeface="Arial"/>
              <a:sym typeface="Arial"/>
            </a:endParaRPr>
          </a:p>
          <a:p>
            <a:pPr indent="-336550" lvl="0" marL="457200" rtl="0" algn="just">
              <a:lnSpc>
                <a:spcPct val="100000"/>
              </a:lnSpc>
              <a:spcBef>
                <a:spcPts val="1100"/>
              </a:spcBef>
              <a:spcAft>
                <a:spcPts val="0"/>
              </a:spcAft>
              <a:buSzPts val="1700"/>
              <a:buFont typeface="Arial"/>
              <a:buChar char="•"/>
            </a:pPr>
            <a:r>
              <a:rPr b="1" lang="es-EC" sz="1700">
                <a:latin typeface="Arial"/>
                <a:ea typeface="Arial"/>
                <a:cs typeface="Arial"/>
                <a:sym typeface="Arial"/>
              </a:rPr>
              <a:t>Últimas versiones de Software</a:t>
            </a:r>
            <a:endParaRPr sz="1350">
              <a:solidFill>
                <a:srgbClr val="2B2D3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El proveedor asegura la actualización a la última versión del software incluido (Windows, Linux, SQL Server…)</a:t>
            </a:r>
            <a:endParaRPr sz="1100">
              <a:latin typeface="Arial"/>
              <a:ea typeface="Arial"/>
              <a:cs typeface="Arial"/>
              <a:sym typeface="Arial"/>
            </a:endParaRPr>
          </a:p>
          <a:p>
            <a:pPr indent="-336550" lvl="0" marL="457200" rtl="0" algn="just">
              <a:lnSpc>
                <a:spcPct val="100000"/>
              </a:lnSpc>
              <a:spcBef>
                <a:spcPts val="1100"/>
              </a:spcBef>
              <a:spcAft>
                <a:spcPts val="0"/>
              </a:spcAft>
              <a:buSzPts val="1700"/>
              <a:buFont typeface="Arial"/>
              <a:buChar char="•"/>
            </a:pPr>
            <a:r>
              <a:rPr b="1" lang="es-EC" sz="1700">
                <a:latin typeface="Arial"/>
                <a:ea typeface="Arial"/>
                <a:cs typeface="Arial"/>
                <a:sym typeface="Arial"/>
              </a:rPr>
              <a:t>Tarificación por uso</a:t>
            </a:r>
            <a:endParaRPr sz="1350">
              <a:solidFill>
                <a:srgbClr val="2B2D3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La facturación se realiza por uso, es decir, por el tiempo que realmente se haya utilizado el servicio.</a:t>
            </a:r>
            <a:endParaRPr sz="16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Por ello es posible apagar el servidor cuando no se esté utilizando y, como consecuencia, pagar menos.</a:t>
            </a:r>
            <a:endParaRPr sz="1200">
              <a:solidFill>
                <a:srgbClr val="888888"/>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000"/>
              </a:spcBef>
              <a:spcAft>
                <a:spcPts val="0"/>
              </a:spcAft>
              <a:buNone/>
            </a:pPr>
            <a:r>
              <a:t/>
            </a:r>
            <a:endParaRPr/>
          </a:p>
        </p:txBody>
      </p:sp>
      <p:pic>
        <p:nvPicPr>
          <p:cNvPr id="236" name="Google Shape;236;p30"/>
          <p:cNvPicPr preferRelativeResize="0"/>
          <p:nvPr/>
        </p:nvPicPr>
        <p:blipFill>
          <a:blip r:embed="rId3">
            <a:alphaModFix/>
          </a:blip>
          <a:stretch>
            <a:fillRect/>
          </a:stretch>
        </p:blipFill>
        <p:spPr>
          <a:xfrm>
            <a:off x="371850" y="2954703"/>
            <a:ext cx="2941925" cy="2941925"/>
          </a:xfrm>
          <a:prstGeom prst="rect">
            <a:avLst/>
          </a:prstGeom>
          <a:noFill/>
          <a:ln>
            <a:noFill/>
          </a:ln>
        </p:spPr>
      </p:pic>
      <p:pic>
        <p:nvPicPr>
          <p:cNvPr id="237" name="Google Shape;237;p30"/>
          <p:cNvPicPr preferRelativeResize="0"/>
          <p:nvPr/>
        </p:nvPicPr>
        <p:blipFill>
          <a:blip r:embed="rId3">
            <a:alphaModFix/>
          </a:blip>
          <a:stretch>
            <a:fillRect/>
          </a:stretch>
        </p:blipFill>
        <p:spPr>
          <a:xfrm>
            <a:off x="524250" y="3107103"/>
            <a:ext cx="2941925" cy="294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ctr">
              <a:lnSpc>
                <a:spcPct val="105882"/>
              </a:lnSpc>
              <a:spcBef>
                <a:spcPts val="1900"/>
              </a:spcBef>
              <a:spcAft>
                <a:spcPts val="0"/>
              </a:spcAft>
              <a:buNone/>
            </a:pPr>
            <a:r>
              <a:rPr lang="es-EC" sz="3800"/>
              <a:t>Ventajas de las máquinas virtuales en la nube</a:t>
            </a:r>
            <a:endParaRPr sz="3800"/>
          </a:p>
          <a:p>
            <a:pPr indent="0" lvl="0" marL="0" rtl="0" algn="l">
              <a:lnSpc>
                <a:spcPct val="100000"/>
              </a:lnSpc>
              <a:spcBef>
                <a:spcPts val="1100"/>
              </a:spcBef>
              <a:spcAft>
                <a:spcPts val="0"/>
              </a:spcAft>
              <a:buNone/>
            </a:pPr>
            <a:r>
              <a:t/>
            </a:r>
            <a:endParaRPr b="0" sz="1400">
              <a:solidFill>
                <a:srgbClr val="000000"/>
              </a:solidFill>
            </a:endParaRPr>
          </a:p>
          <a:p>
            <a:pPr indent="0" lvl="0" marL="0" rtl="0" algn="l">
              <a:spcBef>
                <a:spcPts val="0"/>
              </a:spcBef>
              <a:spcAft>
                <a:spcPts val="0"/>
              </a:spcAft>
              <a:buNone/>
            </a:pPr>
            <a:r>
              <a:t/>
            </a:r>
            <a:endParaRPr/>
          </a:p>
        </p:txBody>
      </p:sp>
      <p:sp>
        <p:nvSpPr>
          <p:cNvPr id="243" name="Google Shape;243;p31"/>
          <p:cNvSpPr txBox="1"/>
          <p:nvPr>
            <p:ph idx="1" type="body"/>
          </p:nvPr>
        </p:nvSpPr>
        <p:spPr>
          <a:xfrm>
            <a:off x="3675901" y="2593800"/>
            <a:ext cx="7680600" cy="3318000"/>
          </a:xfrm>
          <a:prstGeom prst="rect">
            <a:avLst/>
          </a:prstGeom>
        </p:spPr>
        <p:txBody>
          <a:bodyPr anchorCtr="0" anchor="t" bIns="45700" lIns="91425" spcFirstLastPara="1" rIns="91425" wrap="square" tIns="45700">
            <a:noAutofit/>
          </a:bodyPr>
          <a:lstStyle/>
          <a:p>
            <a:pPr indent="-336550" lvl="0" marL="457200" rtl="0" algn="just">
              <a:lnSpc>
                <a:spcPct val="100000"/>
              </a:lnSpc>
              <a:spcBef>
                <a:spcPts val="0"/>
              </a:spcBef>
              <a:spcAft>
                <a:spcPts val="0"/>
              </a:spcAft>
              <a:buSzPts val="1700"/>
              <a:buFont typeface="Arial"/>
              <a:buChar char="•"/>
            </a:pPr>
            <a:r>
              <a:rPr b="1" lang="es-EC" sz="1700">
                <a:latin typeface="Arial"/>
                <a:ea typeface="Arial"/>
                <a:cs typeface="Arial"/>
                <a:sym typeface="Arial"/>
              </a:rPr>
              <a:t>Accesibilidad</a:t>
            </a:r>
            <a:endParaRPr sz="1350">
              <a:solidFill>
                <a:srgbClr val="2B2D3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Se puede acceder a la máquina virtual en la nube desde cualquier lugar, siempre que se disponga de conexión a Internet</a:t>
            </a:r>
            <a:r>
              <a:rPr lang="es-EC" sz="1200">
                <a:solidFill>
                  <a:srgbClr val="888888"/>
                </a:solidFill>
                <a:latin typeface="Arial"/>
                <a:ea typeface="Arial"/>
                <a:cs typeface="Arial"/>
                <a:sym typeface="Arial"/>
              </a:rPr>
              <a:t>.</a:t>
            </a:r>
            <a:endParaRPr sz="1100">
              <a:latin typeface="Arial"/>
              <a:ea typeface="Arial"/>
              <a:cs typeface="Arial"/>
              <a:sym typeface="Arial"/>
            </a:endParaRPr>
          </a:p>
          <a:p>
            <a:pPr indent="-336550" lvl="0" marL="457200" rtl="0" algn="just">
              <a:lnSpc>
                <a:spcPct val="100000"/>
              </a:lnSpc>
              <a:spcBef>
                <a:spcPts val="1100"/>
              </a:spcBef>
              <a:spcAft>
                <a:spcPts val="0"/>
              </a:spcAft>
              <a:buSzPts val="1700"/>
              <a:buFont typeface="Arial"/>
              <a:buChar char="•"/>
            </a:pPr>
            <a:r>
              <a:rPr b="1" lang="es-EC" sz="1700">
                <a:latin typeface="Arial"/>
                <a:ea typeface="Arial"/>
                <a:cs typeface="Arial"/>
                <a:sym typeface="Arial"/>
              </a:rPr>
              <a:t>Costes y tiempos de implantación mínimos</a:t>
            </a:r>
            <a:endParaRPr sz="1350">
              <a:solidFill>
                <a:srgbClr val="2B2D3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El tiempo que transcurre desde que surge la necesidad de adquirir un servidor hasta que se dispone de él, es mínimo.</a:t>
            </a:r>
            <a:endParaRPr sz="1100">
              <a:latin typeface="Arial"/>
              <a:ea typeface="Arial"/>
              <a:cs typeface="Arial"/>
              <a:sym typeface="Arial"/>
            </a:endParaRPr>
          </a:p>
          <a:p>
            <a:pPr indent="-336550" lvl="0" marL="457200" rtl="0" algn="just">
              <a:lnSpc>
                <a:spcPct val="100000"/>
              </a:lnSpc>
              <a:spcBef>
                <a:spcPts val="1100"/>
              </a:spcBef>
              <a:spcAft>
                <a:spcPts val="0"/>
              </a:spcAft>
              <a:buSzPts val="1700"/>
              <a:buFont typeface="Arial"/>
              <a:buChar char="•"/>
            </a:pPr>
            <a:r>
              <a:rPr b="1" lang="es-EC" sz="1700">
                <a:latin typeface="Arial"/>
                <a:ea typeface="Arial"/>
                <a:cs typeface="Arial"/>
                <a:sym typeface="Arial"/>
              </a:rPr>
              <a:t>Sin costes ocultos</a:t>
            </a:r>
            <a:endParaRPr b="1" sz="17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No hay electricidad, refrigeración, espacio ocupado, control de accesos, etc.</a:t>
            </a:r>
            <a:endParaRPr sz="16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Todos esos costes que deberíamos de sumar a la propiedad de infraestructura, desaparecen.</a:t>
            </a:r>
            <a:endParaRPr sz="1600">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s-EC" sz="1600">
                <a:latin typeface="Arial"/>
                <a:ea typeface="Arial"/>
                <a:cs typeface="Arial"/>
                <a:sym typeface="Arial"/>
              </a:rPr>
              <a:t>Simplemente tendrá un gasto mensual por el uso que haga de la infraestructura.</a:t>
            </a:r>
            <a:endParaRPr sz="1600">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000"/>
              </a:spcBef>
              <a:spcAft>
                <a:spcPts val="0"/>
              </a:spcAft>
              <a:buNone/>
            </a:pPr>
            <a:r>
              <a:t/>
            </a:r>
            <a:endParaRPr/>
          </a:p>
        </p:txBody>
      </p:sp>
      <p:pic>
        <p:nvPicPr>
          <p:cNvPr id="244" name="Google Shape;244;p31"/>
          <p:cNvPicPr preferRelativeResize="0"/>
          <p:nvPr/>
        </p:nvPicPr>
        <p:blipFill>
          <a:blip r:embed="rId3">
            <a:alphaModFix/>
          </a:blip>
          <a:stretch>
            <a:fillRect/>
          </a:stretch>
        </p:blipFill>
        <p:spPr>
          <a:xfrm>
            <a:off x="600725" y="2899875"/>
            <a:ext cx="2806000" cy="280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type="ctrTitle"/>
          </p:nvPr>
        </p:nvSpPr>
        <p:spPr>
          <a:xfrm>
            <a:off x="1524000" y="101949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a:buNone/>
            </a:pPr>
            <a:r>
              <a:rPr lang="es-EC"/>
              <a:t>APLICACIONES DISTRIBUIDAS</a:t>
            </a:r>
            <a:endParaRPr/>
          </a:p>
        </p:txBody>
      </p:sp>
      <p:sp>
        <p:nvSpPr>
          <p:cNvPr id="131" name="Google Shape;131;p15"/>
          <p:cNvSpPr txBox="1"/>
          <p:nvPr>
            <p:ph idx="1" type="subTitle"/>
          </p:nvPr>
        </p:nvSpPr>
        <p:spPr>
          <a:xfrm>
            <a:off x="1524000" y="372776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None/>
            </a:pPr>
            <a:r>
              <a:rPr lang="es-EC"/>
              <a:t>MÁQUINAS</a:t>
            </a:r>
            <a:r>
              <a:rPr lang="es-EC"/>
              <a:t> VIRTUALES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idx="1" type="body"/>
          </p:nvPr>
        </p:nvSpPr>
        <p:spPr>
          <a:xfrm>
            <a:off x="585414" y="1452563"/>
            <a:ext cx="10769771" cy="823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5B91"/>
              </a:buClr>
              <a:buSzPts val="4000"/>
              <a:buNone/>
            </a:pPr>
            <a:r>
              <a:rPr lang="es-EC"/>
              <a:t>¿Que es una </a:t>
            </a:r>
            <a:r>
              <a:rPr lang="es-EC"/>
              <a:t>máquina</a:t>
            </a:r>
            <a:r>
              <a:rPr lang="es-EC"/>
              <a:t> virtual?</a:t>
            </a:r>
            <a:endParaRPr/>
          </a:p>
        </p:txBody>
      </p:sp>
      <p:sp>
        <p:nvSpPr>
          <p:cNvPr id="137" name="Google Shape;137;p16"/>
          <p:cNvSpPr txBox="1"/>
          <p:nvPr>
            <p:ph idx="2" type="body"/>
          </p:nvPr>
        </p:nvSpPr>
        <p:spPr>
          <a:xfrm>
            <a:off x="600275" y="2585150"/>
            <a:ext cx="5387100" cy="3604500"/>
          </a:xfrm>
          <a:prstGeom prst="rect">
            <a:avLst/>
          </a:prstGeom>
          <a:noFill/>
          <a:ln>
            <a:noFill/>
          </a:ln>
        </p:spPr>
        <p:txBody>
          <a:bodyPr anchorCtr="0" anchor="t" bIns="45700" lIns="91425" spcFirstLastPara="1" rIns="91425" wrap="square" tIns="45700">
            <a:noAutofit/>
          </a:bodyPr>
          <a:lstStyle/>
          <a:p>
            <a:pPr indent="0" lvl="0" marL="177800" rtl="0" algn="just">
              <a:lnSpc>
                <a:spcPct val="90000"/>
              </a:lnSpc>
              <a:spcBef>
                <a:spcPts val="0"/>
              </a:spcBef>
              <a:spcAft>
                <a:spcPts val="0"/>
              </a:spcAft>
              <a:buClr>
                <a:schemeClr val="dk1"/>
              </a:buClr>
              <a:buSzPts val="2800"/>
              <a:buNone/>
            </a:pPr>
            <a:r>
              <a:rPr lang="es-EC" sz="1700">
                <a:latin typeface="Arial"/>
                <a:ea typeface="Arial"/>
                <a:cs typeface="Arial"/>
                <a:sym typeface="Arial"/>
              </a:rPr>
              <a:t>Una máquina virtual es un software que crea una capa independiente donde se emula el funcionamiento de un ordenador real con todos los componentes de hardware que necesita para funcionar (disco duro, memoria RAM, tarjetas de red, tarjeta gráfica, etc.) y que puede ejecutar cualquier sistema operativo o programa, tal y como lo haría un ordenador real. Toda esta emulación se encapsula en una serie de archivos que actúan como contendor desde el que se ejecuta la máquina virtual en una ventana de tu ordenador como si de un programa más se tratara y sin que nada de lo que suceda en el interior de esa ventana afecte al ordenador que la ejecuta.</a:t>
            </a:r>
            <a:endParaRPr sz="1700">
              <a:latin typeface="Arial"/>
              <a:ea typeface="Arial"/>
              <a:cs typeface="Arial"/>
              <a:sym typeface="Arial"/>
            </a:endParaRPr>
          </a:p>
        </p:txBody>
      </p:sp>
      <p:sp>
        <p:nvSpPr>
          <p:cNvPr id="138" name="Google Shape;138;p16"/>
          <p:cNvSpPr txBox="1"/>
          <p:nvPr>
            <p:ph type="title"/>
          </p:nvPr>
        </p:nvSpPr>
        <p:spPr>
          <a:xfrm>
            <a:off x="1783080" y="95085"/>
            <a:ext cx="8446770" cy="81931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b="0" lang="es-EC" sz="3000"/>
              <a:t>APLICACIONES DISTRIBUIDAS</a:t>
            </a:r>
            <a:endParaRPr sz="2700"/>
          </a:p>
        </p:txBody>
      </p:sp>
      <p:pic>
        <p:nvPicPr>
          <p:cNvPr id="139" name="Google Shape;139;p16"/>
          <p:cNvPicPr preferRelativeResize="0"/>
          <p:nvPr/>
        </p:nvPicPr>
        <p:blipFill>
          <a:blip r:embed="rId3">
            <a:alphaModFix/>
          </a:blip>
          <a:stretch>
            <a:fillRect/>
          </a:stretch>
        </p:blipFill>
        <p:spPr>
          <a:xfrm>
            <a:off x="8599300" y="4282450"/>
            <a:ext cx="2755875" cy="1907200"/>
          </a:xfrm>
          <a:prstGeom prst="rect">
            <a:avLst/>
          </a:prstGeom>
          <a:noFill/>
          <a:ln>
            <a:noFill/>
          </a:ln>
        </p:spPr>
      </p:pic>
      <p:pic>
        <p:nvPicPr>
          <p:cNvPr id="140" name="Google Shape;140;p16"/>
          <p:cNvPicPr preferRelativeResize="0"/>
          <p:nvPr/>
        </p:nvPicPr>
        <p:blipFill>
          <a:blip r:embed="rId4">
            <a:alphaModFix/>
          </a:blip>
          <a:stretch>
            <a:fillRect/>
          </a:stretch>
        </p:blipFill>
        <p:spPr>
          <a:xfrm>
            <a:off x="6139775" y="2428875"/>
            <a:ext cx="2928324" cy="178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600725" y="1268095"/>
            <a:ext cx="1075446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5B91"/>
              </a:buClr>
              <a:buSzPts val="4000"/>
              <a:buFont typeface="Arial"/>
              <a:buNone/>
            </a:pPr>
            <a:r>
              <a:rPr lang="es-EC"/>
              <a:t>¿Para qué sirven las máquinas virtuales?</a:t>
            </a:r>
            <a:endParaRPr/>
          </a:p>
        </p:txBody>
      </p:sp>
      <p:sp>
        <p:nvSpPr>
          <p:cNvPr id="146" name="Google Shape;146;p17"/>
          <p:cNvSpPr txBox="1"/>
          <p:nvPr>
            <p:ph idx="1" type="body"/>
          </p:nvPr>
        </p:nvSpPr>
        <p:spPr>
          <a:xfrm>
            <a:off x="598525" y="2665500"/>
            <a:ext cx="10756800" cy="3844200"/>
          </a:xfrm>
          <a:prstGeom prst="rect">
            <a:avLst/>
          </a:prstGeom>
          <a:noFill/>
          <a:ln>
            <a:noFill/>
          </a:ln>
        </p:spPr>
        <p:txBody>
          <a:bodyPr anchorCtr="0" anchor="t" bIns="45700" lIns="91425" spcFirstLastPara="1" rIns="91425" wrap="square" tIns="45700">
            <a:noAutofit/>
          </a:bodyPr>
          <a:lstStyle/>
          <a:p>
            <a:pPr indent="0" lvl="0" marL="177800" rtl="0" algn="just">
              <a:lnSpc>
                <a:spcPct val="90000"/>
              </a:lnSpc>
              <a:spcBef>
                <a:spcPts val="0"/>
              </a:spcBef>
              <a:spcAft>
                <a:spcPts val="0"/>
              </a:spcAft>
              <a:buClr>
                <a:schemeClr val="dk1"/>
              </a:buClr>
              <a:buSzPts val="2800"/>
              <a:buNone/>
            </a:pPr>
            <a:r>
              <a:rPr lang="es-EC" sz="1800">
                <a:latin typeface="Arial"/>
                <a:ea typeface="Arial"/>
                <a:cs typeface="Arial"/>
                <a:sym typeface="Arial"/>
              </a:rPr>
              <a:t>Existen diversos usos para las máquinas virtuales, pero ya que permiten emular casi cualquier sistema operativo estándar (Windows, GNU/Linux, MacOS, Android, etc.), y dado que se ejecutan en una capa de software diferente y totalmente aislada, uno de los usos más frecuentes es el de probar diferentes sistemas operativos, programas o configuraciones con total seguridad para tu ordenador real ya que, si algo falla en la máquina virtual, este fallo no afectará en absoluto al ordenador que la ejecuta.</a:t>
            </a:r>
            <a:endParaRPr sz="1800">
              <a:latin typeface="Arial"/>
              <a:ea typeface="Arial"/>
              <a:cs typeface="Arial"/>
              <a:sym typeface="Arial"/>
            </a:endParaRPr>
          </a:p>
          <a:p>
            <a:pPr indent="0" lvl="0" marL="177800" rtl="0" algn="just">
              <a:lnSpc>
                <a:spcPct val="90000"/>
              </a:lnSpc>
              <a:spcBef>
                <a:spcPts val="0"/>
              </a:spcBef>
              <a:spcAft>
                <a:spcPts val="0"/>
              </a:spcAft>
              <a:buClr>
                <a:schemeClr val="dk1"/>
              </a:buClr>
              <a:buSzPts val="2800"/>
              <a:buNone/>
            </a:pPr>
            <a:r>
              <a:t/>
            </a:r>
            <a:endParaRPr sz="1800">
              <a:latin typeface="Arial"/>
              <a:ea typeface="Arial"/>
              <a:cs typeface="Arial"/>
              <a:sym typeface="Arial"/>
            </a:endParaRPr>
          </a:p>
          <a:p>
            <a:pPr indent="0" lvl="0" marL="177800" rtl="0" algn="just">
              <a:lnSpc>
                <a:spcPct val="90000"/>
              </a:lnSpc>
              <a:spcBef>
                <a:spcPts val="0"/>
              </a:spcBef>
              <a:spcAft>
                <a:spcPts val="0"/>
              </a:spcAft>
              <a:buClr>
                <a:schemeClr val="dk1"/>
              </a:buClr>
              <a:buSzPts val="2800"/>
              <a:buNone/>
            </a:pPr>
            <a:r>
              <a:rPr lang="es-EC" sz="1800">
                <a:latin typeface="Arial"/>
                <a:ea typeface="Arial"/>
                <a:cs typeface="Arial"/>
                <a:sym typeface="Arial"/>
              </a:rPr>
              <a:t>De ese modo, si por ejemplo, sospechamos de un archivo que pudiera estar infectado por un virus o software malicioso, podemos ejecutarlo en una máquina virtual para comprobar su fiabilidad. Si no sucede nada, podremos usarlo en nuestro equipo. En caso contrario, </a:t>
            </a:r>
            <a:r>
              <a:rPr lang="es-EC" sz="1800">
                <a:latin typeface="Arial"/>
                <a:ea typeface="Arial"/>
                <a:cs typeface="Arial"/>
                <a:sym typeface="Arial"/>
              </a:rPr>
              <a:t>sólo</a:t>
            </a:r>
            <a:r>
              <a:rPr lang="es-EC" sz="1800">
                <a:latin typeface="Arial"/>
                <a:ea typeface="Arial"/>
                <a:cs typeface="Arial"/>
                <a:sym typeface="Arial"/>
              </a:rPr>
              <a:t> </a:t>
            </a:r>
            <a:r>
              <a:rPr lang="es-EC" sz="1800">
                <a:latin typeface="Arial"/>
                <a:ea typeface="Arial"/>
                <a:cs typeface="Arial"/>
                <a:sym typeface="Arial"/>
              </a:rPr>
              <a:t>afectará</a:t>
            </a:r>
            <a:r>
              <a:rPr lang="es-EC" sz="1800">
                <a:latin typeface="Arial"/>
                <a:ea typeface="Arial"/>
                <a:cs typeface="Arial"/>
                <a:sym typeface="Arial"/>
              </a:rPr>
              <a:t> a la máquina virtual y nuestro equipo se mantendrá inmune al ataque.</a:t>
            </a:r>
            <a:endParaRPr sz="1800">
              <a:latin typeface="Arial"/>
              <a:ea typeface="Arial"/>
              <a:cs typeface="Arial"/>
              <a:sym typeface="Arial"/>
            </a:endParaRPr>
          </a:p>
          <a:p>
            <a:pPr indent="0" lvl="0" marL="177800" rtl="0" algn="just">
              <a:lnSpc>
                <a:spcPct val="90000"/>
              </a:lnSpc>
              <a:spcBef>
                <a:spcPts val="0"/>
              </a:spcBef>
              <a:spcAft>
                <a:spcPts val="0"/>
              </a:spcAft>
              <a:buClr>
                <a:schemeClr val="dk1"/>
              </a:buClr>
              <a:buSzPts val="2800"/>
              <a:buNone/>
            </a:pPr>
            <a:r>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t>T</a:t>
            </a:r>
            <a:r>
              <a:rPr lang="es-EC"/>
              <a:t>ipos de máquinas virtuales</a:t>
            </a:r>
            <a:endParaRPr/>
          </a:p>
        </p:txBody>
      </p:sp>
      <p:sp>
        <p:nvSpPr>
          <p:cNvPr id="152" name="Google Shape;152;p18"/>
          <p:cNvSpPr txBox="1"/>
          <p:nvPr>
            <p:ph idx="1" type="body"/>
          </p:nvPr>
        </p:nvSpPr>
        <p:spPr>
          <a:xfrm>
            <a:off x="598525" y="2593800"/>
            <a:ext cx="10756800" cy="3996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es-EC" sz="1800">
                <a:latin typeface="Arial"/>
                <a:ea typeface="Arial"/>
                <a:cs typeface="Arial"/>
                <a:sym typeface="Arial"/>
              </a:rPr>
              <a:t>Máquinas virtuales de sistema</a:t>
            </a:r>
            <a:endParaRPr b="1" sz="1800">
              <a:latin typeface="Arial"/>
              <a:ea typeface="Arial"/>
              <a:cs typeface="Arial"/>
              <a:sym typeface="Arial"/>
            </a:endParaRPr>
          </a:p>
          <a:p>
            <a:pPr indent="0" lvl="0" marL="457200" rtl="0" algn="l">
              <a:spcBef>
                <a:spcPts val="1000"/>
              </a:spcBef>
              <a:spcAft>
                <a:spcPts val="0"/>
              </a:spcAft>
              <a:buNone/>
            </a:pPr>
            <a:r>
              <a:t/>
            </a:r>
            <a:endParaRPr b="1" sz="800">
              <a:latin typeface="Arial"/>
              <a:ea typeface="Arial"/>
              <a:cs typeface="Arial"/>
              <a:sym typeface="Arial"/>
            </a:endParaRPr>
          </a:p>
          <a:p>
            <a:pPr indent="-342900" lvl="1" marL="914400" rtl="0" algn="l">
              <a:spcBef>
                <a:spcPts val="500"/>
              </a:spcBef>
              <a:spcAft>
                <a:spcPts val="0"/>
              </a:spcAft>
              <a:buSzPts val="1800"/>
              <a:buChar char="➢"/>
            </a:pPr>
            <a:r>
              <a:rPr lang="es-EC" sz="1800">
                <a:latin typeface="Arial"/>
                <a:ea typeface="Arial"/>
                <a:cs typeface="Arial"/>
                <a:sym typeface="Arial"/>
              </a:rPr>
              <a:t>También denominadas máquinas virtuales de virtualización completa, proporcionan un sustituto de una máquina real. Proporcionan la funcionalidad necesaria para ejecutar sistemas operativos completos .</a:t>
            </a:r>
            <a:endParaRPr sz="1800">
              <a:latin typeface="Arial"/>
              <a:ea typeface="Arial"/>
              <a:cs typeface="Arial"/>
              <a:sym typeface="Arial"/>
            </a:endParaRPr>
          </a:p>
          <a:p>
            <a:pPr indent="0" lvl="0" marL="914400" rtl="0" algn="l">
              <a:spcBef>
                <a:spcPts val="1000"/>
              </a:spcBef>
              <a:spcAft>
                <a:spcPts val="0"/>
              </a:spcAft>
              <a:buNone/>
            </a:pPr>
            <a:r>
              <a:t/>
            </a:r>
            <a:endParaRPr sz="1800">
              <a:latin typeface="Arial"/>
              <a:ea typeface="Arial"/>
              <a:cs typeface="Arial"/>
              <a:sym typeface="Arial"/>
            </a:endParaRPr>
          </a:p>
          <a:p>
            <a:pPr indent="-342900" lvl="0" marL="457200" rtl="0" algn="l">
              <a:spcBef>
                <a:spcPts val="1000"/>
              </a:spcBef>
              <a:spcAft>
                <a:spcPts val="0"/>
              </a:spcAft>
              <a:buSzPts val="1800"/>
              <a:buChar char="❖"/>
            </a:pPr>
            <a:r>
              <a:rPr b="1" lang="es-EC" sz="1800">
                <a:latin typeface="Arial"/>
                <a:ea typeface="Arial"/>
                <a:cs typeface="Arial"/>
                <a:sym typeface="Arial"/>
              </a:rPr>
              <a:t>Máquinas virtuales de proceso</a:t>
            </a:r>
            <a:r>
              <a:rPr lang="es-EC" sz="1800">
                <a:latin typeface="Arial"/>
                <a:ea typeface="Arial"/>
                <a:cs typeface="Arial"/>
                <a:sym typeface="Arial"/>
              </a:rPr>
              <a:t> </a:t>
            </a:r>
            <a:endParaRPr sz="1800">
              <a:latin typeface="Arial"/>
              <a:ea typeface="Arial"/>
              <a:cs typeface="Arial"/>
              <a:sym typeface="Arial"/>
            </a:endParaRPr>
          </a:p>
          <a:p>
            <a:pPr indent="0" lvl="0" marL="457200" rtl="0" algn="l">
              <a:spcBef>
                <a:spcPts val="1000"/>
              </a:spcBef>
              <a:spcAft>
                <a:spcPts val="0"/>
              </a:spcAft>
              <a:buNone/>
            </a:pPr>
            <a:r>
              <a:t/>
            </a:r>
            <a:endParaRPr sz="800">
              <a:latin typeface="Arial"/>
              <a:ea typeface="Arial"/>
              <a:cs typeface="Arial"/>
              <a:sym typeface="Arial"/>
            </a:endParaRPr>
          </a:p>
          <a:p>
            <a:pPr indent="-342900" lvl="1" marL="914400" rtl="0" algn="l">
              <a:spcBef>
                <a:spcPts val="500"/>
              </a:spcBef>
              <a:spcAft>
                <a:spcPts val="0"/>
              </a:spcAft>
              <a:buSzPts val="1800"/>
              <a:buChar char="➢"/>
            </a:pPr>
            <a:r>
              <a:rPr lang="es-EC" sz="1800">
                <a:latin typeface="Arial"/>
                <a:ea typeface="Arial"/>
                <a:cs typeface="Arial"/>
                <a:sym typeface="Arial"/>
              </a:rPr>
              <a:t>Están diseñadas para ejecutar programas informáticos en un entorno independiente de la plataforma.Algunas máquinas virtuales, como QEMU , están diseñadas para emular también diferentes arquitecturas y permitir la ejecución de aplicaciones de software y sistemas operativos escritos para otra CPU o arquitectura.</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t>Máquinas virtuales de sistema</a:t>
            </a:r>
            <a:endParaRPr/>
          </a:p>
        </p:txBody>
      </p:sp>
      <p:sp>
        <p:nvSpPr>
          <p:cNvPr id="158" name="Google Shape;158;p19"/>
          <p:cNvSpPr txBox="1"/>
          <p:nvPr>
            <p:ph idx="1" type="body"/>
          </p:nvPr>
        </p:nvSpPr>
        <p:spPr>
          <a:xfrm>
            <a:off x="598525" y="2593800"/>
            <a:ext cx="6286200" cy="39963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EC" sz="1700">
                <a:latin typeface="Arial"/>
                <a:ea typeface="Arial"/>
                <a:cs typeface="Arial"/>
                <a:sym typeface="Arial"/>
              </a:rPr>
              <a:t>Una máquina virtual de sistema es aquella que emula a un ordenador completo. En palabras llanas, es un software que puede hacerse pasar por otro dispositivo como un PC de tal modo que puedes ejecutar otro sistema operativo en su interior. Tiene su propio disco duro, memoria, tarjeta gráfica y demás componentes de hardware, aunque todos ellos son virtuales.</a:t>
            </a:r>
            <a:endParaRPr sz="1700">
              <a:latin typeface="Arial"/>
              <a:ea typeface="Arial"/>
              <a:cs typeface="Arial"/>
              <a:sym typeface="Arial"/>
            </a:endParaRPr>
          </a:p>
          <a:p>
            <a:pPr indent="0" lvl="0" marL="0" rtl="0" algn="just">
              <a:spcBef>
                <a:spcPts val="1000"/>
              </a:spcBef>
              <a:spcAft>
                <a:spcPts val="0"/>
              </a:spcAft>
              <a:buNone/>
            </a:pPr>
            <a:r>
              <a:rPr lang="es-EC" sz="1700">
                <a:latin typeface="Arial"/>
                <a:ea typeface="Arial"/>
                <a:cs typeface="Arial"/>
                <a:sym typeface="Arial"/>
              </a:rPr>
              <a:t>Que sus componentes sean virtuales no quiere decir necesariamente que no existan. Por ejemplo, una máquina virtual puede tener unos recursos reservados de 2 GB de RAM y 20 GB de disco duro, que obviamente salen de algún sitio: del PC donde está instalada la máquina virtual, también llamado a veces el hipervisor, el host o el anfitrión. Otros dispositivos podrían realmente ser inexistentes físicamente, como por ejemplo un CD-ROM que en verdad es el contenido de una imagen ISO en vez de un lector de CD de verdad.</a:t>
            </a:r>
            <a:endParaRPr sz="1700">
              <a:latin typeface="Arial"/>
              <a:ea typeface="Arial"/>
              <a:cs typeface="Arial"/>
              <a:sym typeface="Arial"/>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pic>
        <p:nvPicPr>
          <p:cNvPr id="159" name="Google Shape;159;p19"/>
          <p:cNvPicPr preferRelativeResize="0"/>
          <p:nvPr/>
        </p:nvPicPr>
        <p:blipFill>
          <a:blip r:embed="rId3">
            <a:alphaModFix/>
          </a:blip>
          <a:stretch>
            <a:fillRect/>
          </a:stretch>
        </p:blipFill>
        <p:spPr>
          <a:xfrm>
            <a:off x="7037125" y="2746195"/>
            <a:ext cx="4232917" cy="39594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t>Máquinas virtuales de proceso</a:t>
            </a:r>
            <a:endParaRPr/>
          </a:p>
        </p:txBody>
      </p:sp>
      <p:sp>
        <p:nvSpPr>
          <p:cNvPr id="165" name="Google Shape;165;p20"/>
          <p:cNvSpPr txBox="1"/>
          <p:nvPr>
            <p:ph idx="1" type="body"/>
          </p:nvPr>
        </p:nvSpPr>
        <p:spPr>
          <a:xfrm>
            <a:off x="598525" y="2518175"/>
            <a:ext cx="6527400" cy="40854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EC" sz="1800">
                <a:latin typeface="Arial"/>
                <a:ea typeface="Arial"/>
                <a:cs typeface="Arial"/>
                <a:sym typeface="Arial"/>
              </a:rPr>
              <a:t>Una máquina virtual de proceso es menos ambiciosa que una de sistema. En vez de emular un PC por completo, ejecuta un proceso concreto, como una aplicación, en su entorno de ejecución.</a:t>
            </a:r>
            <a:endParaRPr sz="1800">
              <a:latin typeface="Arial"/>
              <a:ea typeface="Arial"/>
              <a:cs typeface="Arial"/>
              <a:sym typeface="Arial"/>
            </a:endParaRPr>
          </a:p>
          <a:p>
            <a:pPr indent="0" lvl="0" marL="0" rtl="0" algn="just">
              <a:spcBef>
                <a:spcPts val="1000"/>
              </a:spcBef>
              <a:spcAft>
                <a:spcPts val="0"/>
              </a:spcAft>
              <a:buNone/>
            </a:pPr>
            <a:r>
              <a:rPr lang="es-EC" sz="1800">
                <a:latin typeface="Arial"/>
                <a:ea typeface="Arial"/>
                <a:cs typeface="Arial"/>
                <a:sym typeface="Arial"/>
              </a:rPr>
              <a:t>Esto es de utilidad a la hora de desarrollar aplicaciones para varias plataformas, pues en vez de tener que programar específicamente para cada sistema, el entorno de ejecución (es decir, la máquina virtual) es el que se encarga de lidiar con el sistema operativo.</a:t>
            </a:r>
            <a:endParaRPr sz="1800">
              <a:latin typeface="Arial"/>
              <a:ea typeface="Arial"/>
              <a:cs typeface="Arial"/>
              <a:sym typeface="Arial"/>
            </a:endParaRPr>
          </a:p>
          <a:p>
            <a:pPr indent="0" lvl="0" marL="0" rtl="0" algn="just">
              <a:spcBef>
                <a:spcPts val="1000"/>
              </a:spcBef>
              <a:spcAft>
                <a:spcPts val="0"/>
              </a:spcAft>
              <a:buNone/>
            </a:pPr>
            <a:r>
              <a:t/>
            </a:r>
            <a:endParaRPr sz="1800">
              <a:latin typeface="Arial"/>
              <a:ea typeface="Arial"/>
              <a:cs typeface="Arial"/>
              <a:sym typeface="Arial"/>
            </a:endParaRPr>
          </a:p>
        </p:txBody>
      </p:sp>
      <p:pic>
        <p:nvPicPr>
          <p:cNvPr id="166" name="Google Shape;166;p20"/>
          <p:cNvPicPr preferRelativeResize="0"/>
          <p:nvPr/>
        </p:nvPicPr>
        <p:blipFill>
          <a:blip r:embed="rId3">
            <a:alphaModFix/>
          </a:blip>
          <a:stretch>
            <a:fillRect/>
          </a:stretch>
        </p:blipFill>
        <p:spPr>
          <a:xfrm>
            <a:off x="7278325" y="2746195"/>
            <a:ext cx="3735288" cy="39594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t>Cómo se usa una máquina virtual</a:t>
            </a:r>
            <a:endParaRPr/>
          </a:p>
        </p:txBody>
      </p:sp>
      <p:sp>
        <p:nvSpPr>
          <p:cNvPr id="172" name="Google Shape;172;p21"/>
          <p:cNvSpPr txBox="1"/>
          <p:nvPr>
            <p:ph idx="1" type="body"/>
          </p:nvPr>
        </p:nvSpPr>
        <p:spPr>
          <a:xfrm>
            <a:off x="598525" y="2504775"/>
            <a:ext cx="6447000" cy="3553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EC" sz="1800">
                <a:latin typeface="Arial"/>
                <a:ea typeface="Arial"/>
                <a:cs typeface="Arial"/>
                <a:sym typeface="Arial"/>
              </a:rPr>
              <a:t>Para usar una máquina virtual lo primero que necesitamos es instalar una aplicación en nuestro PC capaz de crearla o al menos reproducirla. Hay varias aplicaciones muy conocidas capaces de hacer esto, aunque las más famosas son VMWare, VirtualBox, QEMU y Parallels.</a:t>
            </a:r>
            <a:endParaRPr sz="1800">
              <a:latin typeface="Arial"/>
              <a:ea typeface="Arial"/>
              <a:cs typeface="Arial"/>
              <a:sym typeface="Arial"/>
            </a:endParaRPr>
          </a:p>
          <a:p>
            <a:pPr indent="0" lvl="0" marL="0" rtl="0" algn="just">
              <a:spcBef>
                <a:spcPts val="1000"/>
              </a:spcBef>
              <a:spcAft>
                <a:spcPts val="0"/>
              </a:spcAft>
              <a:buNone/>
            </a:pPr>
            <a:r>
              <a:rPr lang="es-EC" sz="1800">
                <a:latin typeface="Arial"/>
                <a:ea typeface="Arial"/>
                <a:cs typeface="Arial"/>
                <a:sym typeface="Arial"/>
              </a:rPr>
              <a:t>La importancia de una máquina virtual para asegurar el funcionamiento de software antiguo es tanta que Microsoft ha lanzado durante estos años varios programas para Windows con este fin. Es el caso del Virtual PC, Windows XP Mode o el nuevo HyperV.</a:t>
            </a:r>
            <a:endParaRPr sz="1800">
              <a:latin typeface="Arial"/>
              <a:ea typeface="Arial"/>
              <a:cs typeface="Arial"/>
              <a:sym typeface="Arial"/>
            </a:endParaRPr>
          </a:p>
        </p:txBody>
      </p:sp>
      <p:pic>
        <p:nvPicPr>
          <p:cNvPr id="173" name="Google Shape;173;p21"/>
          <p:cNvPicPr preferRelativeResize="0"/>
          <p:nvPr/>
        </p:nvPicPr>
        <p:blipFill>
          <a:blip r:embed="rId3">
            <a:alphaModFix/>
          </a:blip>
          <a:stretch>
            <a:fillRect/>
          </a:stretch>
        </p:blipFill>
        <p:spPr>
          <a:xfrm>
            <a:off x="7171150" y="2593795"/>
            <a:ext cx="4286250"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600725" y="1268095"/>
            <a:ext cx="1075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C">
                <a:solidFill>
                  <a:srgbClr val="265B91"/>
                </a:solidFill>
              </a:rPr>
              <a:t>Programas para montar una MV</a:t>
            </a:r>
            <a:endParaRPr/>
          </a:p>
        </p:txBody>
      </p:sp>
      <p:sp>
        <p:nvSpPr>
          <p:cNvPr id="179" name="Google Shape;179;p22"/>
          <p:cNvSpPr txBox="1"/>
          <p:nvPr>
            <p:ph idx="1" type="body"/>
          </p:nvPr>
        </p:nvSpPr>
        <p:spPr>
          <a:xfrm>
            <a:off x="598526" y="2740025"/>
            <a:ext cx="6849600" cy="33180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a:t>
            </a:r>
            <a:r>
              <a:rPr b="1" lang="es-EC" sz="1800">
                <a:latin typeface="Arial"/>
                <a:ea typeface="Arial"/>
                <a:cs typeface="Arial"/>
                <a:sym typeface="Arial"/>
              </a:rPr>
              <a:t>Virtual Box </a:t>
            </a:r>
            <a:r>
              <a:rPr lang="es-EC" sz="1800">
                <a:latin typeface="Arial"/>
                <a:ea typeface="Arial"/>
                <a:cs typeface="Arial"/>
                <a:sym typeface="Arial"/>
              </a:rPr>
              <a:t>– Actualmente es desarrollado por Oracle y es totalmente gratis. Viene con un sinnúmero de características que facilitan la creación y el mantenimiento de una maquina virtual. Las descripciones y los parámetros de las maquinas virtuales se almacenan en archivos XML que permita la portabilidad e intercambio de archivos entre “Host” y el “guest”.</a:t>
            </a:r>
            <a:endParaRPr sz="1800">
              <a:latin typeface="Arial"/>
              <a:ea typeface="Arial"/>
              <a:cs typeface="Arial"/>
              <a:sym typeface="Arial"/>
            </a:endParaRPr>
          </a:p>
          <a:p>
            <a:pPr indent="0" lvl="0" marL="0" rtl="0" algn="just">
              <a:spcBef>
                <a:spcPts val="1000"/>
              </a:spcBef>
              <a:spcAft>
                <a:spcPts val="0"/>
              </a:spcAft>
              <a:buClr>
                <a:schemeClr val="dk1"/>
              </a:buClr>
              <a:buSzPts val="1100"/>
              <a:buFont typeface="Arial"/>
              <a:buNone/>
            </a:pPr>
            <a:r>
              <a:rPr lang="es-EC" sz="1800">
                <a:latin typeface="Arial"/>
                <a:ea typeface="Arial"/>
                <a:cs typeface="Arial"/>
                <a:sym typeface="Arial"/>
              </a:rPr>
              <a:t>•</a:t>
            </a:r>
            <a:r>
              <a:rPr b="1" lang="es-EC" sz="1800">
                <a:latin typeface="Arial"/>
                <a:ea typeface="Arial"/>
                <a:cs typeface="Arial"/>
                <a:sym typeface="Arial"/>
              </a:rPr>
              <a:t>Parallels </a:t>
            </a:r>
            <a:r>
              <a:rPr lang="es-EC" sz="1800">
                <a:latin typeface="Arial"/>
                <a:ea typeface="Arial"/>
                <a:cs typeface="Arial"/>
                <a:sym typeface="Arial"/>
              </a:rPr>
              <a:t>– Aunque es bien conocido por su versión de MAC OS X, Parallels también corre virtualización en Windows y Linux. Este programa tiene un buen rendimiento o “performance” gracias a un enlace directo, es decir esta optimizado para correr en procesadores Intel y AMD.</a:t>
            </a:r>
            <a:endParaRPr sz="1800">
              <a:latin typeface="Arial"/>
              <a:ea typeface="Arial"/>
              <a:cs typeface="Arial"/>
              <a:sym typeface="Arial"/>
            </a:endParaRPr>
          </a:p>
          <a:p>
            <a:pPr indent="0" lvl="0" marL="0" rtl="0" algn="l">
              <a:spcBef>
                <a:spcPts val="1000"/>
              </a:spcBef>
              <a:spcAft>
                <a:spcPts val="0"/>
              </a:spcAft>
              <a:buNone/>
            </a:pPr>
            <a:r>
              <a:t/>
            </a:r>
            <a:endParaRPr/>
          </a:p>
        </p:txBody>
      </p:sp>
      <p:pic>
        <p:nvPicPr>
          <p:cNvPr id="180" name="Google Shape;180;p22"/>
          <p:cNvPicPr preferRelativeResize="0"/>
          <p:nvPr/>
        </p:nvPicPr>
        <p:blipFill>
          <a:blip r:embed="rId3">
            <a:alphaModFix/>
          </a:blip>
          <a:stretch>
            <a:fillRect/>
          </a:stretch>
        </p:blipFill>
        <p:spPr>
          <a:xfrm>
            <a:off x="7600526" y="2746195"/>
            <a:ext cx="4439075" cy="39458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ANTILLA UTE DISEÑO">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