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9144000" cy="6858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6E6B346-0D77-4629-9198-53E8E310D1A6}">
          <p14:sldIdLst>
            <p14:sldId id="256"/>
            <p14:sldId id="257"/>
            <p14:sldId id="258"/>
            <p14:sldId id="259"/>
            <p14:sldId id="261"/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5B91"/>
    <a:srgbClr val="4AAD52"/>
    <a:srgbClr val="949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4664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-606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11797-CFDF-4E30-A4E1-907D06865D91}" type="datetimeFigureOut">
              <a:rPr lang="es-EC" smtClean="0"/>
              <a:t>9/12/2020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00F1D-CACA-45A5-AF19-B7B89F5FE9E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6581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9/12/2020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pic>
        <p:nvPicPr>
          <p:cNvPr id="5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2531" y="2199788"/>
            <a:ext cx="7086939" cy="24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9/12/2020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42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9/12/2020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871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9/12/2020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75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019493"/>
            <a:ext cx="9144000" cy="2387600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277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TEMA DE CLASE</a:t>
            </a:r>
          </a:p>
          <a:p>
            <a:pPr algn="ctr"/>
            <a:r>
              <a:rPr lang="es-EC" dirty="0" err="1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Msc</a:t>
            </a:r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. Nombre y Apellido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9/12/2020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5"/>
          <p:cNvGrpSpPr/>
          <p:nvPr userDrawn="1"/>
        </p:nvGrpSpPr>
        <p:grpSpPr>
          <a:xfrm>
            <a:off x="526949" y="351741"/>
            <a:ext cx="11665051" cy="6593941"/>
            <a:chOff x="526949" y="264059"/>
            <a:chExt cx="11665051" cy="6593941"/>
          </a:xfrm>
        </p:grpSpPr>
        <p:pic>
          <p:nvPicPr>
            <p:cNvPr id="8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949" y="264059"/>
              <a:ext cx="1509669" cy="1231658"/>
            </a:xfrm>
            <a:prstGeom prst="rect">
              <a:avLst/>
            </a:prstGeom>
          </p:spPr>
        </p:pic>
        <p:pic>
          <p:nvPicPr>
            <p:cNvPr id="9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2577" y="5685905"/>
              <a:ext cx="1759423" cy="1172095"/>
            </a:xfrm>
            <a:prstGeom prst="rect">
              <a:avLst/>
            </a:prstGeom>
          </p:spPr>
        </p:pic>
        <p:cxnSp>
          <p:nvCxnSpPr>
            <p:cNvPr id="10" name="Conector recto 4"/>
            <p:cNvCxnSpPr/>
            <p:nvPr/>
          </p:nvCxnSpPr>
          <p:spPr>
            <a:xfrm>
              <a:off x="1490750" y="3476025"/>
              <a:ext cx="921050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995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5414" y="1452563"/>
            <a:ext cx="10769771" cy="823912"/>
          </a:xfrm>
        </p:spPr>
        <p:txBody>
          <a:bodyPr anchor="b">
            <a:normAutofit/>
          </a:bodyPr>
          <a:lstStyle>
            <a:lvl1pPr marL="0" indent="0">
              <a:buNone/>
              <a:defRPr sz="4000" b="1">
                <a:solidFill>
                  <a:srgbClr val="265B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sz="40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98516" y="3200401"/>
            <a:ext cx="10740044" cy="298926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8515" y="2435543"/>
            <a:ext cx="10756669" cy="513397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4AAD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b="1" dirty="0">
                <a:solidFill>
                  <a:srgbClr val="4AAD52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SUBTÍTULO: (OPINION PRO SEMI BOLD)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598516" y="6297526"/>
            <a:ext cx="2743200" cy="365125"/>
          </a:xfrm>
        </p:spPr>
        <p:txBody>
          <a:bodyPr/>
          <a:lstStyle/>
          <a:p>
            <a:fld id="{A1298C51-975A-47E7-B82D-7B357E560500}" type="datetimeFigureOut">
              <a:rPr lang="es-EC" smtClean="0"/>
              <a:t>9/12/2020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276340"/>
            <a:ext cx="4114800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287770"/>
            <a:ext cx="2743200" cy="365125"/>
          </a:xfrm>
        </p:spPr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83080" y="95085"/>
            <a:ext cx="8446770" cy="819315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  <p:sp>
        <p:nvSpPr>
          <p:cNvPr id="15" name="Rectángulo 12"/>
          <p:cNvSpPr/>
          <p:nvPr userDrawn="1"/>
        </p:nvSpPr>
        <p:spPr>
          <a:xfrm>
            <a:off x="0" y="6708371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6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7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928314" y="124682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sz="40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497830" y="434435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9/12/2020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83080" y="95085"/>
            <a:ext cx="8446770" cy="819315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4652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516" y="3040380"/>
            <a:ext cx="10755284" cy="239363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116320"/>
            <a:ext cx="2743200" cy="365125"/>
          </a:xfrm>
        </p:spPr>
        <p:txBody>
          <a:bodyPr/>
          <a:lstStyle/>
          <a:p>
            <a:fld id="{A1298C51-975A-47E7-B82D-7B357E560500}" type="datetimeFigureOut">
              <a:rPr lang="es-EC" smtClean="0"/>
              <a:t>9/12/2020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082030"/>
            <a:ext cx="4114800" cy="365125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082030"/>
            <a:ext cx="2743200" cy="365125"/>
          </a:xfrm>
        </p:spPr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8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9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0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86050" y="152236"/>
            <a:ext cx="6812280" cy="776978"/>
          </a:xfrm>
        </p:spPr>
        <p:txBody>
          <a:bodyPr>
            <a:normAutofit/>
          </a:bodyPr>
          <a:lstStyle>
            <a:lvl1pPr algn="ctr"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 DE LA MATERIA</a:t>
            </a:r>
            <a:endParaRPr lang="es-EC" dirty="0"/>
          </a:p>
        </p:txBody>
      </p:sp>
      <p:sp>
        <p:nvSpPr>
          <p:cNvPr id="12" name="Rectángulo 12"/>
          <p:cNvSpPr/>
          <p:nvPr userDrawn="1"/>
        </p:nvSpPr>
        <p:spPr>
          <a:xfrm>
            <a:off x="0" y="6570172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3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9"/>
          <p:cNvSpPr txBox="1"/>
          <p:nvPr userDrawn="1"/>
        </p:nvSpPr>
        <p:spPr>
          <a:xfrm>
            <a:off x="598516" y="2527069"/>
            <a:ext cx="1075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rgbClr val="4AAD52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SUBTÍTULO: (OPINION PRO SEMI BOLD)</a:t>
            </a:r>
          </a:p>
        </p:txBody>
      </p:sp>
      <p:sp>
        <p:nvSpPr>
          <p:cNvPr id="16" name="Título 1"/>
          <p:cNvSpPr txBox="1">
            <a:spLocks/>
          </p:cNvSpPr>
          <p:nvPr userDrawn="1"/>
        </p:nvSpPr>
        <p:spPr>
          <a:xfrm>
            <a:off x="598516" y="1447636"/>
            <a:ext cx="6812280" cy="77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TITULO D</a:t>
            </a:r>
            <a:r>
              <a:rPr lang="es-EC" sz="18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</a:p>
          <a:p>
            <a:r>
              <a:rPr lang="es-ES" dirty="0"/>
              <a:t>E LA MATERIA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01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0725" y="1268095"/>
            <a:ext cx="10754460" cy="1325563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 DEL TEMA</a:t>
            </a:r>
            <a:endParaRPr lang="es-EC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9/12/2020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14" name="CuadroTexto 14"/>
          <p:cNvSpPr txBox="1"/>
          <p:nvPr userDrawn="1"/>
        </p:nvSpPr>
        <p:spPr>
          <a:xfrm>
            <a:off x="2261062" y="268376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</a:p>
        </p:txBody>
      </p:sp>
      <p:cxnSp>
        <p:nvCxnSpPr>
          <p:cNvPr id="15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/>
          <p:cNvSpPr>
            <a:spLocks noGrp="1"/>
          </p:cNvSpPr>
          <p:nvPr>
            <p:ph sz="half" idx="1"/>
          </p:nvPr>
        </p:nvSpPr>
        <p:spPr>
          <a:xfrm>
            <a:off x="598515" y="2740025"/>
            <a:ext cx="10756669" cy="3317875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6621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1097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54710" y="42579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9/12/2020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4"/>
          <p:cNvGrpSpPr/>
          <p:nvPr userDrawn="1"/>
        </p:nvGrpSpPr>
        <p:grpSpPr>
          <a:xfrm>
            <a:off x="2223893" y="2813171"/>
            <a:ext cx="7819215" cy="1231658"/>
            <a:chOff x="2223893" y="2813171"/>
            <a:chExt cx="7819215" cy="1231658"/>
          </a:xfrm>
        </p:grpSpPr>
        <p:pic>
          <p:nvPicPr>
            <p:cNvPr id="8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3893" y="2813171"/>
              <a:ext cx="1509669" cy="1231658"/>
            </a:xfrm>
            <a:prstGeom prst="rect">
              <a:avLst/>
            </a:prstGeom>
          </p:spPr>
        </p:pic>
        <p:pic>
          <p:nvPicPr>
            <p:cNvPr id="9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3685" y="2842953"/>
              <a:ext cx="1759423" cy="1172095"/>
            </a:xfrm>
            <a:prstGeom prst="rect">
              <a:avLst/>
            </a:prstGeom>
          </p:spPr>
        </p:pic>
        <p:sp>
          <p:nvSpPr>
            <p:cNvPr id="10" name="CuadroTexto 3"/>
            <p:cNvSpPr txBox="1"/>
            <p:nvPr/>
          </p:nvSpPr>
          <p:spPr>
            <a:xfrm>
              <a:off x="4374547" y="3044280"/>
              <a:ext cx="34429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¡GRACIAS!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4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9/12/2020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36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9/12/2020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343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8C51-975A-47E7-B82D-7B357E560500}" type="datetimeFigureOut">
              <a:rPr lang="es-EC" smtClean="0"/>
              <a:t>9/12/2020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330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3" r:id="rId3"/>
    <p:sldLayoutId id="2147483660" r:id="rId4"/>
    <p:sldLayoutId id="2147483650" r:id="rId5"/>
    <p:sldLayoutId id="2147483654" r:id="rId6"/>
    <p:sldLayoutId id="2147483651" r:id="rId7"/>
    <p:sldLayoutId id="2147483652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6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THYMELEAF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4000" y="3727767"/>
            <a:ext cx="9144000" cy="2113475"/>
          </a:xfrm>
        </p:spPr>
        <p:txBody>
          <a:bodyPr>
            <a:normAutofit/>
          </a:bodyPr>
          <a:lstStyle/>
          <a:p>
            <a:r>
              <a:rPr lang="es-EC" dirty="0"/>
              <a:t>INTEGRANTES:</a:t>
            </a:r>
          </a:p>
          <a:p>
            <a:r>
              <a:rPr lang="es-EC" dirty="0"/>
              <a:t>Endara Iván</a:t>
            </a:r>
          </a:p>
          <a:p>
            <a:r>
              <a:rPr lang="es-EC" dirty="0"/>
              <a:t>Sotomayor Diego </a:t>
            </a:r>
          </a:p>
          <a:p>
            <a:r>
              <a:rPr lang="es-EC" dirty="0"/>
              <a:t>Valencia Santiago</a:t>
            </a:r>
          </a:p>
        </p:txBody>
      </p:sp>
    </p:spTree>
    <p:extLst>
      <p:ext uri="{BB962C8B-B14F-4D97-AF65-F5344CB8AC3E}">
        <p14:creationId xmlns:p14="http://schemas.microsoft.com/office/powerpoint/2010/main" val="231048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THYMELEAF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Thymeleaf</a:t>
            </a:r>
            <a:r>
              <a:rPr lang="es-ES" dirty="0"/>
              <a:t> es una biblioteca Java que implementa un motor de plantillas de XML/XHTML/HTML5, que puede ser utilizado tanto en modo web como en otros entornos no web.</a:t>
            </a:r>
          </a:p>
          <a:p>
            <a:r>
              <a:rPr lang="es-ES" dirty="0"/>
              <a:t>Se acopla muy bien para trabajar en la capa vista del modelo vista controlador (MVC) de aplicaciones web</a:t>
            </a:r>
            <a:endParaRPr lang="es-EC" dirty="0"/>
          </a:p>
          <a:p>
            <a:r>
              <a:rPr lang="es-ES" dirty="0"/>
              <a:t>Proporciona un módulo opcional para la integración con Spring MVC, por lo que se puede utilizar para reemplazar completamente a los archivos JSP en tus aplicaciones construidas con esta tecnología.</a:t>
            </a:r>
            <a:endParaRPr lang="es-EC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C" dirty="0"/>
              <a:t>¿Qué es THYMELEAF?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</p:spTree>
    <p:extLst>
      <p:ext uri="{BB962C8B-B14F-4D97-AF65-F5344CB8AC3E}">
        <p14:creationId xmlns:p14="http://schemas.microsoft.com/office/powerpoint/2010/main" val="270748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Características de THYMELEAF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Permite la creación de plantillas de una manera elegante y un código bien formateado.</a:t>
            </a:r>
          </a:p>
          <a:p>
            <a:r>
              <a:rPr lang="es-ES" dirty="0"/>
              <a:t>Motor de plantillas Java para XML, XHTML y HTML5. Extensible para otros formatos.</a:t>
            </a:r>
          </a:p>
          <a:p>
            <a:r>
              <a:rPr lang="es-ES" dirty="0"/>
              <a:t>Trabaja en entornos web y no web (desconectados).</a:t>
            </a:r>
          </a:p>
          <a:p>
            <a:r>
              <a:rPr lang="es-ES" dirty="0"/>
              <a:t>Configurable, alto rendimiento del caché del analizador de plantillas que reduce al mínimo las entradas/salidas.</a:t>
            </a:r>
          </a:p>
          <a:p>
            <a:r>
              <a:rPr lang="es-EC" dirty="0"/>
              <a:t>Traducción automática DOCTYPE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4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Tipos de expresiones en THYMELEAF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98516" y="2347414"/>
            <a:ext cx="10756669" cy="4612944"/>
          </a:xfrm>
        </p:spPr>
        <p:txBody>
          <a:bodyPr>
            <a:normAutofit fontScale="77500" lnSpcReduction="20000"/>
          </a:bodyPr>
          <a:lstStyle/>
          <a:p>
            <a:r>
              <a:rPr lang="es-EC" dirty="0"/>
              <a:t>Expresiones variables</a:t>
            </a:r>
          </a:p>
          <a:p>
            <a:pPr marL="457200" lvl="1" indent="0">
              <a:buNone/>
            </a:pPr>
            <a:r>
              <a:rPr lang="es-EC" dirty="0"/>
              <a:t>${</a:t>
            </a:r>
            <a:r>
              <a:rPr lang="es-EC" dirty="0" err="1"/>
              <a:t>sesión.usuario.nombre</a:t>
            </a:r>
            <a:r>
              <a:rPr lang="es-EC" dirty="0"/>
              <a:t>} Podemos usar la notación de puntos para acceder a las propiedades de un objeto.</a:t>
            </a:r>
          </a:p>
          <a:p>
            <a:r>
              <a:rPr lang="es-EC" dirty="0"/>
              <a:t>Expresiones de selección</a:t>
            </a:r>
          </a:p>
          <a:p>
            <a:pPr marL="457200" lvl="1" indent="0">
              <a:buNone/>
            </a:pPr>
            <a:r>
              <a:rPr lang="es-ES" dirty="0"/>
              <a:t>Son expresiones que nos permiten reducir la longitud de la expresión si prefijamos un objeto mediante una expresión variable</a:t>
            </a:r>
            <a:endParaRPr lang="es-EC" dirty="0"/>
          </a:p>
          <a:p>
            <a:pPr marL="914400" lvl="2" indent="0">
              <a:buNone/>
            </a:pPr>
            <a:r>
              <a:rPr lang="en-US" dirty="0"/>
              <a:t>&lt;div </a:t>
            </a:r>
            <a:r>
              <a:rPr lang="en-US" dirty="0" err="1"/>
              <a:t>th:object</a:t>
            </a:r>
            <a:r>
              <a:rPr lang="en-US" dirty="0"/>
              <a:t>=${book}”&gt; </a:t>
            </a:r>
          </a:p>
          <a:p>
            <a:pPr marL="914400" lvl="2" indent="0">
              <a:buNone/>
            </a:pPr>
            <a:r>
              <a:rPr lang="en-US" dirty="0"/>
              <a:t>… </a:t>
            </a:r>
          </a:p>
          <a:p>
            <a:pPr marL="914400" lvl="2" indent="0">
              <a:buNone/>
            </a:pPr>
            <a:r>
              <a:rPr lang="en-US" dirty="0"/>
              <a:t>&lt;span </a:t>
            </a:r>
            <a:r>
              <a:rPr lang="en-US" dirty="0" err="1"/>
              <a:t>th:text</a:t>
            </a:r>
            <a:r>
              <a:rPr lang="en-US" dirty="0"/>
              <a:t>=”*{title}”&gt;…&lt;/span&gt;</a:t>
            </a:r>
          </a:p>
          <a:p>
            <a:pPr marL="914400" lvl="2" indent="0">
              <a:buNone/>
            </a:pPr>
            <a:r>
              <a:rPr lang="en-US" dirty="0"/>
              <a:t> … </a:t>
            </a:r>
          </a:p>
          <a:p>
            <a:pPr marL="914400" lvl="2" indent="0">
              <a:buNone/>
            </a:pPr>
            <a:r>
              <a:rPr lang="en-US" dirty="0"/>
              <a:t>&lt;/div&gt;</a:t>
            </a:r>
            <a:endParaRPr lang="es-EC" dirty="0"/>
          </a:p>
          <a:p>
            <a:r>
              <a:rPr lang="es-EC" dirty="0"/>
              <a:t>Expresiones de mensaje</a:t>
            </a:r>
          </a:p>
          <a:p>
            <a:pPr marL="457200" lvl="1" indent="0">
              <a:buNone/>
            </a:pPr>
            <a:r>
              <a:rPr lang="es-ES" dirty="0"/>
              <a:t>Que nos permiten, a partir de ficheros </a:t>
            </a:r>
            <a:r>
              <a:rPr lang="es-ES" dirty="0" err="1"/>
              <a:t>properties</a:t>
            </a:r>
            <a:r>
              <a:rPr lang="es-ES" dirty="0"/>
              <a:t> o ficheros de texto, cargar los mensajes e incluso realizar la internalización de nuestras aplicaciones</a:t>
            </a:r>
          </a:p>
          <a:p>
            <a:pPr marL="914400" lvl="2" indent="0">
              <a:buNone/>
            </a:pPr>
            <a:r>
              <a:rPr lang="es-ES" dirty="0"/>
              <a:t>Escribir mensaje en </a:t>
            </a:r>
            <a:r>
              <a:rPr lang="es-ES" dirty="0" err="1"/>
              <a:t>messages.properties</a:t>
            </a:r>
            <a:endParaRPr lang="es-ES" dirty="0"/>
          </a:p>
          <a:p>
            <a:pPr marL="914400" lvl="2" indent="0">
              <a:buNone/>
            </a:pPr>
            <a:r>
              <a:rPr lang="es-ES" dirty="0"/>
              <a:t>	</a:t>
            </a:r>
            <a:r>
              <a:rPr lang="es-ES" dirty="0" err="1"/>
              <a:t>welcome.message</a:t>
            </a:r>
            <a:r>
              <a:rPr lang="es-ES" dirty="0"/>
              <a:t>=</a:t>
            </a:r>
            <a:r>
              <a:rPr lang="es-ES" dirty="0" err="1"/>
              <a:t>Hello</a:t>
            </a:r>
            <a:r>
              <a:rPr lang="es-ES" dirty="0"/>
              <a:t>, {0}!</a:t>
            </a:r>
          </a:p>
          <a:p>
            <a:pPr marL="914400" lvl="2" indent="0">
              <a:buNone/>
            </a:pPr>
            <a:r>
              <a:rPr lang="es-ES" dirty="0"/>
              <a:t>Reemplace {0} con el nombre de usuario dentro de la etiqueta </a:t>
            </a:r>
            <a:r>
              <a:rPr lang="es-ES" dirty="0" err="1"/>
              <a:t>thymeleaf</a:t>
            </a:r>
            <a:endParaRPr lang="es-ES" dirty="0"/>
          </a:p>
          <a:p>
            <a:pPr marL="914400" lvl="2" indent="0">
              <a:buNone/>
            </a:pPr>
            <a:r>
              <a:rPr lang="es-ES" dirty="0"/>
              <a:t>	&lt;h3 </a:t>
            </a:r>
            <a:r>
              <a:rPr lang="es-ES" dirty="0" err="1"/>
              <a:t>th:text</a:t>
            </a:r>
            <a:r>
              <a:rPr lang="es-ES" dirty="0"/>
              <a:t>="#{</a:t>
            </a:r>
            <a:r>
              <a:rPr lang="es-ES" dirty="0" err="1"/>
              <a:t>welcome.message</a:t>
            </a:r>
            <a:r>
              <a:rPr lang="es-ES" dirty="0"/>
              <a:t>(${</a:t>
            </a:r>
            <a:r>
              <a:rPr lang="es-ES" dirty="0" err="1"/>
              <a:t>some.variable</a:t>
            </a:r>
            <a:r>
              <a:rPr lang="es-ES" dirty="0"/>
              <a:t>})}"&gt;</a:t>
            </a:r>
            <a:r>
              <a:rPr lang="es-ES" dirty="0" err="1"/>
              <a:t>Hello</a:t>
            </a:r>
            <a:r>
              <a:rPr lang="es-ES" dirty="0"/>
              <a:t>, </a:t>
            </a:r>
            <a:r>
              <a:rPr lang="es-ES" dirty="0" err="1"/>
              <a:t>Placeholder</a:t>
            </a:r>
            <a:r>
              <a:rPr lang="es-ES" dirty="0"/>
              <a:t>&lt;/h3&gt;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038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Tipos de expresiones en THYMELEAF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dirty="0"/>
              <a:t>Expresiones de enlace</a:t>
            </a:r>
          </a:p>
          <a:p>
            <a:pPr marL="457200" lvl="1" indent="0">
              <a:buNone/>
            </a:pPr>
            <a:r>
              <a:rPr lang="es-ES" dirty="0"/>
              <a:t>Nos permiten crear URL que pueden tener parámetros o variables</a:t>
            </a:r>
          </a:p>
          <a:p>
            <a:pPr marL="457200" lvl="1" indent="0">
              <a:buNone/>
            </a:pPr>
            <a:r>
              <a:rPr lang="en-US" dirty="0"/>
              <a:t>&lt;a </a:t>
            </a:r>
            <a:r>
              <a:rPr lang="en-US" dirty="0" err="1"/>
              <a:t>th:href</a:t>
            </a:r>
            <a:r>
              <a:rPr lang="en-US" dirty="0"/>
              <a:t>=”@{/order/list}”&gt;…&lt;/a&gt;</a:t>
            </a:r>
          </a:p>
          <a:p>
            <a:pPr marL="457200" lvl="1" indent="0">
              <a:buNone/>
            </a:pPr>
            <a:r>
              <a:rPr lang="en-US" dirty="0"/>
              <a:t> &lt;a </a:t>
            </a:r>
            <a:r>
              <a:rPr lang="en-US" dirty="0" err="1"/>
              <a:t>href</a:t>
            </a:r>
            <a:r>
              <a:rPr lang="en-US" dirty="0"/>
              <a:t>=”{/</a:t>
            </a:r>
            <a:r>
              <a:rPr lang="en-US" dirty="0" err="1"/>
              <a:t>myapp</a:t>
            </a:r>
            <a:r>
              <a:rPr lang="en-US" dirty="0"/>
              <a:t>/order/list}”&gt;…&lt;/a&gt;</a:t>
            </a:r>
            <a:endParaRPr lang="es-EC" dirty="0"/>
          </a:p>
          <a:p>
            <a:r>
              <a:rPr lang="es-EC" dirty="0"/>
              <a:t>Expresiones de fragmentos</a:t>
            </a:r>
          </a:p>
          <a:p>
            <a:pPr marL="457200" lvl="1" indent="0">
              <a:buNone/>
            </a:pPr>
            <a:r>
              <a:rPr lang="es-ES" dirty="0"/>
              <a:t>Nos van a permitir dividir nuestras plantillas en plantillas más pequeñas e ir cargándolas según las vayamos necesitando</a:t>
            </a:r>
          </a:p>
          <a:p>
            <a:pPr marL="914400" lvl="2" indent="0">
              <a:buNone/>
            </a:pPr>
            <a:r>
              <a:rPr lang="en-US" dirty="0"/>
              <a:t>&lt;footer </a:t>
            </a:r>
            <a:r>
              <a:rPr lang="en-US" dirty="0" err="1"/>
              <a:t>th:fragment</a:t>
            </a:r>
            <a:r>
              <a:rPr lang="en-US" dirty="0"/>
              <a:t>="pie" class="</a:t>
            </a:r>
            <a:r>
              <a:rPr lang="en-US" dirty="0" err="1"/>
              <a:t>bg</a:t>
            </a:r>
            <a:r>
              <a:rPr lang="en-US" dirty="0"/>
              <a:t>-dark"&gt; &lt;span class="info-</a:t>
            </a:r>
            <a:r>
              <a:rPr lang="en-US" dirty="0" err="1"/>
              <a:t>copyrigth</a:t>
            </a:r>
            <a:r>
              <a:rPr lang="en-US" dirty="0"/>
              <a:t>"&gt;&lt;a </a:t>
            </a:r>
            <a:r>
              <a:rPr lang="en-US" dirty="0" err="1"/>
              <a:t>href</a:t>
            </a:r>
            <a:r>
              <a:rPr lang="en-US" dirty="0"/>
              <a:t>="https://programadoointentandolo.com"&gt;programadoointentandolo.com&lt;/a&gt; © 2018&lt;/span&gt; &lt;/footer&gt;</a:t>
            </a:r>
            <a:endParaRPr lang="es-EC" dirty="0"/>
          </a:p>
          <a:p>
            <a:pPr marL="0" indent="0">
              <a:buNone/>
            </a:pP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5972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06309370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UTE DISEÑ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34136410-1D10-4AFC-9A9A-A8C84A3A1BB6}" vid="{EBA6BB8B-F2CA-4335-8CC4-74366978B66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427</Words>
  <Application>Microsoft Office PowerPoint</Application>
  <PresentationFormat>Panorámica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PLANTILLA UTE DISEÑO</vt:lpstr>
      <vt:lpstr>Presentación de PowerPoint</vt:lpstr>
      <vt:lpstr>THYMELEAF</vt:lpstr>
      <vt:lpstr>Aplicaciones distribuidas</vt:lpstr>
      <vt:lpstr>Características de THYMELEAF</vt:lpstr>
      <vt:lpstr>Tipos de expresiones en THYMELEAF</vt:lpstr>
      <vt:lpstr>Tipos de expresiones en THYMELEAF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</dc:creator>
  <cp:lastModifiedBy>Juan Endara Calderón</cp:lastModifiedBy>
  <cp:revision>18</cp:revision>
  <dcterms:created xsi:type="dcterms:W3CDTF">2020-04-17T01:31:56Z</dcterms:created>
  <dcterms:modified xsi:type="dcterms:W3CDTF">2020-12-09T18:38:20Z</dcterms:modified>
</cp:coreProperties>
</file>