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7" r:id="rId3"/>
    <p:sldId id="258" r:id="rId4"/>
    <p:sldId id="259" r:id="rId5"/>
    <p:sldId id="261" r:id="rId6"/>
    <p:sldId id="267" r:id="rId7"/>
    <p:sldId id="266" r:id="rId8"/>
    <p:sldId id="262" r:id="rId9"/>
    <p:sldId id="263" r:id="rId10"/>
    <p:sldId id="264" r:id="rId11"/>
    <p:sldId id="265" r:id="rId12"/>
    <p:sldId id="268" r:id="rId13"/>
    <p:sldId id="260" r:id="rId14"/>
  </p:sldIdLst>
  <p:sldSz cx="12192000" cy="6858000"/>
  <p:notesSz cx="9144000" cy="6858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6E6B346-0D77-4629-9198-53E8E310D1A6}">
          <p14:sldIdLst>
            <p14:sldId id="256"/>
            <p14:sldId id="257"/>
            <p14:sldId id="258"/>
            <p14:sldId id="259"/>
            <p14:sldId id="261"/>
            <p14:sldId id="267"/>
            <p14:sldId id="266"/>
            <p14:sldId id="262"/>
            <p14:sldId id="263"/>
            <p14:sldId id="264"/>
            <p14:sldId id="265"/>
            <p14:sldId id="268"/>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B91"/>
    <a:srgbClr val="4AAD52"/>
    <a:srgbClr val="949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4" autoAdjust="0"/>
  </p:normalViewPr>
  <p:slideViewPr>
    <p:cSldViewPr snapToGrid="0">
      <p:cViewPr varScale="1">
        <p:scale>
          <a:sx n="70" d="100"/>
          <a:sy n="70" d="100"/>
        </p:scale>
        <p:origin x="75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606"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C" dirty="0"/>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F811797-CFDF-4E30-A4E1-907D06865D91}" type="datetimeFigureOut">
              <a:rPr lang="es-EC" smtClean="0"/>
              <a:t>26/10/2020</a:t>
            </a:fld>
            <a:endParaRPr lang="es-EC"/>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C"/>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D00F1D-CACA-45A5-AF19-B7B89F5FE9EC}" type="slidenum">
              <a:rPr lang="es-EC" smtClean="0"/>
              <a:t>‹Nº›</a:t>
            </a:fld>
            <a:endParaRPr lang="es-EC"/>
          </a:p>
        </p:txBody>
      </p:sp>
    </p:spTree>
    <p:extLst>
      <p:ext uri="{BB962C8B-B14F-4D97-AF65-F5344CB8AC3E}">
        <p14:creationId xmlns:p14="http://schemas.microsoft.com/office/powerpoint/2010/main" val="18165811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298C51-975A-47E7-B82D-7B357E560500}" type="datetimeFigureOut">
              <a:rPr lang="es-EC" smtClean="0"/>
              <a:t>26/10/2020</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B1671FD0-766A-4664-840B-44A55B7D8810}" type="slidenum">
              <a:rPr lang="es-EC" smtClean="0"/>
              <a:t>‹Nº›</a:t>
            </a:fld>
            <a:endParaRPr lang="es-EC"/>
          </a:p>
        </p:txBody>
      </p:sp>
      <p:pic>
        <p:nvPicPr>
          <p:cNvPr id="5" name="Imagen 16"/>
          <p:cNvPicPr>
            <a:picLocks noChangeAspect="1"/>
          </p:cNvPicPr>
          <p:nvPr userDrawn="1"/>
        </p:nvPicPr>
        <p:blipFill>
          <a:blip r:embed="rId2"/>
          <a:stretch>
            <a:fillRect/>
          </a:stretch>
        </p:blipFill>
        <p:spPr>
          <a:xfrm>
            <a:off x="2552531" y="2199788"/>
            <a:ext cx="7086939" cy="2458424"/>
          </a:xfrm>
          <a:prstGeom prst="rect">
            <a:avLst/>
          </a:prstGeom>
        </p:spPr>
      </p:pic>
    </p:spTree>
    <p:extLst>
      <p:ext uri="{BB962C8B-B14F-4D97-AF65-F5344CB8AC3E}">
        <p14:creationId xmlns:p14="http://schemas.microsoft.com/office/powerpoint/2010/main" val="230803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26/10/2020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00422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26/10/2020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16871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26/10/2020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17775373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019493"/>
            <a:ext cx="9144000" cy="2387600"/>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400">
                <a:solidFill>
                  <a:schemeClr val="bg1"/>
                </a:solidFill>
                <a:latin typeface="Arial" panose="020B0604020202020204" pitchFamily="34" charset="0"/>
                <a:cs typeface="Arial" panose="020B0604020202020204" pitchFamily="34" charset="0"/>
              </a:defRPr>
            </a:lvl1pPr>
          </a:lstStyle>
          <a:p>
            <a:r>
              <a:rPr lang="es-EC" sz="4400" b="1" dirty="0" smtClean="0">
                <a:solidFill>
                  <a:schemeClr val="bg1"/>
                </a:solidFill>
                <a:latin typeface="Arial" panose="020B0604020202020204" pitchFamily="34" charset="0"/>
                <a:cs typeface="Arial" panose="020B0604020202020204" pitchFamily="34" charset="0"/>
              </a:rPr>
              <a:t>TÍTULO DE LA MATERIA</a:t>
            </a:r>
            <a:endParaRPr lang="es-EC" dirty="0"/>
          </a:p>
        </p:txBody>
      </p:sp>
      <p:sp>
        <p:nvSpPr>
          <p:cNvPr id="3" name="Subtítulo 2"/>
          <p:cNvSpPr>
            <a:spLocks noGrp="1"/>
          </p:cNvSpPr>
          <p:nvPr>
            <p:ph type="subTitle" idx="1" hasCustomPrompt="1"/>
          </p:nvPr>
        </p:nvSpPr>
        <p:spPr>
          <a:xfrm>
            <a:off x="1524000" y="372776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s-EC" dirty="0" smtClean="0">
                <a:solidFill>
                  <a:schemeClr val="bg1"/>
                </a:solidFill>
                <a:latin typeface="Arial" panose="020B0604020202020204" pitchFamily="34" charset="0"/>
                <a:ea typeface="Open Sans Semibold" panose="020B0706030804020204" pitchFamily="34" charset="0"/>
                <a:cs typeface="Arial" panose="020B0604020202020204" pitchFamily="34" charset="0"/>
              </a:rPr>
              <a:t>TEMA DE CLASE</a:t>
            </a:r>
          </a:p>
          <a:p>
            <a:pPr algn="ctr"/>
            <a:r>
              <a:rPr lang="es-EC" dirty="0" err="1" smtClean="0">
                <a:solidFill>
                  <a:schemeClr val="bg1"/>
                </a:solidFill>
                <a:latin typeface="Arial" panose="020B0604020202020204" pitchFamily="34" charset="0"/>
                <a:ea typeface="Open Sans Semibold" panose="020B0706030804020204" pitchFamily="34" charset="0"/>
                <a:cs typeface="Arial" panose="020B0604020202020204" pitchFamily="34" charset="0"/>
              </a:rPr>
              <a:t>Msc</a:t>
            </a:r>
            <a:r>
              <a:rPr lang="es-EC" dirty="0" smtClean="0">
                <a:solidFill>
                  <a:schemeClr val="bg1"/>
                </a:solidFill>
                <a:latin typeface="Arial" panose="020B0604020202020204" pitchFamily="34" charset="0"/>
                <a:ea typeface="Open Sans Semibold" panose="020B0706030804020204" pitchFamily="34" charset="0"/>
                <a:cs typeface="Arial" panose="020B0604020202020204" pitchFamily="34" charset="0"/>
              </a:rPr>
              <a:t>. Nombre y Apellido</a:t>
            </a:r>
            <a:endPar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endParaRPr>
          </a:p>
        </p:txBody>
      </p:sp>
      <p:sp>
        <p:nvSpPr>
          <p:cNvPr id="4" name="Marcador de fecha 3"/>
          <p:cNvSpPr>
            <a:spLocks noGrp="1"/>
          </p:cNvSpPr>
          <p:nvPr>
            <p:ph type="dt" sz="half" idx="10"/>
          </p:nvPr>
        </p:nvSpPr>
        <p:spPr/>
        <p:txBody>
          <a:bodyPr/>
          <a:lstStyle/>
          <a:p>
            <a:fld id="{A1298C51-975A-47E7-B82D-7B357E560500}" type="datetimeFigureOut">
              <a:rPr lang="es-EC" smtClean="0"/>
              <a:t>26/10/2020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grpSp>
        <p:nvGrpSpPr>
          <p:cNvPr id="7" name="Grupo 5"/>
          <p:cNvGrpSpPr/>
          <p:nvPr userDrawn="1"/>
        </p:nvGrpSpPr>
        <p:grpSpPr>
          <a:xfrm>
            <a:off x="526949" y="351741"/>
            <a:ext cx="11665051" cy="6593941"/>
            <a:chOff x="526949" y="264059"/>
            <a:chExt cx="11665051" cy="6593941"/>
          </a:xfrm>
        </p:grpSpPr>
        <p:pic>
          <p:nvPicPr>
            <p:cNvPr id="8" name="Imagen 1"/>
            <p:cNvPicPr>
              <a:picLocks noChangeAspect="1"/>
            </p:cNvPicPr>
            <p:nvPr/>
          </p:nvPicPr>
          <p:blipFill>
            <a:blip r:embed="rId2"/>
            <a:stretch>
              <a:fillRect/>
            </a:stretch>
          </p:blipFill>
          <p:spPr>
            <a:xfrm>
              <a:off x="526949" y="264059"/>
              <a:ext cx="1509669" cy="1231658"/>
            </a:xfrm>
            <a:prstGeom prst="rect">
              <a:avLst/>
            </a:prstGeom>
          </p:spPr>
        </p:pic>
        <p:pic>
          <p:nvPicPr>
            <p:cNvPr id="9" name="Imagen 2"/>
            <p:cNvPicPr>
              <a:picLocks noChangeAspect="1"/>
            </p:cNvPicPr>
            <p:nvPr/>
          </p:nvPicPr>
          <p:blipFill>
            <a:blip r:embed="rId3"/>
            <a:stretch>
              <a:fillRect/>
            </a:stretch>
          </p:blipFill>
          <p:spPr>
            <a:xfrm>
              <a:off x="10432577" y="5685905"/>
              <a:ext cx="1759423" cy="1172095"/>
            </a:xfrm>
            <a:prstGeom prst="rect">
              <a:avLst/>
            </a:prstGeom>
          </p:spPr>
        </p:pic>
        <p:cxnSp>
          <p:nvCxnSpPr>
            <p:cNvPr id="10" name="Conector recto 4"/>
            <p:cNvCxnSpPr/>
            <p:nvPr/>
          </p:nvCxnSpPr>
          <p:spPr>
            <a:xfrm>
              <a:off x="1490750" y="3476025"/>
              <a:ext cx="9210501"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99556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585414" y="1452563"/>
            <a:ext cx="10769771" cy="823912"/>
          </a:xfrm>
        </p:spPr>
        <p:txBody>
          <a:bodyPr anchor="b">
            <a:normAutofit/>
          </a:bodyPr>
          <a:lstStyle>
            <a:lvl1pPr marL="0" indent="0">
              <a:buNone/>
              <a:defRPr sz="4000" b="1">
                <a:solidFill>
                  <a:srgbClr val="265B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smtClean="0">
                <a:solidFill>
                  <a:srgbClr val="265B91"/>
                </a:solidFill>
                <a:latin typeface="Arial" panose="020B0604020202020204" pitchFamily="34" charset="0"/>
                <a:cs typeface="Arial" panose="020B0604020202020204" pitchFamily="34" charset="0"/>
              </a:rPr>
              <a:t>TÍTULO DEL TEMA</a:t>
            </a:r>
            <a:endParaRPr lang="es-ES" dirty="0" smtClean="0"/>
          </a:p>
        </p:txBody>
      </p:sp>
      <p:sp>
        <p:nvSpPr>
          <p:cNvPr id="4" name="Marcador de contenido 3"/>
          <p:cNvSpPr>
            <a:spLocks noGrp="1"/>
          </p:cNvSpPr>
          <p:nvPr>
            <p:ph sz="half" idx="2"/>
          </p:nvPr>
        </p:nvSpPr>
        <p:spPr>
          <a:xfrm>
            <a:off x="598516" y="3200401"/>
            <a:ext cx="10740044" cy="298926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C" dirty="0"/>
          </a:p>
        </p:txBody>
      </p:sp>
      <p:sp>
        <p:nvSpPr>
          <p:cNvPr id="5" name="Marcador de texto 4"/>
          <p:cNvSpPr>
            <a:spLocks noGrp="1"/>
          </p:cNvSpPr>
          <p:nvPr>
            <p:ph type="body" sz="quarter" idx="3" hasCustomPrompt="1"/>
          </p:nvPr>
        </p:nvSpPr>
        <p:spPr>
          <a:xfrm>
            <a:off x="598515" y="2435543"/>
            <a:ext cx="10756669" cy="513397"/>
          </a:xfrm>
        </p:spPr>
        <p:txBody>
          <a:bodyPr anchor="b">
            <a:normAutofit/>
          </a:bodyPr>
          <a:lstStyle>
            <a:lvl1pPr marL="0" indent="0">
              <a:buNone/>
              <a:defRPr sz="1800" b="1">
                <a:solidFill>
                  <a:srgbClr val="4AAD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b="1" dirty="0" smtClean="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endParaRPr lang="es-ES" dirty="0" smtClean="0"/>
          </a:p>
        </p:txBody>
      </p:sp>
      <p:sp>
        <p:nvSpPr>
          <p:cNvPr id="7" name="Marcador de fecha 6"/>
          <p:cNvSpPr>
            <a:spLocks noGrp="1"/>
          </p:cNvSpPr>
          <p:nvPr>
            <p:ph type="dt" sz="half" idx="10"/>
          </p:nvPr>
        </p:nvSpPr>
        <p:spPr>
          <a:xfrm>
            <a:off x="598516" y="6297526"/>
            <a:ext cx="2743200" cy="365125"/>
          </a:xfrm>
        </p:spPr>
        <p:txBody>
          <a:bodyPr/>
          <a:lstStyle/>
          <a:p>
            <a:fld id="{A1298C51-975A-47E7-B82D-7B357E560500}" type="datetimeFigureOut">
              <a:rPr lang="es-EC" smtClean="0"/>
              <a:t>26/10/2020</a:t>
            </a:fld>
            <a:endParaRPr lang="es-EC"/>
          </a:p>
        </p:txBody>
      </p:sp>
      <p:sp>
        <p:nvSpPr>
          <p:cNvPr id="8" name="Marcador de pie de página 7"/>
          <p:cNvSpPr>
            <a:spLocks noGrp="1"/>
          </p:cNvSpPr>
          <p:nvPr>
            <p:ph type="ftr" sz="quarter" idx="11"/>
          </p:nvPr>
        </p:nvSpPr>
        <p:spPr>
          <a:xfrm>
            <a:off x="4038600" y="6276340"/>
            <a:ext cx="4114800" cy="365125"/>
          </a:xfrm>
        </p:spPr>
        <p:txBody>
          <a:bodyPr/>
          <a:lstStyle/>
          <a:p>
            <a:endParaRPr lang="es-EC"/>
          </a:p>
        </p:txBody>
      </p:sp>
      <p:sp>
        <p:nvSpPr>
          <p:cNvPr id="9" name="Marcador de número de diapositiva 8"/>
          <p:cNvSpPr>
            <a:spLocks noGrp="1"/>
          </p:cNvSpPr>
          <p:nvPr>
            <p:ph type="sldNum" sz="quarter" idx="12"/>
          </p:nvPr>
        </p:nvSpPr>
        <p:spPr>
          <a:xfrm>
            <a:off x="8610600" y="6287770"/>
            <a:ext cx="2743200" cy="365125"/>
          </a:xfrm>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smtClean="0">
                <a:solidFill>
                  <a:schemeClr val="bg1"/>
                </a:solidFill>
                <a:latin typeface="Arial" panose="020B0604020202020204" pitchFamily="34" charset="0"/>
                <a:cs typeface="Arial" panose="020B0604020202020204" pitchFamily="34" charset="0"/>
              </a:rPr>
              <a:t>TÍTULO DE LA MATERIA</a:t>
            </a:r>
            <a:endParaRPr lang="es-EC" dirty="0"/>
          </a:p>
        </p:txBody>
      </p:sp>
      <p:sp>
        <p:nvSpPr>
          <p:cNvPr id="15" name="Rectángulo 12"/>
          <p:cNvSpPr/>
          <p:nvPr userDrawn="1"/>
        </p:nvSpPr>
        <p:spPr>
          <a:xfrm>
            <a:off x="0" y="6708371"/>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6"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738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928314" y="12468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smtClean="0">
                <a:solidFill>
                  <a:srgbClr val="265B91"/>
                </a:solidFill>
                <a:latin typeface="Arial" panose="020B0604020202020204" pitchFamily="34" charset="0"/>
                <a:cs typeface="Arial" panose="020B0604020202020204" pitchFamily="34" charset="0"/>
              </a:rPr>
              <a:t>TÍTULO DEL TEMA</a:t>
            </a:r>
            <a:endParaRPr lang="es-ES" dirty="0" smtClean="0"/>
          </a:p>
        </p:txBody>
      </p:sp>
      <p:sp>
        <p:nvSpPr>
          <p:cNvPr id="4" name="Marcador de contenido 3"/>
          <p:cNvSpPr>
            <a:spLocks noGrp="1"/>
          </p:cNvSpPr>
          <p:nvPr>
            <p:ph sz="half" idx="2"/>
          </p:nvPr>
        </p:nvSpPr>
        <p:spPr>
          <a:xfrm>
            <a:off x="839788" y="2505075"/>
            <a:ext cx="5157787"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C" dirty="0"/>
          </a:p>
        </p:txBody>
      </p:sp>
      <p:sp>
        <p:nvSpPr>
          <p:cNvPr id="5" name="Marcador de texto 4"/>
          <p:cNvSpPr>
            <a:spLocks noGrp="1"/>
          </p:cNvSpPr>
          <p:nvPr>
            <p:ph type="body" sz="quarter" idx="3"/>
          </p:nvPr>
        </p:nvSpPr>
        <p:spPr>
          <a:xfrm>
            <a:off x="5497830" y="43443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C" dirty="0"/>
          </a:p>
        </p:txBody>
      </p:sp>
      <p:sp>
        <p:nvSpPr>
          <p:cNvPr id="7" name="Marcador de fecha 6"/>
          <p:cNvSpPr>
            <a:spLocks noGrp="1"/>
          </p:cNvSpPr>
          <p:nvPr>
            <p:ph type="dt" sz="half" idx="10"/>
          </p:nvPr>
        </p:nvSpPr>
        <p:spPr/>
        <p:txBody>
          <a:bodyPr/>
          <a:lstStyle/>
          <a:p>
            <a:fld id="{A1298C51-975A-47E7-B82D-7B357E560500}" type="datetimeFigureOut">
              <a:rPr lang="es-EC" smtClean="0"/>
              <a:t>26/10/2020</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smtClean="0">
                <a:solidFill>
                  <a:schemeClr val="bg1"/>
                </a:solidFill>
                <a:latin typeface="Arial" panose="020B0604020202020204" pitchFamily="34" charset="0"/>
                <a:cs typeface="Arial" panose="020B0604020202020204" pitchFamily="34" charset="0"/>
              </a:rPr>
              <a:t>TÍTULO DE LA MATERIA</a:t>
            </a:r>
            <a:endParaRPr lang="es-EC" dirty="0"/>
          </a:p>
        </p:txBody>
      </p:sp>
    </p:spTree>
    <p:extLst>
      <p:ext uri="{BB962C8B-B14F-4D97-AF65-F5344CB8AC3E}">
        <p14:creationId xmlns:p14="http://schemas.microsoft.com/office/powerpoint/2010/main" val="25465285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8516" y="3040380"/>
            <a:ext cx="10755284" cy="239363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C" dirty="0"/>
          </a:p>
        </p:txBody>
      </p:sp>
      <p:sp>
        <p:nvSpPr>
          <p:cNvPr id="4" name="Marcador de fecha 3"/>
          <p:cNvSpPr>
            <a:spLocks noGrp="1"/>
          </p:cNvSpPr>
          <p:nvPr>
            <p:ph type="dt" sz="half" idx="10"/>
          </p:nvPr>
        </p:nvSpPr>
        <p:spPr>
          <a:xfrm>
            <a:off x="838200" y="6116320"/>
            <a:ext cx="2743200" cy="365125"/>
          </a:xfrm>
        </p:spPr>
        <p:txBody>
          <a:bodyPr/>
          <a:lstStyle/>
          <a:p>
            <a:fld id="{A1298C51-975A-47E7-B82D-7B357E560500}" type="datetimeFigureOut">
              <a:rPr lang="es-EC" smtClean="0"/>
              <a:t>26/10/2020</a:t>
            </a:fld>
            <a:endParaRPr lang="es-EC"/>
          </a:p>
        </p:txBody>
      </p:sp>
      <p:sp>
        <p:nvSpPr>
          <p:cNvPr id="5" name="Marcador de pie de página 4"/>
          <p:cNvSpPr>
            <a:spLocks noGrp="1"/>
          </p:cNvSpPr>
          <p:nvPr>
            <p:ph type="ftr" sz="quarter" idx="11"/>
          </p:nvPr>
        </p:nvSpPr>
        <p:spPr>
          <a:xfrm>
            <a:off x="4038600" y="6082030"/>
            <a:ext cx="4114800" cy="365125"/>
          </a:xfrm>
        </p:spPr>
        <p:txBody>
          <a:bodyPr/>
          <a:lstStyle/>
          <a:p>
            <a:endParaRPr lang="es-EC" dirty="0"/>
          </a:p>
        </p:txBody>
      </p:sp>
      <p:sp>
        <p:nvSpPr>
          <p:cNvPr id="6" name="Marcador de número de diapositiva 5"/>
          <p:cNvSpPr>
            <a:spLocks noGrp="1"/>
          </p:cNvSpPr>
          <p:nvPr>
            <p:ph type="sldNum" sz="quarter" idx="12"/>
          </p:nvPr>
        </p:nvSpPr>
        <p:spPr>
          <a:xfrm>
            <a:off x="8610600" y="6082030"/>
            <a:ext cx="2743200" cy="365125"/>
          </a:xfrm>
        </p:spPr>
        <p:txBody>
          <a:bodyPr/>
          <a:lstStyle/>
          <a:p>
            <a:fld id="{B1671FD0-766A-4664-840B-44A55B7D8810}" type="slidenum">
              <a:rPr lang="es-EC" smtClean="0"/>
              <a:t>‹Nº›</a:t>
            </a:fld>
            <a:endParaRPr lang="es-EC"/>
          </a:p>
        </p:txBody>
      </p:sp>
      <p:grpSp>
        <p:nvGrpSpPr>
          <p:cNvPr id="7" name="Grupo 1"/>
          <p:cNvGrpSpPr/>
          <p:nvPr userDrawn="1"/>
        </p:nvGrpSpPr>
        <p:grpSpPr>
          <a:xfrm>
            <a:off x="0" y="-3759"/>
            <a:ext cx="12192000" cy="1088967"/>
            <a:chOff x="0" y="-1"/>
            <a:chExt cx="12192000" cy="1088967"/>
          </a:xfrm>
        </p:grpSpPr>
        <p:sp>
          <p:nvSpPr>
            <p:cNvPr id="8"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9" name="Imagen 4"/>
            <p:cNvPicPr>
              <a:picLocks noChangeAspect="1"/>
            </p:cNvPicPr>
            <p:nvPr/>
          </p:nvPicPr>
          <p:blipFill>
            <a:blip r:embed="rId2"/>
            <a:stretch>
              <a:fillRect/>
            </a:stretch>
          </p:blipFill>
          <p:spPr>
            <a:xfrm>
              <a:off x="452135" y="155993"/>
              <a:ext cx="952358" cy="776978"/>
            </a:xfrm>
            <a:prstGeom prst="rect">
              <a:avLst/>
            </a:prstGeom>
          </p:spPr>
        </p:pic>
        <p:pic>
          <p:nvPicPr>
            <p:cNvPr id="10"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2686050" y="152236"/>
            <a:ext cx="6812280" cy="776978"/>
          </a:xfrm>
        </p:spPr>
        <p:txBody>
          <a:bodyPr>
            <a:normAutofit/>
          </a:bodyPr>
          <a:lstStyle>
            <a:lvl1pPr algn="ctr">
              <a:defRPr sz="1800" b="1" baseline="0">
                <a:solidFill>
                  <a:schemeClr val="bg1"/>
                </a:solidFill>
                <a:latin typeface="Arial" panose="020B0604020202020204" pitchFamily="34" charset="0"/>
                <a:cs typeface="Arial" panose="020B0604020202020204" pitchFamily="34" charset="0"/>
              </a:defRPr>
            </a:lvl1pPr>
          </a:lstStyle>
          <a:p>
            <a:r>
              <a:rPr lang="es-ES" dirty="0" smtClean="0"/>
              <a:t>TITULO DE LA MATERIA</a:t>
            </a:r>
            <a:endParaRPr lang="es-EC" dirty="0"/>
          </a:p>
        </p:txBody>
      </p:sp>
      <p:sp>
        <p:nvSpPr>
          <p:cNvPr id="12" name="Rectángulo 12"/>
          <p:cNvSpPr/>
          <p:nvPr userDrawn="1"/>
        </p:nvSpPr>
        <p:spPr>
          <a:xfrm>
            <a:off x="0" y="6570172"/>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3"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5" name="CuadroTexto 9"/>
          <p:cNvSpPr txBox="1"/>
          <p:nvPr userDrawn="1"/>
        </p:nvSpPr>
        <p:spPr>
          <a:xfrm>
            <a:off x="598516" y="2527069"/>
            <a:ext cx="10756669" cy="369332"/>
          </a:xfrm>
          <a:prstGeom prst="rect">
            <a:avLst/>
          </a:prstGeom>
          <a:noFill/>
        </p:spPr>
        <p:txBody>
          <a:bodyPr wrap="square" rtlCol="0">
            <a:spAutoFit/>
          </a:bodyPr>
          <a:lstStyle/>
          <a:p>
            <a:r>
              <a:rPr lang="es-EC" b="1" dirty="0" smtClean="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p>
        </p:txBody>
      </p:sp>
      <p:sp>
        <p:nvSpPr>
          <p:cNvPr id="16" name="Título 1"/>
          <p:cNvSpPr txBox="1">
            <a:spLocks/>
          </p:cNvSpPr>
          <p:nvPr userDrawn="1"/>
        </p:nvSpPr>
        <p:spPr>
          <a:xfrm>
            <a:off x="598516" y="1447636"/>
            <a:ext cx="6812280" cy="7769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1800" b="1" kern="1200" baseline="0">
                <a:solidFill>
                  <a:schemeClr val="bg1"/>
                </a:solidFill>
                <a:latin typeface="Arial" panose="020B0604020202020204" pitchFamily="34" charset="0"/>
                <a:ea typeface="+mj-ea"/>
                <a:cs typeface="Arial" panose="020B0604020202020204" pitchFamily="34" charset="0"/>
              </a:defRPr>
            </a:lvl1pPr>
          </a:lstStyle>
          <a:p>
            <a:pPr marL="0" marR="0" indent="0" algn="ctr" defTabSz="914400" rtl="0" eaLnBrk="1" fontAlgn="auto" latinLnBrk="0" hangingPunct="1">
              <a:lnSpc>
                <a:spcPct val="90000"/>
              </a:lnSpc>
              <a:spcBef>
                <a:spcPct val="0"/>
              </a:spcBef>
              <a:spcAft>
                <a:spcPts val="0"/>
              </a:spcAft>
              <a:buClrTx/>
              <a:buSzTx/>
              <a:buFontTx/>
              <a:buNone/>
              <a:tabLst/>
              <a:defRPr/>
            </a:pPr>
            <a:r>
              <a:rPr lang="es-ES" dirty="0" smtClean="0"/>
              <a:t>TITULO D</a:t>
            </a:r>
            <a:r>
              <a:rPr lang="es-EC" sz="1800" b="1" dirty="0" smtClean="0">
                <a:solidFill>
                  <a:srgbClr val="265B91"/>
                </a:solidFill>
                <a:latin typeface="Arial" panose="020B0604020202020204" pitchFamily="34" charset="0"/>
                <a:cs typeface="Arial" panose="020B0604020202020204" pitchFamily="34" charset="0"/>
              </a:rPr>
              <a:t>TÍTULO DEL TEMA</a:t>
            </a:r>
          </a:p>
          <a:p>
            <a:r>
              <a:rPr lang="es-ES" dirty="0" smtClean="0"/>
              <a:t>E LA MATERIA</a:t>
            </a:r>
            <a:endParaRPr lang="es-EC" dirty="0"/>
          </a:p>
        </p:txBody>
      </p:sp>
    </p:spTree>
    <p:extLst>
      <p:ext uri="{BB962C8B-B14F-4D97-AF65-F5344CB8AC3E}">
        <p14:creationId xmlns:p14="http://schemas.microsoft.com/office/powerpoint/2010/main" val="1601455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0725" y="1268095"/>
            <a:ext cx="10754460" cy="1325563"/>
          </a:xfrm>
        </p:spPr>
        <p:txBody>
          <a:bodyPr>
            <a:normAutofit/>
          </a:bodyPr>
          <a:lstStyle>
            <a:lvl1pPr>
              <a:defRPr sz="4000" b="1" baseline="0">
                <a:solidFill>
                  <a:srgbClr val="265B91"/>
                </a:solidFill>
                <a:latin typeface="Arial" panose="020B0604020202020204" pitchFamily="34" charset="0"/>
                <a:cs typeface="Arial" panose="020B0604020202020204" pitchFamily="34" charset="0"/>
              </a:defRPr>
            </a:lvl1pPr>
          </a:lstStyle>
          <a:p>
            <a:r>
              <a:rPr lang="es-ES" dirty="0" smtClean="0"/>
              <a:t>TITULO DEL TEMA</a:t>
            </a:r>
            <a:endParaRPr lang="es-EC" dirty="0"/>
          </a:p>
        </p:txBody>
      </p:sp>
      <p:sp>
        <p:nvSpPr>
          <p:cNvPr id="3" name="Marcador de fecha 2"/>
          <p:cNvSpPr>
            <a:spLocks noGrp="1"/>
          </p:cNvSpPr>
          <p:nvPr>
            <p:ph type="dt" sz="half" idx="10"/>
          </p:nvPr>
        </p:nvSpPr>
        <p:spPr/>
        <p:txBody>
          <a:bodyPr/>
          <a:lstStyle/>
          <a:p>
            <a:fld id="{A1298C51-975A-47E7-B82D-7B357E560500}" type="datetimeFigureOut">
              <a:rPr lang="es-EC" smtClean="0"/>
              <a:t>26/10/2020</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14" name="CuadroTexto 14"/>
          <p:cNvSpPr txBox="1"/>
          <p:nvPr userDrawn="1"/>
        </p:nvSpPr>
        <p:spPr>
          <a:xfrm>
            <a:off x="2261062" y="268376"/>
            <a:ext cx="7789025" cy="369332"/>
          </a:xfrm>
          <a:prstGeom prst="rect">
            <a:avLst/>
          </a:prstGeom>
          <a:noFill/>
        </p:spPr>
        <p:txBody>
          <a:bodyPr wrap="square" rtlCol="0">
            <a:spAutoFit/>
          </a:bodyPr>
          <a:lstStyle/>
          <a:p>
            <a:pPr algn="ctr"/>
            <a:r>
              <a:rPr lang="es-EC" b="1" dirty="0" smtClean="0">
                <a:solidFill>
                  <a:schemeClr val="bg1"/>
                </a:solidFill>
                <a:latin typeface="Arial" panose="020B0604020202020204" pitchFamily="34" charset="0"/>
                <a:cs typeface="Arial" panose="020B0604020202020204" pitchFamily="34" charset="0"/>
              </a:rPr>
              <a:t>TÍTULO DE LA MATERIA</a:t>
            </a:r>
            <a:endParaRPr lang="es-EC" b="1" dirty="0">
              <a:solidFill>
                <a:schemeClr val="bg1"/>
              </a:solidFill>
              <a:latin typeface="Arial" panose="020B0604020202020204" pitchFamily="34" charset="0"/>
              <a:cs typeface="Arial" panose="020B0604020202020204" pitchFamily="34" charset="0"/>
            </a:endParaRPr>
          </a:p>
        </p:txBody>
      </p:sp>
      <p:cxnSp>
        <p:nvCxnSpPr>
          <p:cNvPr id="15"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Marcador de contenido 2"/>
          <p:cNvSpPr>
            <a:spLocks noGrp="1"/>
          </p:cNvSpPr>
          <p:nvPr>
            <p:ph sz="half" idx="1"/>
          </p:nvPr>
        </p:nvSpPr>
        <p:spPr>
          <a:xfrm>
            <a:off x="598515" y="2740025"/>
            <a:ext cx="10756669" cy="3317875"/>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C" dirty="0"/>
          </a:p>
        </p:txBody>
      </p:sp>
    </p:spTree>
    <p:extLst>
      <p:ext uri="{BB962C8B-B14F-4D97-AF65-F5344CB8AC3E}">
        <p14:creationId xmlns:p14="http://schemas.microsoft.com/office/powerpoint/2010/main" val="33662144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76263"/>
            <a:ext cx="10515600" cy="210978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54710" y="42579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smtClean="0"/>
              <a:t>Haga clic para modificar el estilo de texto del patrón</a:t>
            </a:r>
          </a:p>
        </p:txBody>
      </p:sp>
      <p:sp>
        <p:nvSpPr>
          <p:cNvPr id="4" name="Marcador de fecha 3"/>
          <p:cNvSpPr>
            <a:spLocks noGrp="1"/>
          </p:cNvSpPr>
          <p:nvPr>
            <p:ph type="dt" sz="half" idx="10"/>
          </p:nvPr>
        </p:nvSpPr>
        <p:spPr/>
        <p:txBody>
          <a:bodyPr/>
          <a:lstStyle/>
          <a:p>
            <a:fld id="{A1298C51-975A-47E7-B82D-7B357E560500}" type="datetimeFigureOut">
              <a:rPr lang="es-EC" smtClean="0"/>
              <a:t>26/10/2020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grpSp>
        <p:nvGrpSpPr>
          <p:cNvPr id="7" name="Grupo 4"/>
          <p:cNvGrpSpPr/>
          <p:nvPr userDrawn="1"/>
        </p:nvGrpSpPr>
        <p:grpSpPr>
          <a:xfrm>
            <a:off x="2223893" y="2813171"/>
            <a:ext cx="7819215" cy="1231658"/>
            <a:chOff x="2223893" y="2813171"/>
            <a:chExt cx="7819215" cy="1231658"/>
          </a:xfrm>
        </p:grpSpPr>
        <p:pic>
          <p:nvPicPr>
            <p:cNvPr id="8" name="Imagen 1"/>
            <p:cNvPicPr>
              <a:picLocks noChangeAspect="1"/>
            </p:cNvPicPr>
            <p:nvPr/>
          </p:nvPicPr>
          <p:blipFill>
            <a:blip r:embed="rId2"/>
            <a:stretch>
              <a:fillRect/>
            </a:stretch>
          </p:blipFill>
          <p:spPr>
            <a:xfrm>
              <a:off x="2223893" y="2813171"/>
              <a:ext cx="1509669" cy="1231658"/>
            </a:xfrm>
            <a:prstGeom prst="rect">
              <a:avLst/>
            </a:prstGeom>
          </p:spPr>
        </p:pic>
        <p:pic>
          <p:nvPicPr>
            <p:cNvPr id="9" name="Imagen 2"/>
            <p:cNvPicPr>
              <a:picLocks noChangeAspect="1"/>
            </p:cNvPicPr>
            <p:nvPr/>
          </p:nvPicPr>
          <p:blipFill>
            <a:blip r:embed="rId3"/>
            <a:stretch>
              <a:fillRect/>
            </a:stretch>
          </p:blipFill>
          <p:spPr>
            <a:xfrm>
              <a:off x="8283685" y="2842953"/>
              <a:ext cx="1759423" cy="1172095"/>
            </a:xfrm>
            <a:prstGeom prst="rect">
              <a:avLst/>
            </a:prstGeom>
          </p:spPr>
        </p:pic>
        <p:sp>
          <p:nvSpPr>
            <p:cNvPr id="10" name="CuadroTexto 3"/>
            <p:cNvSpPr txBox="1"/>
            <p:nvPr/>
          </p:nvSpPr>
          <p:spPr>
            <a:xfrm>
              <a:off x="4374547" y="3044280"/>
              <a:ext cx="3442906" cy="769441"/>
            </a:xfrm>
            <a:prstGeom prst="rect">
              <a:avLst/>
            </a:prstGeom>
            <a:noFill/>
          </p:spPr>
          <p:txBody>
            <a:bodyPr wrap="square" rtlCol="0">
              <a:spAutoFit/>
            </a:bodyPr>
            <a:lstStyle/>
            <a:p>
              <a:pPr algn="ctr"/>
              <a:r>
                <a:rPr lang="es-EC" sz="4400" b="1" dirty="0" smtClean="0">
                  <a:solidFill>
                    <a:schemeClr val="bg1"/>
                  </a:solidFill>
                  <a:latin typeface="Arial" panose="020B0604020202020204" pitchFamily="34" charset="0"/>
                  <a:cs typeface="Arial" panose="020B0604020202020204" pitchFamily="34" charset="0"/>
                </a:rPr>
                <a:t>¡GRACIAS!</a:t>
              </a:r>
              <a:endParaRPr lang="es-EC" sz="4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216413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C" dirty="0"/>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A1298C51-975A-47E7-B82D-7B357E560500}" type="datetimeFigureOut">
              <a:rPr lang="es-EC" smtClean="0"/>
              <a:t>26/10/2020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38136379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dirty="0" smtClean="0"/>
              <a:t>Haga clic para modificar el estilo de título del patrón</a:t>
            </a:r>
            <a:endParaRPr lang="es-EC" dirty="0"/>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smtClean="0"/>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26/10/2020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8834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C"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8C51-975A-47E7-B82D-7B357E560500}" type="datetimeFigureOut">
              <a:rPr lang="es-EC" smtClean="0"/>
              <a:t>26/10/2020</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71FD0-766A-4664-840B-44A55B7D8810}" type="slidenum">
              <a:rPr lang="es-EC" smtClean="0"/>
              <a:t>‹Nº›</a:t>
            </a:fld>
            <a:endParaRPr lang="es-EC"/>
          </a:p>
        </p:txBody>
      </p:sp>
    </p:spTree>
    <p:extLst>
      <p:ext uri="{BB962C8B-B14F-4D97-AF65-F5344CB8AC3E}">
        <p14:creationId xmlns:p14="http://schemas.microsoft.com/office/powerpoint/2010/main" val="308330984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3" r:id="rId3"/>
    <p:sldLayoutId id="2147483660" r:id="rId4"/>
    <p:sldLayoutId id="2147483650" r:id="rId5"/>
    <p:sldLayoutId id="2147483654" r:id="rId6"/>
    <p:sldLayoutId id="2147483651" r:id="rId7"/>
    <p:sldLayoutId id="2147483652"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technical-resources/articles/java/fork-join.html" TargetMode="External"/><Relationship Id="rId2" Type="http://schemas.openxmlformats.org/officeDocument/2006/relationships/hyperlink" Target="https://www.adictosaltrabajo.com/2015/08/21/el-paralelismo-en-java-y-el-framework-forkjoin/"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262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3679E518-F05C-46B8-B3A5-E25C5C889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553" y="4260003"/>
            <a:ext cx="6752871" cy="2388018"/>
          </a:xfrm>
          <a:prstGeom prst="rect">
            <a:avLst/>
          </a:prstGeom>
        </p:spPr>
      </p:pic>
      <p:sp>
        <p:nvSpPr>
          <p:cNvPr id="2" name="Título 1">
            <a:extLst>
              <a:ext uri="{FF2B5EF4-FFF2-40B4-BE49-F238E27FC236}">
                <a16:creationId xmlns:a16="http://schemas.microsoft.com/office/drawing/2014/main" xmlns="" id="{AEB1706C-0131-43BA-A5B1-42CF2E883B64}"/>
              </a:ext>
            </a:extLst>
          </p:cNvPr>
          <p:cNvSpPr>
            <a:spLocks noGrp="1"/>
          </p:cNvSpPr>
          <p:nvPr>
            <p:ph type="title"/>
          </p:nvPr>
        </p:nvSpPr>
        <p:spPr/>
        <p:txBody>
          <a:bodyPr/>
          <a:lstStyle/>
          <a:p>
            <a:r>
              <a:rPr lang="es-EC" dirty="0"/>
              <a:t>Ejemplo</a:t>
            </a:r>
          </a:p>
        </p:txBody>
      </p:sp>
      <p:sp>
        <p:nvSpPr>
          <p:cNvPr id="3" name="Marcador de contenido 2">
            <a:extLst>
              <a:ext uri="{FF2B5EF4-FFF2-40B4-BE49-F238E27FC236}">
                <a16:creationId xmlns:a16="http://schemas.microsoft.com/office/drawing/2014/main" xmlns="" id="{A3F76627-DF0A-4499-AD2E-893A5C32D108}"/>
              </a:ext>
            </a:extLst>
          </p:cNvPr>
          <p:cNvSpPr>
            <a:spLocks noGrp="1"/>
          </p:cNvSpPr>
          <p:nvPr>
            <p:ph sz="half" idx="1"/>
          </p:nvPr>
        </p:nvSpPr>
        <p:spPr>
          <a:xfrm>
            <a:off x="575655" y="2462105"/>
            <a:ext cx="10756669" cy="3595796"/>
          </a:xfrm>
        </p:spPr>
        <p:txBody>
          <a:bodyPr>
            <a:normAutofit/>
          </a:bodyPr>
          <a:lstStyle/>
          <a:p>
            <a:r>
              <a:rPr lang="es-EC" sz="2400" dirty="0"/>
              <a:t>De una gran variedad de números enteros para los que le gustaría calcular la suma. Dado que la suma es conmutativa, se puede dividir la matriz en porciones mas pequeñas donde los subprocesos concurrentes calculan sumas parciales y estas sumas luego se usan para calcular la suma total.</a:t>
            </a:r>
          </a:p>
        </p:txBody>
      </p:sp>
    </p:spTree>
    <p:extLst>
      <p:ext uri="{BB962C8B-B14F-4D97-AF65-F5344CB8AC3E}">
        <p14:creationId xmlns:p14="http://schemas.microsoft.com/office/powerpoint/2010/main" val="341719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F81A133-DB8B-447D-B973-15BE70958944}"/>
              </a:ext>
            </a:extLst>
          </p:cNvPr>
          <p:cNvSpPr>
            <a:spLocks noGrp="1"/>
          </p:cNvSpPr>
          <p:nvPr>
            <p:ph type="title"/>
          </p:nvPr>
        </p:nvSpPr>
        <p:spPr/>
        <p:txBody>
          <a:bodyPr/>
          <a:lstStyle/>
          <a:p>
            <a:r>
              <a:rPr lang="es-EC" dirty="0"/>
              <a:t>Ejemplo</a:t>
            </a:r>
          </a:p>
        </p:txBody>
      </p:sp>
      <p:sp>
        <p:nvSpPr>
          <p:cNvPr id="3" name="Marcador de contenido 2">
            <a:extLst>
              <a:ext uri="{FF2B5EF4-FFF2-40B4-BE49-F238E27FC236}">
                <a16:creationId xmlns:a16="http://schemas.microsoft.com/office/drawing/2014/main" xmlns="" id="{A27F2AF4-B4C7-482E-80FC-1DB0C4AB87AB}"/>
              </a:ext>
            </a:extLst>
          </p:cNvPr>
          <p:cNvSpPr>
            <a:spLocks noGrp="1"/>
          </p:cNvSpPr>
          <p:nvPr>
            <p:ph sz="half" idx="1"/>
          </p:nvPr>
        </p:nvSpPr>
        <p:spPr>
          <a:xfrm>
            <a:off x="598516" y="2740025"/>
            <a:ext cx="10754460" cy="3820795"/>
          </a:xfrm>
        </p:spPr>
        <p:txBody>
          <a:bodyPr>
            <a:normAutofit fontScale="92500" lnSpcReduction="10000"/>
          </a:bodyPr>
          <a:lstStyle/>
          <a:p>
            <a:pPr marL="0" indent="0">
              <a:buNone/>
            </a:pPr>
            <a:r>
              <a:rPr lang="es-EC" dirty="0"/>
              <a:t>Para resolver el problema anterior con ejecutores: </a:t>
            </a:r>
          </a:p>
          <a:p>
            <a:pPr marL="0" indent="0">
              <a:buNone/>
            </a:pPr>
            <a:endParaRPr lang="es-EC" dirty="0"/>
          </a:p>
          <a:p>
            <a:pPr marL="514350" indent="-514350">
              <a:buFont typeface="+mj-lt"/>
              <a:buAutoNum type="arabicPeriod"/>
            </a:pPr>
            <a:r>
              <a:rPr lang="es-EC" dirty="0"/>
              <a:t>Divida la matriz en el numero de unidades de procesamiento físico disponibles.</a:t>
            </a:r>
          </a:p>
          <a:p>
            <a:pPr marL="514350" indent="-514350">
              <a:buFont typeface="+mj-lt"/>
              <a:buAutoNum type="arabicPeriod"/>
            </a:pPr>
            <a:endParaRPr lang="es-EC" dirty="0"/>
          </a:p>
          <a:p>
            <a:pPr marL="514350" indent="-514350">
              <a:buFont typeface="+mj-lt"/>
              <a:buAutoNum type="arabicPeriod"/>
            </a:pPr>
            <a:r>
              <a:rPr lang="es-EC" dirty="0"/>
              <a:t>Cree instancias invocables para calcular cada suma parcial.</a:t>
            </a:r>
          </a:p>
          <a:p>
            <a:pPr marL="514350" indent="-514350">
              <a:buFont typeface="+mj-lt"/>
              <a:buAutoNum type="arabicPeriod"/>
            </a:pPr>
            <a:endParaRPr lang="es-EC" dirty="0"/>
          </a:p>
          <a:p>
            <a:pPr marL="514350" indent="-514350">
              <a:buFont typeface="+mj-lt"/>
              <a:buAutoNum type="arabicPeriod"/>
            </a:pPr>
            <a:r>
              <a:rPr lang="es-EC" dirty="0"/>
              <a:t>Envíe las instancias a un ejecutor que administre un grupo  de n subprocesos y recopile el resultado para calcular la suma final.</a:t>
            </a:r>
          </a:p>
        </p:txBody>
      </p:sp>
    </p:spTree>
    <p:extLst>
      <p:ext uri="{BB962C8B-B14F-4D97-AF65-F5344CB8AC3E}">
        <p14:creationId xmlns:p14="http://schemas.microsoft.com/office/powerpoint/2010/main" val="545983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BIBLIOGRAFIA</a:t>
            </a:r>
            <a:endParaRPr lang="es-EC" dirty="0"/>
          </a:p>
        </p:txBody>
      </p:sp>
      <p:sp>
        <p:nvSpPr>
          <p:cNvPr id="3" name="Marcador de contenido 2"/>
          <p:cNvSpPr>
            <a:spLocks noGrp="1"/>
          </p:cNvSpPr>
          <p:nvPr>
            <p:ph sz="half" idx="1"/>
          </p:nvPr>
        </p:nvSpPr>
        <p:spPr/>
        <p:txBody>
          <a:bodyPr/>
          <a:lstStyle/>
          <a:p>
            <a:r>
              <a:rPr lang="es-EC" dirty="0">
                <a:hlinkClick r:id="rId2"/>
              </a:rPr>
              <a:t>https://www.adictosaltrabajo.com/2015/08/21/el-paralelismo-en-java-y-el-framework-forkjoin</a:t>
            </a:r>
            <a:r>
              <a:rPr lang="es-EC" dirty="0" smtClean="0">
                <a:hlinkClick r:id="rId2"/>
              </a:rPr>
              <a:t>/</a:t>
            </a:r>
            <a:endParaRPr lang="es-EC" dirty="0" smtClean="0"/>
          </a:p>
          <a:p>
            <a:r>
              <a:rPr lang="es-EC" dirty="0">
                <a:hlinkClick r:id="rId3"/>
              </a:rPr>
              <a:t>https://</a:t>
            </a:r>
            <a:r>
              <a:rPr lang="es-EC" dirty="0" smtClean="0">
                <a:hlinkClick r:id="rId3"/>
              </a:rPr>
              <a:t>www.oracle.com/technical-resources/articles/java/fork-join.html</a:t>
            </a:r>
            <a:r>
              <a:rPr lang="es-EC" dirty="0" smtClean="0"/>
              <a:t> </a:t>
            </a:r>
            <a:endParaRPr lang="es-EC" dirty="0"/>
          </a:p>
        </p:txBody>
      </p:sp>
    </p:spTree>
    <p:extLst>
      <p:ext uri="{BB962C8B-B14F-4D97-AF65-F5344CB8AC3E}">
        <p14:creationId xmlns:p14="http://schemas.microsoft.com/office/powerpoint/2010/main" val="1688311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dirty="0"/>
          </a:p>
        </p:txBody>
      </p:sp>
      <p:sp>
        <p:nvSpPr>
          <p:cNvPr id="3" name="2 Marcador de texto"/>
          <p:cNvSpPr>
            <a:spLocks noGrp="1"/>
          </p:cNvSpPr>
          <p:nvPr>
            <p:ph type="body" idx="1"/>
          </p:nvPr>
        </p:nvSpPr>
        <p:spPr/>
        <p:txBody>
          <a:bodyPr/>
          <a:lstStyle/>
          <a:p>
            <a:endParaRPr lang="es-EC"/>
          </a:p>
        </p:txBody>
      </p:sp>
    </p:spTree>
    <p:extLst>
      <p:ext uri="{BB962C8B-B14F-4D97-AF65-F5344CB8AC3E}">
        <p14:creationId xmlns:p14="http://schemas.microsoft.com/office/powerpoint/2010/main" val="2306309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C" dirty="0" smtClean="0"/>
              <a:t>FORKJOIN</a:t>
            </a:r>
            <a:endParaRPr lang="es-EC" dirty="0"/>
          </a:p>
        </p:txBody>
      </p:sp>
      <p:sp>
        <p:nvSpPr>
          <p:cNvPr id="3" name="2 Subtítulo"/>
          <p:cNvSpPr>
            <a:spLocks noGrp="1"/>
          </p:cNvSpPr>
          <p:nvPr>
            <p:ph type="subTitle" idx="1"/>
          </p:nvPr>
        </p:nvSpPr>
        <p:spPr>
          <a:xfrm>
            <a:off x="1524000" y="3727768"/>
            <a:ext cx="9144000" cy="2127122"/>
          </a:xfrm>
        </p:spPr>
        <p:txBody>
          <a:bodyPr>
            <a:normAutofit lnSpcReduction="10000"/>
          </a:bodyPr>
          <a:lstStyle/>
          <a:p>
            <a:endParaRPr lang="es-EC" dirty="0" smtClean="0"/>
          </a:p>
          <a:p>
            <a:r>
              <a:rPr lang="es-EC" dirty="0" smtClean="0"/>
              <a:t>INTEGRANTES:</a:t>
            </a:r>
          </a:p>
          <a:p>
            <a:r>
              <a:rPr lang="es-EC" dirty="0" smtClean="0"/>
              <a:t>Endara </a:t>
            </a:r>
            <a:r>
              <a:rPr lang="es-EC" dirty="0" err="1" smtClean="0"/>
              <a:t>Ivan</a:t>
            </a:r>
            <a:endParaRPr lang="es-EC" dirty="0" smtClean="0"/>
          </a:p>
          <a:p>
            <a:r>
              <a:rPr lang="es-EC" dirty="0" smtClean="0"/>
              <a:t>Sotomayor Diego</a:t>
            </a:r>
          </a:p>
          <a:p>
            <a:r>
              <a:rPr lang="es-EC" dirty="0" smtClean="0"/>
              <a:t>Valencia Santiago</a:t>
            </a:r>
            <a:endParaRPr lang="es-EC" dirty="0"/>
          </a:p>
        </p:txBody>
      </p:sp>
    </p:spTree>
    <p:extLst>
      <p:ext uri="{BB962C8B-B14F-4D97-AF65-F5344CB8AC3E}">
        <p14:creationId xmlns:p14="http://schemas.microsoft.com/office/powerpoint/2010/main" val="2310480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C" dirty="0" smtClean="0"/>
              <a:t>FORKJOIN</a:t>
            </a:r>
            <a:endParaRPr lang="es-EC" dirty="0"/>
          </a:p>
        </p:txBody>
      </p:sp>
      <p:sp>
        <p:nvSpPr>
          <p:cNvPr id="3" name="2 Marcador de contenido"/>
          <p:cNvSpPr>
            <a:spLocks noGrp="1"/>
          </p:cNvSpPr>
          <p:nvPr>
            <p:ph sz="half" idx="2"/>
          </p:nvPr>
        </p:nvSpPr>
        <p:spPr/>
        <p:txBody>
          <a:bodyPr/>
          <a:lstStyle/>
          <a:p>
            <a:r>
              <a:rPr lang="es-EC" dirty="0" smtClean="0"/>
              <a:t>Es un método que genera </a:t>
            </a:r>
            <a:r>
              <a:rPr lang="es-ES" dirty="0"/>
              <a:t>peticiones en paralelo y </a:t>
            </a:r>
            <a:r>
              <a:rPr lang="es-ES" dirty="0" smtClean="0"/>
              <a:t>espera hasta </a:t>
            </a:r>
            <a:r>
              <a:rPr lang="es-ES" dirty="0"/>
              <a:t>que terminen todas para mostrar un resultado</a:t>
            </a:r>
            <a:r>
              <a:rPr lang="es-ES" dirty="0" smtClean="0"/>
              <a:t>.</a:t>
            </a:r>
          </a:p>
          <a:p>
            <a:r>
              <a:rPr lang="es-ES" dirty="0" smtClean="0"/>
              <a:t>El paralelismo es </a:t>
            </a:r>
            <a:r>
              <a:rPr lang="es-ES" dirty="0"/>
              <a:t>la ejecución de dos o más tareas en períodos de tiempo superpuestos que no son necesariamente </a:t>
            </a:r>
            <a:r>
              <a:rPr lang="es-ES" dirty="0" smtClean="0"/>
              <a:t>simultáneos.</a:t>
            </a:r>
          </a:p>
          <a:p>
            <a:pPr marL="0" indent="0">
              <a:buNone/>
            </a:pPr>
            <a:endParaRPr lang="es-EC" dirty="0"/>
          </a:p>
        </p:txBody>
      </p:sp>
      <p:sp>
        <p:nvSpPr>
          <p:cNvPr id="4" name="3 Marcador de texto"/>
          <p:cNvSpPr>
            <a:spLocks noGrp="1"/>
          </p:cNvSpPr>
          <p:nvPr>
            <p:ph type="body" sz="quarter" idx="3"/>
          </p:nvPr>
        </p:nvSpPr>
        <p:spPr/>
        <p:txBody>
          <a:bodyPr/>
          <a:lstStyle/>
          <a:p>
            <a:r>
              <a:rPr lang="es-EC" dirty="0" smtClean="0"/>
              <a:t>¿QUÉ ES FORKJOIN Y COMO FUNCIONA?</a:t>
            </a:r>
            <a:endParaRPr lang="es-EC" dirty="0"/>
          </a:p>
        </p:txBody>
      </p:sp>
      <p:sp>
        <p:nvSpPr>
          <p:cNvPr id="5" name="4 Título"/>
          <p:cNvSpPr>
            <a:spLocks noGrp="1"/>
          </p:cNvSpPr>
          <p:nvPr>
            <p:ph type="title"/>
          </p:nvPr>
        </p:nvSpPr>
        <p:spPr/>
        <p:txBody>
          <a:bodyPr/>
          <a:lstStyle/>
          <a:p>
            <a:r>
              <a:rPr lang="es-EC" dirty="0" smtClean="0"/>
              <a:t>APLICACIONES DISTRIBUIDAS</a:t>
            </a:r>
            <a:endParaRPr lang="es-EC" dirty="0"/>
          </a:p>
        </p:txBody>
      </p:sp>
    </p:spTree>
    <p:extLst>
      <p:ext uri="{BB962C8B-B14F-4D97-AF65-F5344CB8AC3E}">
        <p14:creationId xmlns:p14="http://schemas.microsoft.com/office/powerpoint/2010/main" val="270748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PARALELISMO</a:t>
            </a:r>
            <a:endParaRPr lang="es-EC" dirty="0"/>
          </a:p>
        </p:txBody>
      </p:sp>
      <p:sp>
        <p:nvSpPr>
          <p:cNvPr id="3" name="2 Marcador de contenido"/>
          <p:cNvSpPr>
            <a:spLocks noGrp="1"/>
          </p:cNvSpPr>
          <p:nvPr>
            <p:ph sz="half" idx="1"/>
          </p:nvPr>
        </p:nvSpPr>
        <p:spPr/>
        <p:txBody>
          <a:bodyPr/>
          <a:lstStyle/>
          <a:p>
            <a:r>
              <a:rPr lang="es-ES" dirty="0"/>
              <a:t>Paralelismo es la ejecución simultánea de dos o más tareas. Se considera una propiedad del hardware, ya que requiere recursos físicos para ejecutar cada tarea simultáneamente, y su objetivo se basa en realizar una tarea en el menor tiempo posible</a:t>
            </a:r>
            <a:r>
              <a:rPr lang="es-ES" dirty="0" smtClean="0"/>
              <a:t>.</a:t>
            </a:r>
          </a:p>
          <a:p>
            <a:r>
              <a:rPr lang="es-ES" dirty="0"/>
              <a:t>El paralelismo acelera la ejecución de una tarea dividiéndola en computaciones independientes y ejecutándola sobre hardware capaz de realizar computaciones simultáneas</a:t>
            </a:r>
            <a:endParaRPr lang="es-EC" dirty="0"/>
          </a:p>
        </p:txBody>
      </p:sp>
    </p:spTree>
    <p:extLst>
      <p:ext uri="{BB962C8B-B14F-4D97-AF65-F5344CB8AC3E}">
        <p14:creationId xmlns:p14="http://schemas.microsoft.com/office/powerpoint/2010/main" val="117461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r>
              <a:rPr lang="es-EC" dirty="0">
                <a:solidFill>
                  <a:srgbClr val="000000"/>
                </a:solidFill>
                <a:latin typeface="Gotham SSm A"/>
              </a:rPr>
              <a:t>Concurrente: 2 colas, 1 máquina expendedora</a:t>
            </a:r>
          </a:p>
          <a:p>
            <a:endParaRPr lang="es-EC" dirty="0">
              <a:solidFill>
                <a:srgbClr val="000000"/>
              </a:solidFill>
              <a:latin typeface="Gotham SSm A"/>
            </a:endParaRPr>
          </a:p>
          <a:p>
            <a:endParaRPr lang="es-EC" dirty="0">
              <a:solidFill>
                <a:srgbClr val="000000"/>
              </a:solidFill>
              <a:latin typeface="Gotham SSm A"/>
            </a:endParaRPr>
          </a:p>
          <a:p>
            <a:pPr marL="0" indent="0">
              <a:buNone/>
            </a:pPr>
            <a:endParaRPr lang="es-EC" dirty="0">
              <a:solidFill>
                <a:srgbClr val="000000"/>
              </a:solidFill>
              <a:latin typeface="Gotham SSm A"/>
            </a:endParaRPr>
          </a:p>
          <a:p>
            <a:r>
              <a:rPr lang="es-EC" dirty="0">
                <a:solidFill>
                  <a:srgbClr val="000000"/>
                </a:solidFill>
                <a:latin typeface="Gotham SSm A"/>
              </a:rPr>
              <a:t>Paralelo: 2 colas, 2 máquinas expendedoras</a:t>
            </a:r>
          </a:p>
          <a:p>
            <a:endParaRPr lang="es-EC" dirty="0">
              <a:solidFill>
                <a:srgbClr val="000000"/>
              </a:solidFill>
              <a:latin typeface="Gotham SSm A"/>
            </a:endParaRPr>
          </a:p>
          <a:p>
            <a:endParaRPr lang="es-EC" dirty="0"/>
          </a:p>
        </p:txBody>
      </p:sp>
      <p:pic>
        <p:nvPicPr>
          <p:cNvPr id="4" name="Picture 4" descr="concurrente">
            <a:extLst>
              <a:ext uri="{FF2B5EF4-FFF2-40B4-BE49-F238E27FC236}">
                <a16:creationId xmlns:a16="http://schemas.microsoft.com/office/drawing/2014/main" xmlns="" id="{FE2DB04A-C8C0-4EA9-A293-94BC31E5BE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56105" y="3282985"/>
            <a:ext cx="3477459" cy="1546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paralelo">
            <a:extLst>
              <a:ext uri="{FF2B5EF4-FFF2-40B4-BE49-F238E27FC236}">
                <a16:creationId xmlns:a16="http://schemas.microsoft.com/office/drawing/2014/main" xmlns="" id="{A40654AB-76E7-423B-998E-91264F1DEF5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99722" y="5286880"/>
            <a:ext cx="3533842" cy="1542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1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625811" y="1624084"/>
            <a:ext cx="10756669" cy="4488407"/>
          </a:xfrm>
        </p:spPr>
        <p:txBody>
          <a:bodyPr>
            <a:normAutofit fontScale="92500" lnSpcReduction="10000"/>
          </a:bodyPr>
          <a:lstStyle/>
          <a:p>
            <a:pPr marL="0" indent="0" algn="just">
              <a:buNone/>
            </a:pPr>
            <a:r>
              <a:rPr lang="es-ES" dirty="0"/>
              <a:t>Cada hilo tiene su propia cola de dos extremos (</a:t>
            </a:r>
            <a:r>
              <a:rPr lang="es-ES" dirty="0" err="1"/>
              <a:t>deque</a:t>
            </a:r>
            <a:r>
              <a:rPr lang="es-ES" dirty="0"/>
              <a:t>) para almacenar las tareas que se ejecutarán</a:t>
            </a:r>
            <a:r>
              <a:rPr lang="es-ES" dirty="0" smtClean="0"/>
              <a:t>.</a:t>
            </a:r>
            <a:endParaRPr lang="es-ES" dirty="0"/>
          </a:p>
          <a:p>
            <a:pPr marL="0" indent="0" algn="just">
              <a:buNone/>
            </a:pPr>
            <a:r>
              <a:rPr lang="es-ES" dirty="0"/>
              <a:t>Una </a:t>
            </a:r>
            <a:r>
              <a:rPr lang="es-ES" dirty="0" err="1"/>
              <a:t>deque</a:t>
            </a:r>
            <a:r>
              <a:rPr lang="es-ES" dirty="0"/>
              <a:t> es un tipo de cola que permite agregar o eliminar elementos de la parte delantera (cabeza) o de la parte trasera (cola). Esto permite dos cosas:</a:t>
            </a:r>
          </a:p>
          <a:p>
            <a:pPr algn="just"/>
            <a:r>
              <a:rPr lang="es-ES" dirty="0"/>
              <a:t>Un hilo puede ejecutar solo una tarea a la vez (la tarea que encabeza su </a:t>
            </a:r>
            <a:r>
              <a:rPr lang="es-ES" dirty="0" err="1"/>
              <a:t>deque</a:t>
            </a:r>
            <a:r>
              <a:rPr lang="es-ES" dirty="0"/>
              <a:t>).</a:t>
            </a:r>
          </a:p>
          <a:p>
            <a:pPr algn="just"/>
            <a:r>
              <a:rPr lang="es-ES" dirty="0"/>
              <a:t>Se implementa un algoritmo de robo de trabajo para equilibrar la carga de trabajo del hilo.</a:t>
            </a:r>
          </a:p>
          <a:p>
            <a:pPr marL="0" indent="0" algn="just">
              <a:buNone/>
            </a:pPr>
            <a:r>
              <a:rPr lang="es-ES" dirty="0"/>
              <a:t>Con el algoritmo de robo de trabajo, los subprocesos que se quedan sin tareas para procesar pueden robar tareas de otros subprocesos que todavía están ocupados (eliminando tareas de la cola de su </a:t>
            </a:r>
            <a:r>
              <a:rPr lang="es-ES" dirty="0" err="1"/>
              <a:t>deque</a:t>
            </a:r>
            <a:r>
              <a:rPr lang="es-ES" dirty="0"/>
              <a:t>).</a:t>
            </a:r>
            <a:endParaRPr lang="es-EC" dirty="0"/>
          </a:p>
          <a:p>
            <a:endParaRPr lang="es-EC" dirty="0"/>
          </a:p>
        </p:txBody>
      </p:sp>
    </p:spTree>
    <p:extLst>
      <p:ext uri="{BB962C8B-B14F-4D97-AF65-F5344CB8AC3E}">
        <p14:creationId xmlns:p14="http://schemas.microsoft.com/office/powerpoint/2010/main" val="2834380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0" dirty="0"/>
              <a:t>El </a:t>
            </a:r>
            <a:r>
              <a:rPr lang="es-EC" b="0" dirty="0" err="1"/>
              <a:t>framework</a:t>
            </a:r>
            <a:r>
              <a:rPr lang="es-EC" b="0" dirty="0"/>
              <a:t> </a:t>
            </a:r>
            <a:r>
              <a:rPr lang="es-EC" b="0" dirty="0" err="1"/>
              <a:t>Fork</a:t>
            </a:r>
            <a:r>
              <a:rPr lang="es-EC" b="0" dirty="0"/>
              <a:t>/</a:t>
            </a:r>
            <a:r>
              <a:rPr lang="es-EC" b="0" dirty="0" err="1"/>
              <a:t>Join</a:t>
            </a:r>
            <a:r>
              <a:rPr lang="es-EC" b="0" dirty="0"/>
              <a:t/>
            </a:r>
            <a:br>
              <a:rPr lang="es-EC" b="0" dirty="0"/>
            </a:br>
            <a:endParaRPr lang="es-EC" dirty="0"/>
          </a:p>
        </p:txBody>
      </p:sp>
      <p:sp>
        <p:nvSpPr>
          <p:cNvPr id="3" name="Marcador de contenido 2"/>
          <p:cNvSpPr>
            <a:spLocks noGrp="1"/>
          </p:cNvSpPr>
          <p:nvPr>
            <p:ph sz="half" idx="1"/>
          </p:nvPr>
        </p:nvSpPr>
        <p:spPr/>
        <p:txBody>
          <a:bodyPr>
            <a:normAutofit fontScale="92500" lnSpcReduction="20000"/>
          </a:bodyPr>
          <a:lstStyle/>
          <a:p>
            <a:r>
              <a:rPr lang="es-ES" dirty="0"/>
              <a:t>Fue diseñado para la ejecución de tareas que pueden dividirse en otras </a:t>
            </a:r>
            <a:r>
              <a:rPr lang="es-ES" dirty="0" err="1"/>
              <a:t>subtareas</a:t>
            </a:r>
            <a:r>
              <a:rPr lang="es-ES" dirty="0"/>
              <a:t> más pequeñas, ejecutándose estas en paralelo y combinando posteriormente sus resultados para obtener el resultado de la tarea única</a:t>
            </a:r>
            <a:r>
              <a:rPr lang="es-ES" dirty="0" smtClean="0"/>
              <a:t>.</a:t>
            </a:r>
          </a:p>
          <a:p>
            <a:r>
              <a:rPr lang="es-ES" dirty="0"/>
              <a:t>Este </a:t>
            </a:r>
            <a:r>
              <a:rPr lang="es-ES" dirty="0" err="1"/>
              <a:t>framework</a:t>
            </a:r>
            <a:r>
              <a:rPr lang="es-ES" dirty="0"/>
              <a:t> realiza la </a:t>
            </a:r>
            <a:r>
              <a:rPr lang="es-ES" dirty="0" err="1"/>
              <a:t>paralelización</a:t>
            </a:r>
            <a:r>
              <a:rPr lang="es-ES" dirty="0"/>
              <a:t> de tareas de forma recursiva, aplicando el principio Divide y Vencerás</a:t>
            </a:r>
            <a:r>
              <a:rPr lang="es-ES" dirty="0" smtClean="0"/>
              <a:t>.</a:t>
            </a:r>
          </a:p>
          <a:p>
            <a:r>
              <a:rPr lang="es-ES" dirty="0" err="1"/>
              <a:t>Fork</a:t>
            </a:r>
            <a:r>
              <a:rPr lang="es-ES" dirty="0"/>
              <a:t>/</a:t>
            </a:r>
            <a:r>
              <a:rPr lang="es-ES" dirty="0" err="1"/>
              <a:t>Join</a:t>
            </a:r>
            <a:r>
              <a:rPr lang="es-ES" dirty="0"/>
              <a:t> se encuentra en la librería </a:t>
            </a:r>
            <a:r>
              <a:rPr lang="es-ES" dirty="0" err="1" smtClean="0"/>
              <a:t>java.util.concurrent</a:t>
            </a:r>
            <a:r>
              <a:rPr lang="es-ES" dirty="0" smtClean="0"/>
              <a:t>, </a:t>
            </a:r>
            <a:r>
              <a:rPr lang="es-ES" dirty="0"/>
              <a:t>disponible en la versión 7 de </a:t>
            </a:r>
            <a:r>
              <a:rPr lang="es-ES" dirty="0" smtClean="0"/>
              <a:t>Java</a:t>
            </a:r>
          </a:p>
          <a:p>
            <a:r>
              <a:rPr lang="es-ES" dirty="0"/>
              <a:t>Esta librería contiene una serie de interfaces y clases con las que poder </a:t>
            </a:r>
            <a:r>
              <a:rPr lang="es-ES" dirty="0" smtClean="0"/>
              <a:t>implantar </a:t>
            </a:r>
            <a:r>
              <a:rPr lang="es-ES" dirty="0"/>
              <a:t>paralelismo en nuestros desarrollos. </a:t>
            </a:r>
            <a:endParaRPr lang="es-EC" dirty="0"/>
          </a:p>
        </p:txBody>
      </p:sp>
    </p:spTree>
    <p:extLst>
      <p:ext uri="{BB962C8B-B14F-4D97-AF65-F5344CB8AC3E}">
        <p14:creationId xmlns:p14="http://schemas.microsoft.com/office/powerpoint/2010/main" val="1091931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Visión </a:t>
            </a:r>
            <a:r>
              <a:rPr lang="es-EC" dirty="0"/>
              <a:t>de conjunto</a:t>
            </a:r>
          </a:p>
        </p:txBody>
      </p:sp>
      <p:sp>
        <p:nvSpPr>
          <p:cNvPr id="3" name="2 Marcador de contenido"/>
          <p:cNvSpPr>
            <a:spLocks noGrp="1"/>
          </p:cNvSpPr>
          <p:nvPr>
            <p:ph sz="half" idx="1"/>
          </p:nvPr>
        </p:nvSpPr>
        <p:spPr/>
        <p:txBody>
          <a:bodyPr/>
          <a:lstStyle/>
          <a:p>
            <a:r>
              <a:rPr lang="es-EC" dirty="0"/>
              <a:t>Los ejecutores son un gran paso en comparación con los viejos hilos simples porque facilitan la administración de tareas concurrentes.</a:t>
            </a:r>
          </a:p>
          <a:p>
            <a:endParaRPr lang="es-EC" dirty="0"/>
          </a:p>
          <a:p>
            <a:r>
              <a:rPr lang="es-EC" dirty="0"/>
              <a:t>Existen algunos tipos de algoritmos que requieren tareas para crear subtareas y comunicarse entre si para completar, estos son los algoritmos de “divide y vencerás”.</a:t>
            </a:r>
          </a:p>
          <a:p>
            <a:endParaRPr lang="es-EC" dirty="0"/>
          </a:p>
        </p:txBody>
      </p:sp>
    </p:spTree>
    <p:extLst>
      <p:ext uri="{BB962C8B-B14F-4D97-AF65-F5344CB8AC3E}">
        <p14:creationId xmlns:p14="http://schemas.microsoft.com/office/powerpoint/2010/main" val="994730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E5A1A9E-1ACD-4DC0-BF85-DA2790B82F47}"/>
              </a:ext>
            </a:extLst>
          </p:cNvPr>
          <p:cNvSpPr>
            <a:spLocks noGrp="1"/>
          </p:cNvSpPr>
          <p:nvPr>
            <p:ph type="title"/>
          </p:nvPr>
        </p:nvSpPr>
        <p:spPr/>
        <p:txBody>
          <a:bodyPr/>
          <a:lstStyle/>
          <a:p>
            <a:r>
              <a:rPr lang="es-EC" dirty="0"/>
              <a:t>Algoritmos divide y vencerás</a:t>
            </a:r>
          </a:p>
        </p:txBody>
      </p:sp>
      <p:sp>
        <p:nvSpPr>
          <p:cNvPr id="3" name="Marcador de contenido 2">
            <a:extLst>
              <a:ext uri="{FF2B5EF4-FFF2-40B4-BE49-F238E27FC236}">
                <a16:creationId xmlns:a16="http://schemas.microsoft.com/office/drawing/2014/main" xmlns="" id="{776EE8B3-5163-4A11-BF93-5DAF7F94836C}"/>
              </a:ext>
            </a:extLst>
          </p:cNvPr>
          <p:cNvSpPr>
            <a:spLocks noGrp="1"/>
          </p:cNvSpPr>
          <p:nvPr>
            <p:ph sz="half" idx="1"/>
          </p:nvPr>
        </p:nvSpPr>
        <p:spPr/>
        <p:txBody>
          <a:bodyPr>
            <a:normAutofit fontScale="92500"/>
          </a:bodyPr>
          <a:lstStyle/>
          <a:p>
            <a:r>
              <a:rPr lang="es-EC" dirty="0"/>
              <a:t>También conocidos como “mapear y reducir”.</a:t>
            </a:r>
          </a:p>
          <a:p>
            <a:endParaRPr lang="es-EC" dirty="0"/>
          </a:p>
          <a:p>
            <a:r>
              <a:rPr lang="es-EC" dirty="0"/>
              <a:t>La idea de estos algoritmos es dividir el espacio de datos para ser procesado por un algoritmo en fragmentos independientes mas pequeños (mapear).</a:t>
            </a:r>
          </a:p>
          <a:p>
            <a:endParaRPr lang="es-EC" dirty="0"/>
          </a:p>
          <a:p>
            <a:r>
              <a:rPr lang="es-EC" dirty="0"/>
              <a:t>Una vez que se ha procesado un conjunto de fragmentos, se pueden recopilar los resultados parciales para formar el resultado final (reducir).</a:t>
            </a:r>
          </a:p>
        </p:txBody>
      </p:sp>
    </p:spTree>
    <p:extLst>
      <p:ext uri="{BB962C8B-B14F-4D97-AF65-F5344CB8AC3E}">
        <p14:creationId xmlns:p14="http://schemas.microsoft.com/office/powerpoint/2010/main" val="2543471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UTE DISEÑO">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4136410-1D10-4AFC-9A9A-A8C84A3A1BB6}" vid="{EBA6BB8B-F2CA-4335-8CC4-74366978B6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2750</TotalTime>
  <Words>584</Words>
  <Application>Microsoft Office PowerPoint</Application>
  <PresentationFormat>Panorámica</PresentationFormat>
  <Paragraphs>52</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Gotham SSm A</vt:lpstr>
      <vt:lpstr>Open Sans Semibold</vt:lpstr>
      <vt:lpstr>PLANTILLA UTE DISEÑO</vt:lpstr>
      <vt:lpstr>Presentación de PowerPoint</vt:lpstr>
      <vt:lpstr>FORKJOIN</vt:lpstr>
      <vt:lpstr>APLICACIONES DISTRIBUIDAS</vt:lpstr>
      <vt:lpstr>PARALELISMO</vt:lpstr>
      <vt:lpstr>Presentación de PowerPoint</vt:lpstr>
      <vt:lpstr>Presentación de PowerPoint</vt:lpstr>
      <vt:lpstr>El framework Fork/Join </vt:lpstr>
      <vt:lpstr>Visión de conjunto</vt:lpstr>
      <vt:lpstr>Algoritmos divide y vencerás</vt:lpstr>
      <vt:lpstr>Ejemplo</vt:lpstr>
      <vt:lpstr>Ejemplo</vt:lpstr>
      <vt:lpstr>BIBLIOGRAFIA</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dc:creator>
  <cp:lastModifiedBy>Santii Valencia</cp:lastModifiedBy>
  <cp:revision>20</cp:revision>
  <dcterms:created xsi:type="dcterms:W3CDTF">2020-04-17T01:31:56Z</dcterms:created>
  <dcterms:modified xsi:type="dcterms:W3CDTF">2020-10-28T16:44:51Z</dcterms:modified>
</cp:coreProperties>
</file>