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61" r:id="rId3"/>
    <p:sldId id="258" r:id="rId4"/>
    <p:sldId id="263" r:id="rId5"/>
    <p:sldId id="278" r:id="rId6"/>
    <p:sldId id="277" r:id="rId7"/>
    <p:sldId id="264" r:id="rId8"/>
    <p:sldId id="265" r:id="rId9"/>
    <p:sldId id="269" r:id="rId10"/>
    <p:sldId id="270" r:id="rId11"/>
    <p:sldId id="273" r:id="rId12"/>
    <p:sldId id="274" r:id="rId13"/>
    <p:sldId id="275" r:id="rId14"/>
    <p:sldId id="279" r:id="rId15"/>
    <p:sldId id="271" r:id="rId16"/>
    <p:sldId id="272" r:id="rId17"/>
    <p:sldId id="266" r:id="rId18"/>
    <p:sldId id="276" r:id="rId19"/>
    <p:sldId id="260" r:id="rId20"/>
  </p:sldIdLst>
  <p:sldSz cx="12192000" cy="6858000"/>
  <p:notesSz cx="9144000" cy="6858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6E6B346-0D77-4629-9198-53E8E310D1A6}">
          <p14:sldIdLst>
            <p14:sldId id="256"/>
            <p14:sldId id="261"/>
            <p14:sldId id="258"/>
            <p14:sldId id="263"/>
            <p14:sldId id="278"/>
            <p14:sldId id="277"/>
            <p14:sldId id="264"/>
            <p14:sldId id="265"/>
            <p14:sldId id="269"/>
            <p14:sldId id="270"/>
            <p14:sldId id="273"/>
            <p14:sldId id="274"/>
            <p14:sldId id="275"/>
            <p14:sldId id="279"/>
            <p14:sldId id="271"/>
            <p14:sldId id="272"/>
            <p14:sldId id="266"/>
            <p14:sldId id="276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B91"/>
    <a:srgbClr val="4AAD52"/>
    <a:srgbClr val="949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4" autoAdjust="0"/>
  </p:normalViewPr>
  <p:slideViewPr>
    <p:cSldViewPr snapToGrid="0">
      <p:cViewPr varScale="1">
        <p:scale>
          <a:sx n="68" d="100"/>
          <a:sy n="68" d="100"/>
        </p:scale>
        <p:origin x="816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-606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11797-CFDF-4E30-A4E1-907D06865D91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0F1D-CACA-45A5-AF19-B7B89F5FE9EC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1658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pic>
        <p:nvPicPr>
          <p:cNvPr id="5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2531" y="2199788"/>
            <a:ext cx="7086939" cy="2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0422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6871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775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019493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277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TEMA DE CLASE</a:t>
            </a:r>
          </a:p>
          <a:p>
            <a:pPr algn="ctr"/>
            <a:r>
              <a:rPr lang="es-EC" dirty="0" err="1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Msc</a:t>
            </a:r>
            <a:r>
              <a:rPr lang="es-EC" dirty="0">
                <a:solidFill>
                  <a:schemeClr val="bg1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. Nombre y Apellido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7" name="Grupo 5"/>
          <p:cNvGrpSpPr/>
          <p:nvPr userDrawn="1"/>
        </p:nvGrpSpPr>
        <p:grpSpPr>
          <a:xfrm>
            <a:off x="526949" y="351741"/>
            <a:ext cx="11665051" cy="6593941"/>
            <a:chOff x="526949" y="264059"/>
            <a:chExt cx="11665051" cy="6593941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9" y="264059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2577" y="5685905"/>
              <a:ext cx="1759423" cy="1172095"/>
            </a:xfrm>
            <a:prstGeom prst="rect">
              <a:avLst/>
            </a:prstGeom>
          </p:spPr>
        </p:pic>
        <p:cxnSp>
          <p:nvCxnSpPr>
            <p:cNvPr id="10" name="Conector recto 4"/>
            <p:cNvCxnSpPr/>
            <p:nvPr/>
          </p:nvCxnSpPr>
          <p:spPr>
            <a:xfrm>
              <a:off x="1490750" y="3476025"/>
              <a:ext cx="9210501" cy="0"/>
            </a:xfrm>
            <a:prstGeom prst="line">
              <a:avLst/>
            </a:prstGeom>
            <a:ln w="539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5414" y="1452563"/>
            <a:ext cx="10769771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>
                <a:solidFill>
                  <a:srgbClr val="265B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8516" y="3200401"/>
            <a:ext cx="10740044" cy="298926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8515" y="2435543"/>
            <a:ext cx="10756669" cy="513397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4AAD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8516" y="6297526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27634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28777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  <p:sp>
        <p:nvSpPr>
          <p:cNvPr id="15" name="Rectángulo 12"/>
          <p:cNvSpPr/>
          <p:nvPr userDrawn="1"/>
        </p:nvSpPr>
        <p:spPr>
          <a:xfrm>
            <a:off x="0" y="6708371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cxnSp>
        <p:nvCxnSpPr>
          <p:cNvPr id="16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928314" y="124682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C" sz="40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97830" y="434435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83080" y="95085"/>
            <a:ext cx="8446770" cy="819315"/>
          </a:xfrm>
        </p:spPr>
        <p:txBody>
          <a:bodyPr>
            <a:normAutofit/>
          </a:bodyPr>
          <a:lstStyle>
            <a:lvl1pPr algn="ctr"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65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516" y="3040380"/>
            <a:ext cx="10755284" cy="239363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116320"/>
            <a:ext cx="2743200" cy="365125"/>
          </a:xfrm>
        </p:spPr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082030"/>
            <a:ext cx="4114800" cy="365125"/>
          </a:xfrm>
        </p:spPr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082030"/>
            <a:ext cx="2743200" cy="365125"/>
          </a:xfrm>
        </p:spPr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7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8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9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0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86050" y="152236"/>
            <a:ext cx="6812280" cy="776978"/>
          </a:xfrm>
        </p:spPr>
        <p:txBody>
          <a:bodyPr>
            <a:normAutofit/>
          </a:bodyPr>
          <a:lstStyle>
            <a:lvl1pPr algn="ctr"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 LA MATERIA</a:t>
            </a:r>
            <a:endParaRPr lang="es-EC" dirty="0"/>
          </a:p>
        </p:txBody>
      </p:sp>
      <p:sp>
        <p:nvSpPr>
          <p:cNvPr id="12" name="Rectángulo 12"/>
          <p:cNvSpPr/>
          <p:nvPr userDrawn="1"/>
        </p:nvSpPr>
        <p:spPr>
          <a:xfrm>
            <a:off x="0" y="6570172"/>
            <a:ext cx="12192000" cy="299258"/>
          </a:xfrm>
          <a:prstGeom prst="rect">
            <a:avLst/>
          </a:prstGeom>
          <a:gradFill>
            <a:gsLst>
              <a:gs pos="0">
                <a:srgbClr val="4AAD52"/>
              </a:gs>
              <a:gs pos="100000">
                <a:srgbClr val="265B91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cxnSp>
        <p:nvCxnSpPr>
          <p:cNvPr id="13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9"/>
          <p:cNvSpPr txBox="1"/>
          <p:nvPr userDrawn="1"/>
        </p:nvSpPr>
        <p:spPr>
          <a:xfrm>
            <a:off x="598516" y="2527069"/>
            <a:ext cx="107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rgbClr val="4AAD52"/>
                </a:solidFill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SUBTÍTULO: (OPINION PRO SEMI BOLD)</a:t>
            </a: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598516" y="1447636"/>
            <a:ext cx="6812280" cy="7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TITULO D</a:t>
            </a:r>
            <a:r>
              <a:rPr lang="es-EC" sz="1800" b="1" dirty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DEL TEMA</a:t>
            </a:r>
          </a:p>
          <a:p>
            <a:r>
              <a:rPr lang="es-ES" dirty="0"/>
              <a:t>E LA MATERIA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01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0725" y="1268095"/>
            <a:ext cx="10754460" cy="1325563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265B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 DEL TEMA</a:t>
            </a:r>
            <a:endParaRPr lang="es-EC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10" name="Grupo 1"/>
          <p:cNvGrpSpPr/>
          <p:nvPr userDrawn="1"/>
        </p:nvGrpSpPr>
        <p:grpSpPr>
          <a:xfrm>
            <a:off x="0" y="-3759"/>
            <a:ext cx="12192000" cy="1088967"/>
            <a:chOff x="0" y="-1"/>
            <a:chExt cx="12192000" cy="1088967"/>
          </a:xfrm>
        </p:grpSpPr>
        <p:sp>
          <p:nvSpPr>
            <p:cNvPr id="11" name="Rectángulo 2"/>
            <p:cNvSpPr/>
            <p:nvPr/>
          </p:nvSpPr>
          <p:spPr>
            <a:xfrm>
              <a:off x="0" y="-1"/>
              <a:ext cx="12192000" cy="1088967"/>
            </a:xfrm>
            <a:prstGeom prst="rect">
              <a:avLst/>
            </a:prstGeom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pic>
          <p:nvPicPr>
            <p:cNvPr id="12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135" y="155993"/>
              <a:ext cx="952358" cy="776978"/>
            </a:xfrm>
            <a:prstGeom prst="rect">
              <a:avLst/>
            </a:prstGeom>
          </p:spPr>
        </p:pic>
        <p:pic>
          <p:nvPicPr>
            <p:cNvPr id="13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4727" y="162336"/>
              <a:ext cx="1147273" cy="764292"/>
            </a:xfrm>
            <a:prstGeom prst="rect">
              <a:avLst/>
            </a:prstGeom>
          </p:spPr>
        </p:pic>
      </p:grpSp>
      <p:sp>
        <p:nvSpPr>
          <p:cNvPr id="14" name="CuadroTexto 14"/>
          <p:cNvSpPr txBox="1"/>
          <p:nvPr userDrawn="1"/>
        </p:nvSpPr>
        <p:spPr>
          <a:xfrm>
            <a:off x="2261062" y="26837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DE LA MATERIA</a:t>
            </a:r>
          </a:p>
        </p:txBody>
      </p:sp>
      <p:cxnSp>
        <p:nvCxnSpPr>
          <p:cNvPr id="15" name="Conector recto 8"/>
          <p:cNvCxnSpPr/>
          <p:nvPr userDrawn="1"/>
        </p:nvCxnSpPr>
        <p:spPr>
          <a:xfrm>
            <a:off x="598516" y="2337181"/>
            <a:ext cx="10756669" cy="0"/>
          </a:xfrm>
          <a:prstGeom prst="line">
            <a:avLst/>
          </a:prstGeom>
          <a:ln w="53975">
            <a:gradFill>
              <a:gsLst>
                <a:gs pos="0">
                  <a:srgbClr val="4AAD52"/>
                </a:gs>
                <a:gs pos="100000">
                  <a:srgbClr val="265B91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/>
          <p:cNvSpPr>
            <a:spLocks noGrp="1"/>
          </p:cNvSpPr>
          <p:nvPr>
            <p:ph sz="half" idx="1"/>
          </p:nvPr>
        </p:nvSpPr>
        <p:spPr>
          <a:xfrm>
            <a:off x="598515" y="2740025"/>
            <a:ext cx="10756669" cy="33178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621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gradFill>
          <a:gsLst>
            <a:gs pos="0">
              <a:srgbClr val="4AAD52"/>
            </a:gs>
            <a:gs pos="100000">
              <a:srgbClr val="265B9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1097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4710" y="42579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  <p:grpSp>
        <p:nvGrpSpPr>
          <p:cNvPr id="7" name="Grupo 4"/>
          <p:cNvGrpSpPr/>
          <p:nvPr userDrawn="1"/>
        </p:nvGrpSpPr>
        <p:grpSpPr>
          <a:xfrm>
            <a:off x="2223893" y="2813171"/>
            <a:ext cx="7819215" cy="1231658"/>
            <a:chOff x="2223893" y="2813171"/>
            <a:chExt cx="7819215" cy="1231658"/>
          </a:xfrm>
        </p:grpSpPr>
        <p:pic>
          <p:nvPicPr>
            <p:cNvPr id="8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893" y="2813171"/>
              <a:ext cx="1509669" cy="1231658"/>
            </a:xfrm>
            <a:prstGeom prst="rect">
              <a:avLst/>
            </a:prstGeom>
          </p:spPr>
        </p:pic>
        <p:pic>
          <p:nvPicPr>
            <p:cNvPr id="9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3685" y="2842953"/>
              <a:ext cx="1759423" cy="1172095"/>
            </a:xfrm>
            <a:prstGeom prst="rect">
              <a:avLst/>
            </a:prstGeom>
          </p:spPr>
        </p:pic>
        <p:sp>
          <p:nvSpPr>
            <p:cNvPr id="10" name="CuadroTexto 3"/>
            <p:cNvSpPr txBox="1"/>
            <p:nvPr/>
          </p:nvSpPr>
          <p:spPr>
            <a:xfrm>
              <a:off x="4374547" y="3044280"/>
              <a:ext cx="34429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¡GRACIAS!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136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834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8C51-975A-47E7-B82D-7B357E560500}" type="datetimeFigureOut">
              <a:rPr lang="es-EC" smtClean="0"/>
              <a:t>2/12/2020</a:t>
            </a:fld>
            <a:endParaRPr lang="es-EC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1FD0-766A-4664-840B-44A55B7D8810}" type="slidenum">
              <a:rPr lang="es-EC" smtClean="0"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833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3" r:id="rId3"/>
    <p:sldLayoutId id="2147483660" r:id="rId4"/>
    <p:sldLayoutId id="2147483650" r:id="rId5"/>
    <p:sldLayoutId id="2147483654" r:id="rId6"/>
    <p:sldLayoutId id="2147483651" r:id="rId7"/>
    <p:sldLayoutId id="214748365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world.com/javaworld/jw-12-2001/jw-1228-velocity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reemarker.org/freemarkerdownload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6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4410CA-273E-4E8B-83E5-28CE78D40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ES" sz="3200" b="0" i="0" dirty="0">
                <a:solidFill>
                  <a:schemeClr val="tx1"/>
                </a:solidFill>
                <a:effectLst/>
              </a:rPr>
              <a:t>Creamos la siguiente clase que demuestra el uso de objetos Java en plantillas.</a:t>
            </a:r>
            <a:endParaRPr lang="es-EC" sz="3200" dirty="0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A734CA4-A14F-4842-9E45-654F2582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3EF76F3-0056-451C-8073-FF0527B0D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03120" y="2276475"/>
            <a:ext cx="6949439" cy="44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3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4410CA-273E-4E8B-83E5-28CE78D40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ES" sz="2800" b="0" i="0" dirty="0">
                <a:solidFill>
                  <a:srgbClr val="4A4A4A"/>
                </a:solidFill>
                <a:effectLst/>
              </a:rPr>
              <a:t>Cree la siguiente clase que crea la entrada para esta plantilla y crea la salida</a:t>
            </a:r>
            <a:r>
              <a:rPr lang="es-ES" sz="1800" b="0" i="0" dirty="0">
                <a:solidFill>
                  <a:srgbClr val="4A4A4A"/>
                </a:solidFill>
                <a:effectLst/>
                <a:latin typeface="Open Sans"/>
              </a:rPr>
              <a:t>.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A734CA4-A14F-4842-9E45-654F2582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077A21F-BCF3-4120-A108-044D1DB31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0120" y="2276476"/>
            <a:ext cx="8778240" cy="45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0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78F3D4E-04AF-4191-869F-287C5B305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VARIABLES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E366C-4C00-4C83-A125-023BF898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277" y="2606041"/>
            <a:ext cx="10740044" cy="2989262"/>
          </a:xfrm>
        </p:spPr>
        <p:txBody>
          <a:bodyPr/>
          <a:lstStyle/>
          <a:p>
            <a:r>
              <a:rPr lang="es-ES" dirty="0"/>
              <a:t>Puede definir y asignar contenido a variables dentro de los archivos FTL para una fácil reutilización.</a:t>
            </a:r>
          </a:p>
          <a:p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9F4E24C-3B1A-4283-BFF5-94F8F42C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38B759-3704-4582-B0B3-204C25A1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3849212"/>
            <a:ext cx="8113352" cy="12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78F3D4E-04AF-4191-869F-287C5B305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MANEJO DE LA EXISTENCIA DEL VALOR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E366C-4C00-4C83-A125-023BF8988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277" y="2606041"/>
            <a:ext cx="10740044" cy="2989262"/>
          </a:xfrm>
        </p:spPr>
        <p:txBody>
          <a:bodyPr/>
          <a:lstStyle/>
          <a:p>
            <a:pPr algn="l"/>
            <a:r>
              <a:rPr lang="es-ES" b="0" i="0" dirty="0">
                <a:effectLst/>
                <a:latin typeface="raleway"/>
              </a:rPr>
              <a:t>FTL considerará cualquier valor </a:t>
            </a:r>
            <a:r>
              <a:rPr lang="es-ES" b="0" i="1" dirty="0">
                <a:effectLst/>
                <a:latin typeface="raleway"/>
              </a:rPr>
              <a:t>nulo</a:t>
            </a:r>
            <a:r>
              <a:rPr lang="es-ES" b="0" i="0" dirty="0">
                <a:effectLst/>
                <a:latin typeface="raleway"/>
              </a:rPr>
              <a:t> como un valor perdido. Por lo tanto, debemos tener mucho cuidado y </a:t>
            </a:r>
            <a:r>
              <a:rPr lang="es-ES" b="1" i="0" dirty="0">
                <a:effectLst/>
                <a:latin typeface="raleway"/>
              </a:rPr>
              <a:t>agregar lógica para manejar </a:t>
            </a:r>
            <a:r>
              <a:rPr lang="es-ES" b="1" i="1" dirty="0">
                <a:effectLst/>
                <a:latin typeface="raleway"/>
              </a:rPr>
              <a:t>nulos</a:t>
            </a:r>
            <a:r>
              <a:rPr lang="es-ES" b="1" i="0" dirty="0">
                <a:effectLst/>
                <a:latin typeface="raleway"/>
              </a:rPr>
              <a:t> </a:t>
            </a:r>
            <a:r>
              <a:rPr lang="es-ES" b="0" i="0" dirty="0">
                <a:effectLst/>
                <a:latin typeface="raleway"/>
              </a:rPr>
              <a:t>dentro de nuestra plantilla.</a:t>
            </a:r>
          </a:p>
          <a:p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9F4E24C-3B1A-4283-BFF5-94F8F42C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5695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19F30-F634-4C6F-9CB9-18486E4F1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" y="2743200"/>
            <a:ext cx="10740044" cy="344646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 de plantillas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plantillas se utilizan ampliamente en Alfresco para representar la vista de un patrón MVC.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Archivos de plantilla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archivos de plantilla se pueden almacenar en la ruta de clases o en el almacén del repositorio.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de plantilla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modelos de plantilla proporcionan datos que la plantilla puede utilizar para generar una vista de salida.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46A21F6-2559-4BC1-80E9-1C349C07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br>
              <a:rPr lang="es-ES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4907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06D352-0E8A-4D8E-8A90-43DE69E7A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OTRO EJEMPLO:</a:t>
            </a:r>
          </a:p>
          <a:p>
            <a:r>
              <a:rPr lang="es-ES" dirty="0"/>
              <a:t> </a:t>
            </a:r>
            <a:r>
              <a:rPr lang="es-ES" b="0" dirty="0">
                <a:solidFill>
                  <a:schemeClr val="tx1"/>
                </a:solidFill>
              </a:rPr>
              <a:t>La siguiente plantilla:</a:t>
            </a:r>
            <a:endParaRPr lang="es-EC" b="0" dirty="0">
              <a:solidFill>
                <a:schemeClr val="tx1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9852A3A-8F14-414A-A913-131A81992B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2060" y="2468880"/>
            <a:ext cx="9936478" cy="384047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B7608EC1-8A79-4237-8E3B-BC16634A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7313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06D352-0E8A-4D8E-8A90-43DE69E7A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414" y="1244918"/>
            <a:ext cx="10769771" cy="823912"/>
          </a:xfrm>
        </p:spPr>
        <p:txBody>
          <a:bodyPr>
            <a:normAutofit/>
          </a:bodyPr>
          <a:lstStyle/>
          <a:p>
            <a:r>
              <a:rPr lang="es-EC" sz="3200" b="0" dirty="0">
                <a:solidFill>
                  <a:srgbClr val="202122"/>
                </a:solidFill>
                <a:latin typeface="Arial" panose="020B0604020202020204" pitchFamily="34" charset="0"/>
              </a:rPr>
              <a:t>P</a:t>
            </a:r>
            <a:r>
              <a:rPr lang="es-EC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rocesado por FreeMarker producirá algo como:</a:t>
            </a:r>
            <a:endParaRPr lang="es-EC" sz="32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7608EC1-8A79-4237-8E3B-BC16634A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ACA9AE2-F148-4540-B805-5776E19B8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414" y="2363312"/>
            <a:ext cx="11370366" cy="1704975"/>
          </a:xfrm>
        </p:spPr>
        <p:txBody>
          <a:bodyPr>
            <a:normAutofit fontScale="77500" lnSpcReduction="20000"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Variables como "nombre" y "mensajes" provienen de fuera de la plantilla y, por lo tanto, el autor de la plantilla tiene que ocuparse únicamente de los problemas de presentación. </a:t>
            </a:r>
          </a:p>
          <a:p>
            <a:r>
              <a:rPr lang="es-ES" b="0" i="0" dirty="0">
                <a:effectLst/>
                <a:latin typeface="Arial" panose="020B0604020202020204" pitchFamily="34" charset="0"/>
              </a:rPr>
              <a:t>La plantilla sigue siendo la misma independientemente de si estas variables provienen de una base de datos o de una cookie o se calculan de cualquier otra manera. </a:t>
            </a:r>
            <a:endParaRPr lang="es-EC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BA16296-7D83-4968-916D-1D402D506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43" y="3863340"/>
            <a:ext cx="10209708" cy="25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7DDA34D-7703-4015-AE33-13E7E1223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114" y="1955483"/>
            <a:ext cx="10769771" cy="823912"/>
          </a:xfrm>
        </p:spPr>
        <p:txBody>
          <a:bodyPr/>
          <a:lstStyle/>
          <a:p>
            <a:r>
              <a:rPr lang="es-EC" b="0" i="0" dirty="0">
                <a:solidFill>
                  <a:srgbClr val="0050B2"/>
                </a:solidFill>
                <a:effectLst/>
                <a:latin typeface="Roboto"/>
              </a:rPr>
              <a:t>Licencia</a:t>
            </a:r>
          </a:p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2B68F-6393-4F27-9101-7C8FCDEF11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s-EC" sz="4000" b="0" i="0" dirty="0">
                <a:effectLst/>
                <a:latin typeface="Roboto"/>
              </a:rPr>
              <a:t>Apache FreeMarker es un software gratuito, con licencia de Apache, versión 2.0.</a:t>
            </a:r>
          </a:p>
          <a:p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EA095ED-E161-4965-B948-04339633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672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85F2FF9-1A87-49AE-B9E5-A3CFB16A4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BIBLIOGRAFÍA: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976CDC-8EB6-4B00-99F0-B2865131E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C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Apache FreeMarker™. 2020. </a:t>
            </a:r>
            <a:r>
              <a:rPr lang="es-EC" sz="2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Uses Freemarker?</a:t>
            </a:r>
            <a:r>
              <a:rPr lang="es-EC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[online] Available at: &lt;https://freemarker.apache.org/poweredBy.html&gt; [Accessed 3 December 2020].</a:t>
            </a:r>
            <a:endParaRPr lang="es-EC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C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 </a:t>
            </a:r>
            <a:r>
              <a:rPr lang="es-EC" sz="20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FreeMarker: una alternativa abierta a JSP</a:t>
            </a:r>
            <a:r>
              <a:rPr lang="es-EC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" (Vincent Dibartolo, JavaWorld, enero de 2001) introduce FreeMarker y lo presenta como una alternativa a JSP para el desarrollo de aplicaciones basadas en MVC.</a:t>
            </a:r>
            <a:endParaRPr lang="es-EC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A727EEE-053B-4FF0-8ABA-66F06272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5281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30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9D40-8F0B-4567-851C-9B93229B4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542" y="456785"/>
            <a:ext cx="9144000" cy="2387600"/>
          </a:xfrm>
        </p:spPr>
        <p:txBody>
          <a:bodyPr/>
          <a:lstStyle/>
          <a:p>
            <a:r>
              <a:rPr lang="es-EC" dirty="0"/>
              <a:t>APLICACIONES DISTRIBUIDAS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A697D-B1DE-4BAD-B4CD-6BCF405D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767"/>
            <a:ext cx="9144000" cy="2799642"/>
          </a:xfrm>
        </p:spPr>
        <p:txBody>
          <a:bodyPr>
            <a:normAutofit/>
          </a:bodyPr>
          <a:lstStyle/>
          <a:p>
            <a:r>
              <a:rPr lang="es-EC" sz="4000" b="1" dirty="0">
                <a:solidFill>
                  <a:srgbClr val="FFC000"/>
                </a:solidFill>
              </a:rPr>
              <a:t>FREEMARKER</a:t>
            </a:r>
          </a:p>
          <a:p>
            <a:r>
              <a:rPr lang="es-EC" dirty="0"/>
              <a:t>INTEGRANTES:</a:t>
            </a:r>
          </a:p>
          <a:p>
            <a:r>
              <a:rPr lang="es-EC" dirty="0"/>
              <a:t>JUAN CARLOS MOROCHO</a:t>
            </a:r>
          </a:p>
          <a:p>
            <a:r>
              <a:rPr lang="es-EC" dirty="0"/>
              <a:t>VANESSA PAUCAR </a:t>
            </a:r>
          </a:p>
          <a:p>
            <a:r>
              <a:rPr lang="es-EC" dirty="0"/>
              <a:t>DIEGO FLORES </a:t>
            </a:r>
          </a:p>
        </p:txBody>
      </p:sp>
    </p:spTree>
    <p:extLst>
      <p:ext uri="{BB962C8B-B14F-4D97-AF65-F5344CB8AC3E}">
        <p14:creationId xmlns:p14="http://schemas.microsoft.com/office/powerpoint/2010/main" val="280242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QUÉ ES FREEMARKER?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6" name="3 Marcador de texto">
            <a:extLst>
              <a:ext uri="{FF2B5EF4-FFF2-40B4-BE49-F238E27FC236}">
                <a16:creationId xmlns:a16="http://schemas.microsoft.com/office/drawing/2014/main" id="{7E05A316-DAC1-44BA-96C1-CAE1C1FC2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613025"/>
            <a:ext cx="11033125" cy="3576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i="0" dirty="0">
                <a:solidFill>
                  <a:srgbClr val="001133"/>
                </a:solidFill>
                <a:effectLst/>
              </a:rPr>
              <a:t>FreeMarker</a:t>
            </a:r>
            <a:r>
              <a:rPr lang="es-ES" b="0" i="0" dirty="0">
                <a:solidFill>
                  <a:srgbClr val="001133"/>
                </a:solidFill>
                <a:effectLst/>
              </a:rPr>
              <a:t>. Es un “motor de la plantilla”una herramienta genérica para generar la salida del texto (cualquier cosa del HTML al código fuente autogenerated) basada en plantillas.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FBC651-11FD-4B60-81D0-74C3A3DE7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49" y="4064794"/>
            <a:ext cx="5948429" cy="24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8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CARACTERÍSTICAS</a:t>
            </a:r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6" name="3 Marcador de texto">
            <a:extLst>
              <a:ext uri="{FF2B5EF4-FFF2-40B4-BE49-F238E27FC236}">
                <a16:creationId xmlns:a16="http://schemas.microsoft.com/office/drawing/2014/main" id="{7E05A316-DAC1-44BA-96C1-CAE1C1FC2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613025"/>
            <a:ext cx="11033125" cy="3576638"/>
          </a:xfrm>
        </p:spPr>
        <p:txBody>
          <a:bodyPr>
            <a:normAutofit/>
          </a:bodyPr>
          <a:lstStyle/>
          <a:p>
            <a:pPr algn="l"/>
            <a:r>
              <a:rPr lang="es-ES" sz="2400" b="0" i="0" dirty="0">
                <a:effectLst/>
                <a:latin typeface="Roboto"/>
              </a:rPr>
              <a:t>Algunos aspectos destacados de FreeMarker: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  <a:latin typeface="Roboto"/>
              </a:rPr>
              <a:t>Potente lenguaje de plantilla: bloques condicionales, iteraciones, asignaciones, operaciones y formato aritmético y de cadena, macros y funciones, incluidas otras plantillas, escape de forma predeterminada (opcional) y muchos más.</a:t>
            </a:r>
          </a:p>
          <a:p>
            <a:pPr marL="0" indent="0" algn="just">
              <a:buNone/>
            </a:pPr>
            <a:endParaRPr lang="es-ES" sz="2400" b="0" i="0" dirty="0">
              <a:effectLst/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  <a:latin typeface="Roboto"/>
              </a:rPr>
              <a:t>Polivalente y ligero: cero dependencias, cualquier formato de salida, puede cargar plantillas desde cualquier lugar (conectable), muchas opciones de configuración.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6859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19F30-F634-4C6F-9CB9-18486E4F1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" y="2574388"/>
            <a:ext cx="10740044" cy="3615275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07000"/>
              </a:lnSpc>
              <a:buNone/>
            </a:pPr>
            <a:r>
              <a:rPr lang="es-EC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Potente lenguaje de plantilla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C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Todas las directivas habituales: incluyen, if / elseif / else, construcciones de bucle. 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C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Creación y modificación de variables en plantillas.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C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Puede usar expresiones complejas para especificar valores en casi todas partes.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C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Operaciones de cadena: concatenación, subcadena, mayúsculas, mayúsculas, escape, etc.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C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Cálculos aritméticos de precisión decimal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C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Aritmética booleana</a:t>
            </a:r>
            <a:endParaRPr lang="es-EC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46A21F6-2559-4BC1-80E9-1C349C07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br>
              <a:rPr lang="es-ES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715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2B68F-6393-4F27-9101-7C8FCDEF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516" y="2700997"/>
            <a:ext cx="10740044" cy="3488666"/>
          </a:xfrm>
        </p:spPr>
        <p:txBody>
          <a:bodyPr/>
          <a:lstStyle/>
          <a:p>
            <a:pPr algn="just"/>
            <a:r>
              <a:rPr lang="es-EC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FreeMarker no funciona mediante la reflexión directa sobre objetos Java; los objetos Java se exponen a la plantilla como variables a través de envoltorios de objetos conectables. </a:t>
            </a:r>
          </a:p>
          <a:p>
            <a:pPr algn="just"/>
            <a:r>
              <a:rPr lang="es-EC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lo tanto, puede mostrar los objetos (beans Java, documentos XML, conjuntos de resultados de consultas SQL, etc.) de una manera abstracta y personalizada para los autores de la plantilla, sin molestarlos con detalles técnicos.</a:t>
            </a:r>
            <a:endParaRPr lang="es-EC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EA095ED-E161-4965-B948-04339633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6535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568154" y="2108999"/>
            <a:ext cx="10769771" cy="493395"/>
          </a:xfrm>
        </p:spPr>
        <p:txBody>
          <a:bodyPr>
            <a:normAutofit fontScale="92500" lnSpcReduction="20000"/>
          </a:bodyPr>
          <a:lstStyle/>
          <a:p>
            <a:r>
              <a:rPr lang="es-EC" b="0" i="0" dirty="0">
                <a:solidFill>
                  <a:srgbClr val="BA3925"/>
                </a:solidFill>
                <a:effectLst/>
                <a:latin typeface="Open Sans"/>
              </a:rPr>
              <a:t>Instalación de FreeMarker</a:t>
            </a:r>
          </a:p>
          <a:p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6" name="3 Marcador de texto">
            <a:extLst>
              <a:ext uri="{FF2B5EF4-FFF2-40B4-BE49-F238E27FC236}">
                <a16:creationId xmlns:a16="http://schemas.microsoft.com/office/drawing/2014/main" id="{7E05A316-DAC1-44BA-96C1-CAE1C1FC2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613025"/>
            <a:ext cx="11033125" cy="35766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>
              <a:solidFill>
                <a:srgbClr val="4A4A4A"/>
              </a:solidFill>
              <a:latin typeface="Open Sans"/>
            </a:endParaRPr>
          </a:p>
          <a:p>
            <a:pPr marL="0" indent="0">
              <a:buNone/>
            </a:pPr>
            <a:endParaRPr lang="es-ES" dirty="0">
              <a:solidFill>
                <a:srgbClr val="4A4A4A"/>
              </a:solidFill>
              <a:latin typeface="Open Sans"/>
            </a:endParaRP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88BC71-EDA6-4BD3-9EF5-8D852552BB33}"/>
              </a:ext>
            </a:extLst>
          </p:cNvPr>
          <p:cNvSpPr txBox="1"/>
          <p:nvPr/>
        </p:nvSpPr>
        <p:spPr>
          <a:xfrm>
            <a:off x="436476" y="2355696"/>
            <a:ext cx="107697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C" sz="3200" b="0" i="0" dirty="0">
                <a:effectLst/>
                <a:latin typeface="-apple-system"/>
              </a:rPr>
              <a:t>FreeMaker se puede descargar </a:t>
            </a:r>
            <a:r>
              <a:rPr lang="es-EC" sz="32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s-EC" sz="3200" b="0" i="0" dirty="0">
                <a:effectLst/>
                <a:latin typeface="-apple-system"/>
              </a:rPr>
              <a:t> e importar como una librería mas, o con Maven.</a:t>
            </a:r>
            <a:endParaRPr lang="es-EC" sz="3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8E7FC5-80A5-4BA6-9129-E6C7B420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7" y="3599969"/>
            <a:ext cx="8364235" cy="28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7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>
          <a:xfrm>
            <a:off x="568154" y="1213327"/>
            <a:ext cx="10769771" cy="1389068"/>
          </a:xfrm>
        </p:spPr>
        <p:txBody>
          <a:bodyPr>
            <a:normAutofit/>
          </a:bodyPr>
          <a:lstStyle/>
          <a:p>
            <a:r>
              <a:rPr lang="es-EC" b="0" i="0" dirty="0">
                <a:solidFill>
                  <a:srgbClr val="BA3925"/>
                </a:solidFill>
                <a:effectLst/>
                <a:latin typeface="Open Sans"/>
              </a:rPr>
              <a:t>Integración con Eclipse</a:t>
            </a:r>
          </a:p>
          <a:p>
            <a:endParaRPr lang="es-EC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6" name="3 Marcador de texto">
            <a:extLst>
              <a:ext uri="{FF2B5EF4-FFF2-40B4-BE49-F238E27FC236}">
                <a16:creationId xmlns:a16="http://schemas.microsoft.com/office/drawing/2014/main" id="{7E05A316-DAC1-44BA-96C1-CAE1C1FC2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460" y="2416878"/>
            <a:ext cx="2915114" cy="3576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0" i="1" dirty="0">
                <a:effectLst/>
              </a:rPr>
              <a:t>La</a:t>
            </a:r>
            <a:r>
              <a:rPr lang="es-ES" b="0" i="0" dirty="0">
                <a:effectLst/>
              </a:rPr>
              <a:t> finalización del código </a:t>
            </a:r>
            <a:r>
              <a:rPr lang="es-ES" b="0" i="1" dirty="0">
                <a:effectLst/>
              </a:rPr>
              <a:t>FreeMarker</a:t>
            </a:r>
            <a:r>
              <a:rPr lang="es-ES" b="0" i="0" dirty="0">
                <a:effectLst/>
              </a:rPr>
              <a:t> y el resaltado de sintaxis es parte de las </a:t>
            </a:r>
            <a:r>
              <a:rPr lang="es-ES" b="0" i="1" dirty="0">
                <a:effectLst/>
              </a:rPr>
              <a:t>herramientas JBoss</a:t>
            </a:r>
            <a:r>
              <a:rPr lang="es-ES" b="0" i="0" dirty="0">
                <a:effectLst/>
              </a:rPr>
              <a:t> . </a:t>
            </a:r>
            <a:endParaRPr lang="es-EC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0F7AC-6D7C-47ED-9D03-53AE8783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67" y="1963112"/>
            <a:ext cx="7741258" cy="870157"/>
          </a:xfrm>
          <a:prstGeom prst="rect">
            <a:avLst/>
          </a:prstGeom>
        </p:spPr>
      </p:pic>
      <p:sp>
        <p:nvSpPr>
          <p:cNvPr id="4" name="AutoShape 2" descr="Agregue el sitio de actualización de JBoss Tools y busque FreeMarker">
            <a:extLst>
              <a:ext uri="{FF2B5EF4-FFF2-40B4-BE49-F238E27FC236}">
                <a16:creationId xmlns:a16="http://schemas.microsoft.com/office/drawing/2014/main" id="{B14BA905-020D-4F3E-9E3C-AF0EE185F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3192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370479-ED96-4476-97F6-9AF7DE38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20" y="2714376"/>
            <a:ext cx="7291705" cy="39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868A503-FE13-4C1E-B5B8-E403ED094F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72" y="2276475"/>
            <a:ext cx="6912208" cy="425830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A734CA4-A14F-4842-9E45-654F2582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DISTRIBUIDAS</a:t>
            </a:r>
            <a:endParaRPr lang="es-EC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8B721D-0DB2-42FE-9324-ED02E4E4A0E6}"/>
              </a:ext>
            </a:extLst>
          </p:cNvPr>
          <p:cNvSpPr txBox="1"/>
          <p:nvPr/>
        </p:nvSpPr>
        <p:spPr>
          <a:xfrm>
            <a:off x="7228954" y="2276475"/>
            <a:ext cx="43776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Creamos un nuevo proyecto Java llamado com.vogella.freemarker.first . Creamos una nueva carpeta llamada liby agréguele la biblioteca Freemarker. Agregamos esta biblioteca a la ruta de clases de su proyecto.</a:t>
            </a:r>
            <a:endParaRPr lang="es-EC" sz="2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2FBD04-5E26-4540-BB75-1B971EFD11D3}"/>
              </a:ext>
            </a:extLst>
          </p:cNvPr>
          <p:cNvSpPr txBox="1"/>
          <p:nvPr/>
        </p:nvSpPr>
        <p:spPr>
          <a:xfrm>
            <a:off x="821202" y="1477593"/>
            <a:ext cx="610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50B2"/>
                </a:solidFill>
                <a:latin typeface="Roboto"/>
              </a:rPr>
              <a:t>E</a:t>
            </a:r>
            <a:r>
              <a:rPr lang="es-EC" sz="2400" b="1" dirty="0">
                <a:solidFill>
                  <a:srgbClr val="0050B2"/>
                </a:solidFill>
                <a:latin typeface="Roboto"/>
              </a:rPr>
              <a:t>JEMPLO BÁSICO</a:t>
            </a:r>
            <a:endParaRPr lang="es-EC" sz="2400" b="1" i="0" dirty="0">
              <a:solidFill>
                <a:srgbClr val="0050B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0925124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UTE DISEÑ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4136410-1D10-4AFC-9A9A-A8C84A3A1BB6}" vid="{EBA6BB8B-F2CA-4335-8CC4-74366978B6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686</Words>
  <Application>Microsoft Office PowerPoint</Application>
  <PresentationFormat>Panorámica</PresentationFormat>
  <Paragraphs>67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Open Sans</vt:lpstr>
      <vt:lpstr>raleway</vt:lpstr>
      <vt:lpstr>Roboto</vt:lpstr>
      <vt:lpstr>Symbol</vt:lpstr>
      <vt:lpstr>PLANTILLA UTE DISEÑO</vt:lpstr>
      <vt:lpstr>Presentación de PowerPoint</vt:lpstr>
      <vt:lpstr>APLICACIONES DISTRIBUIDAS</vt:lpstr>
      <vt:lpstr>APLICACIONES DISTRIBUIDAS</vt:lpstr>
      <vt:lpstr>APLICACIONES DISTRIBUIDAS</vt:lpstr>
      <vt:lpstr>APLICACIONES DISTRIBUIDAS 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</vt:lpstr>
      <vt:lpstr>APLICACIONES DISTRIBUIDAS </vt:lpstr>
      <vt:lpstr>APLICACIONES DISTRIBUIDAS</vt:lpstr>
      <vt:lpstr>APLICACIONES DISTRIBUIDAS</vt:lpstr>
      <vt:lpstr>APLICACIONES DISTRIBUIDAS</vt:lpstr>
      <vt:lpstr>APLICACIONES DISTRIBUIDAS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</dc:creator>
  <cp:lastModifiedBy>Vanessa Paucar</cp:lastModifiedBy>
  <cp:revision>46</cp:revision>
  <dcterms:created xsi:type="dcterms:W3CDTF">2020-04-17T01:31:56Z</dcterms:created>
  <dcterms:modified xsi:type="dcterms:W3CDTF">2020-12-03T04:42:03Z</dcterms:modified>
</cp:coreProperties>
</file>