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6" r:id="rId2"/>
    <p:sldId id="257" r:id="rId3"/>
    <p:sldId id="258" r:id="rId4"/>
    <p:sldId id="262" r:id="rId5"/>
    <p:sldId id="263" r:id="rId6"/>
    <p:sldId id="265" r:id="rId7"/>
    <p:sldId id="266" r:id="rId8"/>
    <p:sldId id="274" r:id="rId9"/>
    <p:sldId id="268" r:id="rId10"/>
    <p:sldId id="269" r:id="rId11"/>
    <p:sldId id="270" r:id="rId12"/>
    <p:sldId id="271" r:id="rId13"/>
    <p:sldId id="272" r:id="rId14"/>
    <p:sldId id="273" r:id="rId15"/>
    <p:sldId id="264" r:id="rId16"/>
    <p:sldId id="261" r:id="rId17"/>
    <p:sldId id="267" r:id="rId18"/>
    <p:sldId id="275" r:id="rId19"/>
    <p:sldId id="260" r:id="rId20"/>
  </p:sldIdLst>
  <p:sldSz cx="12192000" cy="6858000"/>
  <p:notesSz cx="9144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E6B346-0D77-4629-9198-53E8E310D1A6}">
          <p14:sldIdLst>
            <p14:sldId id="256"/>
            <p14:sldId id="257"/>
            <p14:sldId id="258"/>
            <p14:sldId id="262"/>
            <p14:sldId id="263"/>
            <p14:sldId id="265"/>
            <p14:sldId id="266"/>
            <p14:sldId id="274"/>
            <p14:sldId id="268"/>
            <p14:sldId id="269"/>
            <p14:sldId id="270"/>
            <p14:sldId id="271"/>
            <p14:sldId id="272"/>
            <p14:sldId id="273"/>
            <p14:sldId id="264"/>
            <p14:sldId id="261"/>
            <p14:sldId id="267"/>
            <p14:sldId id="275"/>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B91"/>
    <a:srgbClr val="4AAD52"/>
    <a:srgbClr val="949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94664" autoAdjust="0"/>
  </p:normalViewPr>
  <p:slideViewPr>
    <p:cSldViewPr snapToGrid="0">
      <p:cViewPr varScale="1">
        <p:scale>
          <a:sx n="68" d="100"/>
          <a:sy n="68" d="100"/>
        </p:scale>
        <p:origin x="81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606"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A8FBD-9A1D-4F01-9AAC-EC973B4FA42A}" type="doc">
      <dgm:prSet loTypeId="urn:microsoft.com/office/officeart/2005/8/layout/hProcess9" loCatId="process" qsTypeId="urn:microsoft.com/office/officeart/2005/8/quickstyle/simple1" qsCatId="simple" csTypeId="urn:microsoft.com/office/officeart/2005/8/colors/colorful2" csCatId="colorful" phldr="1"/>
      <dgm:spPr/>
    </dgm:pt>
    <dgm:pt modelId="{8B0761C1-7028-42C3-A36A-071B491F644C}">
      <dgm:prSet phldrT="[Texto]"/>
      <dgm:spPr/>
      <dgm:t>
        <a:bodyPr/>
        <a:lstStyle/>
        <a:p>
          <a:r>
            <a:rPr lang="es-ES" b="0" i="0" dirty="0">
              <a:solidFill>
                <a:schemeClr val="tx1"/>
              </a:solidFill>
              <a:effectLst/>
              <a:latin typeface="Roboto"/>
            </a:rPr>
            <a:t>GlusterFS es un sistema de archivos de red escalable adecuado para tareas con uso intensivo de datos, como almacenamiento en la nube y transmisión de medios. </a:t>
          </a:r>
          <a:endParaRPr lang="es-EC" dirty="0">
            <a:solidFill>
              <a:schemeClr val="tx1"/>
            </a:solidFill>
          </a:endParaRPr>
        </a:p>
      </dgm:t>
    </dgm:pt>
    <dgm:pt modelId="{BD8F30E5-9150-4E36-B6F8-2E54E2FE6443}" type="parTrans" cxnId="{F6BA630E-0E25-4533-BE9B-078C98756BC7}">
      <dgm:prSet/>
      <dgm:spPr/>
      <dgm:t>
        <a:bodyPr/>
        <a:lstStyle/>
        <a:p>
          <a:endParaRPr lang="es-EC"/>
        </a:p>
      </dgm:t>
    </dgm:pt>
    <dgm:pt modelId="{F2FE3C36-EB2B-4A52-A9EB-FCDD33759CAA}" type="sibTrans" cxnId="{F6BA630E-0E25-4533-BE9B-078C98756BC7}">
      <dgm:prSet/>
      <dgm:spPr/>
      <dgm:t>
        <a:bodyPr/>
        <a:lstStyle/>
        <a:p>
          <a:endParaRPr lang="es-EC"/>
        </a:p>
      </dgm:t>
    </dgm:pt>
    <dgm:pt modelId="{30AFC8AB-FCC6-4704-A7DB-101B4F694972}">
      <dgm:prSet custT="1"/>
      <dgm:spPr/>
      <dgm:t>
        <a:bodyPr/>
        <a:lstStyle/>
        <a:p>
          <a:r>
            <a:rPr lang="es-ES" sz="1600" b="0" i="0" dirty="0">
              <a:solidFill>
                <a:schemeClr val="tx1"/>
              </a:solidFill>
              <a:latin typeface="Roboto"/>
            </a:rPr>
            <a:t>GlusterFS es capaz de gestionar hasta varios petabytes, miles de clientes y distintas áreas de datos (volumen de almacenamiento).</a:t>
          </a:r>
          <a:endParaRPr lang="es-ES" sz="1600" dirty="0">
            <a:solidFill>
              <a:schemeClr val="tx1"/>
            </a:solidFill>
            <a:latin typeface="Roboto"/>
          </a:endParaRPr>
        </a:p>
      </dgm:t>
    </dgm:pt>
    <dgm:pt modelId="{F96E4335-7282-4E1E-B6C8-DC75B2721643}" type="parTrans" cxnId="{9A415ED0-0141-4B27-A31C-7683C7A2C887}">
      <dgm:prSet/>
      <dgm:spPr/>
      <dgm:t>
        <a:bodyPr/>
        <a:lstStyle/>
        <a:p>
          <a:endParaRPr lang="es-EC"/>
        </a:p>
      </dgm:t>
    </dgm:pt>
    <dgm:pt modelId="{E8DB89D7-D7C3-4F94-9ED9-2823EF2DA5C9}" type="sibTrans" cxnId="{9A415ED0-0141-4B27-A31C-7683C7A2C887}">
      <dgm:prSet/>
      <dgm:spPr/>
      <dgm:t>
        <a:bodyPr/>
        <a:lstStyle/>
        <a:p>
          <a:endParaRPr lang="es-EC"/>
        </a:p>
      </dgm:t>
    </dgm:pt>
    <dgm:pt modelId="{41B23CC1-4B86-4207-95E6-1557450E6EFD}">
      <dgm:prSet/>
      <dgm:spPr/>
      <dgm:t>
        <a:bodyPr/>
        <a:lstStyle/>
        <a:p>
          <a:r>
            <a:rPr lang="es-ES" b="0" i="0" dirty="0">
              <a:solidFill>
                <a:schemeClr val="tx1"/>
              </a:solidFill>
              <a:effectLst/>
              <a:latin typeface="Roboto"/>
            </a:rPr>
            <a:t>GlusterFS es un software gratuito y de código abierto y puede utilizar hardware común disponible en el mercado. </a:t>
          </a:r>
          <a:endParaRPr lang="es-EC" dirty="0">
            <a:solidFill>
              <a:schemeClr val="tx1"/>
            </a:solidFill>
          </a:endParaRPr>
        </a:p>
      </dgm:t>
    </dgm:pt>
    <dgm:pt modelId="{C49E47FB-C8DD-494F-AE02-1D637F817387}" type="parTrans" cxnId="{DE6651DC-E882-4E44-A4E0-72F82F13ACDC}">
      <dgm:prSet/>
      <dgm:spPr/>
      <dgm:t>
        <a:bodyPr/>
        <a:lstStyle/>
        <a:p>
          <a:endParaRPr lang="es-EC"/>
        </a:p>
      </dgm:t>
    </dgm:pt>
    <dgm:pt modelId="{035B04E3-410C-4B7A-9F10-466B497D8B1A}" type="sibTrans" cxnId="{DE6651DC-E882-4E44-A4E0-72F82F13ACDC}">
      <dgm:prSet/>
      <dgm:spPr/>
      <dgm:t>
        <a:bodyPr/>
        <a:lstStyle/>
        <a:p>
          <a:endParaRPr lang="es-EC"/>
        </a:p>
      </dgm:t>
    </dgm:pt>
    <dgm:pt modelId="{51DF3210-2589-4847-B5F0-4D59536A5288}" type="pres">
      <dgm:prSet presAssocID="{981A8FBD-9A1D-4F01-9AAC-EC973B4FA42A}" presName="CompostProcess" presStyleCnt="0">
        <dgm:presLayoutVars>
          <dgm:dir/>
          <dgm:resizeHandles val="exact"/>
        </dgm:presLayoutVars>
      </dgm:prSet>
      <dgm:spPr/>
    </dgm:pt>
    <dgm:pt modelId="{79683504-34F7-4539-9D1F-CB44792B16A0}" type="pres">
      <dgm:prSet presAssocID="{981A8FBD-9A1D-4F01-9AAC-EC973B4FA42A}" presName="arrow" presStyleLbl="bgShp" presStyleIdx="0" presStyleCnt="1"/>
      <dgm:spPr/>
    </dgm:pt>
    <dgm:pt modelId="{E4C71299-DE8F-4A94-9FC5-A7DF39A6A929}" type="pres">
      <dgm:prSet presAssocID="{981A8FBD-9A1D-4F01-9AAC-EC973B4FA42A}" presName="linearProcess" presStyleCnt="0"/>
      <dgm:spPr/>
    </dgm:pt>
    <dgm:pt modelId="{4B2C02A4-EFAE-42B3-943C-2A2FB29EDB33}" type="pres">
      <dgm:prSet presAssocID="{8B0761C1-7028-42C3-A36A-071B491F644C}" presName="textNode" presStyleLbl="node1" presStyleIdx="0" presStyleCnt="3">
        <dgm:presLayoutVars>
          <dgm:bulletEnabled val="1"/>
        </dgm:presLayoutVars>
      </dgm:prSet>
      <dgm:spPr/>
    </dgm:pt>
    <dgm:pt modelId="{913D5427-8870-4A18-B37C-871C08434B28}" type="pres">
      <dgm:prSet presAssocID="{F2FE3C36-EB2B-4A52-A9EB-FCDD33759CAA}" presName="sibTrans" presStyleCnt="0"/>
      <dgm:spPr/>
    </dgm:pt>
    <dgm:pt modelId="{1EEA5475-FB06-4DA8-83FD-9F1BAAD529C6}" type="pres">
      <dgm:prSet presAssocID="{41B23CC1-4B86-4207-95E6-1557450E6EFD}" presName="textNode" presStyleLbl="node1" presStyleIdx="1" presStyleCnt="3">
        <dgm:presLayoutVars>
          <dgm:bulletEnabled val="1"/>
        </dgm:presLayoutVars>
      </dgm:prSet>
      <dgm:spPr/>
    </dgm:pt>
    <dgm:pt modelId="{23AC7C9C-1288-46AF-A742-959A30B6C3E0}" type="pres">
      <dgm:prSet presAssocID="{035B04E3-410C-4B7A-9F10-466B497D8B1A}" presName="sibTrans" presStyleCnt="0"/>
      <dgm:spPr/>
    </dgm:pt>
    <dgm:pt modelId="{88F89141-9C95-423F-9D06-7BBD8BE8B4EF}" type="pres">
      <dgm:prSet presAssocID="{30AFC8AB-FCC6-4704-A7DB-101B4F694972}" presName="textNode" presStyleLbl="node1" presStyleIdx="2" presStyleCnt="3">
        <dgm:presLayoutVars>
          <dgm:bulletEnabled val="1"/>
        </dgm:presLayoutVars>
      </dgm:prSet>
      <dgm:spPr/>
    </dgm:pt>
  </dgm:ptLst>
  <dgm:cxnLst>
    <dgm:cxn modelId="{F6BA630E-0E25-4533-BE9B-078C98756BC7}" srcId="{981A8FBD-9A1D-4F01-9AAC-EC973B4FA42A}" destId="{8B0761C1-7028-42C3-A36A-071B491F644C}" srcOrd="0" destOrd="0" parTransId="{BD8F30E5-9150-4E36-B6F8-2E54E2FE6443}" sibTransId="{F2FE3C36-EB2B-4A52-A9EB-FCDD33759CAA}"/>
    <dgm:cxn modelId="{23183316-C010-4112-B6A2-57184614FA79}" type="presOf" srcId="{8B0761C1-7028-42C3-A36A-071B491F644C}" destId="{4B2C02A4-EFAE-42B3-943C-2A2FB29EDB33}" srcOrd="0" destOrd="0" presId="urn:microsoft.com/office/officeart/2005/8/layout/hProcess9"/>
    <dgm:cxn modelId="{F0674A33-3735-4D59-BBDE-DD9E914AB9C2}" type="presOf" srcId="{41B23CC1-4B86-4207-95E6-1557450E6EFD}" destId="{1EEA5475-FB06-4DA8-83FD-9F1BAAD529C6}" srcOrd="0" destOrd="0" presId="urn:microsoft.com/office/officeart/2005/8/layout/hProcess9"/>
    <dgm:cxn modelId="{63412060-023D-4B0E-92E5-F0BDB45D2A4B}" type="presOf" srcId="{981A8FBD-9A1D-4F01-9AAC-EC973B4FA42A}" destId="{51DF3210-2589-4847-B5F0-4D59536A5288}" srcOrd="0" destOrd="0" presId="urn:microsoft.com/office/officeart/2005/8/layout/hProcess9"/>
    <dgm:cxn modelId="{7266449D-0468-4FD4-978C-17C0E8FF6AC5}" type="presOf" srcId="{30AFC8AB-FCC6-4704-A7DB-101B4F694972}" destId="{88F89141-9C95-423F-9D06-7BBD8BE8B4EF}" srcOrd="0" destOrd="0" presId="urn:microsoft.com/office/officeart/2005/8/layout/hProcess9"/>
    <dgm:cxn modelId="{9A415ED0-0141-4B27-A31C-7683C7A2C887}" srcId="{981A8FBD-9A1D-4F01-9AAC-EC973B4FA42A}" destId="{30AFC8AB-FCC6-4704-A7DB-101B4F694972}" srcOrd="2" destOrd="0" parTransId="{F96E4335-7282-4E1E-B6C8-DC75B2721643}" sibTransId="{E8DB89D7-D7C3-4F94-9ED9-2823EF2DA5C9}"/>
    <dgm:cxn modelId="{DE6651DC-E882-4E44-A4E0-72F82F13ACDC}" srcId="{981A8FBD-9A1D-4F01-9AAC-EC973B4FA42A}" destId="{41B23CC1-4B86-4207-95E6-1557450E6EFD}" srcOrd="1" destOrd="0" parTransId="{C49E47FB-C8DD-494F-AE02-1D637F817387}" sibTransId="{035B04E3-410C-4B7A-9F10-466B497D8B1A}"/>
    <dgm:cxn modelId="{C2A983CA-ED1D-42ED-A22D-C0A29A34797B}" type="presParOf" srcId="{51DF3210-2589-4847-B5F0-4D59536A5288}" destId="{79683504-34F7-4539-9D1F-CB44792B16A0}" srcOrd="0" destOrd="0" presId="urn:microsoft.com/office/officeart/2005/8/layout/hProcess9"/>
    <dgm:cxn modelId="{FF168BD8-95CB-4010-B69C-36088AD2C717}" type="presParOf" srcId="{51DF3210-2589-4847-B5F0-4D59536A5288}" destId="{E4C71299-DE8F-4A94-9FC5-A7DF39A6A929}" srcOrd="1" destOrd="0" presId="urn:microsoft.com/office/officeart/2005/8/layout/hProcess9"/>
    <dgm:cxn modelId="{CD083836-0850-4342-8490-40C2E40AF613}" type="presParOf" srcId="{E4C71299-DE8F-4A94-9FC5-A7DF39A6A929}" destId="{4B2C02A4-EFAE-42B3-943C-2A2FB29EDB33}" srcOrd="0" destOrd="0" presId="urn:microsoft.com/office/officeart/2005/8/layout/hProcess9"/>
    <dgm:cxn modelId="{9360CF1A-EB36-41C2-A429-76A6013861F2}" type="presParOf" srcId="{E4C71299-DE8F-4A94-9FC5-A7DF39A6A929}" destId="{913D5427-8870-4A18-B37C-871C08434B28}" srcOrd="1" destOrd="0" presId="urn:microsoft.com/office/officeart/2005/8/layout/hProcess9"/>
    <dgm:cxn modelId="{3B680F8B-FDA2-4FCB-BA26-27EE42DEC5E6}" type="presParOf" srcId="{E4C71299-DE8F-4A94-9FC5-A7DF39A6A929}" destId="{1EEA5475-FB06-4DA8-83FD-9F1BAAD529C6}" srcOrd="2" destOrd="0" presId="urn:microsoft.com/office/officeart/2005/8/layout/hProcess9"/>
    <dgm:cxn modelId="{F8AF0D10-8D7A-484B-AC90-7D1186A17443}" type="presParOf" srcId="{E4C71299-DE8F-4A94-9FC5-A7DF39A6A929}" destId="{23AC7C9C-1288-46AF-A742-959A30B6C3E0}" srcOrd="3" destOrd="0" presId="urn:microsoft.com/office/officeart/2005/8/layout/hProcess9"/>
    <dgm:cxn modelId="{8198B407-161E-4C98-93D6-AA91BAC635BE}" type="presParOf" srcId="{E4C71299-DE8F-4A94-9FC5-A7DF39A6A929}" destId="{88F89141-9C95-423F-9D06-7BBD8BE8B4E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333307-E8E1-4404-9847-828DAC6E8776}" type="doc">
      <dgm:prSet loTypeId="urn:microsoft.com/office/officeart/2005/8/layout/hChevron3" loCatId="process" qsTypeId="urn:microsoft.com/office/officeart/2005/8/quickstyle/simple4" qsCatId="simple" csTypeId="urn:microsoft.com/office/officeart/2005/8/colors/accent6_3" csCatId="accent6" phldr="1"/>
      <dgm:spPr/>
      <dgm:t>
        <a:bodyPr/>
        <a:lstStyle/>
        <a:p>
          <a:endParaRPr lang="es-EC"/>
        </a:p>
      </dgm:t>
    </dgm:pt>
    <dgm:pt modelId="{58ACEC31-17CA-432F-A508-9327FB011523}">
      <dgm:prSet phldrT="[Texto]" custT="1"/>
      <dgm:spPr/>
      <dgm:t>
        <a:bodyPr/>
        <a:lstStyle/>
        <a:p>
          <a:pPr algn="just"/>
          <a:r>
            <a:rPr lang="es-ES" sz="1600" b="0" i="0" dirty="0">
              <a:solidFill>
                <a:schemeClr val="tx1"/>
              </a:solidFill>
              <a:effectLst/>
              <a:latin typeface="+mn-lt"/>
            </a:rPr>
            <a:t>El sistema está publicado bajo la licencia pública general de GNU (General Public License, GNU-GPLS) y, por lo tanto, </a:t>
          </a:r>
          <a:r>
            <a:rPr lang="es-ES" sz="1600" b="1" i="0" dirty="0">
              <a:solidFill>
                <a:schemeClr val="tx1"/>
              </a:solidFill>
              <a:effectLst/>
              <a:latin typeface="+mn-lt"/>
            </a:rPr>
            <a:t>puede usarse de forma gratuita</a:t>
          </a:r>
          <a:r>
            <a:rPr lang="es-ES" sz="1600" b="0" i="0" dirty="0">
              <a:solidFill>
                <a:schemeClr val="tx1"/>
              </a:solidFill>
              <a:effectLst/>
              <a:latin typeface="+mn-lt"/>
            </a:rPr>
            <a:t>. </a:t>
          </a:r>
          <a:endParaRPr lang="es-EC" sz="1600" dirty="0">
            <a:solidFill>
              <a:schemeClr val="tx1"/>
            </a:solidFill>
            <a:latin typeface="+mn-lt"/>
          </a:endParaRPr>
        </a:p>
      </dgm:t>
    </dgm:pt>
    <dgm:pt modelId="{62B9DEFB-A93F-44C6-B304-F176DFADD288}" type="parTrans" cxnId="{62FA3F69-918B-4602-B552-A11736C754A5}">
      <dgm:prSet/>
      <dgm:spPr/>
      <dgm:t>
        <a:bodyPr/>
        <a:lstStyle/>
        <a:p>
          <a:endParaRPr lang="es-EC"/>
        </a:p>
      </dgm:t>
    </dgm:pt>
    <dgm:pt modelId="{D448FECD-D201-4EF0-8A19-5E74009D31D8}" type="sibTrans" cxnId="{62FA3F69-918B-4602-B552-A11736C754A5}">
      <dgm:prSet/>
      <dgm:spPr/>
      <dgm:t>
        <a:bodyPr/>
        <a:lstStyle/>
        <a:p>
          <a:endParaRPr lang="es-EC"/>
        </a:p>
      </dgm:t>
    </dgm:pt>
    <dgm:pt modelId="{FEDF2505-5CA1-4631-9EB2-7C68DD2FD5A3}">
      <dgm:prSet phldrT="[Texto]" custT="1"/>
      <dgm:spPr/>
      <dgm:t>
        <a:bodyPr/>
        <a:lstStyle/>
        <a:p>
          <a:pPr algn="ctr"/>
          <a:r>
            <a:rPr lang="es-ES" sz="1600" b="0" i="0" dirty="0">
              <a:solidFill>
                <a:schemeClr val="tx1"/>
              </a:solidFill>
              <a:effectLst/>
              <a:latin typeface="+mn-lt"/>
            </a:rPr>
            <a:t>El término </a:t>
          </a:r>
          <a:r>
            <a:rPr lang="es-ES" sz="1600" b="0" i="1" dirty="0">
              <a:solidFill>
                <a:schemeClr val="tx1"/>
              </a:solidFill>
              <a:effectLst/>
              <a:latin typeface="+mn-lt"/>
            </a:rPr>
            <a:t>cluster, </a:t>
          </a:r>
          <a:r>
            <a:rPr lang="es-ES" sz="1600" b="0" i="0" dirty="0">
              <a:solidFill>
                <a:schemeClr val="tx1"/>
              </a:solidFill>
              <a:effectLst/>
              <a:latin typeface="+mn-lt"/>
            </a:rPr>
            <a:t>que significa algo así como</a:t>
          </a:r>
          <a:r>
            <a:rPr lang="es-ES" sz="1600" b="0" i="1" dirty="0">
              <a:solidFill>
                <a:schemeClr val="tx1"/>
              </a:solidFill>
              <a:effectLst/>
              <a:latin typeface="+mn-lt"/>
            </a:rPr>
            <a:t> montón </a:t>
          </a:r>
          <a:r>
            <a:rPr lang="es-ES" sz="1600" b="0" i="0" dirty="0">
              <a:solidFill>
                <a:schemeClr val="tx1"/>
              </a:solidFill>
              <a:effectLst/>
              <a:latin typeface="+mn-lt"/>
            </a:rPr>
            <a:t>o</a:t>
          </a:r>
          <a:r>
            <a:rPr lang="es-ES" sz="1600" b="0" i="1" dirty="0">
              <a:solidFill>
                <a:schemeClr val="tx1"/>
              </a:solidFill>
              <a:effectLst/>
              <a:latin typeface="+mn-lt"/>
            </a:rPr>
            <a:t> grupo</a:t>
          </a:r>
          <a:r>
            <a:rPr lang="es-ES" sz="1600" b="0" i="0" dirty="0">
              <a:solidFill>
                <a:schemeClr val="tx1"/>
              </a:solidFill>
              <a:effectLst/>
              <a:latin typeface="+mn-lt"/>
            </a:rPr>
            <a:t>, describe, en el contexto de los soportes de datos,la síntesis lógica de varios soportes de almacenamiento físicos.</a:t>
          </a:r>
          <a:endParaRPr lang="es-EC" sz="1600" dirty="0">
            <a:solidFill>
              <a:schemeClr val="tx1"/>
            </a:solidFill>
            <a:latin typeface="+mn-lt"/>
          </a:endParaRPr>
        </a:p>
      </dgm:t>
    </dgm:pt>
    <dgm:pt modelId="{7445F1E3-5E50-4AFC-B044-B77EE52A13A1}" type="parTrans" cxnId="{9DFC9A1D-48BC-479E-A9F7-460BBD52B688}">
      <dgm:prSet/>
      <dgm:spPr/>
      <dgm:t>
        <a:bodyPr/>
        <a:lstStyle/>
        <a:p>
          <a:endParaRPr lang="es-EC"/>
        </a:p>
      </dgm:t>
    </dgm:pt>
    <dgm:pt modelId="{98DCA784-9737-48B7-908E-AE34998B3416}" type="sibTrans" cxnId="{9DFC9A1D-48BC-479E-A9F7-460BBD52B688}">
      <dgm:prSet/>
      <dgm:spPr/>
      <dgm:t>
        <a:bodyPr/>
        <a:lstStyle/>
        <a:p>
          <a:endParaRPr lang="es-EC"/>
        </a:p>
      </dgm:t>
    </dgm:pt>
    <dgm:pt modelId="{8F44EC24-B5F1-4F09-8F98-6236AE513906}">
      <dgm:prSet phldrT="[Texto]" custT="1"/>
      <dgm:spPr/>
      <dgm:t>
        <a:bodyPr/>
        <a:lstStyle/>
        <a:p>
          <a:r>
            <a:rPr lang="es-ES" sz="1600" b="0" i="0" dirty="0">
              <a:solidFill>
                <a:schemeClr val="tx1"/>
              </a:solidFill>
              <a:effectLst/>
              <a:latin typeface="+mn-lt"/>
            </a:rPr>
            <a:t>GlusterFS combina este concepto con el de GNU y unifica el espacio de almacenamiento de varios ordenadores, para mostrarlo luego como una sola unidad lógica.</a:t>
          </a:r>
          <a:endParaRPr lang="es-EC" sz="1600" dirty="0">
            <a:solidFill>
              <a:schemeClr val="tx1"/>
            </a:solidFill>
            <a:latin typeface="+mn-lt"/>
          </a:endParaRPr>
        </a:p>
      </dgm:t>
    </dgm:pt>
    <dgm:pt modelId="{6D9BDFE0-69BB-433F-9414-1FCE3C3A90E1}" type="parTrans" cxnId="{1A19BB2C-5285-40F7-BA9D-4D7B765FA92C}">
      <dgm:prSet/>
      <dgm:spPr/>
      <dgm:t>
        <a:bodyPr/>
        <a:lstStyle/>
        <a:p>
          <a:endParaRPr lang="es-EC"/>
        </a:p>
      </dgm:t>
    </dgm:pt>
    <dgm:pt modelId="{CF087BBA-2525-4E7A-954E-08078CFAFC48}" type="sibTrans" cxnId="{1A19BB2C-5285-40F7-BA9D-4D7B765FA92C}">
      <dgm:prSet/>
      <dgm:spPr/>
      <dgm:t>
        <a:bodyPr/>
        <a:lstStyle/>
        <a:p>
          <a:endParaRPr lang="es-EC"/>
        </a:p>
      </dgm:t>
    </dgm:pt>
    <dgm:pt modelId="{F95311A9-DFA9-4587-9F67-B95965519CB2}" type="pres">
      <dgm:prSet presAssocID="{26333307-E8E1-4404-9847-828DAC6E8776}" presName="Name0" presStyleCnt="0">
        <dgm:presLayoutVars>
          <dgm:dir/>
          <dgm:resizeHandles val="exact"/>
        </dgm:presLayoutVars>
      </dgm:prSet>
      <dgm:spPr/>
    </dgm:pt>
    <dgm:pt modelId="{C1F5B17D-D30F-4970-8D26-5607E3201F8E}" type="pres">
      <dgm:prSet presAssocID="{58ACEC31-17CA-432F-A508-9327FB011523}" presName="parTxOnly" presStyleLbl="node1" presStyleIdx="0" presStyleCnt="3" custScaleX="149140" custScaleY="175550" custLinFactNeighborX="-18016" custLinFactNeighborY="8">
        <dgm:presLayoutVars>
          <dgm:bulletEnabled val="1"/>
        </dgm:presLayoutVars>
      </dgm:prSet>
      <dgm:spPr/>
    </dgm:pt>
    <dgm:pt modelId="{4C89427C-EB1A-4369-AC3A-F0D256870734}" type="pres">
      <dgm:prSet presAssocID="{D448FECD-D201-4EF0-8A19-5E74009D31D8}" presName="parSpace" presStyleCnt="0"/>
      <dgm:spPr/>
    </dgm:pt>
    <dgm:pt modelId="{56BDCF9A-9AA3-47A0-AF24-236A31C990DC}" type="pres">
      <dgm:prSet presAssocID="{FEDF2505-5CA1-4631-9EB2-7C68DD2FD5A3}" presName="parTxOnly" presStyleLbl="node1" presStyleIdx="1" presStyleCnt="3" custScaleX="183152" custScaleY="158415">
        <dgm:presLayoutVars>
          <dgm:bulletEnabled val="1"/>
        </dgm:presLayoutVars>
      </dgm:prSet>
      <dgm:spPr/>
    </dgm:pt>
    <dgm:pt modelId="{C3D0E7E4-2BC1-4C7D-AD52-38FDA036A598}" type="pres">
      <dgm:prSet presAssocID="{98DCA784-9737-48B7-908E-AE34998B3416}" presName="parSpace" presStyleCnt="0"/>
      <dgm:spPr/>
    </dgm:pt>
    <dgm:pt modelId="{39BB98B8-ACC2-4C1B-8FA3-770E5D587235}" type="pres">
      <dgm:prSet presAssocID="{8F44EC24-B5F1-4F09-8F98-6236AE513906}" presName="parTxOnly" presStyleLbl="node1" presStyleIdx="2" presStyleCnt="3" custScaleX="174719" custScaleY="167373">
        <dgm:presLayoutVars>
          <dgm:bulletEnabled val="1"/>
        </dgm:presLayoutVars>
      </dgm:prSet>
      <dgm:spPr/>
    </dgm:pt>
  </dgm:ptLst>
  <dgm:cxnLst>
    <dgm:cxn modelId="{5BF95019-A5BC-4F1D-9B65-A9D36EB00AFD}" type="presOf" srcId="{58ACEC31-17CA-432F-A508-9327FB011523}" destId="{C1F5B17D-D30F-4970-8D26-5607E3201F8E}" srcOrd="0" destOrd="0" presId="urn:microsoft.com/office/officeart/2005/8/layout/hChevron3"/>
    <dgm:cxn modelId="{EE898219-ED82-4BF7-8556-E8B974023A60}" type="presOf" srcId="{FEDF2505-5CA1-4631-9EB2-7C68DD2FD5A3}" destId="{56BDCF9A-9AA3-47A0-AF24-236A31C990DC}" srcOrd="0" destOrd="0" presId="urn:microsoft.com/office/officeart/2005/8/layout/hChevron3"/>
    <dgm:cxn modelId="{9DFC9A1D-48BC-479E-A9F7-460BBD52B688}" srcId="{26333307-E8E1-4404-9847-828DAC6E8776}" destId="{FEDF2505-5CA1-4631-9EB2-7C68DD2FD5A3}" srcOrd="1" destOrd="0" parTransId="{7445F1E3-5E50-4AFC-B044-B77EE52A13A1}" sibTransId="{98DCA784-9737-48B7-908E-AE34998B3416}"/>
    <dgm:cxn modelId="{0536752C-D2A3-4DE3-ADA7-B3D6FAE5E48B}" type="presOf" srcId="{8F44EC24-B5F1-4F09-8F98-6236AE513906}" destId="{39BB98B8-ACC2-4C1B-8FA3-770E5D587235}" srcOrd="0" destOrd="0" presId="urn:microsoft.com/office/officeart/2005/8/layout/hChevron3"/>
    <dgm:cxn modelId="{1A19BB2C-5285-40F7-BA9D-4D7B765FA92C}" srcId="{26333307-E8E1-4404-9847-828DAC6E8776}" destId="{8F44EC24-B5F1-4F09-8F98-6236AE513906}" srcOrd="2" destOrd="0" parTransId="{6D9BDFE0-69BB-433F-9414-1FCE3C3A90E1}" sibTransId="{CF087BBA-2525-4E7A-954E-08078CFAFC48}"/>
    <dgm:cxn modelId="{62FA3F69-918B-4602-B552-A11736C754A5}" srcId="{26333307-E8E1-4404-9847-828DAC6E8776}" destId="{58ACEC31-17CA-432F-A508-9327FB011523}" srcOrd="0" destOrd="0" parTransId="{62B9DEFB-A93F-44C6-B304-F176DFADD288}" sibTransId="{D448FECD-D201-4EF0-8A19-5E74009D31D8}"/>
    <dgm:cxn modelId="{162101F2-9180-46D9-826A-601F44E71B62}" type="presOf" srcId="{26333307-E8E1-4404-9847-828DAC6E8776}" destId="{F95311A9-DFA9-4587-9F67-B95965519CB2}" srcOrd="0" destOrd="0" presId="urn:microsoft.com/office/officeart/2005/8/layout/hChevron3"/>
    <dgm:cxn modelId="{B7370146-C8A9-4442-BA6C-2C8D0F982A8F}" type="presParOf" srcId="{F95311A9-DFA9-4587-9F67-B95965519CB2}" destId="{C1F5B17D-D30F-4970-8D26-5607E3201F8E}" srcOrd="0" destOrd="0" presId="urn:microsoft.com/office/officeart/2005/8/layout/hChevron3"/>
    <dgm:cxn modelId="{1AF2A947-5DFA-47BF-A614-8D140252C757}" type="presParOf" srcId="{F95311A9-DFA9-4587-9F67-B95965519CB2}" destId="{4C89427C-EB1A-4369-AC3A-F0D256870734}" srcOrd="1" destOrd="0" presId="urn:microsoft.com/office/officeart/2005/8/layout/hChevron3"/>
    <dgm:cxn modelId="{3C73142A-126B-4066-9F7E-6CE6E8292830}" type="presParOf" srcId="{F95311A9-DFA9-4587-9F67-B95965519CB2}" destId="{56BDCF9A-9AA3-47A0-AF24-236A31C990DC}" srcOrd="2" destOrd="0" presId="urn:microsoft.com/office/officeart/2005/8/layout/hChevron3"/>
    <dgm:cxn modelId="{B30DB574-7A91-46C0-B8E7-51E950050C87}" type="presParOf" srcId="{F95311A9-DFA9-4587-9F67-B95965519CB2}" destId="{C3D0E7E4-2BC1-4C7D-AD52-38FDA036A598}" srcOrd="3" destOrd="0" presId="urn:microsoft.com/office/officeart/2005/8/layout/hChevron3"/>
    <dgm:cxn modelId="{9F7D53F8-BE03-4A3C-8E43-5D294FD2E5FE}" type="presParOf" srcId="{F95311A9-DFA9-4587-9F67-B95965519CB2}" destId="{39BB98B8-ACC2-4C1B-8FA3-770E5D587235}" srcOrd="4"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F3315E-5C21-4B87-8231-62B8C0722752}" type="doc">
      <dgm:prSet loTypeId="urn:microsoft.com/office/officeart/2005/8/layout/arrow1" loCatId="relationship" qsTypeId="urn:microsoft.com/office/officeart/2005/8/quickstyle/simple1" qsCatId="simple" csTypeId="urn:microsoft.com/office/officeart/2005/8/colors/accent0_2" csCatId="mainScheme" phldr="1"/>
      <dgm:spPr/>
      <dgm:t>
        <a:bodyPr/>
        <a:lstStyle/>
        <a:p>
          <a:endParaRPr lang="es-EC"/>
        </a:p>
      </dgm:t>
    </dgm:pt>
    <dgm:pt modelId="{09623EBB-CA31-466C-A779-F32A51FFB292}">
      <dgm:prSet phldrT="[Texto]" custT="1"/>
      <dgm:spPr/>
      <dgm:t>
        <a:bodyPr/>
        <a:lstStyle/>
        <a:p>
          <a:r>
            <a:rPr lang="es-ES" sz="1600" b="1" i="0">
              <a:effectLst/>
              <a:latin typeface="OpenSansRegular"/>
            </a:rPr>
            <a:t>Un sistema de archivos distribuido es conveniente solo si se conectan varios ordenadores entre sí. </a:t>
          </a:r>
          <a:endParaRPr lang="es-EC" sz="1600" b="1" dirty="0"/>
        </a:p>
      </dgm:t>
    </dgm:pt>
    <dgm:pt modelId="{8E3817E4-2696-490D-A7C2-EEF7B24C2FA5}" type="parTrans" cxnId="{B22A6B57-1F7E-4C19-881B-18FDC3F74AB0}">
      <dgm:prSet/>
      <dgm:spPr/>
      <dgm:t>
        <a:bodyPr/>
        <a:lstStyle/>
        <a:p>
          <a:endParaRPr lang="es-EC"/>
        </a:p>
      </dgm:t>
    </dgm:pt>
    <dgm:pt modelId="{FC6B45A4-E782-458D-8B0B-B0044841E40F}" type="sibTrans" cxnId="{B22A6B57-1F7E-4C19-881B-18FDC3F74AB0}">
      <dgm:prSet/>
      <dgm:spPr/>
      <dgm:t>
        <a:bodyPr/>
        <a:lstStyle/>
        <a:p>
          <a:endParaRPr lang="es-EC"/>
        </a:p>
      </dgm:t>
    </dgm:pt>
    <dgm:pt modelId="{4DCBBBB7-1922-41B8-B3F7-F169E86D07FF}">
      <dgm:prSet phldrT="[Texto]" custT="1"/>
      <dgm:spPr/>
      <dgm:t>
        <a:bodyPr/>
        <a:lstStyle/>
        <a:p>
          <a:r>
            <a:rPr lang="es-ES" sz="1400" b="0" i="0">
              <a:effectLst/>
              <a:latin typeface="OpenSansRegular"/>
            </a:rPr>
            <a:t>Requieren </a:t>
          </a:r>
          <a:r>
            <a:rPr lang="es-ES" sz="1400" b="1" i="0">
              <a:effectLst/>
              <a:latin typeface="OpenSansRegular"/>
            </a:rPr>
            <a:t>al menos tres servidores</a:t>
          </a:r>
          <a:r>
            <a:rPr lang="es-ES" sz="1400" b="0" i="0">
              <a:effectLst/>
              <a:latin typeface="OpenSansRegular"/>
            </a:rPr>
            <a:t>, pero no se trata de </a:t>
          </a:r>
          <a:r>
            <a:rPr lang="es-ES" sz="1400" b="0" i="1">
              <a:effectLst/>
              <a:latin typeface="OpenSansRegular"/>
            </a:rPr>
            <a:t>servidores</a:t>
          </a:r>
          <a:r>
            <a:rPr lang="es-ES" sz="1400" b="0" i="0">
              <a:effectLst/>
              <a:latin typeface="OpenSansRegular"/>
            </a:rPr>
            <a:t> en sentido literal, sino que puede tratarse de prácticamente </a:t>
          </a:r>
          <a:r>
            <a:rPr lang="es-ES" sz="1400" b="1" i="0">
              <a:effectLst/>
              <a:latin typeface="OpenSansRegular"/>
            </a:rPr>
            <a:t>cualquier tipo de </a:t>
          </a:r>
          <a:r>
            <a:rPr lang="es-ES" sz="1400" b="1" i="1">
              <a:effectLst/>
              <a:latin typeface="OpenSansRegular"/>
            </a:rPr>
            <a:t>hardware</a:t>
          </a:r>
          <a:r>
            <a:rPr lang="es-ES" sz="1400" b="1" i="0">
              <a:effectLst/>
              <a:latin typeface="OpenSansRegular"/>
            </a:rPr>
            <a:t> físico o emulado</a:t>
          </a:r>
          <a:r>
            <a:rPr lang="es-ES" sz="1400" b="0" i="0">
              <a:effectLst/>
              <a:latin typeface="OpenSansRegular"/>
            </a:rPr>
            <a:t>. </a:t>
          </a:r>
          <a:endParaRPr lang="es-EC" sz="1400" dirty="0"/>
        </a:p>
      </dgm:t>
    </dgm:pt>
    <dgm:pt modelId="{ABB31D6B-5162-4CF6-ABAF-A580C5CE41C9}" type="parTrans" cxnId="{DF86DBC2-BE72-4099-A1B6-082F45686F23}">
      <dgm:prSet/>
      <dgm:spPr/>
      <dgm:t>
        <a:bodyPr/>
        <a:lstStyle/>
        <a:p>
          <a:endParaRPr lang="es-EC"/>
        </a:p>
      </dgm:t>
    </dgm:pt>
    <dgm:pt modelId="{EA0B878B-74B2-47D7-A1BE-5B504A5C9A0F}" type="sibTrans" cxnId="{DF86DBC2-BE72-4099-A1B6-082F45686F23}">
      <dgm:prSet/>
      <dgm:spPr/>
      <dgm:t>
        <a:bodyPr/>
        <a:lstStyle/>
        <a:p>
          <a:endParaRPr lang="es-EC"/>
        </a:p>
      </dgm:t>
    </dgm:pt>
    <dgm:pt modelId="{7EC15996-BE14-450B-BB81-F5A000FA906B}">
      <dgm:prSet/>
      <dgm:spPr/>
      <dgm:t>
        <a:bodyPr/>
        <a:lstStyle/>
        <a:p>
          <a:r>
            <a:rPr lang="es-ES" b="1" i="0" dirty="0">
              <a:effectLst/>
              <a:latin typeface="OpenSansRegular"/>
            </a:rPr>
            <a:t>También se pueden usar, además de todo tipo de ordenadores, máquinas virtuales, que tienen muchas ventajas, en especial en materia de flexibilidad.</a:t>
          </a:r>
          <a:endParaRPr lang="es-EC" b="1" dirty="0"/>
        </a:p>
      </dgm:t>
    </dgm:pt>
    <dgm:pt modelId="{6FE0291C-C85E-4958-AF6B-05174B958AC5}" type="parTrans" cxnId="{FECFA5D2-410A-46D1-9846-81129D14A458}">
      <dgm:prSet/>
      <dgm:spPr/>
      <dgm:t>
        <a:bodyPr/>
        <a:lstStyle/>
        <a:p>
          <a:endParaRPr lang="es-EC"/>
        </a:p>
      </dgm:t>
    </dgm:pt>
    <dgm:pt modelId="{35A76836-DFD3-4D64-ACA2-90950C93F6C1}" type="sibTrans" cxnId="{FECFA5D2-410A-46D1-9846-81129D14A458}">
      <dgm:prSet/>
      <dgm:spPr/>
      <dgm:t>
        <a:bodyPr/>
        <a:lstStyle/>
        <a:p>
          <a:endParaRPr lang="es-EC"/>
        </a:p>
      </dgm:t>
    </dgm:pt>
    <dgm:pt modelId="{ADF56B6C-C792-4A3A-9865-657BC59D66BF}" type="pres">
      <dgm:prSet presAssocID="{C3F3315E-5C21-4B87-8231-62B8C0722752}" presName="cycle" presStyleCnt="0">
        <dgm:presLayoutVars>
          <dgm:dir/>
          <dgm:resizeHandles val="exact"/>
        </dgm:presLayoutVars>
      </dgm:prSet>
      <dgm:spPr/>
    </dgm:pt>
    <dgm:pt modelId="{6B68CB93-9D21-40DA-B494-DE4A2914DE61}" type="pres">
      <dgm:prSet presAssocID="{09623EBB-CA31-466C-A779-F32A51FFB292}" presName="arrow" presStyleLbl="node1" presStyleIdx="0" presStyleCnt="3" custScaleX="152715" custRadScaleRad="32688" custRadScaleInc="-54056">
        <dgm:presLayoutVars>
          <dgm:bulletEnabled val="1"/>
        </dgm:presLayoutVars>
      </dgm:prSet>
      <dgm:spPr/>
    </dgm:pt>
    <dgm:pt modelId="{1C107CFB-C526-4B01-89EE-A9307D35F30A}" type="pres">
      <dgm:prSet presAssocID="{7EC15996-BE14-450B-BB81-F5A000FA906B}" presName="arrow" presStyleLbl="node1" presStyleIdx="1" presStyleCnt="3" custScaleX="123265" custRadScaleRad="135710" custRadScaleInc="-10139">
        <dgm:presLayoutVars>
          <dgm:bulletEnabled val="1"/>
        </dgm:presLayoutVars>
      </dgm:prSet>
      <dgm:spPr/>
    </dgm:pt>
    <dgm:pt modelId="{39CC6EB2-6627-4229-9B64-9CAE5DAB3409}" type="pres">
      <dgm:prSet presAssocID="{4DCBBBB7-1922-41B8-B3F7-F169E86D07FF}" presName="arrow" presStyleLbl="node1" presStyleIdx="2" presStyleCnt="3" custScaleX="121304" custScaleY="113252" custRadScaleRad="202745" custRadScaleInc="14046">
        <dgm:presLayoutVars>
          <dgm:bulletEnabled val="1"/>
        </dgm:presLayoutVars>
      </dgm:prSet>
      <dgm:spPr/>
    </dgm:pt>
  </dgm:ptLst>
  <dgm:cxnLst>
    <dgm:cxn modelId="{6264EC28-46D4-4212-A746-41EF074AA47E}" type="presOf" srcId="{C3F3315E-5C21-4B87-8231-62B8C0722752}" destId="{ADF56B6C-C792-4A3A-9865-657BC59D66BF}" srcOrd="0" destOrd="0" presId="urn:microsoft.com/office/officeart/2005/8/layout/arrow1"/>
    <dgm:cxn modelId="{76FBD738-DE72-4453-AE0B-888E23F2058D}" type="presOf" srcId="{7EC15996-BE14-450B-BB81-F5A000FA906B}" destId="{1C107CFB-C526-4B01-89EE-A9307D35F30A}" srcOrd="0" destOrd="0" presId="urn:microsoft.com/office/officeart/2005/8/layout/arrow1"/>
    <dgm:cxn modelId="{BEDC2C4E-10AA-4D1F-9DFE-6231B8E4B81B}" type="presOf" srcId="{4DCBBBB7-1922-41B8-B3F7-F169E86D07FF}" destId="{39CC6EB2-6627-4229-9B64-9CAE5DAB3409}" srcOrd="0" destOrd="0" presId="urn:microsoft.com/office/officeart/2005/8/layout/arrow1"/>
    <dgm:cxn modelId="{B22A6B57-1F7E-4C19-881B-18FDC3F74AB0}" srcId="{C3F3315E-5C21-4B87-8231-62B8C0722752}" destId="{09623EBB-CA31-466C-A779-F32A51FFB292}" srcOrd="0" destOrd="0" parTransId="{8E3817E4-2696-490D-A7C2-EEF7B24C2FA5}" sibTransId="{FC6B45A4-E782-458D-8B0B-B0044841E40F}"/>
    <dgm:cxn modelId="{DF86DBC2-BE72-4099-A1B6-082F45686F23}" srcId="{C3F3315E-5C21-4B87-8231-62B8C0722752}" destId="{4DCBBBB7-1922-41B8-B3F7-F169E86D07FF}" srcOrd="2" destOrd="0" parTransId="{ABB31D6B-5162-4CF6-ABAF-A580C5CE41C9}" sibTransId="{EA0B878B-74B2-47D7-A1BE-5B504A5C9A0F}"/>
    <dgm:cxn modelId="{FECFA5D2-410A-46D1-9846-81129D14A458}" srcId="{C3F3315E-5C21-4B87-8231-62B8C0722752}" destId="{7EC15996-BE14-450B-BB81-F5A000FA906B}" srcOrd="1" destOrd="0" parTransId="{6FE0291C-C85E-4958-AF6B-05174B958AC5}" sibTransId="{35A76836-DFD3-4D64-ACA2-90950C93F6C1}"/>
    <dgm:cxn modelId="{264B83FE-E2BC-447D-99A9-4C0637369E73}" type="presOf" srcId="{09623EBB-CA31-466C-A779-F32A51FFB292}" destId="{6B68CB93-9D21-40DA-B494-DE4A2914DE61}" srcOrd="0" destOrd="0" presId="urn:microsoft.com/office/officeart/2005/8/layout/arrow1"/>
    <dgm:cxn modelId="{6F438C2E-448A-4BA1-99C9-0C884513FF20}" type="presParOf" srcId="{ADF56B6C-C792-4A3A-9865-657BC59D66BF}" destId="{6B68CB93-9D21-40DA-B494-DE4A2914DE61}" srcOrd="0" destOrd="0" presId="urn:microsoft.com/office/officeart/2005/8/layout/arrow1"/>
    <dgm:cxn modelId="{E744685C-6AE4-45B5-B067-A09600E2FD9A}" type="presParOf" srcId="{ADF56B6C-C792-4A3A-9865-657BC59D66BF}" destId="{1C107CFB-C526-4B01-89EE-A9307D35F30A}" srcOrd="1" destOrd="0" presId="urn:microsoft.com/office/officeart/2005/8/layout/arrow1"/>
    <dgm:cxn modelId="{8FBD19B9-E8EB-4306-A103-9C4A78CCF3EA}" type="presParOf" srcId="{ADF56B6C-C792-4A3A-9865-657BC59D66BF}" destId="{39CC6EB2-6627-4229-9B64-9CAE5DAB3409}" srcOrd="2"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3504-34F7-4539-9D1F-CB44792B16A0}">
      <dsp:nvSpPr>
        <dsp:cNvPr id="0" name=""/>
        <dsp:cNvSpPr/>
      </dsp:nvSpPr>
      <dsp:spPr>
        <a:xfrm>
          <a:off x="609599" y="0"/>
          <a:ext cx="6908800"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C02A4-EFAE-42B3-943C-2A2FB29EDB33}">
      <dsp:nvSpPr>
        <dsp:cNvPr id="0" name=""/>
        <dsp:cNvSpPr/>
      </dsp:nvSpPr>
      <dsp:spPr>
        <a:xfrm>
          <a:off x="8731" y="1625600"/>
          <a:ext cx="2616200" cy="21674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dirty="0">
              <a:solidFill>
                <a:schemeClr val="tx1"/>
              </a:solidFill>
              <a:effectLst/>
              <a:latin typeface="Roboto"/>
            </a:rPr>
            <a:t>GlusterFS es un sistema de archivos de red escalable adecuado para tareas con uso intensivo de datos, como almacenamiento en la nube y transmisión de medios. </a:t>
          </a:r>
          <a:endParaRPr lang="es-EC" sz="1600" kern="1200" dirty="0">
            <a:solidFill>
              <a:schemeClr val="tx1"/>
            </a:solidFill>
          </a:endParaRPr>
        </a:p>
      </dsp:txBody>
      <dsp:txXfrm>
        <a:off x="114538" y="1731407"/>
        <a:ext cx="2404586" cy="1955852"/>
      </dsp:txXfrm>
    </dsp:sp>
    <dsp:sp modelId="{1EEA5475-FB06-4DA8-83FD-9F1BAAD529C6}">
      <dsp:nvSpPr>
        <dsp:cNvPr id="0" name=""/>
        <dsp:cNvSpPr/>
      </dsp:nvSpPr>
      <dsp:spPr>
        <a:xfrm>
          <a:off x="2755899" y="1625600"/>
          <a:ext cx="2616200" cy="2167466"/>
        </a:xfrm>
        <a:prstGeom prst="roundRect">
          <a:avLst/>
        </a:prstGeom>
        <a:solidFill>
          <a:schemeClr val="accent2">
            <a:hueOff val="-723100"/>
            <a:satOff val="-4962"/>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dirty="0">
              <a:solidFill>
                <a:schemeClr val="tx1"/>
              </a:solidFill>
              <a:effectLst/>
              <a:latin typeface="Roboto"/>
            </a:rPr>
            <a:t>GlusterFS es un software gratuito y de código abierto y puede utilizar hardware común disponible en el mercado. </a:t>
          </a:r>
          <a:endParaRPr lang="es-EC" sz="1600" kern="1200" dirty="0">
            <a:solidFill>
              <a:schemeClr val="tx1"/>
            </a:solidFill>
          </a:endParaRPr>
        </a:p>
      </dsp:txBody>
      <dsp:txXfrm>
        <a:off x="2861706" y="1731407"/>
        <a:ext cx="2404586" cy="1955852"/>
      </dsp:txXfrm>
    </dsp:sp>
    <dsp:sp modelId="{88F89141-9C95-423F-9D06-7BBD8BE8B4EF}">
      <dsp:nvSpPr>
        <dsp:cNvPr id="0" name=""/>
        <dsp:cNvSpPr/>
      </dsp:nvSpPr>
      <dsp:spPr>
        <a:xfrm>
          <a:off x="5503068" y="1625600"/>
          <a:ext cx="2616200" cy="2167466"/>
        </a:xfrm>
        <a:prstGeom prst="roundRect">
          <a:avLst/>
        </a:prstGeom>
        <a:solidFill>
          <a:schemeClr val="accent2">
            <a:hueOff val="-1446200"/>
            <a:satOff val="-9924"/>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dirty="0">
              <a:solidFill>
                <a:schemeClr val="tx1"/>
              </a:solidFill>
              <a:latin typeface="Roboto"/>
            </a:rPr>
            <a:t>GlusterFS es capaz de gestionar hasta varios petabytes, miles de clientes y distintas áreas de datos (volumen de almacenamiento).</a:t>
          </a:r>
          <a:endParaRPr lang="es-ES" sz="1600" kern="1200" dirty="0">
            <a:solidFill>
              <a:schemeClr val="tx1"/>
            </a:solidFill>
            <a:latin typeface="Roboto"/>
          </a:endParaRPr>
        </a:p>
      </dsp:txBody>
      <dsp:txXfrm>
        <a:off x="5608875" y="1731407"/>
        <a:ext cx="2404586" cy="195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5B17D-D30F-4970-8D26-5607E3201F8E}">
      <dsp:nvSpPr>
        <dsp:cNvPr id="0" name=""/>
        <dsp:cNvSpPr/>
      </dsp:nvSpPr>
      <dsp:spPr>
        <a:xfrm>
          <a:off x="0" y="2199125"/>
          <a:ext cx="3439063" cy="1619224"/>
        </a:xfrm>
        <a:prstGeom prst="homePlate">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just" defTabSz="711200">
            <a:lnSpc>
              <a:spcPct val="90000"/>
            </a:lnSpc>
            <a:spcBef>
              <a:spcPct val="0"/>
            </a:spcBef>
            <a:spcAft>
              <a:spcPct val="35000"/>
            </a:spcAft>
            <a:buNone/>
          </a:pPr>
          <a:r>
            <a:rPr lang="es-ES" sz="1600" b="0" i="0" kern="1200" dirty="0">
              <a:solidFill>
                <a:schemeClr val="tx1"/>
              </a:solidFill>
              <a:effectLst/>
              <a:latin typeface="+mn-lt"/>
            </a:rPr>
            <a:t>El sistema está publicado bajo la licencia pública general de GNU (General Public License, GNU-GPLS) y, por lo tanto, </a:t>
          </a:r>
          <a:r>
            <a:rPr lang="es-ES" sz="1600" b="1" i="0" kern="1200" dirty="0">
              <a:solidFill>
                <a:schemeClr val="tx1"/>
              </a:solidFill>
              <a:effectLst/>
              <a:latin typeface="+mn-lt"/>
            </a:rPr>
            <a:t>puede usarse de forma gratuita</a:t>
          </a:r>
          <a:r>
            <a:rPr lang="es-ES" sz="1600" b="0" i="0" kern="1200" dirty="0">
              <a:solidFill>
                <a:schemeClr val="tx1"/>
              </a:solidFill>
              <a:effectLst/>
              <a:latin typeface="+mn-lt"/>
            </a:rPr>
            <a:t>. </a:t>
          </a:r>
          <a:endParaRPr lang="es-EC" sz="1600" kern="1200" dirty="0">
            <a:solidFill>
              <a:schemeClr val="tx1"/>
            </a:solidFill>
            <a:latin typeface="+mn-lt"/>
          </a:endParaRPr>
        </a:p>
      </dsp:txBody>
      <dsp:txXfrm>
        <a:off x="0" y="2199125"/>
        <a:ext cx="3034257" cy="1619224"/>
      </dsp:txXfrm>
    </dsp:sp>
    <dsp:sp modelId="{56BDCF9A-9AA3-47A0-AF24-236A31C990DC}">
      <dsp:nvSpPr>
        <dsp:cNvPr id="0" name=""/>
        <dsp:cNvSpPr/>
      </dsp:nvSpPr>
      <dsp:spPr>
        <a:xfrm>
          <a:off x="2978290" y="2278075"/>
          <a:ext cx="4223356" cy="1461175"/>
        </a:xfrm>
        <a:prstGeom prst="chevron">
          <a:avLst/>
        </a:prstGeom>
        <a:gradFill rotWithShape="0">
          <a:gsLst>
            <a:gs pos="0">
              <a:schemeClr val="accent6">
                <a:shade val="80000"/>
                <a:hueOff val="259796"/>
                <a:satOff val="-11129"/>
                <a:lumOff val="15349"/>
                <a:alphaOff val="0"/>
                <a:satMod val="103000"/>
                <a:lumMod val="102000"/>
                <a:tint val="94000"/>
              </a:schemeClr>
            </a:gs>
            <a:gs pos="50000">
              <a:schemeClr val="accent6">
                <a:shade val="80000"/>
                <a:hueOff val="259796"/>
                <a:satOff val="-11129"/>
                <a:lumOff val="15349"/>
                <a:alphaOff val="0"/>
                <a:satMod val="110000"/>
                <a:lumMod val="100000"/>
                <a:shade val="100000"/>
              </a:schemeClr>
            </a:gs>
            <a:gs pos="100000">
              <a:schemeClr val="accent6">
                <a:shade val="80000"/>
                <a:hueOff val="259796"/>
                <a:satOff val="-11129"/>
                <a:lumOff val="153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s-ES" sz="1600" b="0" i="0" kern="1200" dirty="0">
              <a:solidFill>
                <a:schemeClr val="tx1"/>
              </a:solidFill>
              <a:effectLst/>
              <a:latin typeface="+mn-lt"/>
            </a:rPr>
            <a:t>El término </a:t>
          </a:r>
          <a:r>
            <a:rPr lang="es-ES" sz="1600" b="0" i="1" kern="1200" dirty="0">
              <a:solidFill>
                <a:schemeClr val="tx1"/>
              </a:solidFill>
              <a:effectLst/>
              <a:latin typeface="+mn-lt"/>
            </a:rPr>
            <a:t>cluster, </a:t>
          </a:r>
          <a:r>
            <a:rPr lang="es-ES" sz="1600" b="0" i="0" kern="1200" dirty="0">
              <a:solidFill>
                <a:schemeClr val="tx1"/>
              </a:solidFill>
              <a:effectLst/>
              <a:latin typeface="+mn-lt"/>
            </a:rPr>
            <a:t>que significa algo así como</a:t>
          </a:r>
          <a:r>
            <a:rPr lang="es-ES" sz="1600" b="0" i="1" kern="1200" dirty="0">
              <a:solidFill>
                <a:schemeClr val="tx1"/>
              </a:solidFill>
              <a:effectLst/>
              <a:latin typeface="+mn-lt"/>
            </a:rPr>
            <a:t> montón </a:t>
          </a:r>
          <a:r>
            <a:rPr lang="es-ES" sz="1600" b="0" i="0" kern="1200" dirty="0">
              <a:solidFill>
                <a:schemeClr val="tx1"/>
              </a:solidFill>
              <a:effectLst/>
              <a:latin typeface="+mn-lt"/>
            </a:rPr>
            <a:t>o</a:t>
          </a:r>
          <a:r>
            <a:rPr lang="es-ES" sz="1600" b="0" i="1" kern="1200" dirty="0">
              <a:solidFill>
                <a:schemeClr val="tx1"/>
              </a:solidFill>
              <a:effectLst/>
              <a:latin typeface="+mn-lt"/>
            </a:rPr>
            <a:t> grupo</a:t>
          </a:r>
          <a:r>
            <a:rPr lang="es-ES" sz="1600" b="0" i="0" kern="1200" dirty="0">
              <a:solidFill>
                <a:schemeClr val="tx1"/>
              </a:solidFill>
              <a:effectLst/>
              <a:latin typeface="+mn-lt"/>
            </a:rPr>
            <a:t>, describe, en el contexto de los soportes de datos,la síntesis lógica de varios soportes de almacenamiento físicos.</a:t>
          </a:r>
          <a:endParaRPr lang="es-EC" sz="1600" kern="1200" dirty="0">
            <a:solidFill>
              <a:schemeClr val="tx1"/>
            </a:solidFill>
            <a:latin typeface="+mn-lt"/>
          </a:endParaRPr>
        </a:p>
      </dsp:txBody>
      <dsp:txXfrm>
        <a:off x="3708878" y="2278075"/>
        <a:ext cx="2762181" cy="1461175"/>
      </dsp:txXfrm>
    </dsp:sp>
    <dsp:sp modelId="{39BB98B8-ACC2-4C1B-8FA3-770E5D587235}">
      <dsp:nvSpPr>
        <dsp:cNvPr id="0" name=""/>
        <dsp:cNvSpPr/>
      </dsp:nvSpPr>
      <dsp:spPr>
        <a:xfrm>
          <a:off x="6740461" y="2236762"/>
          <a:ext cx="4028897" cy="1543801"/>
        </a:xfrm>
        <a:prstGeom prst="chevron">
          <a:avLst/>
        </a:prstGeom>
        <a:gradFill rotWithShape="0">
          <a:gsLst>
            <a:gs pos="0">
              <a:schemeClr val="accent6">
                <a:shade val="80000"/>
                <a:hueOff val="519592"/>
                <a:satOff val="-22257"/>
                <a:lumOff val="30698"/>
                <a:alphaOff val="0"/>
                <a:satMod val="103000"/>
                <a:lumMod val="102000"/>
                <a:tint val="94000"/>
              </a:schemeClr>
            </a:gs>
            <a:gs pos="50000">
              <a:schemeClr val="accent6">
                <a:shade val="80000"/>
                <a:hueOff val="519592"/>
                <a:satOff val="-22257"/>
                <a:lumOff val="30698"/>
                <a:alphaOff val="0"/>
                <a:satMod val="110000"/>
                <a:lumMod val="100000"/>
                <a:shade val="100000"/>
              </a:schemeClr>
            </a:gs>
            <a:gs pos="100000">
              <a:schemeClr val="accent6">
                <a:shade val="80000"/>
                <a:hueOff val="519592"/>
                <a:satOff val="-22257"/>
                <a:lumOff val="306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s-ES" sz="1600" b="0" i="0" kern="1200" dirty="0">
              <a:solidFill>
                <a:schemeClr val="tx1"/>
              </a:solidFill>
              <a:effectLst/>
              <a:latin typeface="+mn-lt"/>
            </a:rPr>
            <a:t>GlusterFS combina este concepto con el de GNU y unifica el espacio de almacenamiento de varios ordenadores, para mostrarlo luego como una sola unidad lógica.</a:t>
          </a:r>
          <a:endParaRPr lang="es-EC" sz="1600" kern="1200" dirty="0">
            <a:solidFill>
              <a:schemeClr val="tx1"/>
            </a:solidFill>
            <a:latin typeface="+mn-lt"/>
          </a:endParaRPr>
        </a:p>
      </dsp:txBody>
      <dsp:txXfrm>
        <a:off x="7512362" y="2236762"/>
        <a:ext cx="2485096" cy="1543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8CB93-9D21-40DA-B494-DE4A2914DE61}">
      <dsp:nvSpPr>
        <dsp:cNvPr id="0" name=""/>
        <dsp:cNvSpPr/>
      </dsp:nvSpPr>
      <dsp:spPr>
        <a:xfrm>
          <a:off x="1876967" y="1467420"/>
          <a:ext cx="4132933" cy="2706305"/>
        </a:xfrm>
        <a:prstGeom prst="upArrow">
          <a:avLst>
            <a:gd name="adj1" fmla="val 50000"/>
            <a:gd name="adj2" fmla="val 35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ES" sz="1600" b="1" i="0" kern="1200">
              <a:effectLst/>
              <a:latin typeface="OpenSansRegular"/>
            </a:rPr>
            <a:t>Un sistema de archivos distribuido es conveniente solo si se conectan varios ordenadores entre sí. </a:t>
          </a:r>
          <a:endParaRPr lang="es-EC" sz="1600" b="1" kern="1200" dirty="0"/>
        </a:p>
      </dsp:txBody>
      <dsp:txXfrm>
        <a:off x="2910200" y="1941023"/>
        <a:ext cx="2066467" cy="2232702"/>
      </dsp:txXfrm>
    </dsp:sp>
    <dsp:sp modelId="{1C107CFB-C526-4B01-89EE-A9307D35F30A}">
      <dsp:nvSpPr>
        <dsp:cNvPr id="0" name=""/>
        <dsp:cNvSpPr/>
      </dsp:nvSpPr>
      <dsp:spPr>
        <a:xfrm rot="7200000">
          <a:off x="5144936" y="2469384"/>
          <a:ext cx="3335926" cy="2706305"/>
        </a:xfrm>
        <a:prstGeom prst="upArrow">
          <a:avLst>
            <a:gd name="adj1" fmla="val 50000"/>
            <a:gd name="adj2" fmla="val 35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ES" sz="1400" b="1" i="0" kern="1200" dirty="0">
              <a:effectLst/>
              <a:latin typeface="OpenSansRegular"/>
            </a:rPr>
            <a:t>También se pueden usar, además de todo tipo de ordenadores, máquinas virtuales, que tienen muchas ventajas, en especial en materia de flexibilidad.</a:t>
          </a:r>
          <a:endParaRPr lang="es-EC" sz="1400" b="1" kern="1200" dirty="0"/>
        </a:p>
      </dsp:txBody>
      <dsp:txXfrm rot="-5400000">
        <a:off x="5491472" y="2870154"/>
        <a:ext cx="2232702" cy="1667963"/>
      </dsp:txXfrm>
    </dsp:sp>
    <dsp:sp modelId="{39CC6EB2-6627-4229-9B64-9CAE5DAB3409}">
      <dsp:nvSpPr>
        <dsp:cNvPr id="0" name=""/>
        <dsp:cNvSpPr/>
      </dsp:nvSpPr>
      <dsp:spPr>
        <a:xfrm rot="14400000">
          <a:off x="-731129" y="2372218"/>
          <a:ext cx="3282856" cy="3064944"/>
        </a:xfrm>
        <a:prstGeom prst="upArrow">
          <a:avLst>
            <a:gd name="adj1" fmla="val 50000"/>
            <a:gd name="adj2" fmla="val 35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ES" sz="1400" b="0" i="0" kern="1200">
              <a:effectLst/>
              <a:latin typeface="OpenSansRegular"/>
            </a:rPr>
            <a:t>Requieren </a:t>
          </a:r>
          <a:r>
            <a:rPr lang="es-ES" sz="1400" b="1" i="0" kern="1200">
              <a:effectLst/>
              <a:latin typeface="OpenSansRegular"/>
            </a:rPr>
            <a:t>al menos tres servidores</a:t>
          </a:r>
          <a:r>
            <a:rPr lang="es-ES" sz="1400" b="0" i="0" kern="1200">
              <a:effectLst/>
              <a:latin typeface="OpenSansRegular"/>
            </a:rPr>
            <a:t>, pero no se trata de </a:t>
          </a:r>
          <a:r>
            <a:rPr lang="es-ES" sz="1400" b="0" i="1" kern="1200">
              <a:effectLst/>
              <a:latin typeface="OpenSansRegular"/>
            </a:rPr>
            <a:t>servidores</a:t>
          </a:r>
          <a:r>
            <a:rPr lang="es-ES" sz="1400" b="0" i="0" kern="1200">
              <a:effectLst/>
              <a:latin typeface="OpenSansRegular"/>
            </a:rPr>
            <a:t> en sentido literal, sino que puede tratarse de prácticamente </a:t>
          </a:r>
          <a:r>
            <a:rPr lang="es-ES" sz="1400" b="1" i="0" kern="1200">
              <a:effectLst/>
              <a:latin typeface="OpenSansRegular"/>
            </a:rPr>
            <a:t>cualquier tipo de </a:t>
          </a:r>
          <a:r>
            <a:rPr lang="es-ES" sz="1400" b="1" i="1" kern="1200">
              <a:effectLst/>
              <a:latin typeface="OpenSansRegular"/>
            </a:rPr>
            <a:t>hardware</a:t>
          </a:r>
          <a:r>
            <a:rPr lang="es-ES" sz="1400" b="1" i="0" kern="1200">
              <a:effectLst/>
              <a:latin typeface="OpenSansRegular"/>
            </a:rPr>
            <a:t> físico o emulado</a:t>
          </a:r>
          <a:r>
            <a:rPr lang="es-ES" sz="1400" b="0" i="0" kern="1200">
              <a:effectLst/>
              <a:latin typeface="OpenSansRegular"/>
            </a:rPr>
            <a:t>. </a:t>
          </a:r>
          <a:endParaRPr lang="es-EC" sz="1400" kern="1200" dirty="0"/>
        </a:p>
      </dsp:txBody>
      <dsp:txXfrm rot="5400000">
        <a:off x="-121737" y="2949884"/>
        <a:ext cx="2528579" cy="16414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C" dirty="0"/>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811797-CFDF-4E30-A4E1-907D06865D91}" type="datetimeFigureOut">
              <a:rPr lang="es-EC" smtClean="0"/>
              <a:t>11/1/2021</a:t>
            </a:fld>
            <a:endParaRPr lang="es-EC" dirty="0"/>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C" dirty="0"/>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D00F1D-CACA-45A5-AF19-B7B89F5FE9EC}" type="slidenum">
              <a:rPr lang="es-EC" smtClean="0"/>
              <a:t>‹Nº›</a:t>
            </a:fld>
            <a:endParaRPr lang="es-EC" dirty="0"/>
          </a:p>
        </p:txBody>
      </p:sp>
    </p:spTree>
    <p:extLst>
      <p:ext uri="{BB962C8B-B14F-4D97-AF65-F5344CB8AC3E}">
        <p14:creationId xmlns:p14="http://schemas.microsoft.com/office/powerpoint/2010/main" val="1816581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3" name="Marcador de pie de página 2"/>
          <p:cNvSpPr>
            <a:spLocks noGrp="1"/>
          </p:cNvSpPr>
          <p:nvPr>
            <p:ph type="ftr" sz="quarter" idx="11"/>
          </p:nvPr>
        </p:nvSpPr>
        <p:spPr/>
        <p:txBody>
          <a:bodyPr/>
          <a:lstStyle/>
          <a:p>
            <a:endParaRPr lang="es-EC" dirty="0"/>
          </a:p>
        </p:txBody>
      </p:sp>
      <p:sp>
        <p:nvSpPr>
          <p:cNvPr id="4" name="Marcador de número de diapositiva 3"/>
          <p:cNvSpPr>
            <a:spLocks noGrp="1"/>
          </p:cNvSpPr>
          <p:nvPr>
            <p:ph type="sldNum" sz="quarter" idx="12"/>
          </p:nvPr>
        </p:nvSpPr>
        <p:spPr/>
        <p:txBody>
          <a:bodyPr/>
          <a:lstStyle/>
          <a:p>
            <a:fld id="{B1671FD0-766A-4664-840B-44A55B7D8810}" type="slidenum">
              <a:rPr lang="es-EC" smtClean="0"/>
              <a:t>‹Nº›</a:t>
            </a:fld>
            <a:endParaRPr lang="es-EC" dirty="0"/>
          </a:p>
        </p:txBody>
      </p:sp>
      <p:pic>
        <p:nvPicPr>
          <p:cNvPr id="5" name="Imagen 16"/>
          <p:cNvPicPr>
            <a:picLocks noChangeAspect="1"/>
          </p:cNvPicPr>
          <p:nvPr userDrawn="1"/>
        </p:nvPicPr>
        <p:blipFill>
          <a:blip r:embed="rId2"/>
          <a:stretch>
            <a:fillRect/>
          </a:stretch>
        </p:blipFill>
        <p:spPr>
          <a:xfrm>
            <a:off x="2552531" y="2199788"/>
            <a:ext cx="7086939" cy="2458424"/>
          </a:xfrm>
          <a:prstGeom prst="rect">
            <a:avLst/>
          </a:prstGeom>
        </p:spPr>
      </p:pic>
    </p:spTree>
    <p:extLst>
      <p:ext uri="{BB962C8B-B14F-4D97-AF65-F5344CB8AC3E}">
        <p14:creationId xmlns:p14="http://schemas.microsoft.com/office/powerpoint/2010/main" val="23080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EC"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0042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16871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177753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019493"/>
            <a:ext cx="9144000" cy="2387600"/>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400">
                <a:solidFill>
                  <a:schemeClr val="bg1"/>
                </a:solidFill>
                <a:latin typeface="Arial" panose="020B0604020202020204" pitchFamily="34" charset="0"/>
                <a:cs typeface="Arial" panose="020B0604020202020204" pitchFamily="34" charset="0"/>
              </a:defRPr>
            </a:lvl1pPr>
          </a:lstStyle>
          <a:p>
            <a:r>
              <a:rPr lang="es-EC" sz="4400"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3" name="Subtítulo 2"/>
          <p:cNvSpPr>
            <a:spLocks noGrp="1"/>
          </p:cNvSpPr>
          <p:nvPr>
            <p:ph type="subTitle" idx="1" hasCustomPrompt="1"/>
          </p:nvPr>
        </p:nvSpPr>
        <p:spPr>
          <a:xfrm>
            <a:off x="1524000" y="372776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TEMA DE CLASE</a:t>
            </a:r>
          </a:p>
          <a:p>
            <a:pPr algn="ctr"/>
            <a:r>
              <a:rPr lang="es-EC" dirty="0" err="1">
                <a:solidFill>
                  <a:schemeClr val="bg1"/>
                </a:solidFill>
                <a:latin typeface="Arial" panose="020B0604020202020204" pitchFamily="34" charset="0"/>
                <a:ea typeface="Open Sans Semibold" panose="020B0706030804020204" pitchFamily="34" charset="0"/>
                <a:cs typeface="Arial" panose="020B0604020202020204" pitchFamily="34" charset="0"/>
              </a:rPr>
              <a:t>Msc</a:t>
            </a: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 Nombre y Apellido</a:t>
            </a:r>
          </a:p>
        </p:txBody>
      </p:sp>
      <p:sp>
        <p:nvSpPr>
          <p:cNvPr id="4" name="Marcador de fecha 3"/>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7" name="Grupo 5"/>
          <p:cNvGrpSpPr/>
          <p:nvPr userDrawn="1"/>
        </p:nvGrpSpPr>
        <p:grpSpPr>
          <a:xfrm>
            <a:off x="526949" y="351741"/>
            <a:ext cx="11665051" cy="6593941"/>
            <a:chOff x="526949" y="264059"/>
            <a:chExt cx="11665051" cy="6593941"/>
          </a:xfrm>
        </p:grpSpPr>
        <p:pic>
          <p:nvPicPr>
            <p:cNvPr id="8" name="Imagen 1"/>
            <p:cNvPicPr>
              <a:picLocks noChangeAspect="1"/>
            </p:cNvPicPr>
            <p:nvPr/>
          </p:nvPicPr>
          <p:blipFill>
            <a:blip r:embed="rId2"/>
            <a:stretch>
              <a:fillRect/>
            </a:stretch>
          </p:blipFill>
          <p:spPr>
            <a:xfrm>
              <a:off x="526949" y="264059"/>
              <a:ext cx="1509669" cy="1231658"/>
            </a:xfrm>
            <a:prstGeom prst="rect">
              <a:avLst/>
            </a:prstGeom>
          </p:spPr>
        </p:pic>
        <p:pic>
          <p:nvPicPr>
            <p:cNvPr id="9" name="Imagen 2"/>
            <p:cNvPicPr>
              <a:picLocks noChangeAspect="1"/>
            </p:cNvPicPr>
            <p:nvPr/>
          </p:nvPicPr>
          <p:blipFill>
            <a:blip r:embed="rId3"/>
            <a:stretch>
              <a:fillRect/>
            </a:stretch>
          </p:blipFill>
          <p:spPr>
            <a:xfrm>
              <a:off x="10432577" y="5685905"/>
              <a:ext cx="1759423" cy="1172095"/>
            </a:xfrm>
            <a:prstGeom prst="rect">
              <a:avLst/>
            </a:prstGeom>
          </p:spPr>
        </p:pic>
        <p:cxnSp>
          <p:nvCxnSpPr>
            <p:cNvPr id="10" name="Conector recto 4"/>
            <p:cNvCxnSpPr/>
            <p:nvPr/>
          </p:nvCxnSpPr>
          <p:spPr>
            <a:xfrm>
              <a:off x="1490750" y="3476025"/>
              <a:ext cx="9210501"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5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585414" y="1452563"/>
            <a:ext cx="10769771" cy="823912"/>
          </a:xfrm>
        </p:spPr>
        <p:txBody>
          <a:bodyPr anchor="b">
            <a:normAutofit/>
          </a:bodyPr>
          <a:lstStyle>
            <a:lvl1pPr marL="0" indent="0">
              <a:buNone/>
              <a:defRPr sz="4000" b="1">
                <a:solidFill>
                  <a:srgbClr val="265B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598516" y="3200401"/>
            <a:ext cx="10740044" cy="298926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hasCustomPrompt="1"/>
          </p:nvPr>
        </p:nvSpPr>
        <p:spPr>
          <a:xfrm>
            <a:off x="598515" y="2435543"/>
            <a:ext cx="10756669" cy="513397"/>
          </a:xfrm>
        </p:spPr>
        <p:txBody>
          <a:bodyPr anchor="b">
            <a:normAutofit/>
          </a:bodyPr>
          <a:lstStyle>
            <a:lvl1pPr marL="0" indent="0">
              <a:buNone/>
              <a:defRPr sz="1800" b="1">
                <a:solidFill>
                  <a:srgbClr val="4AAD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endParaRPr lang="es-ES" dirty="0"/>
          </a:p>
        </p:txBody>
      </p:sp>
      <p:sp>
        <p:nvSpPr>
          <p:cNvPr id="7" name="Marcador de fecha 6"/>
          <p:cNvSpPr>
            <a:spLocks noGrp="1"/>
          </p:cNvSpPr>
          <p:nvPr>
            <p:ph type="dt" sz="half" idx="10"/>
          </p:nvPr>
        </p:nvSpPr>
        <p:spPr>
          <a:xfrm>
            <a:off x="598516" y="6297526"/>
            <a:ext cx="2743200" cy="365125"/>
          </a:xfrm>
        </p:spPr>
        <p:txBody>
          <a:bodyPr/>
          <a:lstStyle/>
          <a:p>
            <a:fld id="{A1298C51-975A-47E7-B82D-7B357E560500}" type="datetimeFigureOut">
              <a:rPr lang="es-EC" smtClean="0"/>
              <a:t>11/1/2021</a:t>
            </a:fld>
            <a:endParaRPr lang="es-EC" dirty="0"/>
          </a:p>
        </p:txBody>
      </p:sp>
      <p:sp>
        <p:nvSpPr>
          <p:cNvPr id="8" name="Marcador de pie de página 7"/>
          <p:cNvSpPr>
            <a:spLocks noGrp="1"/>
          </p:cNvSpPr>
          <p:nvPr>
            <p:ph type="ftr" sz="quarter" idx="11"/>
          </p:nvPr>
        </p:nvSpPr>
        <p:spPr>
          <a:xfrm>
            <a:off x="4038600" y="6276340"/>
            <a:ext cx="4114800" cy="365125"/>
          </a:xfrm>
        </p:spPr>
        <p:txBody>
          <a:bodyPr/>
          <a:lstStyle/>
          <a:p>
            <a:endParaRPr lang="es-EC" dirty="0"/>
          </a:p>
        </p:txBody>
      </p:sp>
      <p:sp>
        <p:nvSpPr>
          <p:cNvPr id="9" name="Marcador de número de diapositiva 8"/>
          <p:cNvSpPr>
            <a:spLocks noGrp="1"/>
          </p:cNvSpPr>
          <p:nvPr>
            <p:ph type="sldNum" sz="quarter" idx="12"/>
          </p:nvPr>
        </p:nvSpPr>
        <p:spPr>
          <a:xfrm>
            <a:off x="8610600" y="6287770"/>
            <a:ext cx="2743200" cy="365125"/>
          </a:xfrm>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15" name="Rectángulo 12"/>
          <p:cNvSpPr/>
          <p:nvPr userDrawn="1"/>
        </p:nvSpPr>
        <p:spPr>
          <a:xfrm>
            <a:off x="0" y="6708371"/>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cxnSp>
        <p:nvCxnSpPr>
          <p:cNvPr id="16"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7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928314" y="12468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839788" y="2505075"/>
            <a:ext cx="5157787"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p:nvPr>
        </p:nvSpPr>
        <p:spPr>
          <a:xfrm>
            <a:off x="5497830" y="43443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7" name="Marcador de fecha 6"/>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8" name="Marcador de pie de página 7"/>
          <p:cNvSpPr>
            <a:spLocks noGrp="1"/>
          </p:cNvSpPr>
          <p:nvPr>
            <p:ph type="ftr" sz="quarter" idx="11"/>
          </p:nvPr>
        </p:nvSpPr>
        <p:spPr/>
        <p:txBody>
          <a:bodyPr/>
          <a:lstStyle/>
          <a:p>
            <a:endParaRPr lang="es-EC" dirty="0"/>
          </a:p>
        </p:txBody>
      </p:sp>
      <p:sp>
        <p:nvSpPr>
          <p:cNvPr id="9" name="Marcador de número de diapositiva 8"/>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Tree>
    <p:extLst>
      <p:ext uri="{BB962C8B-B14F-4D97-AF65-F5344CB8AC3E}">
        <p14:creationId xmlns:p14="http://schemas.microsoft.com/office/powerpoint/2010/main" val="254652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8516" y="3040380"/>
            <a:ext cx="10755284" cy="239363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10"/>
          </p:nvPr>
        </p:nvSpPr>
        <p:spPr>
          <a:xfrm>
            <a:off x="838200" y="6116320"/>
            <a:ext cx="2743200" cy="365125"/>
          </a:xfrm>
        </p:spPr>
        <p:txBody>
          <a:bodyPr/>
          <a:lstStyle/>
          <a:p>
            <a:fld id="{A1298C51-975A-47E7-B82D-7B357E560500}" type="datetimeFigureOut">
              <a:rPr lang="es-EC" smtClean="0"/>
              <a:t>11/1/2021</a:t>
            </a:fld>
            <a:endParaRPr lang="es-EC" dirty="0"/>
          </a:p>
        </p:txBody>
      </p:sp>
      <p:sp>
        <p:nvSpPr>
          <p:cNvPr id="5" name="Marcador de pie de página 4"/>
          <p:cNvSpPr>
            <a:spLocks noGrp="1"/>
          </p:cNvSpPr>
          <p:nvPr>
            <p:ph type="ftr" sz="quarter" idx="11"/>
          </p:nvPr>
        </p:nvSpPr>
        <p:spPr>
          <a:xfrm>
            <a:off x="4038600" y="6082030"/>
            <a:ext cx="4114800" cy="365125"/>
          </a:xfrm>
        </p:spPr>
        <p:txBody>
          <a:bodyPr/>
          <a:lstStyle/>
          <a:p>
            <a:endParaRPr lang="es-EC" dirty="0"/>
          </a:p>
        </p:txBody>
      </p:sp>
      <p:sp>
        <p:nvSpPr>
          <p:cNvPr id="6" name="Marcador de número de diapositiva 5"/>
          <p:cNvSpPr>
            <a:spLocks noGrp="1"/>
          </p:cNvSpPr>
          <p:nvPr>
            <p:ph type="sldNum" sz="quarter" idx="12"/>
          </p:nvPr>
        </p:nvSpPr>
        <p:spPr>
          <a:xfrm>
            <a:off x="8610600" y="6082030"/>
            <a:ext cx="2743200" cy="365125"/>
          </a:xfrm>
        </p:spPr>
        <p:txBody>
          <a:bodyPr/>
          <a:lstStyle/>
          <a:p>
            <a:fld id="{B1671FD0-766A-4664-840B-44A55B7D8810}" type="slidenum">
              <a:rPr lang="es-EC" smtClean="0"/>
              <a:t>‹Nº›</a:t>
            </a:fld>
            <a:endParaRPr lang="es-EC" dirty="0"/>
          </a:p>
        </p:txBody>
      </p:sp>
      <p:grpSp>
        <p:nvGrpSpPr>
          <p:cNvPr id="7" name="Grupo 1"/>
          <p:cNvGrpSpPr/>
          <p:nvPr userDrawn="1"/>
        </p:nvGrpSpPr>
        <p:grpSpPr>
          <a:xfrm>
            <a:off x="0" y="-3759"/>
            <a:ext cx="12192000" cy="1088967"/>
            <a:chOff x="0" y="-1"/>
            <a:chExt cx="12192000" cy="1088967"/>
          </a:xfrm>
        </p:grpSpPr>
        <p:sp>
          <p:nvSpPr>
            <p:cNvPr id="8"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9" name="Imagen 4"/>
            <p:cNvPicPr>
              <a:picLocks noChangeAspect="1"/>
            </p:cNvPicPr>
            <p:nvPr/>
          </p:nvPicPr>
          <p:blipFill>
            <a:blip r:embed="rId2"/>
            <a:stretch>
              <a:fillRect/>
            </a:stretch>
          </p:blipFill>
          <p:spPr>
            <a:xfrm>
              <a:off x="452135" y="155993"/>
              <a:ext cx="952358" cy="776978"/>
            </a:xfrm>
            <a:prstGeom prst="rect">
              <a:avLst/>
            </a:prstGeom>
          </p:spPr>
        </p:pic>
        <p:pic>
          <p:nvPicPr>
            <p:cNvPr id="10"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2686050" y="152236"/>
            <a:ext cx="6812280" cy="776978"/>
          </a:xfrm>
        </p:spPr>
        <p:txBody>
          <a:bodyPr>
            <a:normAutofit/>
          </a:bodyPr>
          <a:lstStyle>
            <a:lvl1pPr algn="ctr">
              <a:defRPr sz="1800" b="1" baseline="0">
                <a:solidFill>
                  <a:schemeClr val="bg1"/>
                </a:solidFill>
                <a:latin typeface="Arial" panose="020B0604020202020204" pitchFamily="34" charset="0"/>
                <a:cs typeface="Arial" panose="020B0604020202020204" pitchFamily="34" charset="0"/>
              </a:defRPr>
            </a:lvl1pPr>
          </a:lstStyle>
          <a:p>
            <a:r>
              <a:rPr lang="es-ES" dirty="0"/>
              <a:t>TITULO DE LA MATERIA</a:t>
            </a:r>
            <a:endParaRPr lang="es-EC" dirty="0"/>
          </a:p>
        </p:txBody>
      </p:sp>
      <p:sp>
        <p:nvSpPr>
          <p:cNvPr id="12" name="Rectángulo 12"/>
          <p:cNvSpPr/>
          <p:nvPr userDrawn="1"/>
        </p:nvSpPr>
        <p:spPr>
          <a:xfrm>
            <a:off x="0" y="6570172"/>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cxnSp>
        <p:nvCxnSpPr>
          <p:cNvPr id="13"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5" name="CuadroTexto 9"/>
          <p:cNvSpPr txBox="1"/>
          <p:nvPr userDrawn="1"/>
        </p:nvSpPr>
        <p:spPr>
          <a:xfrm>
            <a:off x="598516" y="2527069"/>
            <a:ext cx="10756669" cy="369332"/>
          </a:xfrm>
          <a:prstGeom prst="rect">
            <a:avLst/>
          </a:prstGeom>
          <a:noFill/>
        </p:spPr>
        <p:txBody>
          <a:bodyPr wrap="square" rtlCol="0">
            <a:spAutoFit/>
          </a:bodyPr>
          <a:lstStyle/>
          <a:p>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p>
        </p:txBody>
      </p:sp>
      <p:sp>
        <p:nvSpPr>
          <p:cNvPr id="16" name="Título 1"/>
          <p:cNvSpPr txBox="1">
            <a:spLocks/>
          </p:cNvSpPr>
          <p:nvPr userDrawn="1"/>
        </p:nvSpPr>
        <p:spPr>
          <a:xfrm>
            <a:off x="598516" y="1447636"/>
            <a:ext cx="6812280" cy="7769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1800" b="1" kern="1200" baseline="0">
                <a:solidFill>
                  <a:schemeClr val="bg1"/>
                </a:solidFill>
                <a:latin typeface="Arial" panose="020B0604020202020204" pitchFamily="34" charset="0"/>
                <a:ea typeface="+mj-ea"/>
                <a:cs typeface="Arial" panose="020B0604020202020204" pitchFamily="34" charset="0"/>
              </a:defRPr>
            </a:lvl1pPr>
          </a:lstStyle>
          <a:p>
            <a:pPr marL="0" marR="0" indent="0" algn="ctr" defTabSz="914400" rtl="0" eaLnBrk="1" fontAlgn="auto" latinLnBrk="0" hangingPunct="1">
              <a:lnSpc>
                <a:spcPct val="90000"/>
              </a:lnSpc>
              <a:spcBef>
                <a:spcPct val="0"/>
              </a:spcBef>
              <a:spcAft>
                <a:spcPts val="0"/>
              </a:spcAft>
              <a:buClrTx/>
              <a:buSzTx/>
              <a:buFontTx/>
              <a:buNone/>
              <a:tabLst/>
              <a:defRPr/>
            </a:pPr>
            <a:r>
              <a:rPr lang="es-ES" dirty="0"/>
              <a:t>TITULO D</a:t>
            </a:r>
            <a:r>
              <a:rPr lang="es-EC" sz="1800" b="1" dirty="0">
                <a:solidFill>
                  <a:srgbClr val="265B91"/>
                </a:solidFill>
                <a:latin typeface="Arial" panose="020B0604020202020204" pitchFamily="34" charset="0"/>
                <a:cs typeface="Arial" panose="020B0604020202020204" pitchFamily="34" charset="0"/>
              </a:rPr>
              <a:t>TÍTULO DEL TEMA</a:t>
            </a:r>
          </a:p>
          <a:p>
            <a:r>
              <a:rPr lang="es-ES" dirty="0"/>
              <a:t>E LA MATERIA</a:t>
            </a:r>
            <a:endParaRPr lang="es-EC" dirty="0"/>
          </a:p>
        </p:txBody>
      </p:sp>
    </p:spTree>
    <p:extLst>
      <p:ext uri="{BB962C8B-B14F-4D97-AF65-F5344CB8AC3E}">
        <p14:creationId xmlns:p14="http://schemas.microsoft.com/office/powerpoint/2010/main" val="16014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0725" y="1268095"/>
            <a:ext cx="10754460" cy="1325563"/>
          </a:xfrm>
        </p:spPr>
        <p:txBody>
          <a:bodyPr>
            <a:normAutofit/>
          </a:bodyPr>
          <a:lstStyle>
            <a:lvl1pPr>
              <a:defRPr sz="4000" b="1" baseline="0">
                <a:solidFill>
                  <a:srgbClr val="265B91"/>
                </a:solidFill>
                <a:latin typeface="Arial" panose="020B0604020202020204" pitchFamily="34" charset="0"/>
                <a:cs typeface="Arial" panose="020B0604020202020204" pitchFamily="34" charset="0"/>
              </a:defRPr>
            </a:lvl1pPr>
          </a:lstStyle>
          <a:p>
            <a:r>
              <a:rPr lang="es-ES" dirty="0"/>
              <a:t>TITULO DEL TEMA</a:t>
            </a:r>
            <a:endParaRPr lang="es-EC" dirty="0"/>
          </a:p>
        </p:txBody>
      </p:sp>
      <p:sp>
        <p:nvSpPr>
          <p:cNvPr id="3" name="Marcador de fecha 2"/>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4" name="Marcador de pie de página 3"/>
          <p:cNvSpPr>
            <a:spLocks noGrp="1"/>
          </p:cNvSpPr>
          <p:nvPr>
            <p:ph type="ftr" sz="quarter" idx="11"/>
          </p:nvPr>
        </p:nvSpPr>
        <p:spPr/>
        <p:txBody>
          <a:bodyPr/>
          <a:lstStyle/>
          <a:p>
            <a:endParaRPr lang="es-EC" dirty="0"/>
          </a:p>
        </p:txBody>
      </p:sp>
      <p:sp>
        <p:nvSpPr>
          <p:cNvPr id="5" name="Marcador de número de diapositiva 4"/>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14" name="CuadroTexto 14"/>
          <p:cNvSpPr txBox="1"/>
          <p:nvPr userDrawn="1"/>
        </p:nvSpPr>
        <p:spPr>
          <a:xfrm>
            <a:off x="2261062" y="268376"/>
            <a:ext cx="7789025" cy="369332"/>
          </a:xfrm>
          <a:prstGeom prst="rect">
            <a:avLst/>
          </a:prstGeom>
          <a:noFill/>
        </p:spPr>
        <p:txBody>
          <a:bodyPr wrap="square" rtlCol="0">
            <a:spAutoFit/>
          </a:bodyPr>
          <a:lstStyle/>
          <a:p>
            <a:pPr algn="ctr"/>
            <a:r>
              <a:rPr lang="es-EC" b="1" dirty="0">
                <a:solidFill>
                  <a:schemeClr val="bg1"/>
                </a:solidFill>
                <a:latin typeface="Arial" panose="020B0604020202020204" pitchFamily="34" charset="0"/>
                <a:cs typeface="Arial" panose="020B0604020202020204" pitchFamily="34" charset="0"/>
              </a:rPr>
              <a:t>TÍTULO DE LA MATERIA</a:t>
            </a:r>
          </a:p>
        </p:txBody>
      </p:sp>
      <p:cxnSp>
        <p:nvCxnSpPr>
          <p:cNvPr id="15"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Marcador de contenido 2"/>
          <p:cNvSpPr>
            <a:spLocks noGrp="1"/>
          </p:cNvSpPr>
          <p:nvPr>
            <p:ph sz="half" idx="1"/>
          </p:nvPr>
        </p:nvSpPr>
        <p:spPr>
          <a:xfrm>
            <a:off x="598515" y="2740025"/>
            <a:ext cx="10756669" cy="3317875"/>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Tree>
    <p:extLst>
      <p:ext uri="{BB962C8B-B14F-4D97-AF65-F5344CB8AC3E}">
        <p14:creationId xmlns:p14="http://schemas.microsoft.com/office/powerpoint/2010/main" val="336621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6263"/>
            <a:ext cx="10515600" cy="210978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54710" y="42579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el estilo de texto del patrón</a:t>
            </a:r>
          </a:p>
        </p:txBody>
      </p:sp>
      <p:sp>
        <p:nvSpPr>
          <p:cNvPr id="4" name="Marcador de fecha 3"/>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7" name="Grupo 4"/>
          <p:cNvGrpSpPr/>
          <p:nvPr userDrawn="1"/>
        </p:nvGrpSpPr>
        <p:grpSpPr>
          <a:xfrm>
            <a:off x="2223893" y="2813171"/>
            <a:ext cx="7819215" cy="1231658"/>
            <a:chOff x="2223893" y="2813171"/>
            <a:chExt cx="7819215" cy="1231658"/>
          </a:xfrm>
        </p:grpSpPr>
        <p:pic>
          <p:nvPicPr>
            <p:cNvPr id="8" name="Imagen 1"/>
            <p:cNvPicPr>
              <a:picLocks noChangeAspect="1"/>
            </p:cNvPicPr>
            <p:nvPr/>
          </p:nvPicPr>
          <p:blipFill>
            <a:blip r:embed="rId2"/>
            <a:stretch>
              <a:fillRect/>
            </a:stretch>
          </p:blipFill>
          <p:spPr>
            <a:xfrm>
              <a:off x="2223893" y="2813171"/>
              <a:ext cx="1509669" cy="1231658"/>
            </a:xfrm>
            <a:prstGeom prst="rect">
              <a:avLst/>
            </a:prstGeom>
          </p:spPr>
        </p:pic>
        <p:pic>
          <p:nvPicPr>
            <p:cNvPr id="9" name="Imagen 2"/>
            <p:cNvPicPr>
              <a:picLocks noChangeAspect="1"/>
            </p:cNvPicPr>
            <p:nvPr/>
          </p:nvPicPr>
          <p:blipFill>
            <a:blip r:embed="rId3"/>
            <a:stretch>
              <a:fillRect/>
            </a:stretch>
          </p:blipFill>
          <p:spPr>
            <a:xfrm>
              <a:off x="8283685" y="2842953"/>
              <a:ext cx="1759423" cy="1172095"/>
            </a:xfrm>
            <a:prstGeom prst="rect">
              <a:avLst/>
            </a:prstGeom>
          </p:spPr>
        </p:pic>
        <p:sp>
          <p:nvSpPr>
            <p:cNvPr id="10" name="CuadroTexto 3"/>
            <p:cNvSpPr txBox="1"/>
            <p:nvPr/>
          </p:nvSpPr>
          <p:spPr>
            <a:xfrm>
              <a:off x="4374547" y="3044280"/>
              <a:ext cx="3442906" cy="769441"/>
            </a:xfrm>
            <a:prstGeom prst="rect">
              <a:avLst/>
            </a:prstGeom>
            <a:noFill/>
          </p:spPr>
          <p:txBody>
            <a:bodyPr wrap="square" rtlCol="0">
              <a:spAutoFit/>
            </a:bodyPr>
            <a:lstStyle/>
            <a:p>
              <a:pPr algn="ctr"/>
              <a:r>
                <a:rPr lang="es-EC" sz="4400" b="1" dirty="0">
                  <a:solidFill>
                    <a:schemeClr val="bg1"/>
                  </a:solidFill>
                  <a:latin typeface="Arial" panose="020B0604020202020204" pitchFamily="34" charset="0"/>
                  <a:cs typeface="Arial" panose="020B0604020202020204" pitchFamily="34" charset="0"/>
                </a:rPr>
                <a:t>¡GRACIAS!</a:t>
              </a:r>
            </a:p>
          </p:txBody>
        </p:sp>
      </p:grpSp>
    </p:spTree>
    <p:extLst>
      <p:ext uri="{BB962C8B-B14F-4D97-AF65-F5344CB8AC3E}">
        <p14:creationId xmlns:p14="http://schemas.microsoft.com/office/powerpoint/2010/main" val="282164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381363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s-EC" dirty="0"/>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11/1/2021</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8834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8C51-975A-47E7-B82D-7B357E560500}" type="datetimeFigureOut">
              <a:rPr lang="es-EC" smtClean="0"/>
              <a:t>11/1/2021</a:t>
            </a:fld>
            <a:endParaRPr lang="es-EC"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1FD0-766A-4664-840B-44A55B7D8810}" type="slidenum">
              <a:rPr lang="es-EC" smtClean="0"/>
              <a:t>‹Nº›</a:t>
            </a:fld>
            <a:endParaRPr lang="es-EC" dirty="0"/>
          </a:p>
        </p:txBody>
      </p:sp>
    </p:spTree>
    <p:extLst>
      <p:ext uri="{BB962C8B-B14F-4D97-AF65-F5344CB8AC3E}">
        <p14:creationId xmlns:p14="http://schemas.microsoft.com/office/powerpoint/2010/main" val="308330984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3" r:id="rId3"/>
    <p:sldLayoutId id="2147483660" r:id="rId4"/>
    <p:sldLayoutId id="2147483650" r:id="rId5"/>
    <p:sldLayoutId id="2147483654" r:id="rId6"/>
    <p:sldLayoutId id="2147483651" r:id="rId7"/>
    <p:sldLayoutId id="2147483652"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aquinasvirtuales.eu/ipsoapoo/2018/12/instalar-glusterfs-en-centos-7-4.p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maquinasvirtuales.eu/ipsoapoo/2018/12/instalar-glusterfs-en-centos-7-4.png"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quinasvirtuales.eu/ipsoapoo/2018/12/instalar-glusterfs-en-centos-7-4.png" TargetMode="External"/><Relationship Id="rId2" Type="http://schemas.openxmlformats.org/officeDocument/2006/relationships/hyperlink" Target="https://www.maquinasvirtuales.eu/ipsoapoo/2018/12/instalar-glusterfs-en-centos-7-6.png"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maquinasvirtuales.eu/ipsoapoo/2018/12/instalar-glusterfs-en-centos-7-4.pn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maquinasvirtuales.eu/ipsoapoo/2018/12/instalar-glusterfs-en-centos-7-4.png"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8.png"/><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2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normAutofit fontScale="92500"/>
          </a:bodyPr>
          <a:lstStyle/>
          <a:p>
            <a:r>
              <a:rPr lang="es-ES" dirty="0"/>
              <a:t>T</a:t>
            </a:r>
            <a:r>
              <a:rPr lang="es-EC" dirty="0"/>
              <a:t>IPOS DE VOLÚMENES Y ARQUITECTURA GLUSTERFS</a:t>
            </a:r>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8" name="CuadroTexto 7">
            <a:extLst>
              <a:ext uri="{FF2B5EF4-FFF2-40B4-BE49-F238E27FC236}">
                <a16:creationId xmlns:a16="http://schemas.microsoft.com/office/drawing/2014/main" id="{623FF4DA-7462-4818-B26A-8AFEF50F7EDA}"/>
              </a:ext>
            </a:extLst>
          </p:cNvPr>
          <p:cNvSpPr txBox="1"/>
          <p:nvPr/>
        </p:nvSpPr>
        <p:spPr>
          <a:xfrm>
            <a:off x="585414" y="2814638"/>
            <a:ext cx="6103620" cy="3539430"/>
          </a:xfrm>
          <a:prstGeom prst="rect">
            <a:avLst/>
          </a:prstGeom>
          <a:noFill/>
        </p:spPr>
        <p:txBody>
          <a:bodyPr wrap="square">
            <a:spAutoFit/>
          </a:bodyPr>
          <a:lstStyle/>
          <a:p>
            <a:pPr algn="just"/>
            <a:r>
              <a:rPr lang="es-ES" sz="2800" b="1" i="0" dirty="0">
                <a:effectLst/>
              </a:rPr>
              <a:t>Replicated Glusterfs Volume: </a:t>
            </a:r>
            <a:r>
              <a:rPr lang="es-ES" sz="2800" b="0" i="0" dirty="0">
                <a:effectLst/>
              </a:rPr>
              <a:t>En este tipo de volumen cada brick mantiene una copia exacta de los ficheros, consiguiendo una redundancia del dato. Podremos tener tantas copias como bricks generemos.</a:t>
            </a:r>
          </a:p>
          <a:p>
            <a:br>
              <a:rPr lang="es-ES" sz="2800" b="0" i="0" u="none" strike="noStrike" dirty="0">
                <a:solidFill>
                  <a:srgbClr val="34B2E0"/>
                </a:solidFill>
                <a:effectLst/>
                <a:latin typeface="Droid Sans"/>
                <a:hlinkClick r:id="rId2"/>
              </a:rPr>
            </a:br>
            <a:endParaRPr lang="es-ES" sz="2800" b="0" i="0" dirty="0">
              <a:solidFill>
                <a:srgbClr val="333333"/>
              </a:solidFill>
              <a:effectLst/>
            </a:endParaRPr>
          </a:p>
        </p:txBody>
      </p:sp>
      <p:pic>
        <p:nvPicPr>
          <p:cNvPr id="3074" name="Picture 2" descr="instalar-glusterfs-en-centos-7-4">
            <a:extLst>
              <a:ext uri="{FF2B5EF4-FFF2-40B4-BE49-F238E27FC236}">
                <a16:creationId xmlns:a16="http://schemas.microsoft.com/office/drawing/2014/main" id="{0BB946BF-5800-44F4-8937-C3B426BFB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034" y="2814638"/>
            <a:ext cx="5256214" cy="286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9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normAutofit fontScale="92500"/>
          </a:bodyPr>
          <a:lstStyle/>
          <a:p>
            <a:r>
              <a:rPr lang="es-ES" dirty="0"/>
              <a:t>T</a:t>
            </a:r>
            <a:r>
              <a:rPr lang="es-EC" dirty="0"/>
              <a:t>IPOS DE VOLÚMENES Y ARQUITECTURA GLUSTERFS</a:t>
            </a:r>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8" name="CuadroTexto 7">
            <a:extLst>
              <a:ext uri="{FF2B5EF4-FFF2-40B4-BE49-F238E27FC236}">
                <a16:creationId xmlns:a16="http://schemas.microsoft.com/office/drawing/2014/main" id="{623FF4DA-7462-4818-B26A-8AFEF50F7EDA}"/>
              </a:ext>
            </a:extLst>
          </p:cNvPr>
          <p:cNvSpPr txBox="1"/>
          <p:nvPr/>
        </p:nvSpPr>
        <p:spPr>
          <a:xfrm>
            <a:off x="585414" y="2814638"/>
            <a:ext cx="6103620" cy="3970318"/>
          </a:xfrm>
          <a:prstGeom prst="rect">
            <a:avLst/>
          </a:prstGeom>
          <a:noFill/>
        </p:spPr>
        <p:txBody>
          <a:bodyPr wrap="square">
            <a:spAutoFit/>
          </a:bodyPr>
          <a:lstStyle/>
          <a:p>
            <a:pPr algn="just"/>
            <a:r>
              <a:rPr lang="es-ES" sz="2800" b="1" i="0" dirty="0">
                <a:effectLst/>
              </a:rPr>
              <a:t>Distributed Replicated Glusterfs Volume: </a:t>
            </a:r>
            <a:r>
              <a:rPr lang="es-ES" sz="2800" b="0" i="0" dirty="0">
                <a:effectLst/>
              </a:rPr>
              <a:t>En este tipo de volúmenes los datos se distribuyen en conjuntos duplicados de bricks, una de las cosas que tendremos que tener en cuenta es que los bricks deben ser múltiplos de los volúmenes replicados.</a:t>
            </a:r>
          </a:p>
          <a:p>
            <a:br>
              <a:rPr lang="es-ES" sz="2800" b="0" i="0" u="none" strike="noStrike" dirty="0">
                <a:solidFill>
                  <a:srgbClr val="34B2E0"/>
                </a:solidFill>
                <a:effectLst/>
                <a:latin typeface="Droid Sans"/>
                <a:hlinkClick r:id="rId2"/>
              </a:rPr>
            </a:br>
            <a:endParaRPr lang="es-ES" sz="2800" b="0" i="0" dirty="0">
              <a:solidFill>
                <a:srgbClr val="333333"/>
              </a:solidFill>
              <a:effectLst/>
            </a:endParaRPr>
          </a:p>
        </p:txBody>
      </p:sp>
      <p:pic>
        <p:nvPicPr>
          <p:cNvPr id="4100" name="Picture 4" descr="instalar-glusterfs-en-centos-7-5">
            <a:extLst>
              <a:ext uri="{FF2B5EF4-FFF2-40B4-BE49-F238E27FC236}">
                <a16:creationId xmlns:a16="http://schemas.microsoft.com/office/drawing/2014/main" id="{1A8A1069-4898-4A26-855E-5CA91BD3A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239" y="2915602"/>
            <a:ext cx="4329347" cy="262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4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normAutofit fontScale="92500"/>
          </a:bodyPr>
          <a:lstStyle/>
          <a:p>
            <a:r>
              <a:rPr lang="es-ES" dirty="0"/>
              <a:t>T</a:t>
            </a:r>
            <a:r>
              <a:rPr lang="es-EC" dirty="0"/>
              <a:t>IPOS DE VOLÚMENES Y ARQUITECTURA GLUSTERFS</a:t>
            </a:r>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8" name="CuadroTexto 7">
            <a:extLst>
              <a:ext uri="{FF2B5EF4-FFF2-40B4-BE49-F238E27FC236}">
                <a16:creationId xmlns:a16="http://schemas.microsoft.com/office/drawing/2014/main" id="{623FF4DA-7462-4818-B26A-8AFEF50F7EDA}"/>
              </a:ext>
            </a:extLst>
          </p:cNvPr>
          <p:cNvSpPr txBox="1"/>
          <p:nvPr/>
        </p:nvSpPr>
        <p:spPr>
          <a:xfrm>
            <a:off x="585414" y="2814638"/>
            <a:ext cx="6103620" cy="3970318"/>
          </a:xfrm>
          <a:prstGeom prst="rect">
            <a:avLst/>
          </a:prstGeom>
          <a:noFill/>
        </p:spPr>
        <p:txBody>
          <a:bodyPr wrap="square">
            <a:spAutoFit/>
          </a:bodyPr>
          <a:lstStyle/>
          <a:p>
            <a:pPr algn="just"/>
            <a:r>
              <a:rPr lang="es-ES" sz="2800" b="1" i="0" dirty="0">
                <a:effectLst/>
              </a:rPr>
              <a:t>Striped Glusterfs Volume: </a:t>
            </a:r>
            <a:r>
              <a:rPr lang="es-ES" sz="2800" b="0" i="0" dirty="0">
                <a:effectLst/>
              </a:rPr>
              <a:t>En este tipo de volúmenes los archivos se dividen en secciones, de forma que los archivos muy grandes y con gran uso no son un problema para el rendimiento. Perdemos la redundancia de los datos.</a:t>
            </a:r>
          </a:p>
          <a:p>
            <a:br>
              <a:rPr lang="es-ES" sz="2800" b="0" i="0" u="none" strike="noStrike" dirty="0">
                <a:solidFill>
                  <a:srgbClr val="34B2E0"/>
                </a:solidFill>
                <a:effectLst/>
                <a:latin typeface="Droid Sans"/>
                <a:hlinkClick r:id="rId2"/>
              </a:rPr>
            </a:br>
            <a:br>
              <a:rPr lang="es-ES" sz="2800" b="0" i="0" u="none" strike="noStrike" dirty="0">
                <a:solidFill>
                  <a:srgbClr val="34B2E0"/>
                </a:solidFill>
                <a:effectLst/>
                <a:latin typeface="Droid Sans"/>
                <a:hlinkClick r:id="rId3"/>
              </a:rPr>
            </a:br>
            <a:endParaRPr lang="es-ES" sz="2800" b="0" i="0" dirty="0">
              <a:solidFill>
                <a:srgbClr val="333333"/>
              </a:solidFill>
              <a:effectLst/>
            </a:endParaRPr>
          </a:p>
        </p:txBody>
      </p:sp>
      <p:pic>
        <p:nvPicPr>
          <p:cNvPr id="5122" name="Picture 2" descr="instalar-glusterfs-en-centos-7-6">
            <a:extLst>
              <a:ext uri="{FF2B5EF4-FFF2-40B4-BE49-F238E27FC236}">
                <a16:creationId xmlns:a16="http://schemas.microsoft.com/office/drawing/2014/main" id="{54F6C29D-0E21-4886-AE94-54F43B1559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0589" y="2800348"/>
            <a:ext cx="4775997" cy="260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77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normAutofit fontScale="92500"/>
          </a:bodyPr>
          <a:lstStyle/>
          <a:p>
            <a:r>
              <a:rPr lang="es-ES" dirty="0"/>
              <a:t>T</a:t>
            </a:r>
            <a:r>
              <a:rPr lang="es-EC" dirty="0"/>
              <a:t>IPOS DE VOLÚMENES Y ARQUITECTURA GLUSTERFS</a:t>
            </a:r>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8" name="CuadroTexto 7">
            <a:extLst>
              <a:ext uri="{FF2B5EF4-FFF2-40B4-BE49-F238E27FC236}">
                <a16:creationId xmlns:a16="http://schemas.microsoft.com/office/drawing/2014/main" id="{623FF4DA-7462-4818-B26A-8AFEF50F7EDA}"/>
              </a:ext>
            </a:extLst>
          </p:cNvPr>
          <p:cNvSpPr txBox="1"/>
          <p:nvPr/>
        </p:nvSpPr>
        <p:spPr>
          <a:xfrm>
            <a:off x="585414" y="2727781"/>
            <a:ext cx="6103620" cy="2677656"/>
          </a:xfrm>
          <a:prstGeom prst="rect">
            <a:avLst/>
          </a:prstGeom>
          <a:noFill/>
        </p:spPr>
        <p:txBody>
          <a:bodyPr wrap="square">
            <a:spAutoFit/>
          </a:bodyPr>
          <a:lstStyle/>
          <a:p>
            <a:pPr algn="just"/>
            <a:r>
              <a:rPr lang="es-ES" sz="2800" b="1" i="0" dirty="0">
                <a:effectLst/>
              </a:rPr>
              <a:t>Distributed Striped Glusterfs Volume: </a:t>
            </a:r>
            <a:r>
              <a:rPr lang="es-ES" sz="2800" b="0" i="0" dirty="0">
                <a:effectLst/>
              </a:rPr>
              <a:t>Sería igual que el anterior, con la salvedad que pueden ser distribuidos en muchos más bricks.</a:t>
            </a:r>
          </a:p>
          <a:p>
            <a:pPr algn="just"/>
            <a:br>
              <a:rPr lang="es-ES" sz="2800" b="0" i="0" u="none" strike="noStrike" dirty="0">
                <a:solidFill>
                  <a:srgbClr val="34B2E0"/>
                </a:solidFill>
                <a:effectLst/>
                <a:hlinkClick r:id="rId2"/>
              </a:rPr>
            </a:br>
            <a:endParaRPr lang="es-ES" sz="2800" b="0" i="0" dirty="0">
              <a:solidFill>
                <a:srgbClr val="333333"/>
              </a:solidFill>
              <a:effectLst/>
            </a:endParaRPr>
          </a:p>
        </p:txBody>
      </p:sp>
      <p:pic>
        <p:nvPicPr>
          <p:cNvPr id="6146" name="Picture 2" descr="instalar-glusterfs-en-centos-7-7">
            <a:extLst>
              <a:ext uri="{FF2B5EF4-FFF2-40B4-BE49-F238E27FC236}">
                <a16:creationId xmlns:a16="http://schemas.microsoft.com/office/drawing/2014/main" id="{4F575E56-9A8A-4A19-867C-5F888A919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454" y="2570619"/>
            <a:ext cx="4418132"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54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normAutofit/>
          </a:bodyPr>
          <a:lstStyle/>
          <a:p>
            <a:r>
              <a:rPr lang="es-ES" dirty="0"/>
              <a:t>REQUISITOS GLUSTERFS EN CENTOS 7</a:t>
            </a:r>
            <a:endParaRPr lang="es-EC" dirty="0"/>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8" name="CuadroTexto 7">
            <a:extLst>
              <a:ext uri="{FF2B5EF4-FFF2-40B4-BE49-F238E27FC236}">
                <a16:creationId xmlns:a16="http://schemas.microsoft.com/office/drawing/2014/main" id="{623FF4DA-7462-4818-B26A-8AFEF50F7EDA}"/>
              </a:ext>
            </a:extLst>
          </p:cNvPr>
          <p:cNvSpPr txBox="1"/>
          <p:nvPr/>
        </p:nvSpPr>
        <p:spPr>
          <a:xfrm>
            <a:off x="585414" y="2727781"/>
            <a:ext cx="6103620" cy="954107"/>
          </a:xfrm>
          <a:prstGeom prst="rect">
            <a:avLst/>
          </a:prstGeom>
          <a:noFill/>
        </p:spPr>
        <p:txBody>
          <a:bodyPr wrap="square">
            <a:spAutoFit/>
          </a:bodyPr>
          <a:lstStyle/>
          <a:p>
            <a:pPr algn="just"/>
            <a:br>
              <a:rPr lang="es-ES" sz="2800" b="0" i="0" u="none" strike="noStrike" dirty="0">
                <a:solidFill>
                  <a:srgbClr val="34B2E0"/>
                </a:solidFill>
                <a:effectLst/>
                <a:hlinkClick r:id="rId2"/>
              </a:rPr>
            </a:br>
            <a:endParaRPr lang="es-ES" sz="2800" b="0" i="0" dirty="0">
              <a:solidFill>
                <a:srgbClr val="333333"/>
              </a:solidFill>
              <a:effectLst/>
            </a:endParaRPr>
          </a:p>
        </p:txBody>
      </p:sp>
      <p:pic>
        <p:nvPicPr>
          <p:cNvPr id="4" name="Imagen 3">
            <a:extLst>
              <a:ext uri="{FF2B5EF4-FFF2-40B4-BE49-F238E27FC236}">
                <a16:creationId xmlns:a16="http://schemas.microsoft.com/office/drawing/2014/main" id="{7B8177F5-72A7-4344-B529-9F624EA1E846}"/>
              </a:ext>
            </a:extLst>
          </p:cNvPr>
          <p:cNvPicPr>
            <a:picLocks noChangeAspect="1"/>
          </p:cNvPicPr>
          <p:nvPr/>
        </p:nvPicPr>
        <p:blipFill>
          <a:blip r:embed="rId3"/>
          <a:stretch>
            <a:fillRect/>
          </a:stretch>
        </p:blipFill>
        <p:spPr>
          <a:xfrm>
            <a:off x="903535" y="2910363"/>
            <a:ext cx="6133883" cy="23245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B7DFBC80-4292-4293-A25D-B66687797A6D}"/>
              </a:ext>
            </a:extLst>
          </p:cNvPr>
          <p:cNvPicPr>
            <a:picLocks noChangeAspect="1"/>
          </p:cNvPicPr>
          <p:nvPr/>
        </p:nvPicPr>
        <p:blipFill>
          <a:blip r:embed="rId4"/>
          <a:stretch>
            <a:fillRect/>
          </a:stretch>
        </p:blipFill>
        <p:spPr>
          <a:xfrm>
            <a:off x="6689034" y="3028233"/>
            <a:ext cx="5175306" cy="2575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6350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lstStyle/>
          <a:p>
            <a:r>
              <a:rPr lang="es-EC" dirty="0"/>
              <a:t>VENTAJAS E INCONVENIENTES </a:t>
            </a:r>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pic>
        <p:nvPicPr>
          <p:cNvPr id="6" name="Content Placeholder 4">
            <a:extLst>
              <a:ext uri="{FF2B5EF4-FFF2-40B4-BE49-F238E27FC236}">
                <a16:creationId xmlns:a16="http://schemas.microsoft.com/office/drawing/2014/main" id="{C8C1E612-604E-4763-AE01-CBD4496E5D41}"/>
              </a:ext>
            </a:extLst>
          </p:cNvPr>
          <p:cNvPicPr>
            <a:picLocks noChangeAspect="1"/>
          </p:cNvPicPr>
          <p:nvPr/>
        </p:nvPicPr>
        <p:blipFill>
          <a:blip r:embed="rId2"/>
          <a:stretch>
            <a:fillRect/>
          </a:stretch>
        </p:blipFill>
        <p:spPr>
          <a:xfrm>
            <a:off x="955789" y="2587889"/>
            <a:ext cx="10044331" cy="335290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3754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lstStyle/>
          <a:p>
            <a:r>
              <a:rPr lang="es-ES" dirty="0"/>
              <a:t>INSTALACIÓN EN UBUNTU / DEBIAN</a:t>
            </a:r>
            <a:endParaRPr lang="es-EC" dirty="0"/>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6" name="TextBox 6">
            <a:extLst>
              <a:ext uri="{FF2B5EF4-FFF2-40B4-BE49-F238E27FC236}">
                <a16:creationId xmlns:a16="http://schemas.microsoft.com/office/drawing/2014/main" id="{B7C0DE83-1056-40D1-B2E5-C96F7FF01C2B}"/>
              </a:ext>
            </a:extLst>
          </p:cNvPr>
          <p:cNvSpPr txBox="1"/>
          <p:nvPr/>
        </p:nvSpPr>
        <p:spPr>
          <a:xfrm>
            <a:off x="954257" y="2486771"/>
            <a:ext cx="10283485" cy="892552"/>
          </a:xfrm>
          <a:prstGeom prst="rect">
            <a:avLst/>
          </a:prstGeom>
          <a:noFill/>
        </p:spPr>
        <p:txBody>
          <a:bodyPr wrap="square">
            <a:spAutoFit/>
          </a:bodyPr>
          <a:lstStyle/>
          <a:p>
            <a:pPr algn="just"/>
            <a:r>
              <a:rPr lang="es-ES" sz="2800" b="0" i="0" dirty="0">
                <a:effectLst/>
                <a:latin typeface="Cousine"/>
              </a:rPr>
              <a:t>En cada nodo, instale los requisitos</a:t>
            </a:r>
          </a:p>
          <a:p>
            <a:pPr algn="just"/>
            <a:endParaRPr lang="es-EC" sz="2400" dirty="0"/>
          </a:p>
        </p:txBody>
      </p:sp>
      <p:pic>
        <p:nvPicPr>
          <p:cNvPr id="8" name="Imagen 7">
            <a:extLst>
              <a:ext uri="{FF2B5EF4-FFF2-40B4-BE49-F238E27FC236}">
                <a16:creationId xmlns:a16="http://schemas.microsoft.com/office/drawing/2014/main" id="{81152877-01D8-4BA7-ABD0-CD203AAECEB5}"/>
              </a:ext>
            </a:extLst>
          </p:cNvPr>
          <p:cNvPicPr>
            <a:picLocks noChangeAspect="1"/>
          </p:cNvPicPr>
          <p:nvPr/>
        </p:nvPicPr>
        <p:blipFill>
          <a:blip r:embed="rId2"/>
          <a:stretch>
            <a:fillRect/>
          </a:stretch>
        </p:blipFill>
        <p:spPr>
          <a:xfrm>
            <a:off x="954256" y="2902269"/>
            <a:ext cx="6360943" cy="1010780"/>
          </a:xfrm>
          <a:prstGeom prst="rect">
            <a:avLst/>
          </a:prstGeom>
        </p:spPr>
      </p:pic>
      <p:sp>
        <p:nvSpPr>
          <p:cNvPr id="10" name="CuadroTexto 9">
            <a:extLst>
              <a:ext uri="{FF2B5EF4-FFF2-40B4-BE49-F238E27FC236}">
                <a16:creationId xmlns:a16="http://schemas.microsoft.com/office/drawing/2014/main" id="{E69098F3-BCA2-4335-B107-5B8D62E706A5}"/>
              </a:ext>
            </a:extLst>
          </p:cNvPr>
          <p:cNvSpPr txBox="1"/>
          <p:nvPr/>
        </p:nvSpPr>
        <p:spPr>
          <a:xfrm>
            <a:off x="954256" y="3733266"/>
            <a:ext cx="7801123" cy="523220"/>
          </a:xfrm>
          <a:prstGeom prst="rect">
            <a:avLst/>
          </a:prstGeom>
          <a:noFill/>
        </p:spPr>
        <p:txBody>
          <a:bodyPr wrap="square">
            <a:spAutoFit/>
          </a:bodyPr>
          <a:lstStyle/>
          <a:p>
            <a:r>
              <a:rPr lang="es-ES" sz="2800" b="0" i="0" dirty="0">
                <a:effectLst/>
              </a:rPr>
              <a:t>En cada nodo, agregue esta línea el / etc / hosts w</a:t>
            </a:r>
            <a:endParaRPr lang="es-EC" sz="2800" dirty="0"/>
          </a:p>
        </p:txBody>
      </p:sp>
      <p:pic>
        <p:nvPicPr>
          <p:cNvPr id="12" name="Imagen 11">
            <a:extLst>
              <a:ext uri="{FF2B5EF4-FFF2-40B4-BE49-F238E27FC236}">
                <a16:creationId xmlns:a16="http://schemas.microsoft.com/office/drawing/2014/main" id="{A7B9D401-675E-464A-B0B9-06B343DF13DF}"/>
              </a:ext>
            </a:extLst>
          </p:cNvPr>
          <p:cNvPicPr>
            <a:picLocks noChangeAspect="1"/>
          </p:cNvPicPr>
          <p:nvPr/>
        </p:nvPicPr>
        <p:blipFill>
          <a:blip r:embed="rId3"/>
          <a:stretch>
            <a:fillRect/>
          </a:stretch>
        </p:blipFill>
        <p:spPr>
          <a:xfrm>
            <a:off x="1270634" y="4241159"/>
            <a:ext cx="6684645" cy="2163816"/>
          </a:xfrm>
          <a:prstGeom prst="rect">
            <a:avLst/>
          </a:prstGeom>
        </p:spPr>
      </p:pic>
    </p:spTree>
    <p:extLst>
      <p:ext uri="{BB962C8B-B14F-4D97-AF65-F5344CB8AC3E}">
        <p14:creationId xmlns:p14="http://schemas.microsoft.com/office/powerpoint/2010/main" val="45696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lstStyle/>
          <a:p>
            <a:r>
              <a:rPr lang="es-ES" dirty="0"/>
              <a:t>POR EJEMPLO</a:t>
            </a:r>
            <a:endParaRPr lang="es-EC" dirty="0"/>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pic>
        <p:nvPicPr>
          <p:cNvPr id="4" name="Imagen 3">
            <a:extLst>
              <a:ext uri="{FF2B5EF4-FFF2-40B4-BE49-F238E27FC236}">
                <a16:creationId xmlns:a16="http://schemas.microsoft.com/office/drawing/2014/main" id="{672498C3-8E72-42AF-A1C9-CDE9EFCEA1B1}"/>
              </a:ext>
            </a:extLst>
          </p:cNvPr>
          <p:cNvPicPr>
            <a:picLocks noChangeAspect="1"/>
          </p:cNvPicPr>
          <p:nvPr/>
        </p:nvPicPr>
        <p:blipFill>
          <a:blip r:embed="rId2"/>
          <a:stretch>
            <a:fillRect/>
          </a:stretch>
        </p:blipFill>
        <p:spPr>
          <a:xfrm>
            <a:off x="1783080" y="2814638"/>
            <a:ext cx="5291138" cy="2460488"/>
          </a:xfrm>
          <a:prstGeom prst="rect">
            <a:avLst/>
          </a:prstGeom>
        </p:spPr>
      </p:pic>
    </p:spTree>
    <p:extLst>
      <p:ext uri="{BB962C8B-B14F-4D97-AF65-F5344CB8AC3E}">
        <p14:creationId xmlns:p14="http://schemas.microsoft.com/office/powerpoint/2010/main" val="119230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lstStyle/>
          <a:p>
            <a:r>
              <a:rPr lang="es-ES" dirty="0"/>
              <a:t>BIBLIOGRAFÍA:</a:t>
            </a:r>
            <a:endParaRPr lang="es-EC" dirty="0"/>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6" name="CuadroTexto 5">
            <a:extLst>
              <a:ext uri="{FF2B5EF4-FFF2-40B4-BE49-F238E27FC236}">
                <a16:creationId xmlns:a16="http://schemas.microsoft.com/office/drawing/2014/main" id="{8562A161-D1D8-4A95-8F94-608FD3276A66}"/>
              </a:ext>
            </a:extLst>
          </p:cNvPr>
          <p:cNvSpPr txBox="1"/>
          <p:nvPr/>
        </p:nvSpPr>
        <p:spPr>
          <a:xfrm>
            <a:off x="776281" y="2935683"/>
            <a:ext cx="10578904" cy="2308324"/>
          </a:xfrm>
          <a:prstGeom prst="rect">
            <a:avLst/>
          </a:prstGeom>
          <a:noFill/>
        </p:spPr>
        <p:txBody>
          <a:bodyPr wrap="square">
            <a:spAutoFit/>
          </a:bodyPr>
          <a:lstStyle/>
          <a:p>
            <a:pPr marL="285750" indent="-285750">
              <a:buFont typeface="Wingdings" panose="05000000000000000000" pitchFamily="2" charset="2"/>
              <a:buChar char="ü"/>
            </a:pPr>
            <a:r>
              <a:rPr lang="en-US" dirty="0"/>
              <a:t>Gluster.org. 2021. Gluster | Storage For Your Cloud. [online] Available at: &lt;https://www.gluster.org/&gt; [Accessed 12 January 2021].</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s-EC" dirty="0">
                <a:solidFill>
                  <a:srgbClr val="000000"/>
                </a:solidFill>
                <a:effectLst/>
              </a:rPr>
              <a:t>How, K. and GlusterFS?, ¿., 2021. </a:t>
            </a:r>
            <a:r>
              <a:rPr lang="es-EC" i="1" dirty="0">
                <a:solidFill>
                  <a:srgbClr val="000000"/>
                </a:solidFill>
                <a:effectLst/>
              </a:rPr>
              <a:t>Glusterfs – ¿De Qué Se Trata?</a:t>
            </a:r>
            <a:r>
              <a:rPr lang="es-EC" dirty="0">
                <a:solidFill>
                  <a:srgbClr val="000000"/>
                </a:solidFill>
                <a:effectLst/>
              </a:rPr>
              <a:t>. [online] IONOS Digitalguide. Available at: &lt;https://www.ionos.es/digitalguide/servidores/know-how/que-es-glusterfs/&gt; [Accessed 12 January 2021].</a:t>
            </a:r>
          </a:p>
          <a:p>
            <a:pPr marL="285750" indent="-285750">
              <a:buFont typeface="Wingdings" panose="05000000000000000000" pitchFamily="2" charset="2"/>
              <a:buChar char="ü"/>
            </a:pPr>
            <a:endParaRPr lang="es-EC" dirty="0">
              <a:solidFill>
                <a:srgbClr val="000000"/>
              </a:solidFill>
            </a:endParaRPr>
          </a:p>
          <a:p>
            <a:pPr marL="285750" indent="-285750">
              <a:buFont typeface="Wingdings" panose="05000000000000000000" pitchFamily="2" charset="2"/>
              <a:buChar char="ü"/>
            </a:pPr>
            <a:r>
              <a:rPr lang="es-EC" dirty="0">
                <a:solidFill>
                  <a:srgbClr val="000000"/>
                </a:solidFill>
                <a:effectLst/>
              </a:rPr>
              <a:t>ProxAdmin Blog. 2021. </a:t>
            </a:r>
            <a:r>
              <a:rPr lang="es-EC" i="1" dirty="0">
                <a:solidFill>
                  <a:srgbClr val="000000"/>
                </a:solidFill>
                <a:effectLst/>
              </a:rPr>
              <a:t>Glusterfs: Crea Tu Almacenamiento Distribuido</a:t>
            </a:r>
            <a:r>
              <a:rPr lang="es-EC" dirty="0">
                <a:solidFill>
                  <a:srgbClr val="000000"/>
                </a:solidFill>
                <a:effectLst/>
              </a:rPr>
              <a:t>. [online] Available at: &lt;https://www.proxadmin.es/blog/glusterfs-almacenamiento-distribuido/&gt; [Accessed 12 January 2021].</a:t>
            </a:r>
            <a:endParaRPr lang="es-EC" dirty="0"/>
          </a:p>
        </p:txBody>
      </p:sp>
    </p:spTree>
    <p:extLst>
      <p:ext uri="{BB962C8B-B14F-4D97-AF65-F5344CB8AC3E}">
        <p14:creationId xmlns:p14="http://schemas.microsoft.com/office/powerpoint/2010/main" val="1329416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3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C" dirty="0"/>
              <a:t>APLICACIONES DISTRIBUIDAS </a:t>
            </a:r>
            <a:br>
              <a:rPr lang="es-EC" dirty="0"/>
            </a:br>
            <a:r>
              <a:rPr lang="es-EC" sz="4400" b="1" dirty="0">
                <a:solidFill>
                  <a:srgbClr val="FFFF00"/>
                </a:solidFill>
              </a:rPr>
              <a:t>GLUSTERFS</a:t>
            </a:r>
            <a:endParaRPr lang="es-EC" b="1" dirty="0">
              <a:solidFill>
                <a:srgbClr val="FFFF00"/>
              </a:solidFill>
            </a:endParaRPr>
          </a:p>
        </p:txBody>
      </p:sp>
      <p:sp>
        <p:nvSpPr>
          <p:cNvPr id="3" name="2 Subtítulo"/>
          <p:cNvSpPr>
            <a:spLocks noGrp="1"/>
          </p:cNvSpPr>
          <p:nvPr>
            <p:ph type="subTitle" idx="1"/>
          </p:nvPr>
        </p:nvSpPr>
        <p:spPr>
          <a:xfrm>
            <a:off x="1524000" y="3727767"/>
            <a:ext cx="9329530" cy="2553763"/>
          </a:xfrm>
        </p:spPr>
        <p:txBody>
          <a:bodyPr>
            <a:normAutofit/>
          </a:bodyPr>
          <a:lstStyle/>
          <a:p>
            <a:r>
              <a:rPr lang="es-EC" sz="3200" b="1" dirty="0"/>
              <a:t>INTEGRANTES :</a:t>
            </a:r>
          </a:p>
          <a:p>
            <a:r>
              <a:rPr lang="es-EC" sz="3200" b="1" dirty="0"/>
              <a:t>DIEGO FLORES </a:t>
            </a:r>
          </a:p>
          <a:p>
            <a:r>
              <a:rPr lang="es-EC" sz="3200" b="1" dirty="0"/>
              <a:t>JUAN CARLOS MOROCHO </a:t>
            </a:r>
          </a:p>
          <a:p>
            <a:r>
              <a:rPr lang="es-EC" sz="3200" b="1" dirty="0"/>
              <a:t>VANESSA PAUCAR </a:t>
            </a:r>
          </a:p>
        </p:txBody>
      </p:sp>
    </p:spTree>
    <p:extLst>
      <p:ext uri="{BB962C8B-B14F-4D97-AF65-F5344CB8AC3E}">
        <p14:creationId xmlns:p14="http://schemas.microsoft.com/office/powerpoint/2010/main" val="231048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C" dirty="0"/>
              <a:t>GLUSTERFS</a:t>
            </a:r>
          </a:p>
        </p:txBody>
      </p:sp>
      <p:sp>
        <p:nvSpPr>
          <p:cNvPr id="5" name="4 Título"/>
          <p:cNvSpPr>
            <a:spLocks noGrp="1"/>
          </p:cNvSpPr>
          <p:nvPr>
            <p:ph type="title"/>
          </p:nvPr>
        </p:nvSpPr>
        <p:spPr/>
        <p:txBody>
          <a:bodyPr/>
          <a:lstStyle/>
          <a:p>
            <a:r>
              <a:rPr lang="es-ES" dirty="0"/>
              <a:t>APLICACIONES DISTRIBUIDAS</a:t>
            </a:r>
            <a:br>
              <a:rPr lang="es-ES" dirty="0"/>
            </a:br>
            <a:endParaRPr lang="es-EC" dirty="0"/>
          </a:p>
        </p:txBody>
      </p:sp>
      <p:graphicFrame>
        <p:nvGraphicFramePr>
          <p:cNvPr id="3" name="Diagrama 2">
            <a:extLst>
              <a:ext uri="{FF2B5EF4-FFF2-40B4-BE49-F238E27FC236}">
                <a16:creationId xmlns:a16="http://schemas.microsoft.com/office/drawing/2014/main" id="{F7E1282D-06F6-479B-B057-30292EBF4A99}"/>
              </a:ext>
            </a:extLst>
          </p:cNvPr>
          <p:cNvGraphicFramePr/>
          <p:nvPr>
            <p:extLst>
              <p:ext uri="{D42A27DB-BD31-4B8C-83A1-F6EECF244321}">
                <p14:modId xmlns:p14="http://schemas.microsoft.com/office/powerpoint/2010/main" val="4037358342"/>
              </p:ext>
            </p:extLst>
          </p:nvPr>
        </p:nvGraphicFramePr>
        <p:xfrm>
          <a:off x="339859" y="17606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8551A25B-1663-4C83-9DD3-2D81A9B40479}"/>
              </a:ext>
            </a:extLst>
          </p:cNvPr>
          <p:cNvPicPr>
            <a:picLocks noChangeAspect="1"/>
          </p:cNvPicPr>
          <p:nvPr/>
        </p:nvPicPr>
        <p:blipFill>
          <a:blip r:embed="rId7"/>
          <a:stretch>
            <a:fillRect/>
          </a:stretch>
        </p:blipFill>
        <p:spPr>
          <a:xfrm>
            <a:off x="8624723" y="3216278"/>
            <a:ext cx="3227418" cy="2507455"/>
          </a:xfrm>
          <a:prstGeom prst="rect">
            <a:avLst/>
          </a:prstGeom>
        </p:spPr>
      </p:pic>
    </p:spTree>
    <p:extLst>
      <p:ext uri="{BB962C8B-B14F-4D97-AF65-F5344CB8AC3E}">
        <p14:creationId xmlns:p14="http://schemas.microsoft.com/office/powerpoint/2010/main" val="270748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DDAE0-92BD-4E28-8CBA-72C4AA45CA94}"/>
              </a:ext>
            </a:extLst>
          </p:cNvPr>
          <p:cNvSpPr>
            <a:spLocks noGrp="1"/>
          </p:cNvSpPr>
          <p:nvPr>
            <p:ph type="body" idx="1"/>
          </p:nvPr>
        </p:nvSpPr>
        <p:spPr/>
        <p:txBody>
          <a:bodyPr/>
          <a:lstStyle/>
          <a:p>
            <a:r>
              <a:rPr lang="es-ES" dirty="0"/>
              <a:t>¿QUÉ Y QUIÉN HAY DETRÁS DE GLUSTERFS?</a:t>
            </a:r>
            <a:endParaRPr lang="es-EC" dirty="0"/>
          </a:p>
        </p:txBody>
      </p:sp>
      <p:sp>
        <p:nvSpPr>
          <p:cNvPr id="5" name="Title 4">
            <a:extLst>
              <a:ext uri="{FF2B5EF4-FFF2-40B4-BE49-F238E27FC236}">
                <a16:creationId xmlns:a16="http://schemas.microsoft.com/office/drawing/2014/main" id="{03CC2BED-6BF5-4F92-A3AE-1B7D5ABB479A}"/>
              </a:ext>
            </a:extLst>
          </p:cNvPr>
          <p:cNvSpPr>
            <a:spLocks noGrp="1"/>
          </p:cNvSpPr>
          <p:nvPr>
            <p:ph type="title"/>
          </p:nvPr>
        </p:nvSpPr>
        <p:spPr/>
        <p:txBody>
          <a:bodyPr/>
          <a:lstStyle/>
          <a:p>
            <a:r>
              <a:rPr lang="es-ES" dirty="0"/>
              <a:t>APLICACIONES DISTRIBUIDAS</a:t>
            </a:r>
            <a:endParaRPr lang="es-EC" dirty="0"/>
          </a:p>
        </p:txBody>
      </p:sp>
      <p:graphicFrame>
        <p:nvGraphicFramePr>
          <p:cNvPr id="6" name="Diagrama 5">
            <a:extLst>
              <a:ext uri="{FF2B5EF4-FFF2-40B4-BE49-F238E27FC236}">
                <a16:creationId xmlns:a16="http://schemas.microsoft.com/office/drawing/2014/main" id="{DB729032-C695-4E4F-AB8A-7266BD493491}"/>
              </a:ext>
            </a:extLst>
          </p:cNvPr>
          <p:cNvGraphicFramePr/>
          <p:nvPr>
            <p:extLst>
              <p:ext uri="{D42A27DB-BD31-4B8C-83A1-F6EECF244321}">
                <p14:modId xmlns:p14="http://schemas.microsoft.com/office/powerpoint/2010/main" val="2518555966"/>
              </p:ext>
            </p:extLst>
          </p:nvPr>
        </p:nvGraphicFramePr>
        <p:xfrm>
          <a:off x="836815" y="420336"/>
          <a:ext cx="10769771" cy="6017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2">
            <a:extLst>
              <a:ext uri="{FF2B5EF4-FFF2-40B4-BE49-F238E27FC236}">
                <a16:creationId xmlns:a16="http://schemas.microsoft.com/office/drawing/2014/main" id="{024601E6-3BD4-44F9-8166-BF94D91528DD}"/>
              </a:ext>
            </a:extLst>
          </p:cNvPr>
          <p:cNvSpPr>
            <a:spLocks noGrp="1"/>
          </p:cNvSpPr>
          <p:nvPr>
            <p:ph sz="half" idx="2"/>
          </p:nvPr>
        </p:nvSpPr>
        <p:spPr>
          <a:xfrm>
            <a:off x="836815" y="4383857"/>
            <a:ext cx="10740044" cy="1378580"/>
          </a:xfrm>
        </p:spPr>
        <p:txBody>
          <a:bodyPr>
            <a:normAutofit/>
          </a:bodyPr>
          <a:lstStyle/>
          <a:p>
            <a:pPr algn="just"/>
            <a:r>
              <a:rPr lang="es-ES" sz="2000" b="1" i="0" dirty="0">
                <a:effectLst/>
              </a:rPr>
              <a:t>En enero de 2020 se publicó la séptima versión de GlusterFS, que está disponible en formato compilado para las siguientes distribuciones de Linux:</a:t>
            </a:r>
          </a:p>
          <a:p>
            <a:pPr marL="0" indent="0" algn="just">
              <a:buNone/>
            </a:pPr>
            <a:endParaRPr lang="es-EC" sz="2000" dirty="0"/>
          </a:p>
        </p:txBody>
      </p:sp>
      <p:pic>
        <p:nvPicPr>
          <p:cNvPr id="15" name="Imagen 14">
            <a:extLst>
              <a:ext uri="{FF2B5EF4-FFF2-40B4-BE49-F238E27FC236}">
                <a16:creationId xmlns:a16="http://schemas.microsoft.com/office/drawing/2014/main" id="{50D87973-CFDF-4D0F-AA79-41EE6D812643}"/>
              </a:ext>
            </a:extLst>
          </p:cNvPr>
          <p:cNvPicPr>
            <a:picLocks noChangeAspect="1"/>
          </p:cNvPicPr>
          <p:nvPr/>
        </p:nvPicPr>
        <p:blipFill>
          <a:blip r:embed="rId7"/>
          <a:stretch>
            <a:fillRect/>
          </a:stretch>
        </p:blipFill>
        <p:spPr>
          <a:xfrm>
            <a:off x="4480806" y="5148791"/>
            <a:ext cx="1042328" cy="1370733"/>
          </a:xfrm>
          <a:prstGeom prst="rect">
            <a:avLst/>
          </a:prstGeom>
        </p:spPr>
      </p:pic>
      <p:pic>
        <p:nvPicPr>
          <p:cNvPr id="17" name="Imagen 16">
            <a:extLst>
              <a:ext uri="{FF2B5EF4-FFF2-40B4-BE49-F238E27FC236}">
                <a16:creationId xmlns:a16="http://schemas.microsoft.com/office/drawing/2014/main" id="{130E0BFE-1A82-44D6-AF56-02342CF371DC}"/>
              </a:ext>
            </a:extLst>
          </p:cNvPr>
          <p:cNvPicPr>
            <a:picLocks noChangeAspect="1"/>
          </p:cNvPicPr>
          <p:nvPr/>
        </p:nvPicPr>
        <p:blipFill>
          <a:blip r:embed="rId8"/>
          <a:stretch>
            <a:fillRect/>
          </a:stretch>
        </p:blipFill>
        <p:spPr>
          <a:xfrm>
            <a:off x="1161244" y="5319000"/>
            <a:ext cx="2047875" cy="781050"/>
          </a:xfrm>
          <a:prstGeom prst="rect">
            <a:avLst/>
          </a:prstGeom>
        </p:spPr>
      </p:pic>
      <p:pic>
        <p:nvPicPr>
          <p:cNvPr id="19" name="Imagen 18">
            <a:extLst>
              <a:ext uri="{FF2B5EF4-FFF2-40B4-BE49-F238E27FC236}">
                <a16:creationId xmlns:a16="http://schemas.microsoft.com/office/drawing/2014/main" id="{72620D5B-C475-4261-BB90-366F6C480072}"/>
              </a:ext>
            </a:extLst>
          </p:cNvPr>
          <p:cNvPicPr>
            <a:picLocks noChangeAspect="1"/>
          </p:cNvPicPr>
          <p:nvPr/>
        </p:nvPicPr>
        <p:blipFill>
          <a:blip r:embed="rId9"/>
          <a:stretch>
            <a:fillRect/>
          </a:stretch>
        </p:blipFill>
        <p:spPr>
          <a:xfrm>
            <a:off x="6595033" y="5172876"/>
            <a:ext cx="1439767" cy="1346648"/>
          </a:xfrm>
          <a:prstGeom prst="rect">
            <a:avLst/>
          </a:prstGeom>
        </p:spPr>
      </p:pic>
      <p:pic>
        <p:nvPicPr>
          <p:cNvPr id="21" name="Imagen 20">
            <a:extLst>
              <a:ext uri="{FF2B5EF4-FFF2-40B4-BE49-F238E27FC236}">
                <a16:creationId xmlns:a16="http://schemas.microsoft.com/office/drawing/2014/main" id="{863CFC53-A2FE-4A23-A096-8B14ED21F6B2}"/>
              </a:ext>
            </a:extLst>
          </p:cNvPr>
          <p:cNvPicPr>
            <a:picLocks noChangeAspect="1"/>
          </p:cNvPicPr>
          <p:nvPr/>
        </p:nvPicPr>
        <p:blipFill>
          <a:blip r:embed="rId10"/>
          <a:stretch>
            <a:fillRect/>
          </a:stretch>
        </p:blipFill>
        <p:spPr>
          <a:xfrm>
            <a:off x="8874898" y="5073147"/>
            <a:ext cx="2155858" cy="1190142"/>
          </a:xfrm>
          <a:prstGeom prst="rect">
            <a:avLst/>
          </a:prstGeom>
        </p:spPr>
      </p:pic>
    </p:spTree>
    <p:extLst>
      <p:ext uri="{BB962C8B-B14F-4D97-AF65-F5344CB8AC3E}">
        <p14:creationId xmlns:p14="http://schemas.microsoft.com/office/powerpoint/2010/main" val="319301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B7EB44-5FAD-4633-9601-06D5C5767303}"/>
              </a:ext>
            </a:extLst>
          </p:cNvPr>
          <p:cNvSpPr>
            <a:spLocks noGrp="1"/>
          </p:cNvSpPr>
          <p:nvPr>
            <p:ph type="body" idx="1"/>
          </p:nvPr>
        </p:nvSpPr>
        <p:spPr/>
        <p:txBody>
          <a:bodyPr/>
          <a:lstStyle/>
          <a:p>
            <a:r>
              <a:rPr lang="es-EC" dirty="0"/>
              <a:t>¿CÓMO FUNCIONA GLUSTERFS?</a:t>
            </a:r>
          </a:p>
        </p:txBody>
      </p:sp>
      <p:sp>
        <p:nvSpPr>
          <p:cNvPr id="5" name="Title 4">
            <a:extLst>
              <a:ext uri="{FF2B5EF4-FFF2-40B4-BE49-F238E27FC236}">
                <a16:creationId xmlns:a16="http://schemas.microsoft.com/office/drawing/2014/main" id="{A0C0E8FE-72DD-4AF4-B6A4-C0CDB254D6AE}"/>
              </a:ext>
            </a:extLst>
          </p:cNvPr>
          <p:cNvSpPr>
            <a:spLocks noGrp="1"/>
          </p:cNvSpPr>
          <p:nvPr>
            <p:ph type="title"/>
          </p:nvPr>
        </p:nvSpPr>
        <p:spPr/>
        <p:txBody>
          <a:bodyPr/>
          <a:lstStyle/>
          <a:p>
            <a:r>
              <a:rPr lang="es-ES" dirty="0"/>
              <a:t>APLICACIONES DISTRIBUIDAS</a:t>
            </a:r>
            <a:endParaRPr lang="es-EC" dirty="0"/>
          </a:p>
        </p:txBody>
      </p:sp>
      <p:graphicFrame>
        <p:nvGraphicFramePr>
          <p:cNvPr id="7" name="Diagrama 6">
            <a:extLst>
              <a:ext uri="{FF2B5EF4-FFF2-40B4-BE49-F238E27FC236}">
                <a16:creationId xmlns:a16="http://schemas.microsoft.com/office/drawing/2014/main" id="{CB36DDFA-7AC7-49C2-B5FC-571734D0E805}"/>
              </a:ext>
            </a:extLst>
          </p:cNvPr>
          <p:cNvGraphicFramePr/>
          <p:nvPr>
            <p:extLst>
              <p:ext uri="{D42A27DB-BD31-4B8C-83A1-F6EECF244321}">
                <p14:modId xmlns:p14="http://schemas.microsoft.com/office/powerpoint/2010/main" val="923058936"/>
              </p:ext>
            </p:extLst>
          </p:nvPr>
        </p:nvGraphicFramePr>
        <p:xfrm>
          <a:off x="1962150" y="914400"/>
          <a:ext cx="898300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n 9">
            <a:extLst>
              <a:ext uri="{FF2B5EF4-FFF2-40B4-BE49-F238E27FC236}">
                <a16:creationId xmlns:a16="http://schemas.microsoft.com/office/drawing/2014/main" id="{32C59C3E-E5AD-4E3A-9FCD-9E1A9BB4FD0F}"/>
              </a:ext>
            </a:extLst>
          </p:cNvPr>
          <p:cNvPicPr>
            <a:picLocks noChangeAspect="1"/>
          </p:cNvPicPr>
          <p:nvPr/>
        </p:nvPicPr>
        <p:blipFill>
          <a:blip r:embed="rId7"/>
          <a:stretch>
            <a:fillRect/>
          </a:stretch>
        </p:blipFill>
        <p:spPr>
          <a:xfrm>
            <a:off x="4729821" y="4658653"/>
            <a:ext cx="2346839" cy="2140524"/>
          </a:xfrm>
          <a:prstGeom prst="rect">
            <a:avLst/>
          </a:prstGeom>
        </p:spPr>
      </p:pic>
    </p:spTree>
    <p:extLst>
      <p:ext uri="{BB962C8B-B14F-4D97-AF65-F5344CB8AC3E}">
        <p14:creationId xmlns:p14="http://schemas.microsoft.com/office/powerpoint/2010/main" val="77473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B7EB44-5FAD-4633-9601-06D5C5767303}"/>
              </a:ext>
            </a:extLst>
          </p:cNvPr>
          <p:cNvSpPr>
            <a:spLocks noGrp="1"/>
          </p:cNvSpPr>
          <p:nvPr>
            <p:ph type="body" idx="1"/>
          </p:nvPr>
        </p:nvSpPr>
        <p:spPr/>
        <p:txBody>
          <a:bodyPr/>
          <a:lstStyle/>
          <a:p>
            <a:r>
              <a:rPr lang="es-EC" dirty="0"/>
              <a:t>CASOS DE USO </a:t>
            </a:r>
          </a:p>
        </p:txBody>
      </p:sp>
      <p:sp>
        <p:nvSpPr>
          <p:cNvPr id="3" name="Content Placeholder 2">
            <a:extLst>
              <a:ext uri="{FF2B5EF4-FFF2-40B4-BE49-F238E27FC236}">
                <a16:creationId xmlns:a16="http://schemas.microsoft.com/office/drawing/2014/main" id="{5D8D5186-9045-4495-BDD5-B3450C2A20F3}"/>
              </a:ext>
            </a:extLst>
          </p:cNvPr>
          <p:cNvSpPr>
            <a:spLocks noGrp="1"/>
          </p:cNvSpPr>
          <p:nvPr>
            <p:ph sz="half" idx="2"/>
          </p:nvPr>
        </p:nvSpPr>
        <p:spPr/>
        <p:txBody>
          <a:bodyPr/>
          <a:lstStyle/>
          <a:p>
            <a:r>
              <a:rPr lang="es-EC" dirty="0"/>
              <a:t>Con Gluster FS podemos ocupar en computación en la nube ,trasmisión de medios y entrega de contenidos.</a:t>
            </a:r>
          </a:p>
          <a:p>
            <a:r>
              <a:rPr lang="es-MX" dirty="0"/>
              <a:t> Los sistemas de almacenamiento escalables basados ​​en GlusterFS son adecuados para datos no estructurados como documentos, imágenes, archivos de audio y video y archivos de registro.</a:t>
            </a:r>
            <a:endParaRPr lang="es-EC" dirty="0"/>
          </a:p>
        </p:txBody>
      </p:sp>
      <p:sp>
        <p:nvSpPr>
          <p:cNvPr id="5" name="Title 4">
            <a:extLst>
              <a:ext uri="{FF2B5EF4-FFF2-40B4-BE49-F238E27FC236}">
                <a16:creationId xmlns:a16="http://schemas.microsoft.com/office/drawing/2014/main" id="{A0C0E8FE-72DD-4AF4-B6A4-C0CDB254D6AE}"/>
              </a:ext>
            </a:extLst>
          </p:cNvPr>
          <p:cNvSpPr>
            <a:spLocks noGrp="1"/>
          </p:cNvSpPr>
          <p:nvPr>
            <p:ph type="title"/>
          </p:nvPr>
        </p:nvSpPr>
        <p:spPr/>
        <p:txBody>
          <a:bodyPr/>
          <a:lstStyle/>
          <a:p>
            <a:r>
              <a:rPr lang="es-ES" dirty="0"/>
              <a:t>APLICACIONES DISTRIBUIDAS</a:t>
            </a:r>
            <a:endParaRPr lang="es-EC" dirty="0"/>
          </a:p>
        </p:txBody>
      </p:sp>
    </p:spTree>
    <p:extLst>
      <p:ext uri="{BB962C8B-B14F-4D97-AF65-F5344CB8AC3E}">
        <p14:creationId xmlns:p14="http://schemas.microsoft.com/office/powerpoint/2010/main" val="274424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lstStyle/>
          <a:p>
            <a:r>
              <a:rPr lang="es-EC" dirty="0"/>
              <a:t>DISEÑO</a:t>
            </a:r>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7" name="TextBox 6">
            <a:extLst>
              <a:ext uri="{FF2B5EF4-FFF2-40B4-BE49-F238E27FC236}">
                <a16:creationId xmlns:a16="http://schemas.microsoft.com/office/drawing/2014/main" id="{5FD0887A-86EB-4064-BB09-29F88A97983F}"/>
              </a:ext>
            </a:extLst>
          </p:cNvPr>
          <p:cNvSpPr txBox="1"/>
          <p:nvPr/>
        </p:nvSpPr>
        <p:spPr>
          <a:xfrm>
            <a:off x="828556" y="2551418"/>
            <a:ext cx="10283485" cy="3539430"/>
          </a:xfrm>
          <a:prstGeom prst="rect">
            <a:avLst/>
          </a:prstGeom>
          <a:noFill/>
        </p:spPr>
        <p:txBody>
          <a:bodyPr wrap="square">
            <a:spAutoFit/>
          </a:bodyPr>
          <a:lstStyle/>
          <a:p>
            <a:pPr algn="just"/>
            <a:r>
              <a:rPr lang="es-MX" sz="2800" b="0" i="0" dirty="0">
                <a:solidFill>
                  <a:srgbClr val="202122"/>
                </a:solidFill>
                <a:effectLst/>
              </a:rPr>
              <a:t>GlusterFS agrega varios servidores de almacenamiento a través de Ethernet o la interconexión Infiniband RDMA en un gran sistema de archivos de red paralelo. </a:t>
            </a:r>
          </a:p>
          <a:p>
            <a:pPr algn="just"/>
            <a:endParaRPr lang="es-MX" sz="2800" b="0" i="0" dirty="0">
              <a:solidFill>
                <a:srgbClr val="202122"/>
              </a:solidFill>
              <a:effectLst/>
            </a:endParaRPr>
          </a:p>
          <a:p>
            <a:pPr algn="just"/>
            <a:r>
              <a:rPr lang="es-MX" sz="2800" b="0" i="0" dirty="0">
                <a:solidFill>
                  <a:srgbClr val="202122"/>
                </a:solidFill>
                <a:effectLst/>
              </a:rPr>
              <a:t>Es un software gratuito, con algunas partes con licencia GNU General Public License (GPL) v3, mientras que otras tienen doble licencia, ya sea GPL v2 o Lesser General Public License (LGPL) v3. GlusterFS se basa en un diseño de espacio de usuario apilable.</a:t>
            </a:r>
            <a:endParaRPr lang="es-EC" sz="2800" dirty="0"/>
          </a:p>
        </p:txBody>
      </p:sp>
    </p:spTree>
    <p:extLst>
      <p:ext uri="{BB962C8B-B14F-4D97-AF65-F5344CB8AC3E}">
        <p14:creationId xmlns:p14="http://schemas.microsoft.com/office/powerpoint/2010/main" val="404063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lstStyle/>
          <a:p>
            <a:r>
              <a:rPr lang="es-ES" dirty="0"/>
              <a:t>TERMINOLOGÍA</a:t>
            </a:r>
            <a:endParaRPr lang="es-EC" dirty="0"/>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7" name="TextBox 6">
            <a:extLst>
              <a:ext uri="{FF2B5EF4-FFF2-40B4-BE49-F238E27FC236}">
                <a16:creationId xmlns:a16="http://schemas.microsoft.com/office/drawing/2014/main" id="{5FD0887A-86EB-4064-BB09-29F88A97983F}"/>
              </a:ext>
            </a:extLst>
          </p:cNvPr>
          <p:cNvSpPr txBox="1"/>
          <p:nvPr/>
        </p:nvSpPr>
        <p:spPr>
          <a:xfrm>
            <a:off x="815924" y="3108009"/>
            <a:ext cx="10283485" cy="2677656"/>
          </a:xfrm>
          <a:prstGeom prst="rect">
            <a:avLst/>
          </a:prstGeom>
          <a:noFill/>
        </p:spPr>
        <p:txBody>
          <a:bodyPr wrap="square">
            <a:spAutoFit/>
          </a:bodyPr>
          <a:lstStyle/>
          <a:p>
            <a:pPr algn="just"/>
            <a:r>
              <a:rPr lang="es-ES" sz="2400" b="0" i="0" dirty="0">
                <a:effectLst/>
                <a:latin typeface="Cousine"/>
              </a:rPr>
              <a:t>En la terminología de Gluster, hay algunas palabras clave para entender.</a:t>
            </a:r>
          </a:p>
          <a:p>
            <a:pPr algn="just">
              <a:buFont typeface="Arial" panose="020B0604020202020204" pitchFamily="34" charset="0"/>
              <a:buChar char="•"/>
            </a:pPr>
            <a:r>
              <a:rPr lang="es-ES" sz="2400" b="1" i="1" dirty="0">
                <a:effectLst/>
                <a:latin typeface="Cousine"/>
              </a:rPr>
              <a:t>volumen</a:t>
            </a:r>
            <a:r>
              <a:rPr lang="es-ES" sz="2400" b="0" i="0" dirty="0">
                <a:effectLst/>
                <a:latin typeface="Cousine"/>
              </a:rPr>
              <a:t> : el recurso compartido final</a:t>
            </a:r>
          </a:p>
          <a:p>
            <a:pPr algn="just">
              <a:buFont typeface="Arial" panose="020B0604020202020204" pitchFamily="34" charset="0"/>
              <a:buChar char="•"/>
            </a:pPr>
            <a:r>
              <a:rPr lang="es-ES" sz="2400" b="1" i="1" dirty="0">
                <a:effectLst/>
                <a:latin typeface="Cousine"/>
              </a:rPr>
              <a:t>traductor</a:t>
            </a:r>
            <a:r>
              <a:rPr lang="es-ES" sz="2400" b="0" i="0" dirty="0">
                <a:effectLst/>
                <a:latin typeface="Cousine"/>
              </a:rPr>
              <a:t> : es un objeto compartido virtual que amplía las funciones de sus sistemas de archivos</a:t>
            </a:r>
          </a:p>
          <a:p>
            <a:pPr algn="just">
              <a:buFont typeface="Arial" panose="020B0604020202020204" pitchFamily="34" charset="0"/>
              <a:buChar char="•"/>
            </a:pPr>
            <a:r>
              <a:rPr lang="es-ES" sz="2400" b="1" i="1" dirty="0">
                <a:effectLst/>
                <a:latin typeface="Cousine"/>
              </a:rPr>
              <a:t>ladrillo</a:t>
            </a:r>
            <a:r>
              <a:rPr lang="es-ES" sz="2400" b="0" i="0" dirty="0">
                <a:effectLst/>
                <a:latin typeface="Cousine"/>
              </a:rPr>
              <a:t> : el sistema de archivos compartido original (por ejemplo: un directorio)</a:t>
            </a:r>
          </a:p>
          <a:p>
            <a:pPr algn="just">
              <a:buFont typeface="Arial" panose="020B0604020202020204" pitchFamily="34" charset="0"/>
              <a:buChar char="•"/>
            </a:pPr>
            <a:r>
              <a:rPr lang="es-ES" sz="2400" b="1" i="1" dirty="0">
                <a:effectLst/>
                <a:latin typeface="Cousine"/>
              </a:rPr>
              <a:t>servidor / nodo</a:t>
            </a:r>
            <a:r>
              <a:rPr lang="es-ES" sz="2400" b="0" i="0" dirty="0">
                <a:effectLst/>
                <a:latin typeface="Cousine"/>
              </a:rPr>
              <a:t> : la máquina que contiene el ladrillo</a:t>
            </a:r>
          </a:p>
          <a:p>
            <a:pPr algn="just">
              <a:buFont typeface="Arial" panose="020B0604020202020204" pitchFamily="34" charset="0"/>
              <a:buChar char="•"/>
            </a:pPr>
            <a:r>
              <a:rPr lang="es-ES" sz="2400" b="1" i="1" dirty="0">
                <a:effectLst/>
                <a:latin typeface="Cousine"/>
              </a:rPr>
              <a:t>cliente</a:t>
            </a:r>
            <a:r>
              <a:rPr lang="es-ES" sz="2400" b="0" i="0" dirty="0">
                <a:effectLst/>
                <a:latin typeface="Cousine"/>
              </a:rPr>
              <a:t> : que usa el recurso compartido</a:t>
            </a:r>
          </a:p>
        </p:txBody>
      </p:sp>
    </p:spTree>
    <p:extLst>
      <p:ext uri="{BB962C8B-B14F-4D97-AF65-F5344CB8AC3E}">
        <p14:creationId xmlns:p14="http://schemas.microsoft.com/office/powerpoint/2010/main" val="11153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625DC-A6BC-4C60-858D-6EABB90B8D40}"/>
              </a:ext>
            </a:extLst>
          </p:cNvPr>
          <p:cNvSpPr>
            <a:spLocks noGrp="1"/>
          </p:cNvSpPr>
          <p:nvPr>
            <p:ph type="body" idx="1"/>
          </p:nvPr>
        </p:nvSpPr>
        <p:spPr/>
        <p:txBody>
          <a:bodyPr>
            <a:normAutofit fontScale="92500"/>
          </a:bodyPr>
          <a:lstStyle/>
          <a:p>
            <a:r>
              <a:rPr lang="es-ES" dirty="0"/>
              <a:t>T</a:t>
            </a:r>
            <a:r>
              <a:rPr lang="es-EC" dirty="0"/>
              <a:t>IPOS DE VOLÚMENES Y ARQUITECTURA GLUSTERFS</a:t>
            </a:r>
          </a:p>
        </p:txBody>
      </p:sp>
      <p:sp>
        <p:nvSpPr>
          <p:cNvPr id="5" name="Title 4">
            <a:extLst>
              <a:ext uri="{FF2B5EF4-FFF2-40B4-BE49-F238E27FC236}">
                <a16:creationId xmlns:a16="http://schemas.microsoft.com/office/drawing/2014/main" id="{F74D7B42-96F1-457E-A123-FDAABE6ED1B7}"/>
              </a:ext>
            </a:extLst>
          </p:cNvPr>
          <p:cNvSpPr>
            <a:spLocks noGrp="1"/>
          </p:cNvSpPr>
          <p:nvPr>
            <p:ph type="title"/>
          </p:nvPr>
        </p:nvSpPr>
        <p:spPr/>
        <p:txBody>
          <a:bodyPr/>
          <a:lstStyle/>
          <a:p>
            <a:r>
              <a:rPr lang="es-ES" dirty="0"/>
              <a:t>APLICACIONES DISTRIBUIDAS</a:t>
            </a:r>
            <a:endParaRPr lang="es-EC" dirty="0"/>
          </a:p>
        </p:txBody>
      </p:sp>
      <p:sp>
        <p:nvSpPr>
          <p:cNvPr id="8" name="CuadroTexto 7">
            <a:extLst>
              <a:ext uri="{FF2B5EF4-FFF2-40B4-BE49-F238E27FC236}">
                <a16:creationId xmlns:a16="http://schemas.microsoft.com/office/drawing/2014/main" id="{623FF4DA-7462-4818-B26A-8AFEF50F7EDA}"/>
              </a:ext>
            </a:extLst>
          </p:cNvPr>
          <p:cNvSpPr txBox="1"/>
          <p:nvPr/>
        </p:nvSpPr>
        <p:spPr>
          <a:xfrm>
            <a:off x="585414" y="2814638"/>
            <a:ext cx="6103620" cy="3108543"/>
          </a:xfrm>
          <a:prstGeom prst="rect">
            <a:avLst/>
          </a:prstGeom>
          <a:noFill/>
        </p:spPr>
        <p:txBody>
          <a:bodyPr wrap="square">
            <a:spAutoFit/>
          </a:bodyPr>
          <a:lstStyle/>
          <a:p>
            <a:pPr algn="just"/>
            <a:r>
              <a:rPr lang="es-ES" sz="2800" b="1" i="0" dirty="0">
                <a:effectLst/>
              </a:rPr>
              <a:t>Distributed Glusterfs Volume: </a:t>
            </a:r>
            <a:r>
              <a:rPr lang="es-ES" sz="2800" b="0" i="0" dirty="0">
                <a:effectLst/>
              </a:rPr>
              <a:t>Es el volumen más simple que existe en GlusterFS y si no lo especificamos es el que se configura por defecto. Este volumen no proporciona redundancia, ya que un archivo se almacena sólo en un brick.</a:t>
            </a:r>
          </a:p>
        </p:txBody>
      </p:sp>
      <p:pic>
        <p:nvPicPr>
          <p:cNvPr id="2050" name="Picture 2" descr="instalar-glusterfs-en-centos-7-3">
            <a:extLst>
              <a:ext uri="{FF2B5EF4-FFF2-40B4-BE49-F238E27FC236}">
                <a16:creationId xmlns:a16="http://schemas.microsoft.com/office/drawing/2014/main" id="{055753BD-5A2C-43EB-8343-8E0CDDA84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310" y="2814638"/>
            <a:ext cx="4632960" cy="252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50856"/>
      </p:ext>
    </p:extLst>
  </p:cSld>
  <p:clrMapOvr>
    <a:masterClrMapping/>
  </p:clrMapOvr>
</p:sld>
</file>

<file path=ppt/theme/theme1.xml><?xml version="1.0" encoding="utf-8"?>
<a:theme xmlns:a="http://schemas.openxmlformats.org/drawingml/2006/main" name="PLANTILLA UTE DISEÑO">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4136410-1D10-4AFC-9A9A-A8C84A3A1BB6}" vid="{EBA6BB8B-F2CA-4335-8CC4-74366978B6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900</Words>
  <Application>Microsoft Office PowerPoint</Application>
  <PresentationFormat>Panorámica</PresentationFormat>
  <Paragraphs>75</Paragraphs>
  <Slides>19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Calibri</vt:lpstr>
      <vt:lpstr>Calibri Light</vt:lpstr>
      <vt:lpstr>Cousine</vt:lpstr>
      <vt:lpstr>Droid Sans</vt:lpstr>
      <vt:lpstr>OpenSansRegular</vt:lpstr>
      <vt:lpstr>Roboto</vt:lpstr>
      <vt:lpstr>Wingdings</vt:lpstr>
      <vt:lpstr>PLANTILLA UTE DISEÑO</vt:lpstr>
      <vt:lpstr>Presentación de PowerPoint</vt:lpstr>
      <vt:lpstr>APLICACIONES DISTRIBUIDAS  GLUSTERFS</vt:lpstr>
      <vt:lpstr>APLICACIONES DISTRIBUIDAS </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dc:creator>
  <cp:lastModifiedBy>Vanessa Paucar</cp:lastModifiedBy>
  <cp:revision>40</cp:revision>
  <dcterms:created xsi:type="dcterms:W3CDTF">2020-04-17T01:31:56Z</dcterms:created>
  <dcterms:modified xsi:type="dcterms:W3CDTF">2021-01-12T02:57:46Z</dcterms:modified>
</cp:coreProperties>
</file>