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9144000" cy="6858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160" orient="horz"/>
        <p:guide pos="288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1: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cec4d1845_2_29: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cec4d1845_2_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cec4d1845_2_38: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cec4d1845_2_3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51104bc9e_3_9: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51104bc9e_3_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5: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4c858136c_0_0: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4c858136c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cec4d1845_1_9: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cec4d1845_1_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cec4d16e8_0_5: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cec4d16e8_0_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cec4d16e8_0_11: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cec4d16e8_0_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cec4d16e8_0_17: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cec4d16e8_0_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cec4d1845_2_0: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cec4d1845_2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cec4d1845_2_9: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cec4d1845_2_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cec4d1845_2_20: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cec4d1845_2_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bg>
      <p:bgPr>
        <a:gradFill>
          <a:gsLst>
            <a:gs pos="0">
              <a:srgbClr val="4AAD52"/>
            </a:gs>
            <a:gs pos="100000">
              <a:srgbClr val="265B91"/>
            </a:gs>
          </a:gsLst>
          <a:lin ang="2700006" scaled="0"/>
        </a:grad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019493"/>
            <a:ext cx="9144000" cy="2387600"/>
          </a:xfrm>
          <a:prstGeom prst="rect">
            <a:avLst/>
          </a:prstGeom>
          <a:noFill/>
          <a:ln>
            <a:noFill/>
          </a:ln>
        </p:spPr>
        <p:txBody>
          <a:bodyPr anchorCtr="0" anchor="b" bIns="45700" lIns="91425" spcFirstLastPara="1" rIns="91425" wrap="square" tIns="45700">
            <a:noAutofit/>
          </a:bodyPr>
          <a:lstStyle>
            <a:lvl1pPr lvl="0" marR="0" algn="ctr">
              <a:lnSpc>
                <a:spcPct val="9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72776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C"/>
              <a:t>‹#›</a:t>
            </a:fld>
            <a:endParaRPr/>
          </a:p>
        </p:txBody>
      </p:sp>
      <p:grpSp>
        <p:nvGrpSpPr>
          <p:cNvPr id="17" name="Google Shape;17;p2"/>
          <p:cNvGrpSpPr/>
          <p:nvPr/>
        </p:nvGrpSpPr>
        <p:grpSpPr>
          <a:xfrm>
            <a:off x="526949" y="351741"/>
            <a:ext cx="11665051" cy="6593941"/>
            <a:chOff x="526949" y="264059"/>
            <a:chExt cx="11665051" cy="6593941"/>
          </a:xfrm>
        </p:grpSpPr>
        <p:pic>
          <p:nvPicPr>
            <p:cNvPr id="18" name="Google Shape;18;p2"/>
            <p:cNvPicPr preferRelativeResize="0"/>
            <p:nvPr/>
          </p:nvPicPr>
          <p:blipFill rotWithShape="1">
            <a:blip r:embed="rId2">
              <a:alphaModFix/>
            </a:blip>
            <a:srcRect b="0" l="0" r="0" t="0"/>
            <a:stretch/>
          </p:blipFill>
          <p:spPr>
            <a:xfrm>
              <a:off x="526949" y="264059"/>
              <a:ext cx="1509669" cy="1231658"/>
            </a:xfrm>
            <a:prstGeom prst="rect">
              <a:avLst/>
            </a:prstGeom>
            <a:noFill/>
            <a:ln>
              <a:noFill/>
            </a:ln>
          </p:spPr>
        </p:pic>
        <p:pic>
          <p:nvPicPr>
            <p:cNvPr id="19" name="Google Shape;19;p2"/>
            <p:cNvPicPr preferRelativeResize="0"/>
            <p:nvPr/>
          </p:nvPicPr>
          <p:blipFill rotWithShape="1">
            <a:blip r:embed="rId3">
              <a:alphaModFix/>
            </a:blip>
            <a:srcRect b="0" l="0" r="0" t="0"/>
            <a:stretch/>
          </p:blipFill>
          <p:spPr>
            <a:xfrm>
              <a:off x="10432577" y="5685905"/>
              <a:ext cx="1759423" cy="1172095"/>
            </a:xfrm>
            <a:prstGeom prst="rect">
              <a:avLst/>
            </a:prstGeom>
            <a:noFill/>
            <a:ln>
              <a:noFill/>
            </a:ln>
          </p:spPr>
        </p:pic>
        <p:cxnSp>
          <p:nvCxnSpPr>
            <p:cNvPr id="20" name="Google Shape;20;p2"/>
            <p:cNvCxnSpPr/>
            <p:nvPr/>
          </p:nvCxnSpPr>
          <p:spPr>
            <a:xfrm>
              <a:off x="1490750" y="3476025"/>
              <a:ext cx="9210501" cy="0"/>
            </a:xfrm>
            <a:prstGeom prst="straightConnector1">
              <a:avLst/>
            </a:prstGeom>
            <a:noFill/>
            <a:ln cap="flat" cmpd="sng" w="53975">
              <a:solidFill>
                <a:schemeClr val="lt1"/>
              </a:solidFill>
              <a:prstDash val="solid"/>
              <a:miter lim="800000"/>
              <a:headEnd len="sm" w="sm" type="none"/>
              <a:tailEnd len="sm" w="sm"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94" name="Shape 94"/>
        <p:cNvGrpSpPr/>
        <p:nvPr/>
      </p:nvGrpSpPr>
      <p:grpSpPr>
        <a:xfrm>
          <a:off x="0" y="0"/>
          <a:ext cx="0" cy="0"/>
          <a:chOff x="0" y="0"/>
          <a:chExt cx="0" cy="0"/>
        </a:xfrm>
      </p:grpSpPr>
      <p:sp>
        <p:nvSpPr>
          <p:cNvPr id="95" name="Google Shape;9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7" name="Google Shape;97;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8" name="Google Shape;9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01" name="Shape 101"/>
        <p:cNvGrpSpPr/>
        <p:nvPr/>
      </p:nvGrpSpPr>
      <p:grpSpPr>
        <a:xfrm>
          <a:off x="0" y="0"/>
          <a:ext cx="0" cy="0"/>
          <a:chOff x="0" y="0"/>
          <a:chExt cx="0" cy="0"/>
        </a:xfrm>
      </p:grpSpPr>
      <p:sp>
        <p:nvSpPr>
          <p:cNvPr id="102" name="Google Shape;102;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21" name="Shape 21"/>
        <p:cNvGrpSpPr/>
        <p:nvPr/>
      </p:nvGrpSpPr>
      <p:grpSpPr>
        <a:xfrm>
          <a:off x="0" y="0"/>
          <a:ext cx="0" cy="0"/>
          <a:chOff x="0" y="0"/>
          <a:chExt cx="0" cy="0"/>
        </a:xfrm>
      </p:grpSpPr>
      <p:sp>
        <p:nvSpPr>
          <p:cNvPr id="22" name="Google Shape;22;p3"/>
          <p:cNvSpPr txBox="1"/>
          <p:nvPr>
            <p:ph idx="1" type="body"/>
          </p:nvPr>
        </p:nvSpPr>
        <p:spPr>
          <a:xfrm>
            <a:off x="585414" y="1452563"/>
            <a:ext cx="1076977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265B91"/>
              </a:buClr>
              <a:buSzPts val="4000"/>
              <a:buNone/>
              <a:defRPr b="1" sz="4000">
                <a:solidFill>
                  <a:srgbClr val="265B9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3" name="Google Shape;23;p3"/>
          <p:cNvSpPr txBox="1"/>
          <p:nvPr>
            <p:ph idx="2" type="body"/>
          </p:nvPr>
        </p:nvSpPr>
        <p:spPr>
          <a:xfrm>
            <a:off x="598516" y="3200401"/>
            <a:ext cx="10740044" cy="298926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3" type="body"/>
          </p:nvPr>
        </p:nvSpPr>
        <p:spPr>
          <a:xfrm>
            <a:off x="598515" y="2435543"/>
            <a:ext cx="10756669" cy="51339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4AAD52"/>
              </a:buClr>
              <a:buSzPts val="1800"/>
              <a:buNone/>
              <a:defRPr b="1" sz="1800">
                <a:solidFill>
                  <a:srgbClr val="4AAD52"/>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5" name="Google Shape;25;p3"/>
          <p:cNvSpPr txBox="1"/>
          <p:nvPr>
            <p:ph idx="10" type="dt"/>
          </p:nvPr>
        </p:nvSpPr>
        <p:spPr>
          <a:xfrm>
            <a:off x="598516" y="6297526"/>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4038600" y="62763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8610600" y="628777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C"/>
              <a:t>‹#›</a:t>
            </a:fld>
            <a:endParaRPr/>
          </a:p>
        </p:txBody>
      </p:sp>
      <p:grpSp>
        <p:nvGrpSpPr>
          <p:cNvPr id="28" name="Google Shape;28;p3"/>
          <p:cNvGrpSpPr/>
          <p:nvPr/>
        </p:nvGrpSpPr>
        <p:grpSpPr>
          <a:xfrm>
            <a:off x="0" y="-3759"/>
            <a:ext cx="12192000" cy="1088967"/>
            <a:chOff x="0" y="-1"/>
            <a:chExt cx="12192000" cy="1088967"/>
          </a:xfrm>
        </p:grpSpPr>
        <p:sp>
          <p:nvSpPr>
            <p:cNvPr id="29" name="Google Shape;29;p3"/>
            <p:cNvSpPr/>
            <p:nvPr/>
          </p:nvSpPr>
          <p:spPr>
            <a:xfrm>
              <a:off x="0" y="-1"/>
              <a:ext cx="12192000" cy="1088967"/>
            </a:xfrm>
            <a:prstGeom prst="rect">
              <a:avLst/>
            </a:prstGeom>
            <a:gradFill>
              <a:gsLst>
                <a:gs pos="0">
                  <a:srgbClr val="4AAD52"/>
                </a:gs>
                <a:gs pos="100000">
                  <a:srgbClr val="265B91"/>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0" name="Google Shape;30;p3"/>
            <p:cNvPicPr preferRelativeResize="0"/>
            <p:nvPr/>
          </p:nvPicPr>
          <p:blipFill rotWithShape="1">
            <a:blip r:embed="rId2">
              <a:alphaModFix/>
            </a:blip>
            <a:srcRect b="0" l="0" r="0" t="0"/>
            <a:stretch/>
          </p:blipFill>
          <p:spPr>
            <a:xfrm>
              <a:off x="452135" y="155993"/>
              <a:ext cx="952358" cy="776978"/>
            </a:xfrm>
            <a:prstGeom prst="rect">
              <a:avLst/>
            </a:prstGeom>
            <a:noFill/>
            <a:ln>
              <a:noFill/>
            </a:ln>
          </p:spPr>
        </p:pic>
        <p:pic>
          <p:nvPicPr>
            <p:cNvPr id="31" name="Google Shape;31;p3"/>
            <p:cNvPicPr preferRelativeResize="0"/>
            <p:nvPr/>
          </p:nvPicPr>
          <p:blipFill rotWithShape="1">
            <a:blip r:embed="rId3">
              <a:alphaModFix/>
            </a:blip>
            <a:srcRect b="0" l="0" r="0" t="0"/>
            <a:stretch/>
          </p:blipFill>
          <p:spPr>
            <a:xfrm>
              <a:off x="11044727" y="162336"/>
              <a:ext cx="1147273" cy="764292"/>
            </a:xfrm>
            <a:prstGeom prst="rect">
              <a:avLst/>
            </a:prstGeom>
            <a:noFill/>
            <a:ln>
              <a:noFill/>
            </a:ln>
          </p:spPr>
        </p:pic>
      </p:grpSp>
      <p:sp>
        <p:nvSpPr>
          <p:cNvPr id="32" name="Google Shape;32;p3"/>
          <p:cNvSpPr txBox="1"/>
          <p:nvPr>
            <p:ph type="title"/>
          </p:nvPr>
        </p:nvSpPr>
        <p:spPr>
          <a:xfrm>
            <a:off x="1783080" y="95085"/>
            <a:ext cx="8446770" cy="81931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1800"/>
              <a:buFont typeface="Arial"/>
              <a:buNone/>
              <a:defRPr b="1" sz="1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p:nvPr/>
        </p:nvSpPr>
        <p:spPr>
          <a:xfrm>
            <a:off x="0" y="6708371"/>
            <a:ext cx="12192000" cy="299258"/>
          </a:xfrm>
          <a:prstGeom prst="rect">
            <a:avLst/>
          </a:prstGeom>
          <a:gradFill>
            <a:gsLst>
              <a:gs pos="0">
                <a:srgbClr val="4AAD52"/>
              </a:gs>
              <a:gs pos="100000">
                <a:srgbClr val="265B91"/>
              </a:gs>
            </a:gsLst>
            <a:lin ang="2700000" scaled="0"/>
          </a:gradFill>
          <a:ln cap="flat" cmpd="sng" w="12700">
            <a:solidFill>
              <a:srgbClr val="256C8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34" name="Google Shape;34;p3"/>
          <p:cNvCxnSpPr/>
          <p:nvPr/>
        </p:nvCxnSpPr>
        <p:spPr>
          <a:xfrm>
            <a:off x="598516" y="2337181"/>
            <a:ext cx="10756669" cy="0"/>
          </a:xfrm>
          <a:prstGeom prst="straightConnector1">
            <a:avLst/>
          </a:prstGeom>
          <a:noFill/>
          <a:ln cap="flat" cmpd="sng" w="53975">
            <a:solidFill>
              <a:srgbClr val="4AAD52"/>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35" name="Shape 35"/>
        <p:cNvGrpSpPr/>
        <p:nvPr/>
      </p:nvGrpSpPr>
      <p:grpSpPr>
        <a:xfrm>
          <a:off x="0" y="0"/>
          <a:ext cx="0" cy="0"/>
          <a:chOff x="0" y="0"/>
          <a:chExt cx="0" cy="0"/>
        </a:xfrm>
      </p:grpSpPr>
      <p:sp>
        <p:nvSpPr>
          <p:cNvPr id="36" name="Google Shape;36;p4"/>
          <p:cNvSpPr txBox="1"/>
          <p:nvPr>
            <p:ph type="title"/>
          </p:nvPr>
        </p:nvSpPr>
        <p:spPr>
          <a:xfrm>
            <a:off x="600725" y="1268095"/>
            <a:ext cx="1075446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5B91"/>
              </a:buClr>
              <a:buSzPts val="4000"/>
              <a:buFont typeface="Arial"/>
              <a:buNone/>
              <a:defRPr b="1" sz="4000">
                <a:solidFill>
                  <a:srgbClr val="265B9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C"/>
              <a:t>‹#›</a:t>
            </a:fld>
            <a:endParaRPr/>
          </a:p>
        </p:txBody>
      </p:sp>
      <p:grpSp>
        <p:nvGrpSpPr>
          <p:cNvPr id="40" name="Google Shape;40;p4"/>
          <p:cNvGrpSpPr/>
          <p:nvPr/>
        </p:nvGrpSpPr>
        <p:grpSpPr>
          <a:xfrm>
            <a:off x="0" y="-3759"/>
            <a:ext cx="12192000" cy="1088967"/>
            <a:chOff x="0" y="-1"/>
            <a:chExt cx="12192000" cy="1088967"/>
          </a:xfrm>
        </p:grpSpPr>
        <p:sp>
          <p:nvSpPr>
            <p:cNvPr id="41" name="Google Shape;41;p4"/>
            <p:cNvSpPr/>
            <p:nvPr/>
          </p:nvSpPr>
          <p:spPr>
            <a:xfrm>
              <a:off x="0" y="-1"/>
              <a:ext cx="12192000" cy="1088967"/>
            </a:xfrm>
            <a:prstGeom prst="rect">
              <a:avLst/>
            </a:prstGeom>
            <a:gradFill>
              <a:gsLst>
                <a:gs pos="0">
                  <a:srgbClr val="4AAD52"/>
                </a:gs>
                <a:gs pos="100000">
                  <a:srgbClr val="265B91"/>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2" name="Google Shape;42;p4"/>
            <p:cNvPicPr preferRelativeResize="0"/>
            <p:nvPr/>
          </p:nvPicPr>
          <p:blipFill rotWithShape="1">
            <a:blip r:embed="rId2">
              <a:alphaModFix/>
            </a:blip>
            <a:srcRect b="0" l="0" r="0" t="0"/>
            <a:stretch/>
          </p:blipFill>
          <p:spPr>
            <a:xfrm>
              <a:off x="452135" y="155993"/>
              <a:ext cx="952358" cy="776978"/>
            </a:xfrm>
            <a:prstGeom prst="rect">
              <a:avLst/>
            </a:prstGeom>
            <a:noFill/>
            <a:ln>
              <a:noFill/>
            </a:ln>
          </p:spPr>
        </p:pic>
        <p:pic>
          <p:nvPicPr>
            <p:cNvPr id="43" name="Google Shape;43;p4"/>
            <p:cNvPicPr preferRelativeResize="0"/>
            <p:nvPr/>
          </p:nvPicPr>
          <p:blipFill rotWithShape="1">
            <a:blip r:embed="rId3">
              <a:alphaModFix/>
            </a:blip>
            <a:srcRect b="0" l="0" r="0" t="0"/>
            <a:stretch/>
          </p:blipFill>
          <p:spPr>
            <a:xfrm>
              <a:off x="11044727" y="162336"/>
              <a:ext cx="1147273" cy="764292"/>
            </a:xfrm>
            <a:prstGeom prst="rect">
              <a:avLst/>
            </a:prstGeom>
            <a:noFill/>
            <a:ln>
              <a:noFill/>
            </a:ln>
          </p:spPr>
        </p:pic>
      </p:grpSp>
      <p:sp>
        <p:nvSpPr>
          <p:cNvPr id="44" name="Google Shape;44;p4"/>
          <p:cNvSpPr txBox="1"/>
          <p:nvPr/>
        </p:nvSpPr>
        <p:spPr>
          <a:xfrm>
            <a:off x="2261062" y="268376"/>
            <a:ext cx="7789025"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EC" sz="1800" u="none" cap="none" strike="noStrike">
                <a:solidFill>
                  <a:schemeClr val="lt1"/>
                </a:solidFill>
                <a:latin typeface="Arial"/>
                <a:ea typeface="Arial"/>
                <a:cs typeface="Arial"/>
                <a:sym typeface="Arial"/>
              </a:rPr>
              <a:t>GESTIÓN DE LA INNOVACIÓN</a:t>
            </a:r>
            <a:endParaRPr b="1" i="0" sz="1800" u="none" cap="none" strike="noStrike">
              <a:solidFill>
                <a:schemeClr val="lt1"/>
              </a:solidFill>
              <a:latin typeface="Arial"/>
              <a:ea typeface="Arial"/>
              <a:cs typeface="Arial"/>
              <a:sym typeface="Arial"/>
            </a:endParaRPr>
          </a:p>
        </p:txBody>
      </p:sp>
      <p:cxnSp>
        <p:nvCxnSpPr>
          <p:cNvPr id="45" name="Google Shape;45;p4"/>
          <p:cNvCxnSpPr/>
          <p:nvPr/>
        </p:nvCxnSpPr>
        <p:spPr>
          <a:xfrm>
            <a:off x="598516" y="2337181"/>
            <a:ext cx="10756669" cy="0"/>
          </a:xfrm>
          <a:prstGeom prst="straightConnector1">
            <a:avLst/>
          </a:prstGeom>
          <a:noFill/>
          <a:ln cap="flat" cmpd="sng" w="53975">
            <a:solidFill>
              <a:srgbClr val="4AAD52"/>
            </a:solidFill>
            <a:prstDash val="solid"/>
            <a:miter lim="800000"/>
            <a:headEnd len="sm" w="sm" type="none"/>
            <a:tailEnd len="sm" w="sm" type="none"/>
          </a:ln>
        </p:spPr>
      </p:cxnSp>
      <p:sp>
        <p:nvSpPr>
          <p:cNvPr id="46" name="Google Shape;46;p4"/>
          <p:cNvSpPr txBox="1"/>
          <p:nvPr>
            <p:ph idx="1" type="body"/>
          </p:nvPr>
        </p:nvSpPr>
        <p:spPr>
          <a:xfrm>
            <a:off x="598515" y="2740025"/>
            <a:ext cx="10756669" cy="331787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47" name="Shape 47"/>
        <p:cNvGrpSpPr/>
        <p:nvPr/>
      </p:nvGrpSpPr>
      <p:grpSpPr>
        <a:xfrm>
          <a:off x="0" y="0"/>
          <a:ext cx="0" cy="0"/>
          <a:chOff x="0" y="0"/>
          <a:chExt cx="0" cy="0"/>
        </a:xfrm>
      </p:grpSpPr>
      <p:sp>
        <p:nvSpPr>
          <p:cNvPr id="48" name="Google Shape;4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bg>
      <p:bgPr>
        <a:gradFill>
          <a:gsLst>
            <a:gs pos="0">
              <a:srgbClr val="4AAD52"/>
            </a:gs>
            <a:gs pos="100000">
              <a:srgbClr val="265B91"/>
            </a:gs>
          </a:gsLst>
          <a:lin ang="2700006" scaled="0"/>
        </a:gradFill>
      </p:bgPr>
    </p:bg>
    <p:spTree>
      <p:nvGrpSpPr>
        <p:cNvPr id="53" name="Shape 53"/>
        <p:cNvGrpSpPr/>
        <p:nvPr/>
      </p:nvGrpSpPr>
      <p:grpSpPr>
        <a:xfrm>
          <a:off x="0" y="0"/>
          <a:ext cx="0" cy="0"/>
          <a:chOff x="0" y="0"/>
          <a:chExt cx="0" cy="0"/>
        </a:xfrm>
      </p:grpSpPr>
      <p:sp>
        <p:nvSpPr>
          <p:cNvPr id="54" name="Google Shape;54;p6"/>
          <p:cNvSpPr txBox="1"/>
          <p:nvPr>
            <p:ph type="title"/>
          </p:nvPr>
        </p:nvSpPr>
        <p:spPr>
          <a:xfrm>
            <a:off x="838200" y="576263"/>
            <a:ext cx="10515600" cy="210978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
          <p:cNvSpPr txBox="1"/>
          <p:nvPr>
            <p:ph idx="1" type="body"/>
          </p:nvPr>
        </p:nvSpPr>
        <p:spPr>
          <a:xfrm>
            <a:off x="854710" y="425799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6" name="Google Shape;5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C"/>
              <a:t>‹#›</a:t>
            </a:fld>
            <a:endParaRPr/>
          </a:p>
        </p:txBody>
      </p:sp>
      <p:grpSp>
        <p:nvGrpSpPr>
          <p:cNvPr id="59" name="Google Shape;59;p6"/>
          <p:cNvGrpSpPr/>
          <p:nvPr/>
        </p:nvGrpSpPr>
        <p:grpSpPr>
          <a:xfrm>
            <a:off x="2223893" y="2813171"/>
            <a:ext cx="7819215" cy="1231658"/>
            <a:chOff x="2223893" y="2813171"/>
            <a:chExt cx="7819215" cy="1231658"/>
          </a:xfrm>
        </p:grpSpPr>
        <p:pic>
          <p:nvPicPr>
            <p:cNvPr id="60" name="Google Shape;60;p6"/>
            <p:cNvPicPr preferRelativeResize="0"/>
            <p:nvPr/>
          </p:nvPicPr>
          <p:blipFill rotWithShape="1">
            <a:blip r:embed="rId2">
              <a:alphaModFix/>
            </a:blip>
            <a:srcRect b="0" l="0" r="0" t="0"/>
            <a:stretch/>
          </p:blipFill>
          <p:spPr>
            <a:xfrm>
              <a:off x="2223893" y="2813171"/>
              <a:ext cx="1509669" cy="1231658"/>
            </a:xfrm>
            <a:prstGeom prst="rect">
              <a:avLst/>
            </a:prstGeom>
            <a:noFill/>
            <a:ln>
              <a:noFill/>
            </a:ln>
          </p:spPr>
        </p:pic>
        <p:pic>
          <p:nvPicPr>
            <p:cNvPr id="61" name="Google Shape;61;p6"/>
            <p:cNvPicPr preferRelativeResize="0"/>
            <p:nvPr/>
          </p:nvPicPr>
          <p:blipFill rotWithShape="1">
            <a:blip r:embed="rId3">
              <a:alphaModFix/>
            </a:blip>
            <a:srcRect b="0" l="0" r="0" t="0"/>
            <a:stretch/>
          </p:blipFill>
          <p:spPr>
            <a:xfrm>
              <a:off x="8283685" y="2842953"/>
              <a:ext cx="1759423" cy="1172095"/>
            </a:xfrm>
            <a:prstGeom prst="rect">
              <a:avLst/>
            </a:prstGeom>
            <a:noFill/>
            <a:ln>
              <a:noFill/>
            </a:ln>
          </p:spPr>
        </p:pic>
        <p:sp>
          <p:nvSpPr>
            <p:cNvPr id="62" name="Google Shape;62;p6"/>
            <p:cNvSpPr txBox="1"/>
            <p:nvPr/>
          </p:nvSpPr>
          <p:spPr>
            <a:xfrm>
              <a:off x="4374547" y="3044280"/>
              <a:ext cx="3442906"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s-EC" sz="4400" u="none" cap="none" strike="noStrike">
                  <a:solidFill>
                    <a:schemeClr val="lt1"/>
                  </a:solidFill>
                  <a:latin typeface="Arial"/>
                  <a:ea typeface="Arial"/>
                  <a:cs typeface="Arial"/>
                  <a:sym typeface="Arial"/>
                </a:rPr>
                <a:t>¡GRACIAS!</a:t>
              </a:r>
              <a:endParaRPr b="1" i="0" sz="4400" u="none" cap="none" strike="noStrike">
                <a:solidFill>
                  <a:schemeClr val="lt1"/>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3" name="Shape 63"/>
        <p:cNvGrpSpPr/>
        <p:nvPr/>
      </p:nvGrpSpPr>
      <p:grpSpPr>
        <a:xfrm>
          <a:off x="0" y="0"/>
          <a:ext cx="0" cy="0"/>
          <a:chOff x="0" y="0"/>
          <a:chExt cx="0" cy="0"/>
        </a:xfrm>
      </p:grpSpPr>
      <p:sp>
        <p:nvSpPr>
          <p:cNvPr id="64" name="Google Shape;6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C"/>
              <a:t>‹#›</a:t>
            </a:fld>
            <a:endParaRPr/>
          </a:p>
        </p:txBody>
      </p:sp>
      <p:pic>
        <p:nvPicPr>
          <p:cNvPr id="67" name="Google Shape;67;p7"/>
          <p:cNvPicPr preferRelativeResize="0"/>
          <p:nvPr/>
        </p:nvPicPr>
        <p:blipFill rotWithShape="1">
          <a:blip r:embed="rId2">
            <a:alphaModFix/>
          </a:blip>
          <a:srcRect b="0" l="0" r="0" t="0"/>
          <a:stretch/>
        </p:blipFill>
        <p:spPr>
          <a:xfrm>
            <a:off x="2552531" y="2199788"/>
            <a:ext cx="7086939" cy="245842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ación">
  <p:cSld name="1_Comparación">
    <p:spTree>
      <p:nvGrpSpPr>
        <p:cNvPr id="68" name="Shape 68"/>
        <p:cNvGrpSpPr/>
        <p:nvPr/>
      </p:nvGrpSpPr>
      <p:grpSpPr>
        <a:xfrm>
          <a:off x="0" y="0"/>
          <a:ext cx="0" cy="0"/>
          <a:chOff x="0" y="0"/>
          <a:chExt cx="0" cy="0"/>
        </a:xfrm>
      </p:grpSpPr>
      <p:sp>
        <p:nvSpPr>
          <p:cNvPr id="69" name="Google Shape;69;p8"/>
          <p:cNvSpPr txBox="1"/>
          <p:nvPr>
            <p:ph idx="1" type="body"/>
          </p:nvPr>
        </p:nvSpPr>
        <p:spPr>
          <a:xfrm>
            <a:off x="928314" y="124682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0" name="Google Shape;70;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8"/>
          <p:cNvSpPr txBox="1"/>
          <p:nvPr>
            <p:ph idx="3" type="body"/>
          </p:nvPr>
        </p:nvSpPr>
        <p:spPr>
          <a:xfrm>
            <a:off x="6229350" y="249364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C"/>
              <a:t>‹#›</a:t>
            </a:fld>
            <a:endParaRPr/>
          </a:p>
        </p:txBody>
      </p:sp>
      <p:grpSp>
        <p:nvGrpSpPr>
          <p:cNvPr id="75" name="Google Shape;75;p8"/>
          <p:cNvGrpSpPr/>
          <p:nvPr/>
        </p:nvGrpSpPr>
        <p:grpSpPr>
          <a:xfrm>
            <a:off x="0" y="-3759"/>
            <a:ext cx="12192000" cy="1088967"/>
            <a:chOff x="0" y="-1"/>
            <a:chExt cx="12192000" cy="1088967"/>
          </a:xfrm>
        </p:grpSpPr>
        <p:sp>
          <p:nvSpPr>
            <p:cNvPr id="76" name="Google Shape;76;p8"/>
            <p:cNvSpPr/>
            <p:nvPr/>
          </p:nvSpPr>
          <p:spPr>
            <a:xfrm>
              <a:off x="0" y="-1"/>
              <a:ext cx="12192000" cy="1088967"/>
            </a:xfrm>
            <a:prstGeom prst="rect">
              <a:avLst/>
            </a:prstGeom>
            <a:gradFill>
              <a:gsLst>
                <a:gs pos="0">
                  <a:srgbClr val="4AAD52"/>
                </a:gs>
                <a:gs pos="100000">
                  <a:srgbClr val="265B91"/>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77" name="Google Shape;77;p8"/>
            <p:cNvPicPr preferRelativeResize="0"/>
            <p:nvPr/>
          </p:nvPicPr>
          <p:blipFill rotWithShape="1">
            <a:blip r:embed="rId2">
              <a:alphaModFix/>
            </a:blip>
            <a:srcRect b="0" l="0" r="0" t="0"/>
            <a:stretch/>
          </p:blipFill>
          <p:spPr>
            <a:xfrm>
              <a:off x="452135" y="155993"/>
              <a:ext cx="952358" cy="776978"/>
            </a:xfrm>
            <a:prstGeom prst="rect">
              <a:avLst/>
            </a:prstGeom>
            <a:noFill/>
            <a:ln>
              <a:noFill/>
            </a:ln>
          </p:spPr>
        </p:pic>
        <p:pic>
          <p:nvPicPr>
            <p:cNvPr id="78" name="Google Shape;78;p8"/>
            <p:cNvPicPr preferRelativeResize="0"/>
            <p:nvPr/>
          </p:nvPicPr>
          <p:blipFill rotWithShape="1">
            <a:blip r:embed="rId3">
              <a:alphaModFix/>
            </a:blip>
            <a:srcRect b="0" l="0" r="0" t="0"/>
            <a:stretch/>
          </p:blipFill>
          <p:spPr>
            <a:xfrm>
              <a:off x="11044727" y="162336"/>
              <a:ext cx="1147273" cy="764292"/>
            </a:xfrm>
            <a:prstGeom prst="rect">
              <a:avLst/>
            </a:prstGeom>
            <a:noFill/>
            <a:ln>
              <a:noFill/>
            </a:ln>
          </p:spPr>
        </p:pic>
      </p:grpSp>
      <p:sp>
        <p:nvSpPr>
          <p:cNvPr id="79" name="Google Shape;79;p8"/>
          <p:cNvSpPr txBox="1"/>
          <p:nvPr>
            <p:ph type="title"/>
          </p:nvPr>
        </p:nvSpPr>
        <p:spPr>
          <a:xfrm>
            <a:off x="1783080" y="95085"/>
            <a:ext cx="8446770" cy="81931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1800"/>
              <a:buFont typeface="Arial"/>
              <a:buNone/>
              <a:defRPr b="1" sz="1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80" name="Shape 80"/>
        <p:cNvGrpSpPr/>
        <p:nvPr/>
      </p:nvGrpSpPr>
      <p:grpSpPr>
        <a:xfrm>
          <a:off x="0" y="0"/>
          <a:ext cx="0" cy="0"/>
          <a:chOff x="0" y="0"/>
          <a:chExt cx="0" cy="0"/>
        </a:xfrm>
      </p:grpSpPr>
      <p:sp>
        <p:nvSpPr>
          <p:cNvPr id="81" name="Google Shape;8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0" name="Google Shape;90;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1" name="Google Shape;9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C"/>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hernandgr.wordpress.com/2014/08/13/que-es-la-inversion-de-control-y-la-inyeccion-de-dependencias/" TargetMode="External"/><Relationship Id="rId4" Type="http://schemas.openxmlformats.org/officeDocument/2006/relationships/hyperlink" Target="https://www.oscarblancarteblog.com/2016/12/01/concepto-inversion-of-control/" TargetMode="External"/><Relationship Id="rId5" Type="http://schemas.openxmlformats.org/officeDocument/2006/relationships/hyperlink" Target="https://www.davidvalverde.com/blog/inversion-de-contro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3"/>
          <p:cNvSpPr txBox="1"/>
          <p:nvPr>
            <p:ph type="ctrTitle"/>
          </p:nvPr>
        </p:nvSpPr>
        <p:spPr>
          <a:xfrm>
            <a:off x="1524000" y="1019493"/>
            <a:ext cx="9144000" cy="2387600"/>
          </a:xfrm>
          <a:prstGeom prst="rect">
            <a:avLst/>
          </a:prstGeom>
          <a:noFill/>
          <a:ln>
            <a:noFill/>
          </a:ln>
        </p:spPr>
        <p:txBody>
          <a:bodyPr anchorCtr="0" anchor="b" bIns="45700" lIns="91425" spcFirstLastPara="1" rIns="91425" wrap="square" tIns="45700">
            <a:noAutofit/>
          </a:bodyPr>
          <a:lstStyle/>
          <a:p>
            <a:pPr indent="0" lvl="0" marL="914400" rtl="0" algn="ctr">
              <a:lnSpc>
                <a:spcPct val="115000"/>
              </a:lnSpc>
              <a:spcBef>
                <a:spcPts val="1200"/>
              </a:spcBef>
              <a:spcAft>
                <a:spcPts val="0"/>
              </a:spcAft>
              <a:buClr>
                <a:schemeClr val="dk1"/>
              </a:buClr>
              <a:buSzPts val="1100"/>
              <a:buFont typeface="Arial"/>
              <a:buNone/>
            </a:pPr>
            <a:r>
              <a:t/>
            </a:r>
            <a:endParaRPr b="1" sz="1170">
              <a:solidFill>
                <a:schemeClr val="dk1"/>
              </a:solidFill>
            </a:endParaRPr>
          </a:p>
          <a:p>
            <a:pPr indent="0" lvl="0" marL="0" marR="0" rtl="0" algn="ctr">
              <a:lnSpc>
                <a:spcPct val="90000"/>
              </a:lnSpc>
              <a:spcBef>
                <a:spcPts val="1200"/>
              </a:spcBef>
              <a:spcAft>
                <a:spcPts val="0"/>
              </a:spcAft>
              <a:buClr>
                <a:schemeClr val="lt1"/>
              </a:buClr>
              <a:buSzPts val="4400"/>
              <a:buFont typeface="Arial"/>
              <a:buNone/>
            </a:pPr>
            <a:r>
              <a:rPr b="1" lang="es-EC" sz="4230">
                <a:latin typeface="Calibri"/>
                <a:ea typeface="Calibri"/>
                <a:cs typeface="Calibri"/>
                <a:sym typeface="Calibri"/>
              </a:rPr>
              <a:t>UNIVERSIDAD UTE </a:t>
            </a:r>
            <a:endParaRPr b="1" sz="4230">
              <a:latin typeface="Calibri"/>
              <a:ea typeface="Calibri"/>
              <a:cs typeface="Calibri"/>
              <a:sym typeface="Calibri"/>
            </a:endParaRPr>
          </a:p>
          <a:p>
            <a:pPr indent="0" lvl="0" marL="0" marR="0" rtl="0" algn="ctr">
              <a:lnSpc>
                <a:spcPct val="90000"/>
              </a:lnSpc>
              <a:spcBef>
                <a:spcPts val="0"/>
              </a:spcBef>
              <a:spcAft>
                <a:spcPts val="0"/>
              </a:spcAft>
              <a:buClr>
                <a:schemeClr val="lt1"/>
              </a:buClr>
              <a:buSzPts val="4400"/>
              <a:buFont typeface="Arial"/>
              <a:buNone/>
            </a:pPr>
            <a:r>
              <a:t/>
            </a:r>
            <a:endParaRPr b="1" sz="4230">
              <a:latin typeface="Calibri"/>
              <a:ea typeface="Calibri"/>
              <a:cs typeface="Calibri"/>
              <a:sym typeface="Calibri"/>
            </a:endParaRPr>
          </a:p>
          <a:p>
            <a:pPr indent="0" lvl="0" marL="0" marR="0" rtl="0" algn="ctr">
              <a:lnSpc>
                <a:spcPct val="90000"/>
              </a:lnSpc>
              <a:spcBef>
                <a:spcPts val="0"/>
              </a:spcBef>
              <a:spcAft>
                <a:spcPts val="0"/>
              </a:spcAft>
              <a:buClr>
                <a:schemeClr val="lt1"/>
              </a:buClr>
              <a:buSzPts val="4400"/>
              <a:buFont typeface="Arial"/>
              <a:buNone/>
            </a:pPr>
            <a:r>
              <a:rPr b="1" lang="es-EC" sz="4230">
                <a:latin typeface="Calibri"/>
                <a:ea typeface="Calibri"/>
                <a:cs typeface="Calibri"/>
                <a:sym typeface="Calibri"/>
              </a:rPr>
              <a:t>APLICACIONES DISTRIBUIDAS</a:t>
            </a:r>
            <a:endParaRPr b="1" sz="4500">
              <a:solidFill>
                <a:srgbClr val="FFFFFF"/>
              </a:solidFill>
              <a:latin typeface="Calibri"/>
              <a:ea typeface="Calibri"/>
              <a:cs typeface="Calibri"/>
              <a:sym typeface="Calibri"/>
            </a:endParaRPr>
          </a:p>
        </p:txBody>
      </p:sp>
      <p:sp>
        <p:nvSpPr>
          <p:cNvPr id="112" name="Google Shape;112;p13"/>
          <p:cNvSpPr txBox="1"/>
          <p:nvPr>
            <p:ph idx="1" type="subTitle"/>
          </p:nvPr>
        </p:nvSpPr>
        <p:spPr>
          <a:xfrm>
            <a:off x="1524000" y="3727778"/>
            <a:ext cx="9144000" cy="2387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400"/>
              <a:buNone/>
            </a:pPr>
            <a:r>
              <a:t/>
            </a:r>
            <a:endParaRPr/>
          </a:p>
          <a:p>
            <a:pPr indent="0" lvl="0" marL="0" rtl="0" algn="ctr">
              <a:lnSpc>
                <a:spcPct val="90000"/>
              </a:lnSpc>
              <a:spcBef>
                <a:spcPts val="0"/>
              </a:spcBef>
              <a:spcAft>
                <a:spcPts val="0"/>
              </a:spcAft>
              <a:buClr>
                <a:schemeClr val="lt1"/>
              </a:buClr>
              <a:buSzPts val="2400"/>
              <a:buNone/>
            </a:pPr>
            <a:r>
              <a:rPr b="1" lang="es-EC"/>
              <a:t>TEMA: </a:t>
            </a:r>
            <a:r>
              <a:rPr lang="es-EC" sz="2500">
                <a:solidFill>
                  <a:srgbClr val="FFFFFF"/>
                </a:solidFill>
              </a:rPr>
              <a:t>INVERSIÓN DE CONTROL</a:t>
            </a:r>
            <a:endParaRPr sz="2500">
              <a:solidFill>
                <a:srgbClr val="FFFFFF"/>
              </a:solidFill>
            </a:endParaRPr>
          </a:p>
          <a:p>
            <a:pPr indent="0" lvl="0" marL="0" rtl="0" algn="ctr">
              <a:lnSpc>
                <a:spcPct val="90000"/>
              </a:lnSpc>
              <a:spcBef>
                <a:spcPts val="0"/>
              </a:spcBef>
              <a:spcAft>
                <a:spcPts val="0"/>
              </a:spcAft>
              <a:buClr>
                <a:schemeClr val="lt1"/>
              </a:buClr>
              <a:buSzPts val="2400"/>
              <a:buNone/>
            </a:pPr>
            <a:r>
              <a:t/>
            </a:r>
            <a:endParaRPr sz="2500">
              <a:solidFill>
                <a:srgbClr val="FFFFFF"/>
              </a:solidFill>
            </a:endParaRPr>
          </a:p>
          <a:p>
            <a:pPr indent="0" lvl="0" marL="0" rtl="0" algn="ctr">
              <a:lnSpc>
                <a:spcPct val="90000"/>
              </a:lnSpc>
              <a:spcBef>
                <a:spcPts val="0"/>
              </a:spcBef>
              <a:spcAft>
                <a:spcPts val="0"/>
              </a:spcAft>
              <a:buClr>
                <a:schemeClr val="lt1"/>
              </a:buClr>
              <a:buSzPts val="2400"/>
              <a:buNone/>
            </a:pPr>
            <a:r>
              <a:rPr b="1" lang="es-EC">
                <a:solidFill>
                  <a:srgbClr val="FFFFFF"/>
                </a:solidFill>
              </a:rPr>
              <a:t>ELABORADO POR:</a:t>
            </a:r>
            <a:endParaRPr b="1">
              <a:solidFill>
                <a:srgbClr val="FFFFFF"/>
              </a:solidFill>
            </a:endParaRPr>
          </a:p>
          <a:p>
            <a:pPr indent="0" lvl="0" marL="0" rtl="0" algn="ctr">
              <a:lnSpc>
                <a:spcPct val="90000"/>
              </a:lnSpc>
              <a:spcBef>
                <a:spcPts val="0"/>
              </a:spcBef>
              <a:spcAft>
                <a:spcPts val="0"/>
              </a:spcAft>
              <a:buClr>
                <a:schemeClr val="lt1"/>
              </a:buClr>
              <a:buSzPts val="2400"/>
              <a:buNone/>
            </a:pPr>
            <a:r>
              <a:rPr lang="es-EC" sz="2500">
                <a:solidFill>
                  <a:srgbClr val="FFFFFF"/>
                </a:solidFill>
              </a:rPr>
              <a:t>Steve Cabezas</a:t>
            </a:r>
            <a:endParaRPr sz="2500">
              <a:solidFill>
                <a:srgbClr val="FFFFFF"/>
              </a:solidFill>
            </a:endParaRPr>
          </a:p>
          <a:p>
            <a:pPr indent="0" lvl="0" marL="0" rtl="0" algn="ctr">
              <a:lnSpc>
                <a:spcPct val="90000"/>
              </a:lnSpc>
              <a:spcBef>
                <a:spcPts val="0"/>
              </a:spcBef>
              <a:spcAft>
                <a:spcPts val="0"/>
              </a:spcAft>
              <a:buClr>
                <a:schemeClr val="lt1"/>
              </a:buClr>
              <a:buSzPts val="2400"/>
              <a:buNone/>
            </a:pPr>
            <a:r>
              <a:rPr lang="es-EC" sz="2500">
                <a:solidFill>
                  <a:srgbClr val="FFFFFF"/>
                </a:solidFill>
              </a:rPr>
              <a:t>Andrea Llive</a:t>
            </a:r>
            <a:endParaRPr sz="2500">
              <a:solidFill>
                <a:srgbClr val="FFFFFF"/>
              </a:solidFill>
            </a:endParaRPr>
          </a:p>
          <a:p>
            <a:pPr indent="0" lvl="0" marL="0" rtl="0" algn="ctr">
              <a:lnSpc>
                <a:spcPct val="90000"/>
              </a:lnSpc>
              <a:spcBef>
                <a:spcPts val="0"/>
              </a:spcBef>
              <a:spcAft>
                <a:spcPts val="0"/>
              </a:spcAft>
              <a:buClr>
                <a:schemeClr val="lt1"/>
              </a:buClr>
              <a:buSzPts val="2400"/>
              <a:buNone/>
            </a:pPr>
            <a:r>
              <a:rPr lang="es-EC" sz="2500">
                <a:solidFill>
                  <a:srgbClr val="FFFFFF"/>
                </a:solidFill>
              </a:rPr>
              <a:t>Javier Sánchez </a:t>
            </a:r>
            <a:endParaRPr sz="25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idx="1" type="body"/>
          </p:nvPr>
        </p:nvSpPr>
        <p:spPr>
          <a:xfrm>
            <a:off x="621614" y="1923063"/>
            <a:ext cx="10769700" cy="823800"/>
          </a:xfrm>
          <a:prstGeom prst="rect">
            <a:avLst/>
          </a:prstGeom>
        </p:spPr>
        <p:txBody>
          <a:bodyPr anchorCtr="0" anchor="b" bIns="45700" lIns="91425" spcFirstLastPara="1" rIns="91425" wrap="square" tIns="45700">
            <a:noAutofit/>
          </a:bodyPr>
          <a:lstStyle/>
          <a:p>
            <a:pPr indent="0" lvl="0" marL="0" rtl="0" algn="l">
              <a:lnSpc>
                <a:spcPct val="115000"/>
              </a:lnSpc>
              <a:spcBef>
                <a:spcPts val="1800"/>
              </a:spcBef>
              <a:spcAft>
                <a:spcPts val="0"/>
              </a:spcAft>
              <a:buClr>
                <a:schemeClr val="dk1"/>
              </a:buClr>
              <a:buSzPts val="1100"/>
              <a:buFont typeface="Arial"/>
              <a:buNone/>
            </a:pPr>
            <a:r>
              <a:rPr lang="es-EC"/>
              <a:t>Diferentes formas de inyección de dependencia</a:t>
            </a:r>
            <a:endParaRPr b="0" sz="1700">
              <a:solidFill>
                <a:srgbClr val="729F48"/>
              </a:solidFill>
              <a:latin typeface="Verdana"/>
              <a:ea typeface="Verdana"/>
              <a:cs typeface="Verdana"/>
              <a:sym typeface="Verdana"/>
            </a:endParaRPr>
          </a:p>
          <a:p>
            <a:pPr indent="0" lvl="0" marL="0" rtl="0" algn="l">
              <a:spcBef>
                <a:spcPts val="1000"/>
              </a:spcBef>
              <a:spcAft>
                <a:spcPts val="0"/>
              </a:spcAft>
              <a:buNone/>
            </a:pPr>
            <a:r>
              <a:t/>
            </a:r>
            <a:endParaRPr/>
          </a:p>
        </p:txBody>
      </p:sp>
      <p:sp>
        <p:nvSpPr>
          <p:cNvPr id="175" name="Google Shape;175;p22"/>
          <p:cNvSpPr txBox="1"/>
          <p:nvPr>
            <p:ph idx="2" type="body"/>
          </p:nvPr>
        </p:nvSpPr>
        <p:spPr>
          <a:xfrm>
            <a:off x="636466" y="2544551"/>
            <a:ext cx="10740000" cy="2989200"/>
          </a:xfrm>
          <a:prstGeom prst="rect">
            <a:avLst/>
          </a:prstGeom>
        </p:spPr>
        <p:txBody>
          <a:bodyPr anchorCtr="0" anchor="t" bIns="45700" lIns="91425" spcFirstLastPara="1" rIns="91425" wrap="square" tIns="45700">
            <a:noAutofit/>
          </a:bodyPr>
          <a:lstStyle/>
          <a:p>
            <a:pPr indent="0" lvl="0" marL="0" rtl="0" algn="l">
              <a:lnSpc>
                <a:spcPct val="160000"/>
              </a:lnSpc>
              <a:spcBef>
                <a:spcPts val="0"/>
              </a:spcBef>
              <a:spcAft>
                <a:spcPts val="0"/>
              </a:spcAft>
              <a:buClr>
                <a:schemeClr val="dk1"/>
              </a:buClr>
              <a:buSzPts val="1100"/>
              <a:buFont typeface="Arial"/>
              <a:buNone/>
            </a:pPr>
            <a:r>
              <a:rPr lang="es-EC" sz="1600">
                <a:solidFill>
                  <a:srgbClr val="444444"/>
                </a:solidFill>
                <a:latin typeface="Verdana"/>
                <a:ea typeface="Verdana"/>
                <a:cs typeface="Verdana"/>
                <a:sym typeface="Verdana"/>
              </a:rPr>
              <a:t>Como hemos visto en el ejemplo anterior, una de las formas de realizar la inyección de dependencias es mediante el uso de un constructor, pero no es la única. De hecho, a nivel formal podemos decir que existen algunas más:</a:t>
            </a:r>
            <a:endParaRPr sz="1600">
              <a:solidFill>
                <a:srgbClr val="444444"/>
              </a:solidFill>
              <a:latin typeface="Verdana"/>
              <a:ea typeface="Verdana"/>
              <a:cs typeface="Verdana"/>
              <a:sym typeface="Verdana"/>
            </a:endParaRPr>
          </a:p>
          <a:p>
            <a:pPr indent="-330200" lvl="0" marL="457200" rtl="0" algn="l">
              <a:lnSpc>
                <a:spcPct val="115000"/>
              </a:lnSpc>
              <a:spcBef>
                <a:spcPts val="1300"/>
              </a:spcBef>
              <a:spcAft>
                <a:spcPts val="0"/>
              </a:spcAft>
              <a:buClr>
                <a:srgbClr val="444444"/>
              </a:buClr>
              <a:buSzPts val="1600"/>
              <a:buFont typeface="Verdana"/>
              <a:buChar char="●"/>
            </a:pPr>
            <a:r>
              <a:rPr lang="es-EC" sz="1600">
                <a:solidFill>
                  <a:srgbClr val="444444"/>
                </a:solidFill>
                <a:latin typeface="Verdana"/>
                <a:ea typeface="Verdana"/>
                <a:cs typeface="Verdana"/>
                <a:sym typeface="Verdana"/>
              </a:rPr>
              <a:t>Inyección por constructor</a:t>
            </a:r>
            <a:endParaRPr sz="1600">
              <a:solidFill>
                <a:srgbClr val="444444"/>
              </a:solidFill>
              <a:latin typeface="Verdana"/>
              <a:ea typeface="Verdana"/>
              <a:cs typeface="Verdana"/>
              <a:sym typeface="Verdana"/>
            </a:endParaRPr>
          </a:p>
          <a:p>
            <a:pPr indent="-330200" lvl="0" marL="457200" rtl="0" algn="l">
              <a:lnSpc>
                <a:spcPct val="115000"/>
              </a:lnSpc>
              <a:spcBef>
                <a:spcPts val="0"/>
              </a:spcBef>
              <a:spcAft>
                <a:spcPts val="0"/>
              </a:spcAft>
              <a:buClr>
                <a:srgbClr val="444444"/>
              </a:buClr>
              <a:buSzPts val="1600"/>
              <a:buFont typeface="Verdana"/>
              <a:buChar char="●"/>
            </a:pPr>
            <a:r>
              <a:rPr lang="es-EC" sz="1600">
                <a:solidFill>
                  <a:srgbClr val="444444"/>
                </a:solidFill>
                <a:latin typeface="Verdana"/>
                <a:ea typeface="Verdana"/>
                <a:cs typeface="Verdana"/>
                <a:sym typeface="Verdana"/>
              </a:rPr>
              <a:t>Inyección por método</a:t>
            </a:r>
            <a:endParaRPr sz="1600">
              <a:solidFill>
                <a:srgbClr val="444444"/>
              </a:solidFill>
              <a:latin typeface="Verdana"/>
              <a:ea typeface="Verdana"/>
              <a:cs typeface="Verdana"/>
              <a:sym typeface="Verdana"/>
            </a:endParaRPr>
          </a:p>
          <a:p>
            <a:pPr indent="-330200" lvl="0" marL="457200" rtl="0" algn="l">
              <a:lnSpc>
                <a:spcPct val="115000"/>
              </a:lnSpc>
              <a:spcBef>
                <a:spcPts val="0"/>
              </a:spcBef>
              <a:spcAft>
                <a:spcPts val="0"/>
              </a:spcAft>
              <a:buClr>
                <a:srgbClr val="444444"/>
              </a:buClr>
              <a:buSzPts val="1600"/>
              <a:buFont typeface="Verdana"/>
              <a:buChar char="●"/>
            </a:pPr>
            <a:r>
              <a:rPr lang="es-EC" sz="1600">
                <a:solidFill>
                  <a:srgbClr val="444444"/>
                </a:solidFill>
                <a:latin typeface="Verdana"/>
                <a:ea typeface="Verdana"/>
                <a:cs typeface="Verdana"/>
                <a:sym typeface="Verdana"/>
              </a:rPr>
              <a:t>Inyección por propiedad (esta la encontramos en otros lenguajes de programación, como C#).</a:t>
            </a:r>
            <a:endParaRPr sz="1600">
              <a:solidFill>
                <a:srgbClr val="444444"/>
              </a:solidFill>
              <a:latin typeface="Verdana"/>
              <a:ea typeface="Verdana"/>
              <a:cs typeface="Verdana"/>
              <a:sym typeface="Verdana"/>
            </a:endParaRPr>
          </a:p>
          <a:p>
            <a:pPr indent="0" lvl="0" marL="0" rtl="0" algn="l">
              <a:spcBef>
                <a:spcPts val="1200"/>
              </a:spcBef>
              <a:spcAft>
                <a:spcPts val="0"/>
              </a:spcAft>
              <a:buNone/>
            </a:pPr>
            <a:r>
              <a:t/>
            </a:r>
            <a:endParaRPr/>
          </a:p>
        </p:txBody>
      </p:sp>
      <p:sp>
        <p:nvSpPr>
          <p:cNvPr id="176" name="Google Shape;176;p22"/>
          <p:cNvSpPr txBox="1"/>
          <p:nvPr>
            <p:ph type="title"/>
          </p:nvPr>
        </p:nvSpPr>
        <p:spPr>
          <a:xfrm>
            <a:off x="1783080" y="95085"/>
            <a:ext cx="8446800" cy="819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1783080" y="95085"/>
            <a:ext cx="8446800" cy="819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pic>
        <p:nvPicPr>
          <p:cNvPr id="182" name="Google Shape;182;p23"/>
          <p:cNvPicPr preferRelativeResize="0"/>
          <p:nvPr/>
        </p:nvPicPr>
        <p:blipFill>
          <a:blip r:embed="rId3">
            <a:alphaModFix/>
          </a:blip>
          <a:stretch>
            <a:fillRect/>
          </a:stretch>
        </p:blipFill>
        <p:spPr>
          <a:xfrm>
            <a:off x="537375" y="2606625"/>
            <a:ext cx="5494000" cy="3254250"/>
          </a:xfrm>
          <a:prstGeom prst="rect">
            <a:avLst/>
          </a:prstGeom>
          <a:noFill/>
          <a:ln>
            <a:noFill/>
          </a:ln>
        </p:spPr>
      </p:pic>
      <p:pic>
        <p:nvPicPr>
          <p:cNvPr id="183" name="Google Shape;183;p23"/>
          <p:cNvPicPr preferRelativeResize="0"/>
          <p:nvPr/>
        </p:nvPicPr>
        <p:blipFill>
          <a:blip r:embed="rId4">
            <a:alphaModFix/>
          </a:blip>
          <a:stretch>
            <a:fillRect/>
          </a:stretch>
        </p:blipFill>
        <p:spPr>
          <a:xfrm>
            <a:off x="6685750" y="2747512"/>
            <a:ext cx="4877650" cy="2972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idx="1" type="body"/>
          </p:nvPr>
        </p:nvSpPr>
        <p:spPr>
          <a:xfrm>
            <a:off x="585414" y="1452563"/>
            <a:ext cx="10769700" cy="823800"/>
          </a:xfrm>
          <a:prstGeom prst="rect">
            <a:avLst/>
          </a:prstGeom>
        </p:spPr>
        <p:txBody>
          <a:bodyPr anchorCtr="0" anchor="b" bIns="45700" lIns="91425" spcFirstLastPara="1" rIns="91425" wrap="square" tIns="45700">
            <a:noAutofit/>
          </a:bodyPr>
          <a:lstStyle/>
          <a:p>
            <a:pPr indent="0" lvl="0" marL="0" rtl="0" algn="l">
              <a:spcBef>
                <a:spcPts val="1000"/>
              </a:spcBef>
              <a:spcAft>
                <a:spcPts val="0"/>
              </a:spcAft>
              <a:buNone/>
            </a:pPr>
            <a:r>
              <a:rPr lang="es-EC"/>
              <a:t>BIBLIOGRAFÍA</a:t>
            </a:r>
            <a:endParaRPr/>
          </a:p>
        </p:txBody>
      </p:sp>
      <p:sp>
        <p:nvSpPr>
          <p:cNvPr id="189" name="Google Shape;189;p24"/>
          <p:cNvSpPr txBox="1"/>
          <p:nvPr>
            <p:ph idx="2" type="body"/>
          </p:nvPr>
        </p:nvSpPr>
        <p:spPr>
          <a:xfrm>
            <a:off x="636466" y="2667001"/>
            <a:ext cx="10740000" cy="2989200"/>
          </a:xfrm>
          <a:prstGeom prst="rect">
            <a:avLst/>
          </a:prstGeom>
        </p:spPr>
        <p:txBody>
          <a:bodyPr anchorCtr="0" anchor="t" bIns="45700" lIns="91425" spcFirstLastPara="1" rIns="91425" wrap="square" tIns="45700">
            <a:noAutofit/>
          </a:bodyPr>
          <a:lstStyle/>
          <a:p>
            <a:pPr indent="-304800" lvl="0" marL="457200" rtl="0" algn="l">
              <a:lnSpc>
                <a:spcPct val="115000"/>
              </a:lnSpc>
              <a:spcBef>
                <a:spcPts val="0"/>
              </a:spcBef>
              <a:spcAft>
                <a:spcPts val="0"/>
              </a:spcAft>
              <a:buClr>
                <a:srgbClr val="212529"/>
              </a:buClr>
              <a:buSzPts val="1200"/>
              <a:buFont typeface="Roboto"/>
              <a:buChar char="➔"/>
            </a:pPr>
            <a:r>
              <a:rPr lang="es-EC" sz="1200" u="sng">
                <a:solidFill>
                  <a:schemeClr val="hlink"/>
                </a:solidFill>
                <a:highlight>
                  <a:srgbClr val="FFFFFF"/>
                </a:highlight>
                <a:latin typeface="Roboto"/>
                <a:ea typeface="Roboto"/>
                <a:cs typeface="Roboto"/>
                <a:sym typeface="Roboto"/>
                <a:hlinkClick r:id="rId3"/>
              </a:rPr>
              <a:t>Definición </a:t>
            </a:r>
            <a:endParaRPr sz="1200">
              <a:solidFill>
                <a:srgbClr val="212529"/>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Char char="➔"/>
            </a:pPr>
            <a:r>
              <a:rPr lang="es-EC" sz="1200" u="sng">
                <a:solidFill>
                  <a:schemeClr val="hlink"/>
                </a:solidFill>
                <a:highlight>
                  <a:srgbClr val="FFFFFF"/>
                </a:highlight>
                <a:latin typeface="Roboto"/>
                <a:ea typeface="Roboto"/>
                <a:cs typeface="Roboto"/>
                <a:sym typeface="Roboto"/>
                <a:hlinkClick r:id="rId4"/>
              </a:rPr>
              <a:t>Concepto de aplicación </a:t>
            </a:r>
            <a:endParaRPr sz="1200">
              <a:solidFill>
                <a:srgbClr val="212529"/>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Char char="➔"/>
            </a:pPr>
            <a:r>
              <a:rPr lang="es-EC" sz="1200">
                <a:solidFill>
                  <a:srgbClr val="212529"/>
                </a:solidFill>
                <a:highlight>
                  <a:srgbClr val="FFFFFF"/>
                </a:highlight>
                <a:latin typeface="Roboto"/>
                <a:ea typeface="Roboto"/>
                <a:cs typeface="Roboto"/>
                <a:sym typeface="Roboto"/>
              </a:rPr>
              <a:t>David Valverde, </a:t>
            </a:r>
            <a:r>
              <a:rPr lang="es-EC" sz="1200">
                <a:solidFill>
                  <a:srgbClr val="212529"/>
                </a:solidFill>
                <a:highlight>
                  <a:srgbClr val="FFFFFF"/>
                </a:highlight>
                <a:latin typeface="Roboto"/>
                <a:ea typeface="Roboto"/>
                <a:cs typeface="Roboto"/>
                <a:sym typeface="Roboto"/>
              </a:rPr>
              <a:t>Inversión</a:t>
            </a:r>
            <a:r>
              <a:rPr lang="es-EC" sz="1200">
                <a:solidFill>
                  <a:srgbClr val="212529"/>
                </a:solidFill>
                <a:highlight>
                  <a:srgbClr val="FFFFFF"/>
                </a:highlight>
                <a:latin typeface="Roboto"/>
                <a:ea typeface="Roboto"/>
                <a:cs typeface="Roboto"/>
                <a:sym typeface="Roboto"/>
              </a:rPr>
              <a:t> de control ,(2020) recopilado 23 Noviembre de 2020 </a:t>
            </a:r>
            <a:r>
              <a:rPr lang="es-EC" sz="1200" u="sng">
                <a:solidFill>
                  <a:schemeClr val="hlink"/>
                </a:solidFill>
                <a:highlight>
                  <a:srgbClr val="FFFFFF"/>
                </a:highlight>
                <a:latin typeface="Roboto"/>
                <a:ea typeface="Roboto"/>
                <a:cs typeface="Roboto"/>
                <a:sym typeface="Roboto"/>
                <a:hlinkClick r:id="rId5"/>
              </a:rPr>
              <a:t>https://www.davidvalverde.com/blog/inversion-de-control/</a:t>
            </a:r>
            <a:endParaRPr sz="1200">
              <a:solidFill>
                <a:srgbClr val="212529"/>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Char char="➔"/>
            </a:pPr>
            <a:r>
              <a:rPr lang="es-EC" sz="1200">
                <a:solidFill>
                  <a:srgbClr val="212529"/>
                </a:solidFill>
                <a:highlight>
                  <a:srgbClr val="FFFFFF"/>
                </a:highlight>
                <a:latin typeface="Roboto"/>
                <a:ea typeface="Roboto"/>
                <a:cs typeface="Roboto"/>
                <a:sym typeface="Roboto"/>
              </a:rPr>
              <a:t>https://www.youtube.com/watch?v=-Cs1HN6pEg4&amp;ab_channel=pildorasinformaticas</a:t>
            </a:r>
            <a:endParaRPr sz="12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FFFFFF"/>
              </a:solidFill>
              <a:highlight>
                <a:srgbClr val="0B57A8"/>
              </a:highlight>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4"/>
          <p:cNvSpPr txBox="1"/>
          <p:nvPr>
            <p:ph idx="1" type="body"/>
          </p:nvPr>
        </p:nvSpPr>
        <p:spPr>
          <a:xfrm>
            <a:off x="585414" y="1452563"/>
            <a:ext cx="10769700" cy="823800"/>
          </a:xfrm>
          <a:prstGeom prst="rect">
            <a:avLst/>
          </a:prstGeom>
        </p:spPr>
        <p:txBody>
          <a:bodyPr anchorCtr="0" anchor="b" bIns="45700" lIns="91425" spcFirstLastPara="1" rIns="91425" wrap="square" tIns="45700">
            <a:noAutofit/>
          </a:bodyPr>
          <a:lstStyle/>
          <a:p>
            <a:pPr indent="0" lvl="0" marL="0" rtl="0" algn="l">
              <a:spcBef>
                <a:spcPts val="1000"/>
              </a:spcBef>
              <a:spcAft>
                <a:spcPts val="0"/>
              </a:spcAft>
              <a:buNone/>
            </a:pPr>
            <a:r>
              <a:rPr lang="es-EC"/>
              <a:t>¿ Qué es </a:t>
            </a:r>
            <a:r>
              <a:rPr lang="es-EC"/>
              <a:t>Inversión</a:t>
            </a:r>
            <a:r>
              <a:rPr lang="es-EC"/>
              <a:t> de Control?</a:t>
            </a:r>
            <a:endParaRPr/>
          </a:p>
        </p:txBody>
      </p:sp>
      <p:sp>
        <p:nvSpPr>
          <p:cNvPr id="118" name="Google Shape;118;p14"/>
          <p:cNvSpPr txBox="1"/>
          <p:nvPr>
            <p:ph idx="2" type="body"/>
          </p:nvPr>
        </p:nvSpPr>
        <p:spPr>
          <a:xfrm>
            <a:off x="585416" y="2590801"/>
            <a:ext cx="10740000" cy="29892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t/>
            </a:r>
            <a:endParaRPr sz="1450">
              <a:solidFill>
                <a:srgbClr val="474747"/>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None/>
            </a:pPr>
            <a:r>
              <a:rPr lang="es-EC" sz="2000">
                <a:solidFill>
                  <a:srgbClr val="474747"/>
                </a:solidFill>
                <a:highlight>
                  <a:srgbClr val="FFFFFF"/>
                </a:highlight>
                <a:latin typeface="Arial"/>
                <a:ea typeface="Arial"/>
                <a:cs typeface="Arial"/>
                <a:sym typeface="Arial"/>
              </a:rPr>
              <a:t>En inglés, conocido como Inversion of Control (IoC), es un estilo de programación en el cual un framework o librería controla el flujo de un programa. Esto es un cambio con respecto a paradigmas tradicionales donde el programador especifica todo el flujo del programa.</a:t>
            </a:r>
            <a:endParaRPr sz="2000">
              <a:solidFill>
                <a:srgbClr val="474747"/>
              </a:solidFill>
              <a:highlight>
                <a:srgbClr val="FFFFFF"/>
              </a:highlight>
              <a:latin typeface="Arial"/>
              <a:ea typeface="Arial"/>
              <a:cs typeface="Arial"/>
              <a:sym typeface="Arial"/>
            </a:endParaRPr>
          </a:p>
          <a:p>
            <a:pPr indent="0" lvl="0" marL="457200" rtl="0" algn="just">
              <a:lnSpc>
                <a:spcPct val="115000"/>
              </a:lnSpc>
              <a:spcBef>
                <a:spcPts val="1200"/>
              </a:spcBef>
              <a:spcAft>
                <a:spcPts val="0"/>
              </a:spcAft>
              <a:buNone/>
            </a:pPr>
            <a:r>
              <a:t/>
            </a:r>
            <a:endParaRPr sz="1200">
              <a:solidFill>
                <a:srgbClr val="474747"/>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2100"/>
          </a:p>
          <a:p>
            <a:pPr indent="0" lvl="0" marL="457200" rtl="0" algn="l">
              <a:spcBef>
                <a:spcPts val="1000"/>
              </a:spcBef>
              <a:spcAft>
                <a:spcPts val="0"/>
              </a:spcAft>
              <a:buNone/>
            </a:pPr>
            <a:r>
              <a:t/>
            </a:r>
            <a:endParaRPr sz="2100"/>
          </a:p>
        </p:txBody>
      </p:sp>
      <p:sp>
        <p:nvSpPr>
          <p:cNvPr id="119" name="Google Shape;119;p14"/>
          <p:cNvSpPr txBox="1"/>
          <p:nvPr>
            <p:ph type="title"/>
          </p:nvPr>
        </p:nvSpPr>
        <p:spPr>
          <a:xfrm>
            <a:off x="1783080" y="95085"/>
            <a:ext cx="8446800" cy="819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EC"/>
              <a:t>Inversión</a:t>
            </a:r>
            <a:r>
              <a:rPr lang="es-EC"/>
              <a:t> de COntrol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idx="1" type="body"/>
          </p:nvPr>
        </p:nvSpPr>
        <p:spPr>
          <a:xfrm>
            <a:off x="585414" y="1452563"/>
            <a:ext cx="10769700" cy="823800"/>
          </a:xfrm>
          <a:prstGeom prst="rect">
            <a:avLst/>
          </a:prstGeom>
        </p:spPr>
        <p:txBody>
          <a:bodyPr anchorCtr="0" anchor="b" bIns="45700" lIns="91425" spcFirstLastPara="1" rIns="91425" wrap="square" tIns="45700">
            <a:noAutofit/>
          </a:bodyPr>
          <a:lstStyle/>
          <a:p>
            <a:pPr indent="0" lvl="0" marL="0" rtl="0" algn="l">
              <a:spcBef>
                <a:spcPts val="1000"/>
              </a:spcBef>
              <a:spcAft>
                <a:spcPts val="0"/>
              </a:spcAft>
              <a:buNone/>
            </a:pPr>
            <a:r>
              <a:rPr lang="es-EC"/>
              <a:t>Concepto de </a:t>
            </a:r>
            <a:r>
              <a:rPr lang="es-EC"/>
              <a:t>aplicación</a:t>
            </a:r>
            <a:endParaRPr/>
          </a:p>
        </p:txBody>
      </p:sp>
      <p:sp>
        <p:nvSpPr>
          <p:cNvPr id="125" name="Google Shape;125;p15"/>
          <p:cNvSpPr txBox="1"/>
          <p:nvPr>
            <p:ph type="title"/>
          </p:nvPr>
        </p:nvSpPr>
        <p:spPr>
          <a:xfrm>
            <a:off x="1783080" y="95085"/>
            <a:ext cx="8446800" cy="819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pic>
        <p:nvPicPr>
          <p:cNvPr id="126" name="Google Shape;126;p15"/>
          <p:cNvPicPr preferRelativeResize="0"/>
          <p:nvPr/>
        </p:nvPicPr>
        <p:blipFill>
          <a:blip r:embed="rId3">
            <a:alphaModFix/>
          </a:blip>
          <a:stretch>
            <a:fillRect/>
          </a:stretch>
        </p:blipFill>
        <p:spPr>
          <a:xfrm>
            <a:off x="585425" y="2507750"/>
            <a:ext cx="5124450" cy="2190750"/>
          </a:xfrm>
          <a:prstGeom prst="rect">
            <a:avLst/>
          </a:prstGeom>
          <a:noFill/>
          <a:ln>
            <a:noFill/>
          </a:ln>
        </p:spPr>
      </p:pic>
      <p:pic>
        <p:nvPicPr>
          <p:cNvPr id="127" name="Google Shape;127;p15"/>
          <p:cNvPicPr preferRelativeResize="0"/>
          <p:nvPr/>
        </p:nvPicPr>
        <p:blipFill>
          <a:blip r:embed="rId4">
            <a:alphaModFix/>
          </a:blip>
          <a:stretch>
            <a:fillRect/>
          </a:stretch>
        </p:blipFill>
        <p:spPr>
          <a:xfrm>
            <a:off x="5709875" y="3962988"/>
            <a:ext cx="5143500" cy="2200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txBox="1"/>
          <p:nvPr>
            <p:ph idx="1" type="body"/>
          </p:nvPr>
        </p:nvSpPr>
        <p:spPr>
          <a:xfrm>
            <a:off x="585414" y="1452563"/>
            <a:ext cx="10769700" cy="823800"/>
          </a:xfrm>
          <a:prstGeom prst="rect">
            <a:avLst/>
          </a:prstGeom>
        </p:spPr>
        <p:txBody>
          <a:bodyPr anchorCtr="0" anchor="b" bIns="45700" lIns="91425" spcFirstLastPara="1" rIns="91425" wrap="square" tIns="45700">
            <a:noAutofit/>
          </a:bodyPr>
          <a:lstStyle/>
          <a:p>
            <a:pPr indent="0" lvl="0" marL="0" rtl="0" algn="l">
              <a:spcBef>
                <a:spcPts val="1000"/>
              </a:spcBef>
              <a:spcAft>
                <a:spcPts val="0"/>
              </a:spcAft>
              <a:buNone/>
            </a:pPr>
            <a:r>
              <a:rPr lang="es-EC"/>
              <a:t>Principio de Hollywood (Martin Fowler)</a:t>
            </a:r>
            <a:endParaRPr/>
          </a:p>
        </p:txBody>
      </p:sp>
      <p:sp>
        <p:nvSpPr>
          <p:cNvPr id="133" name="Google Shape;133;p16"/>
          <p:cNvSpPr txBox="1"/>
          <p:nvPr>
            <p:ph type="title"/>
          </p:nvPr>
        </p:nvSpPr>
        <p:spPr>
          <a:xfrm>
            <a:off x="1783080" y="95085"/>
            <a:ext cx="8446800" cy="819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EC"/>
              <a:t>Inversión de Control</a:t>
            </a:r>
            <a:endParaRPr/>
          </a:p>
        </p:txBody>
      </p:sp>
      <p:pic>
        <p:nvPicPr>
          <p:cNvPr id="134" name="Google Shape;134;p16"/>
          <p:cNvPicPr preferRelativeResize="0"/>
          <p:nvPr/>
        </p:nvPicPr>
        <p:blipFill>
          <a:blip r:embed="rId3">
            <a:alphaModFix/>
          </a:blip>
          <a:stretch>
            <a:fillRect/>
          </a:stretch>
        </p:blipFill>
        <p:spPr>
          <a:xfrm>
            <a:off x="2011200" y="3062673"/>
            <a:ext cx="7990575" cy="3268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idx="1" type="body"/>
          </p:nvPr>
        </p:nvSpPr>
        <p:spPr>
          <a:xfrm>
            <a:off x="585414" y="1452563"/>
            <a:ext cx="10769700" cy="823800"/>
          </a:xfrm>
          <a:prstGeom prst="rect">
            <a:avLst/>
          </a:prstGeom>
        </p:spPr>
        <p:txBody>
          <a:bodyPr anchorCtr="0" anchor="b" bIns="45700" lIns="91425" spcFirstLastPara="1" rIns="91425" wrap="square" tIns="45700">
            <a:noAutofit/>
          </a:bodyPr>
          <a:lstStyle/>
          <a:p>
            <a:pPr indent="0" lvl="0" marL="0" rtl="0" algn="l">
              <a:spcBef>
                <a:spcPts val="1000"/>
              </a:spcBef>
              <a:spcAft>
                <a:spcPts val="0"/>
              </a:spcAft>
              <a:buNone/>
            </a:pPr>
            <a:r>
              <a:rPr lang="es-EC"/>
              <a:t>Aplicación</a:t>
            </a:r>
            <a:r>
              <a:rPr lang="es-EC"/>
              <a:t> de Consola vs </a:t>
            </a:r>
            <a:r>
              <a:rPr lang="es-EC"/>
              <a:t>Aplicación</a:t>
            </a:r>
            <a:r>
              <a:rPr lang="es-EC"/>
              <a:t> </a:t>
            </a:r>
            <a:r>
              <a:rPr lang="es-EC"/>
              <a:t>Gráfica</a:t>
            </a:r>
            <a:r>
              <a:rPr lang="es-EC"/>
              <a:t>.</a:t>
            </a:r>
            <a:endParaRPr/>
          </a:p>
        </p:txBody>
      </p:sp>
      <p:sp>
        <p:nvSpPr>
          <p:cNvPr id="140" name="Google Shape;140;p17"/>
          <p:cNvSpPr txBox="1"/>
          <p:nvPr>
            <p:ph idx="2" type="body"/>
          </p:nvPr>
        </p:nvSpPr>
        <p:spPr>
          <a:xfrm>
            <a:off x="585425" y="2319075"/>
            <a:ext cx="9906000" cy="935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s-EC" sz="2100"/>
              <a:t>Invierte el flujo de control del programa, externalizando (agente externo: framework) la construcción y manejo de objetos.</a:t>
            </a:r>
            <a:endParaRPr sz="1200">
              <a:solidFill>
                <a:srgbClr val="474747"/>
              </a:solidFill>
              <a:highlight>
                <a:srgbClr val="FFFFFF"/>
              </a:highlight>
              <a:latin typeface="Arial"/>
              <a:ea typeface="Arial"/>
              <a:cs typeface="Arial"/>
              <a:sym typeface="Arial"/>
            </a:endParaRPr>
          </a:p>
          <a:p>
            <a:pPr indent="0" lvl="0" marL="457200" rtl="0" algn="just">
              <a:lnSpc>
                <a:spcPct val="115000"/>
              </a:lnSpc>
              <a:spcBef>
                <a:spcPts val="1200"/>
              </a:spcBef>
              <a:spcAft>
                <a:spcPts val="0"/>
              </a:spcAft>
              <a:buNone/>
            </a:pPr>
            <a:r>
              <a:t/>
            </a:r>
            <a:endParaRPr sz="1200">
              <a:solidFill>
                <a:srgbClr val="474747"/>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2100"/>
          </a:p>
          <a:p>
            <a:pPr indent="0" lvl="0" marL="457200" rtl="0" algn="l">
              <a:spcBef>
                <a:spcPts val="1000"/>
              </a:spcBef>
              <a:spcAft>
                <a:spcPts val="0"/>
              </a:spcAft>
              <a:buNone/>
            </a:pPr>
            <a:r>
              <a:t/>
            </a:r>
            <a:endParaRPr sz="2100"/>
          </a:p>
        </p:txBody>
      </p:sp>
      <p:sp>
        <p:nvSpPr>
          <p:cNvPr id="141" name="Google Shape;141;p17"/>
          <p:cNvSpPr txBox="1"/>
          <p:nvPr>
            <p:ph type="title"/>
          </p:nvPr>
        </p:nvSpPr>
        <p:spPr>
          <a:xfrm>
            <a:off x="1783080" y="95085"/>
            <a:ext cx="8446800" cy="819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EC"/>
              <a:t>Inversión de Control</a:t>
            </a:r>
            <a:endParaRPr/>
          </a:p>
        </p:txBody>
      </p:sp>
      <p:pic>
        <p:nvPicPr>
          <p:cNvPr id="142" name="Google Shape;142;p17"/>
          <p:cNvPicPr preferRelativeResize="0"/>
          <p:nvPr/>
        </p:nvPicPr>
        <p:blipFill>
          <a:blip r:embed="rId3">
            <a:alphaModFix/>
          </a:blip>
          <a:stretch>
            <a:fillRect/>
          </a:stretch>
        </p:blipFill>
        <p:spPr>
          <a:xfrm>
            <a:off x="502600" y="3127751"/>
            <a:ext cx="5244249" cy="3375325"/>
          </a:xfrm>
          <a:prstGeom prst="rect">
            <a:avLst/>
          </a:prstGeom>
          <a:noFill/>
          <a:ln>
            <a:noFill/>
          </a:ln>
        </p:spPr>
      </p:pic>
      <p:pic>
        <p:nvPicPr>
          <p:cNvPr id="143" name="Google Shape;143;p17"/>
          <p:cNvPicPr preferRelativeResize="0"/>
          <p:nvPr/>
        </p:nvPicPr>
        <p:blipFill>
          <a:blip r:embed="rId4">
            <a:alphaModFix/>
          </a:blip>
          <a:stretch>
            <a:fillRect/>
          </a:stretch>
        </p:blipFill>
        <p:spPr>
          <a:xfrm>
            <a:off x="8464247" y="3429000"/>
            <a:ext cx="2890879" cy="2939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idx="1" type="body"/>
          </p:nvPr>
        </p:nvSpPr>
        <p:spPr>
          <a:xfrm>
            <a:off x="585414" y="1452563"/>
            <a:ext cx="10769700" cy="823800"/>
          </a:xfrm>
          <a:prstGeom prst="rect">
            <a:avLst/>
          </a:prstGeom>
        </p:spPr>
        <p:txBody>
          <a:bodyPr anchorCtr="0" anchor="b" bIns="45700" lIns="91425" spcFirstLastPara="1" rIns="91425" wrap="square" tIns="45700">
            <a:noAutofit/>
          </a:bodyPr>
          <a:lstStyle/>
          <a:p>
            <a:pPr indent="0" lvl="0" marL="0" rtl="0" algn="l">
              <a:spcBef>
                <a:spcPts val="1000"/>
              </a:spcBef>
              <a:spcAft>
                <a:spcPts val="0"/>
              </a:spcAft>
              <a:buNone/>
            </a:pPr>
            <a:r>
              <a:rPr lang="es-EC"/>
              <a:t>Ventajas.</a:t>
            </a:r>
            <a:endParaRPr/>
          </a:p>
        </p:txBody>
      </p:sp>
      <p:sp>
        <p:nvSpPr>
          <p:cNvPr id="149" name="Google Shape;149;p18"/>
          <p:cNvSpPr txBox="1"/>
          <p:nvPr>
            <p:ph idx="2" type="body"/>
          </p:nvPr>
        </p:nvSpPr>
        <p:spPr>
          <a:xfrm>
            <a:off x="600275" y="3001125"/>
            <a:ext cx="10740000" cy="23421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t/>
            </a:r>
            <a:endParaRPr sz="1450">
              <a:solidFill>
                <a:srgbClr val="474747"/>
              </a:solidFill>
              <a:highlight>
                <a:srgbClr val="FFFFFF"/>
              </a:highlight>
              <a:latin typeface="Arial"/>
              <a:ea typeface="Arial"/>
              <a:cs typeface="Arial"/>
              <a:sym typeface="Arial"/>
            </a:endParaRPr>
          </a:p>
          <a:p>
            <a:pPr indent="-361950" lvl="0" marL="457200" rtl="0" algn="just">
              <a:lnSpc>
                <a:spcPct val="150000"/>
              </a:lnSpc>
              <a:spcBef>
                <a:spcPts val="1000"/>
              </a:spcBef>
              <a:spcAft>
                <a:spcPts val="0"/>
              </a:spcAft>
              <a:buSzPts val="2100"/>
              <a:buChar char="●"/>
            </a:pPr>
            <a:r>
              <a:rPr lang="es-EC" sz="2100"/>
              <a:t>Proporciona modularidad.</a:t>
            </a:r>
            <a:endParaRPr sz="2100"/>
          </a:p>
          <a:p>
            <a:pPr indent="-361950" lvl="0" marL="457200" rtl="0" algn="just">
              <a:lnSpc>
                <a:spcPct val="150000"/>
              </a:lnSpc>
              <a:spcBef>
                <a:spcPts val="0"/>
              </a:spcBef>
              <a:spcAft>
                <a:spcPts val="0"/>
              </a:spcAft>
              <a:buSzPts val="2100"/>
              <a:buChar char="●"/>
            </a:pPr>
            <a:r>
              <a:rPr lang="es-EC" sz="2100"/>
              <a:t>Permite ampliar la funcionalidad de nuestras aplicaciones sin modificar las clases.</a:t>
            </a:r>
            <a:endParaRPr sz="2100"/>
          </a:p>
          <a:p>
            <a:pPr indent="-361950" lvl="0" marL="457200" rtl="0" algn="just">
              <a:lnSpc>
                <a:spcPct val="150000"/>
              </a:lnSpc>
              <a:spcBef>
                <a:spcPts val="0"/>
              </a:spcBef>
              <a:spcAft>
                <a:spcPts val="0"/>
              </a:spcAft>
              <a:buSzPts val="2100"/>
              <a:buChar char="●"/>
            </a:pPr>
            <a:r>
              <a:rPr lang="es-EC" sz="2100"/>
              <a:t>Evita la dependencia entre las clases.</a:t>
            </a:r>
            <a:endParaRPr sz="2100"/>
          </a:p>
          <a:p>
            <a:pPr indent="-361950" lvl="0" marL="457200" rtl="0" algn="just">
              <a:lnSpc>
                <a:spcPct val="150000"/>
              </a:lnSpc>
              <a:spcBef>
                <a:spcPts val="0"/>
              </a:spcBef>
              <a:spcAft>
                <a:spcPts val="0"/>
              </a:spcAft>
              <a:buSzPts val="2100"/>
              <a:buChar char="●"/>
            </a:pPr>
            <a:r>
              <a:rPr lang="es-EC" sz="2100"/>
              <a:t>Flexibiliza nuestras aplicaciones haciéndolas mas configurables.</a:t>
            </a:r>
            <a:endParaRPr sz="1200">
              <a:solidFill>
                <a:srgbClr val="474747"/>
              </a:solidFill>
              <a:highlight>
                <a:srgbClr val="FFFFFF"/>
              </a:highlight>
              <a:latin typeface="Arial"/>
              <a:ea typeface="Arial"/>
              <a:cs typeface="Arial"/>
              <a:sym typeface="Arial"/>
            </a:endParaRPr>
          </a:p>
          <a:p>
            <a:pPr indent="0" lvl="0" marL="457200" rtl="0" algn="just">
              <a:lnSpc>
                <a:spcPct val="115000"/>
              </a:lnSpc>
              <a:spcBef>
                <a:spcPts val="1200"/>
              </a:spcBef>
              <a:spcAft>
                <a:spcPts val="0"/>
              </a:spcAft>
              <a:buNone/>
            </a:pPr>
            <a:r>
              <a:t/>
            </a:r>
            <a:endParaRPr sz="1200">
              <a:solidFill>
                <a:srgbClr val="474747"/>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2100"/>
          </a:p>
        </p:txBody>
      </p:sp>
      <p:sp>
        <p:nvSpPr>
          <p:cNvPr id="150" name="Google Shape;150;p18"/>
          <p:cNvSpPr txBox="1"/>
          <p:nvPr>
            <p:ph type="title"/>
          </p:nvPr>
        </p:nvSpPr>
        <p:spPr>
          <a:xfrm>
            <a:off x="1783080" y="95085"/>
            <a:ext cx="8446800" cy="819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EC"/>
              <a:t>Inversión de COntrol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ph idx="1" type="body"/>
          </p:nvPr>
        </p:nvSpPr>
        <p:spPr>
          <a:xfrm>
            <a:off x="621614" y="2376588"/>
            <a:ext cx="10769700" cy="823800"/>
          </a:xfrm>
          <a:prstGeom prst="rect">
            <a:avLst/>
          </a:prstGeom>
        </p:spPr>
        <p:txBody>
          <a:bodyPr anchorCtr="0" anchor="b" bIns="45700" lIns="91425" spcFirstLastPara="1" rIns="91425" wrap="square" tIns="45700">
            <a:noAutofit/>
          </a:bodyPr>
          <a:lstStyle/>
          <a:p>
            <a:pPr indent="0" lvl="0" marL="0" rtl="0" algn="l">
              <a:lnSpc>
                <a:spcPct val="115000"/>
              </a:lnSpc>
              <a:spcBef>
                <a:spcPts val="1800"/>
              </a:spcBef>
              <a:spcAft>
                <a:spcPts val="0"/>
              </a:spcAft>
              <a:buNone/>
            </a:pPr>
            <a:r>
              <a:rPr lang="es-EC"/>
              <a:t>Inversión de control mediante la inyección de dependencias</a:t>
            </a:r>
            <a:endParaRPr b="0" sz="1700">
              <a:solidFill>
                <a:srgbClr val="729F48"/>
              </a:solidFill>
              <a:latin typeface="Verdana"/>
              <a:ea typeface="Verdana"/>
              <a:cs typeface="Verdana"/>
              <a:sym typeface="Verdana"/>
            </a:endParaRPr>
          </a:p>
          <a:p>
            <a:pPr indent="0" lvl="0" marL="0" rtl="0" algn="l">
              <a:spcBef>
                <a:spcPts val="1000"/>
              </a:spcBef>
              <a:spcAft>
                <a:spcPts val="0"/>
              </a:spcAft>
              <a:buNone/>
            </a:pPr>
            <a:r>
              <a:t/>
            </a:r>
            <a:endParaRPr/>
          </a:p>
        </p:txBody>
      </p:sp>
      <p:sp>
        <p:nvSpPr>
          <p:cNvPr id="156" name="Google Shape;156;p19"/>
          <p:cNvSpPr txBox="1"/>
          <p:nvPr>
            <p:ph type="title"/>
          </p:nvPr>
        </p:nvSpPr>
        <p:spPr>
          <a:xfrm>
            <a:off x="1783080" y="95085"/>
            <a:ext cx="8446800" cy="819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57" name="Google Shape;157;p19"/>
          <p:cNvSpPr txBox="1"/>
          <p:nvPr/>
        </p:nvSpPr>
        <p:spPr>
          <a:xfrm>
            <a:off x="711150" y="3200400"/>
            <a:ext cx="10769700" cy="17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C" sz="1900">
                <a:solidFill>
                  <a:srgbClr val="444444"/>
                </a:solidFill>
                <a:latin typeface="Verdana"/>
                <a:ea typeface="Verdana"/>
                <a:cs typeface="Verdana"/>
                <a:sym typeface="Verdana"/>
              </a:rPr>
              <a:t>La dependencia de un objeto respecto a otro ocurre cuando el primero necesita del segundo para completar alguna de sus tareas.</a:t>
            </a:r>
            <a:endParaRPr sz="2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1783080" y="95085"/>
            <a:ext cx="8446800" cy="819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pic>
        <p:nvPicPr>
          <p:cNvPr id="163" name="Google Shape;163;p20"/>
          <p:cNvPicPr preferRelativeResize="0"/>
          <p:nvPr/>
        </p:nvPicPr>
        <p:blipFill>
          <a:blip r:embed="rId3">
            <a:alphaModFix/>
          </a:blip>
          <a:stretch>
            <a:fillRect/>
          </a:stretch>
        </p:blipFill>
        <p:spPr>
          <a:xfrm>
            <a:off x="712225" y="1147225"/>
            <a:ext cx="10767549" cy="5412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1783080" y="95085"/>
            <a:ext cx="8446800" cy="819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pic>
        <p:nvPicPr>
          <p:cNvPr id="169" name="Google Shape;169;p21"/>
          <p:cNvPicPr preferRelativeResize="0"/>
          <p:nvPr/>
        </p:nvPicPr>
        <p:blipFill>
          <a:blip r:embed="rId3">
            <a:alphaModFix/>
          </a:blip>
          <a:stretch>
            <a:fillRect/>
          </a:stretch>
        </p:blipFill>
        <p:spPr>
          <a:xfrm>
            <a:off x="152400" y="2492560"/>
            <a:ext cx="11887201" cy="31199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ANTILLA UTE DISEÑO">
  <a:themeElements>
    <a:clrScheme name="Verde azulado">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